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sldIdLst>
    <p:sldId id="256" r:id="rId2"/>
    <p:sldId id="257" r:id="rId3"/>
    <p:sldId id="258" r:id="rId4"/>
    <p:sldId id="259" r:id="rId5"/>
    <p:sldId id="260" r:id="rId6"/>
    <p:sldId id="504" r:id="rId7"/>
    <p:sldId id="505" r:id="rId8"/>
    <p:sldId id="261" r:id="rId9"/>
    <p:sldId id="506" r:id="rId10"/>
  </p:sldIdLst>
  <p:sldSz cx="12192000" cy="6858000"/>
  <p:notesSz cx="6858000" cy="9144000"/>
  <p:embeddedFontLst>
    <p:embeddedFont>
      <p:font typeface="Roboto" panose="02000000000000000000" pitchFamily="2"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5CE51B-E482-49DA-AF1F-776A265EF5FA}" v="10" dt="2025-06-11T19:32:25.2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653"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88866-48E4-4D13-B5FA-90CC262F5017}" type="datetimeFigureOut">
              <a:rPr lang="en-US" smtClean="0"/>
              <a:t>6/12/2025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419D5-11D3-4102-BDF9-5F602D64A605}" type="slidenum">
              <a:rPr lang="en-US" smtClean="0"/>
              <a:t>‹#›</a:t>
            </a:fld>
            <a:endParaRPr lang="en-US"/>
          </a:p>
        </p:txBody>
      </p:sp>
    </p:spTree>
    <p:extLst>
      <p:ext uri="{BB962C8B-B14F-4D97-AF65-F5344CB8AC3E}">
        <p14:creationId xmlns:p14="http://schemas.microsoft.com/office/powerpoint/2010/main" val="1341351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6C9281B-C4D2-4F52-A4A2-A697BF7609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D8B7B2CE-D68B-973D-96B6-8F8271E3F0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Where do stocks fit? VC? Bonds?   What happens if RF increases or decreases? </a:t>
            </a:r>
          </a:p>
        </p:txBody>
      </p:sp>
      <p:sp>
        <p:nvSpPr>
          <p:cNvPr id="14340" name="Slide Number Placeholder 3">
            <a:extLst>
              <a:ext uri="{FF2B5EF4-FFF2-40B4-BE49-F238E27FC236}">
                <a16:creationId xmlns:a16="http://schemas.microsoft.com/office/drawing/2014/main" id="{4E5B90EB-2EBE-FB47-786B-240A539BB4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790F94E5-EA0F-4FEB-9154-91639568550A}" type="slidenum">
              <a:rPr lang="en-US" altLang="en-US">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F1F48-14D1-A546-45FD-BCDFED5EB178}"/>
            </a:ext>
          </a:extLst>
        </p:cNvPr>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162E4D49-B42F-087F-110C-71C4F64FB4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029DF248-B3F6-A9D6-D524-6BB71E2D53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Where do stocks fit? VC? Bonds?   What happens if RF increases or decreases? </a:t>
            </a:r>
          </a:p>
        </p:txBody>
      </p:sp>
      <p:sp>
        <p:nvSpPr>
          <p:cNvPr id="14340" name="Slide Number Placeholder 3">
            <a:extLst>
              <a:ext uri="{FF2B5EF4-FFF2-40B4-BE49-F238E27FC236}">
                <a16:creationId xmlns:a16="http://schemas.microsoft.com/office/drawing/2014/main" id="{655F046B-CCDA-15C3-3024-4E65B5D552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eaLnBrk="0" fontAlgn="base" hangingPunct="0">
              <a:spcBef>
                <a:spcPct val="0"/>
              </a:spcBef>
              <a:spcAft>
                <a:spcPct val="0"/>
              </a:spcAft>
              <a:defRPr>
                <a:solidFill>
                  <a:schemeClr val="tx1"/>
                </a:solidFill>
                <a:latin typeface="Corbel" panose="020B0503020204020204" pitchFamily="34" charset="0"/>
              </a:defRPr>
            </a:lvl6pPr>
            <a:lvl7pPr marL="2971800" indent="-228600" eaLnBrk="0" fontAlgn="base" hangingPunct="0">
              <a:spcBef>
                <a:spcPct val="0"/>
              </a:spcBef>
              <a:spcAft>
                <a:spcPct val="0"/>
              </a:spcAft>
              <a:defRPr>
                <a:solidFill>
                  <a:schemeClr val="tx1"/>
                </a:solidFill>
                <a:latin typeface="Corbel" panose="020B0503020204020204" pitchFamily="34" charset="0"/>
              </a:defRPr>
            </a:lvl7pPr>
            <a:lvl8pPr marL="3429000" indent="-228600" eaLnBrk="0" fontAlgn="base" hangingPunct="0">
              <a:spcBef>
                <a:spcPct val="0"/>
              </a:spcBef>
              <a:spcAft>
                <a:spcPct val="0"/>
              </a:spcAft>
              <a:defRPr>
                <a:solidFill>
                  <a:schemeClr val="tx1"/>
                </a:solidFill>
                <a:latin typeface="Corbel" panose="020B0503020204020204" pitchFamily="34" charset="0"/>
              </a:defRPr>
            </a:lvl8pPr>
            <a:lvl9pPr marL="3886200" indent="-228600" eaLnBrk="0" fontAlgn="base" hangingPunct="0">
              <a:spcBef>
                <a:spcPct val="0"/>
              </a:spcBef>
              <a:spcAft>
                <a:spcPct val="0"/>
              </a:spcAft>
              <a:defRPr>
                <a:solidFill>
                  <a:schemeClr val="tx1"/>
                </a:solidFill>
                <a:latin typeface="Corbel" panose="020B0503020204020204" pitchFamily="34" charset="0"/>
              </a:defRPr>
            </a:lvl9pPr>
          </a:lstStyle>
          <a:p>
            <a:fld id="{790F94E5-EA0F-4FEB-9154-91639568550A}" type="slidenum">
              <a:rPr lang="en-US" altLang="en-US">
                <a:latin typeface="Calibri" panose="020F0502020204030204" pitchFamily="34" charset="0"/>
              </a:rPr>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54498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5606C-0FD9-41CC-9730-434B43CC98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C7570C1-90FC-4C85-B0EF-118B8F2431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9F2A4D2-7960-4C09-AC6B-1FA709AC2D30}"/>
              </a:ext>
            </a:extLst>
          </p:cNvPr>
          <p:cNvSpPr>
            <a:spLocks noGrp="1"/>
          </p:cNvSpPr>
          <p:nvPr>
            <p:ph type="dt" sz="half" idx="10"/>
          </p:nvPr>
        </p:nvSpPr>
        <p:spPr/>
        <p:txBody>
          <a:bodyPr/>
          <a:lstStyle/>
          <a:p>
            <a:fld id="{F628A8DC-B07A-4F38-994A-FBE64D842553}" type="datetimeFigureOut">
              <a:rPr lang="en-GB" smtClean="0"/>
              <a:t>12/06/2025</a:t>
            </a:fld>
            <a:endParaRPr lang="en-GB"/>
          </a:p>
        </p:txBody>
      </p:sp>
      <p:sp>
        <p:nvSpPr>
          <p:cNvPr id="5" name="Footer Placeholder 4">
            <a:extLst>
              <a:ext uri="{FF2B5EF4-FFF2-40B4-BE49-F238E27FC236}">
                <a16:creationId xmlns:a16="http://schemas.microsoft.com/office/drawing/2014/main" id="{169E4F8B-6BB8-4F3D-A252-3689B52228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E97B8D-2030-496E-AC6D-36B0A27BB1A1}"/>
              </a:ext>
            </a:extLst>
          </p:cNvPr>
          <p:cNvSpPr>
            <a:spLocks noGrp="1"/>
          </p:cNvSpPr>
          <p:nvPr>
            <p:ph type="sldNum" sz="quarter" idx="12"/>
          </p:nvPr>
        </p:nvSpPr>
        <p:spPr/>
        <p:txBody>
          <a:bodyPr/>
          <a:lstStyle/>
          <a:p>
            <a:fld id="{6D539AC2-2EA0-48C5-B915-9A64468D942E}" type="slidenum">
              <a:rPr lang="en-GB" smtClean="0"/>
              <a:t>‹#›</a:t>
            </a:fld>
            <a:endParaRPr lang="en-GB"/>
          </a:p>
        </p:txBody>
      </p:sp>
    </p:spTree>
    <p:extLst>
      <p:ext uri="{BB962C8B-B14F-4D97-AF65-F5344CB8AC3E}">
        <p14:creationId xmlns:p14="http://schemas.microsoft.com/office/powerpoint/2010/main" val="940450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24D0D-5FC0-430B-ABBA-0B0828F3528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41F0DF-0766-4001-9E88-35953987E4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CAB82C-4847-48F8-8107-5FB104FD9B31}"/>
              </a:ext>
            </a:extLst>
          </p:cNvPr>
          <p:cNvSpPr>
            <a:spLocks noGrp="1"/>
          </p:cNvSpPr>
          <p:nvPr>
            <p:ph type="dt" sz="half" idx="10"/>
          </p:nvPr>
        </p:nvSpPr>
        <p:spPr/>
        <p:txBody>
          <a:bodyPr/>
          <a:lstStyle/>
          <a:p>
            <a:fld id="{F628A8DC-B07A-4F38-994A-FBE64D842553}" type="datetimeFigureOut">
              <a:rPr lang="en-GB" smtClean="0"/>
              <a:t>12/06/2025</a:t>
            </a:fld>
            <a:endParaRPr lang="en-GB"/>
          </a:p>
        </p:txBody>
      </p:sp>
      <p:sp>
        <p:nvSpPr>
          <p:cNvPr id="5" name="Footer Placeholder 4">
            <a:extLst>
              <a:ext uri="{FF2B5EF4-FFF2-40B4-BE49-F238E27FC236}">
                <a16:creationId xmlns:a16="http://schemas.microsoft.com/office/drawing/2014/main" id="{049A461C-0690-4DE7-9409-D38B3F5ED7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B011F6-EC75-4DE9-A0E6-4D41149F5082}"/>
              </a:ext>
            </a:extLst>
          </p:cNvPr>
          <p:cNvSpPr>
            <a:spLocks noGrp="1"/>
          </p:cNvSpPr>
          <p:nvPr>
            <p:ph type="sldNum" sz="quarter" idx="12"/>
          </p:nvPr>
        </p:nvSpPr>
        <p:spPr/>
        <p:txBody>
          <a:bodyPr/>
          <a:lstStyle/>
          <a:p>
            <a:fld id="{6D539AC2-2EA0-48C5-B915-9A64468D942E}" type="slidenum">
              <a:rPr lang="en-GB" smtClean="0"/>
              <a:t>‹#›</a:t>
            </a:fld>
            <a:endParaRPr lang="en-GB"/>
          </a:p>
        </p:txBody>
      </p:sp>
    </p:spTree>
    <p:extLst>
      <p:ext uri="{BB962C8B-B14F-4D97-AF65-F5344CB8AC3E}">
        <p14:creationId xmlns:p14="http://schemas.microsoft.com/office/powerpoint/2010/main" val="3639125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44C73C-C669-4663-A7F7-F758F12A07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E790DE-2F87-4CBC-8042-377FA09D20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0AF8D2-4243-47FC-B991-E8693BA00800}"/>
              </a:ext>
            </a:extLst>
          </p:cNvPr>
          <p:cNvSpPr>
            <a:spLocks noGrp="1"/>
          </p:cNvSpPr>
          <p:nvPr>
            <p:ph type="dt" sz="half" idx="10"/>
          </p:nvPr>
        </p:nvSpPr>
        <p:spPr/>
        <p:txBody>
          <a:bodyPr/>
          <a:lstStyle/>
          <a:p>
            <a:fld id="{F628A8DC-B07A-4F38-994A-FBE64D842553}" type="datetimeFigureOut">
              <a:rPr lang="en-GB" smtClean="0"/>
              <a:t>12/06/2025</a:t>
            </a:fld>
            <a:endParaRPr lang="en-GB"/>
          </a:p>
        </p:txBody>
      </p:sp>
      <p:sp>
        <p:nvSpPr>
          <p:cNvPr id="5" name="Footer Placeholder 4">
            <a:extLst>
              <a:ext uri="{FF2B5EF4-FFF2-40B4-BE49-F238E27FC236}">
                <a16:creationId xmlns:a16="http://schemas.microsoft.com/office/drawing/2014/main" id="{D0878918-F85D-48BC-AD71-CCAFB524AB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30148E-D2CC-4A3A-9263-7EC3B2A94A29}"/>
              </a:ext>
            </a:extLst>
          </p:cNvPr>
          <p:cNvSpPr>
            <a:spLocks noGrp="1"/>
          </p:cNvSpPr>
          <p:nvPr>
            <p:ph type="sldNum" sz="quarter" idx="12"/>
          </p:nvPr>
        </p:nvSpPr>
        <p:spPr/>
        <p:txBody>
          <a:bodyPr/>
          <a:lstStyle/>
          <a:p>
            <a:fld id="{6D539AC2-2EA0-48C5-B915-9A64468D942E}" type="slidenum">
              <a:rPr lang="en-GB" smtClean="0"/>
              <a:t>‹#›</a:t>
            </a:fld>
            <a:endParaRPr lang="en-GB"/>
          </a:p>
        </p:txBody>
      </p:sp>
    </p:spTree>
    <p:extLst>
      <p:ext uri="{BB962C8B-B14F-4D97-AF65-F5344CB8AC3E}">
        <p14:creationId xmlns:p14="http://schemas.microsoft.com/office/powerpoint/2010/main" val="4162099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RE Book Default">
    <p:spTree>
      <p:nvGrpSpPr>
        <p:cNvPr id="1" name=""/>
        <p:cNvGrpSpPr/>
        <p:nvPr/>
      </p:nvGrpSpPr>
      <p:grpSpPr>
        <a:xfrm>
          <a:off x="0" y="0"/>
          <a:ext cx="0" cy="0"/>
          <a:chOff x="0" y="0"/>
          <a:chExt cx="0" cy="0"/>
        </a:xfrm>
      </p:grpSpPr>
      <p:sp>
        <p:nvSpPr>
          <p:cNvPr id="8" name="PlaceHolder 1"/>
          <p:cNvSpPr>
            <a:spLocks noGrp="1"/>
          </p:cNvSpPr>
          <p:nvPr>
            <p:ph type="title"/>
          </p:nvPr>
        </p:nvSpPr>
        <p:spPr>
          <a:xfrm>
            <a:off x="609562" y="273422"/>
            <a:ext cx="10971684" cy="1144631"/>
          </a:xfrm>
          <a:prstGeom prst="rect">
            <a:avLst/>
          </a:prstGeom>
          <a:noFill/>
          <a:ln w="0">
            <a:noFill/>
          </a:ln>
        </p:spPr>
        <p:txBody>
          <a:bodyPr lIns="0" tIns="0" rIns="0" bIns="0" anchor="b">
            <a:noAutofit/>
          </a:bodyPr>
          <a:lstStyle>
            <a:lvl1pPr indent="0">
              <a:buNone/>
              <a:defRPr/>
            </a:lvl1pPr>
          </a:lstStyle>
          <a:p>
            <a:pPr indent="0">
              <a:buNone/>
            </a:pPr>
            <a:endParaRPr lang="en-GB" sz="3870" b="1" u="none" strike="noStrike">
              <a:solidFill>
                <a:srgbClr val="000000"/>
              </a:solidFill>
              <a:uFillTx/>
              <a:latin typeface="Roboto"/>
            </a:endParaRPr>
          </a:p>
        </p:txBody>
      </p:sp>
      <p:sp>
        <p:nvSpPr>
          <p:cNvPr id="9" name="PlaceHolder 2"/>
          <p:cNvSpPr>
            <a:spLocks noGrp="1"/>
          </p:cNvSpPr>
          <p:nvPr>
            <p:ph/>
          </p:nvPr>
        </p:nvSpPr>
        <p:spPr>
          <a:xfrm>
            <a:off x="217701" y="1604398"/>
            <a:ext cx="11146280" cy="5144090"/>
          </a:xfrm>
          <a:prstGeom prst="rect">
            <a:avLst/>
          </a:prstGeom>
          <a:noFill/>
          <a:ln w="0">
            <a:noFill/>
          </a:ln>
        </p:spPr>
        <p:txBody>
          <a:bodyPr lIns="0" tIns="0" rIns="0" bIns="0" anchor="t">
            <a:normAutofit/>
          </a:bodyPr>
          <a:lstStyle>
            <a:lvl1pPr indent="0">
              <a:spcBef>
                <a:spcPts val="1714"/>
              </a:spcBef>
              <a:buNone/>
              <a:defRPr/>
            </a:lvl1pPr>
          </a:lstStyle>
          <a:p>
            <a:pPr indent="0">
              <a:spcBef>
                <a:spcPts val="1417"/>
              </a:spcBef>
              <a:buNone/>
            </a:pPr>
            <a:endParaRPr lang="en-GB" sz="2419" b="1" u="none" strike="noStrike" dirty="0">
              <a:solidFill>
                <a:srgbClr val="000000"/>
              </a:solidFill>
              <a:uFillTx/>
              <a:latin typeface="Roboto"/>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812E0F55-830C-4CBC-A9B1-CE394C24A453}" type="slidenum">
              <a:t>‹#›</a:t>
            </a:fld>
            <a:endParaRPr/>
          </a:p>
        </p:txBody>
      </p:sp>
      <p:sp>
        <p:nvSpPr>
          <p:cNvPr id="6" name="PlaceHolder 5"/>
          <p:cNvSpPr>
            <a:spLocks noGrp="1"/>
          </p:cNvSpPr>
          <p:nvPr>
            <p:ph type="dt" idx="1"/>
          </p:nvPr>
        </p:nvSpPr>
        <p:spPr/>
        <p:txBody>
          <a:bodyPr/>
          <a:lstStyle/>
          <a:p>
            <a:endParaRPr/>
          </a:p>
        </p:txBody>
      </p:sp>
    </p:spTree>
    <p:extLst>
      <p:ext uri="{BB962C8B-B14F-4D97-AF65-F5344CB8AC3E}">
        <p14:creationId xmlns:p14="http://schemas.microsoft.com/office/powerpoint/2010/main" val="2541535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CRE Book Two Columns">
    <p:spTree>
      <p:nvGrpSpPr>
        <p:cNvPr id="1" name=""/>
        <p:cNvGrpSpPr/>
        <p:nvPr/>
      </p:nvGrpSpPr>
      <p:grpSpPr>
        <a:xfrm>
          <a:off x="0" y="0"/>
          <a:ext cx="0" cy="0"/>
          <a:chOff x="0" y="0"/>
          <a:chExt cx="0" cy="0"/>
        </a:xfrm>
      </p:grpSpPr>
      <p:sp>
        <p:nvSpPr>
          <p:cNvPr id="5" name="PlaceHolder 1"/>
          <p:cNvSpPr>
            <a:spLocks noGrp="1"/>
          </p:cNvSpPr>
          <p:nvPr>
            <p:ph type="title"/>
          </p:nvPr>
        </p:nvSpPr>
        <p:spPr>
          <a:xfrm>
            <a:off x="609562" y="273422"/>
            <a:ext cx="10971684" cy="1144631"/>
          </a:xfrm>
          <a:prstGeom prst="rect">
            <a:avLst/>
          </a:prstGeom>
          <a:noFill/>
          <a:ln w="0">
            <a:noFill/>
          </a:ln>
        </p:spPr>
        <p:txBody>
          <a:bodyPr lIns="0" tIns="0" rIns="0" bIns="0" anchor="b">
            <a:noAutofit/>
          </a:bodyPr>
          <a:lstStyle>
            <a:lvl1pPr indent="0">
              <a:buNone/>
              <a:defRPr/>
            </a:lvl1pPr>
          </a:lstStyle>
          <a:p>
            <a:pPr indent="0">
              <a:buNone/>
            </a:pPr>
            <a:endParaRPr lang="en-GB" sz="3870" b="1" u="none" strike="noStrike">
              <a:solidFill>
                <a:srgbClr val="000000"/>
              </a:solidFill>
              <a:uFillTx/>
              <a:latin typeface="Roboto"/>
            </a:endParaRPr>
          </a:p>
        </p:txBody>
      </p:sp>
      <p:sp>
        <p:nvSpPr>
          <p:cNvPr id="6" name="PlaceHolder 2"/>
          <p:cNvSpPr>
            <a:spLocks noGrp="1"/>
          </p:cNvSpPr>
          <p:nvPr>
            <p:ph/>
          </p:nvPr>
        </p:nvSpPr>
        <p:spPr>
          <a:xfrm>
            <a:off x="217701" y="1604398"/>
            <a:ext cx="5439036" cy="5144090"/>
          </a:xfrm>
          <a:prstGeom prst="rect">
            <a:avLst/>
          </a:prstGeom>
          <a:noFill/>
          <a:ln w="0">
            <a:noFill/>
          </a:ln>
        </p:spPr>
        <p:txBody>
          <a:bodyPr lIns="0" tIns="0" rIns="0" bIns="0" anchor="t">
            <a:normAutofit/>
          </a:bodyPr>
          <a:lstStyle>
            <a:lvl1pPr indent="0">
              <a:spcBef>
                <a:spcPts val="1714"/>
              </a:spcBef>
              <a:buNone/>
              <a:defRPr/>
            </a:lvl1pPr>
          </a:lstStyle>
          <a:p>
            <a:pPr indent="0">
              <a:spcBef>
                <a:spcPts val="1417"/>
              </a:spcBef>
              <a:buNone/>
            </a:pPr>
            <a:endParaRPr lang="en-GB" sz="2419" b="1" u="none" strike="noStrike">
              <a:solidFill>
                <a:srgbClr val="000000"/>
              </a:solidFill>
              <a:uFillTx/>
              <a:latin typeface="Roboto"/>
            </a:endParaRPr>
          </a:p>
        </p:txBody>
      </p:sp>
      <p:sp>
        <p:nvSpPr>
          <p:cNvPr id="7" name="PlaceHolder 3"/>
          <p:cNvSpPr>
            <a:spLocks noGrp="1"/>
          </p:cNvSpPr>
          <p:nvPr>
            <p:ph/>
          </p:nvPr>
        </p:nvSpPr>
        <p:spPr>
          <a:xfrm>
            <a:off x="5929299" y="1604398"/>
            <a:ext cx="5439036" cy="5144090"/>
          </a:xfrm>
          <a:prstGeom prst="rect">
            <a:avLst/>
          </a:prstGeom>
          <a:noFill/>
          <a:ln w="0">
            <a:noFill/>
          </a:ln>
        </p:spPr>
        <p:txBody>
          <a:bodyPr lIns="0" tIns="0" rIns="0" bIns="0" anchor="t">
            <a:normAutofit/>
          </a:bodyPr>
          <a:lstStyle>
            <a:lvl1pPr indent="0">
              <a:spcBef>
                <a:spcPts val="1714"/>
              </a:spcBef>
              <a:buNone/>
              <a:defRPr/>
            </a:lvl1pPr>
          </a:lstStyle>
          <a:p>
            <a:pPr indent="0">
              <a:spcBef>
                <a:spcPts val="1417"/>
              </a:spcBef>
              <a:buNone/>
            </a:pPr>
            <a:endParaRPr lang="en-GB" sz="2419" b="1" u="none" strike="noStrike">
              <a:solidFill>
                <a:srgbClr val="000000"/>
              </a:solidFill>
              <a:uFillTx/>
              <a:latin typeface="Roboto"/>
            </a:endParaRPr>
          </a:p>
        </p:txBody>
      </p:sp>
      <p:sp>
        <p:nvSpPr>
          <p:cNvPr id="2" name="PlaceHolder 4"/>
          <p:cNvSpPr>
            <a:spLocks noGrp="1"/>
          </p:cNvSpPr>
          <p:nvPr>
            <p:ph type="ftr" idx="2"/>
          </p:nvPr>
        </p:nvSpPr>
        <p:spPr/>
        <p:txBody>
          <a:bodyPr/>
          <a:lstStyle/>
          <a:p>
            <a:r>
              <a:t>Footer</a:t>
            </a:r>
          </a:p>
        </p:txBody>
      </p:sp>
      <p:sp>
        <p:nvSpPr>
          <p:cNvPr id="3" name="PlaceHolder 5"/>
          <p:cNvSpPr>
            <a:spLocks noGrp="1"/>
          </p:cNvSpPr>
          <p:nvPr>
            <p:ph type="sldNum" idx="3"/>
          </p:nvPr>
        </p:nvSpPr>
        <p:spPr/>
        <p:txBody>
          <a:bodyPr/>
          <a:lstStyle/>
          <a:p>
            <a:fld id="{F70988FC-97D1-486B-9D11-CECB9D84C7AC}" type="slidenum">
              <a:t>‹#›</a:t>
            </a:fld>
            <a:endParaRPr/>
          </a:p>
        </p:txBody>
      </p:sp>
      <p:sp>
        <p:nvSpPr>
          <p:cNvPr id="4" name="PlaceHolder 6"/>
          <p:cNvSpPr>
            <a:spLocks noGrp="1"/>
          </p:cNvSpPr>
          <p:nvPr>
            <p:ph type="dt" idx="1"/>
          </p:nvPr>
        </p:nvSpPr>
        <p:spPr/>
        <p:txBody>
          <a:bodyPr/>
          <a:lstStyle/>
          <a:p>
            <a:endParaRPr/>
          </a:p>
        </p:txBody>
      </p:sp>
    </p:spTree>
    <p:extLst>
      <p:ext uri="{BB962C8B-B14F-4D97-AF65-F5344CB8AC3E}">
        <p14:creationId xmlns:p14="http://schemas.microsoft.com/office/powerpoint/2010/main" val="94484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FDEFB-59BB-43B7-AA46-E693BFB2CC93}"/>
              </a:ext>
            </a:extLst>
          </p:cNvPr>
          <p:cNvSpPr>
            <a:spLocks noGrp="1"/>
          </p:cNvSpPr>
          <p:nvPr>
            <p:ph type="title"/>
          </p:nvPr>
        </p:nvSpPr>
        <p:spPr/>
        <p:txBody>
          <a:bodyPr/>
          <a:lstStyle>
            <a:lvl1pPr>
              <a:defRPr sz="40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52D7DDA-F047-4909-9238-E8632D5875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2C37E0-374F-45B9-8322-96066DE368A7}"/>
              </a:ext>
            </a:extLst>
          </p:cNvPr>
          <p:cNvSpPr>
            <a:spLocks noGrp="1"/>
          </p:cNvSpPr>
          <p:nvPr>
            <p:ph type="dt" sz="half" idx="10"/>
          </p:nvPr>
        </p:nvSpPr>
        <p:spPr/>
        <p:txBody>
          <a:bodyPr/>
          <a:lstStyle/>
          <a:p>
            <a:fld id="{F628A8DC-B07A-4F38-994A-FBE64D842553}" type="datetimeFigureOut">
              <a:rPr lang="en-GB" smtClean="0"/>
              <a:t>12/06/2025</a:t>
            </a:fld>
            <a:endParaRPr lang="en-GB"/>
          </a:p>
        </p:txBody>
      </p:sp>
      <p:sp>
        <p:nvSpPr>
          <p:cNvPr id="5" name="Footer Placeholder 4">
            <a:extLst>
              <a:ext uri="{FF2B5EF4-FFF2-40B4-BE49-F238E27FC236}">
                <a16:creationId xmlns:a16="http://schemas.microsoft.com/office/drawing/2014/main" id="{9AE092A0-7852-40C4-98DD-D6707F723A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036DD4-FF92-4CF4-B75E-B2E4A2702732}"/>
              </a:ext>
            </a:extLst>
          </p:cNvPr>
          <p:cNvSpPr>
            <a:spLocks noGrp="1"/>
          </p:cNvSpPr>
          <p:nvPr>
            <p:ph type="sldNum" sz="quarter" idx="12"/>
          </p:nvPr>
        </p:nvSpPr>
        <p:spPr/>
        <p:txBody>
          <a:bodyPr/>
          <a:lstStyle/>
          <a:p>
            <a:fld id="{6D539AC2-2EA0-48C5-B915-9A64468D942E}" type="slidenum">
              <a:rPr lang="en-GB" smtClean="0"/>
              <a:t>‹#›</a:t>
            </a:fld>
            <a:endParaRPr lang="en-GB"/>
          </a:p>
        </p:txBody>
      </p:sp>
    </p:spTree>
    <p:extLst>
      <p:ext uri="{BB962C8B-B14F-4D97-AF65-F5344CB8AC3E}">
        <p14:creationId xmlns:p14="http://schemas.microsoft.com/office/powerpoint/2010/main" val="331456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DD84A-C4C3-4845-9F80-3AEDD5B7CC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FB4E727-7A68-4D7B-A831-B5CC5DAD6E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7AB737-CFB8-425F-8704-F7F5B6FAEDB1}"/>
              </a:ext>
            </a:extLst>
          </p:cNvPr>
          <p:cNvSpPr>
            <a:spLocks noGrp="1"/>
          </p:cNvSpPr>
          <p:nvPr>
            <p:ph type="dt" sz="half" idx="10"/>
          </p:nvPr>
        </p:nvSpPr>
        <p:spPr/>
        <p:txBody>
          <a:bodyPr/>
          <a:lstStyle/>
          <a:p>
            <a:fld id="{F628A8DC-B07A-4F38-994A-FBE64D842553}" type="datetimeFigureOut">
              <a:rPr lang="en-GB" smtClean="0"/>
              <a:t>12/06/2025</a:t>
            </a:fld>
            <a:endParaRPr lang="en-GB"/>
          </a:p>
        </p:txBody>
      </p:sp>
      <p:sp>
        <p:nvSpPr>
          <p:cNvPr id="5" name="Footer Placeholder 4">
            <a:extLst>
              <a:ext uri="{FF2B5EF4-FFF2-40B4-BE49-F238E27FC236}">
                <a16:creationId xmlns:a16="http://schemas.microsoft.com/office/drawing/2014/main" id="{1024C0AB-31C3-417A-8793-BD314EE747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B0BC40-0BAE-4A85-BC86-5E47540371F7}"/>
              </a:ext>
            </a:extLst>
          </p:cNvPr>
          <p:cNvSpPr>
            <a:spLocks noGrp="1"/>
          </p:cNvSpPr>
          <p:nvPr>
            <p:ph type="sldNum" sz="quarter" idx="12"/>
          </p:nvPr>
        </p:nvSpPr>
        <p:spPr/>
        <p:txBody>
          <a:bodyPr/>
          <a:lstStyle/>
          <a:p>
            <a:fld id="{6D539AC2-2EA0-48C5-B915-9A64468D942E}" type="slidenum">
              <a:rPr lang="en-GB" smtClean="0"/>
              <a:t>‹#›</a:t>
            </a:fld>
            <a:endParaRPr lang="en-GB"/>
          </a:p>
        </p:txBody>
      </p:sp>
    </p:spTree>
    <p:extLst>
      <p:ext uri="{BB962C8B-B14F-4D97-AF65-F5344CB8AC3E}">
        <p14:creationId xmlns:p14="http://schemas.microsoft.com/office/powerpoint/2010/main" val="1452606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DFD3-DB47-4E9C-8D2F-C472FD313D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1CD757-48A4-4A8D-B33B-910F40B45A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982B6B-AA45-4443-8E7E-EACCA67392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4516B9F-0D7C-498C-B89C-E7DCD06297B9}"/>
              </a:ext>
            </a:extLst>
          </p:cNvPr>
          <p:cNvSpPr>
            <a:spLocks noGrp="1"/>
          </p:cNvSpPr>
          <p:nvPr>
            <p:ph type="dt" sz="half" idx="10"/>
          </p:nvPr>
        </p:nvSpPr>
        <p:spPr/>
        <p:txBody>
          <a:bodyPr/>
          <a:lstStyle/>
          <a:p>
            <a:fld id="{F628A8DC-B07A-4F38-994A-FBE64D842553}" type="datetimeFigureOut">
              <a:rPr lang="en-GB" smtClean="0"/>
              <a:t>12/06/2025</a:t>
            </a:fld>
            <a:endParaRPr lang="en-GB"/>
          </a:p>
        </p:txBody>
      </p:sp>
      <p:sp>
        <p:nvSpPr>
          <p:cNvPr id="6" name="Footer Placeholder 5">
            <a:extLst>
              <a:ext uri="{FF2B5EF4-FFF2-40B4-BE49-F238E27FC236}">
                <a16:creationId xmlns:a16="http://schemas.microsoft.com/office/drawing/2014/main" id="{AF8B3027-CCD0-457B-AA42-A38B5E2A12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7883C1-B173-45FC-8F83-65DA1263E589}"/>
              </a:ext>
            </a:extLst>
          </p:cNvPr>
          <p:cNvSpPr>
            <a:spLocks noGrp="1"/>
          </p:cNvSpPr>
          <p:nvPr>
            <p:ph type="sldNum" sz="quarter" idx="12"/>
          </p:nvPr>
        </p:nvSpPr>
        <p:spPr/>
        <p:txBody>
          <a:bodyPr/>
          <a:lstStyle/>
          <a:p>
            <a:fld id="{6D539AC2-2EA0-48C5-B915-9A64468D942E}" type="slidenum">
              <a:rPr lang="en-GB" smtClean="0"/>
              <a:t>‹#›</a:t>
            </a:fld>
            <a:endParaRPr lang="en-GB"/>
          </a:p>
        </p:txBody>
      </p:sp>
    </p:spTree>
    <p:extLst>
      <p:ext uri="{BB962C8B-B14F-4D97-AF65-F5344CB8AC3E}">
        <p14:creationId xmlns:p14="http://schemas.microsoft.com/office/powerpoint/2010/main" val="3434615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82DF7-144B-41D1-9C9D-92E7B4A7E1B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496BC-5603-48E9-B339-29D02874F9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66ACAA-5C89-41BB-A9FB-05C0814497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267C95B-B420-4914-A8C6-E442BE237A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E7B81C-F0F5-4972-8938-329424F385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8259DB-1B1E-4A2C-9199-D8FF69A44750}"/>
              </a:ext>
            </a:extLst>
          </p:cNvPr>
          <p:cNvSpPr>
            <a:spLocks noGrp="1"/>
          </p:cNvSpPr>
          <p:nvPr>
            <p:ph type="dt" sz="half" idx="10"/>
          </p:nvPr>
        </p:nvSpPr>
        <p:spPr/>
        <p:txBody>
          <a:bodyPr/>
          <a:lstStyle/>
          <a:p>
            <a:fld id="{F628A8DC-B07A-4F38-994A-FBE64D842553}" type="datetimeFigureOut">
              <a:rPr lang="en-GB" smtClean="0"/>
              <a:t>12/06/2025</a:t>
            </a:fld>
            <a:endParaRPr lang="en-GB"/>
          </a:p>
        </p:txBody>
      </p:sp>
      <p:sp>
        <p:nvSpPr>
          <p:cNvPr id="8" name="Footer Placeholder 7">
            <a:extLst>
              <a:ext uri="{FF2B5EF4-FFF2-40B4-BE49-F238E27FC236}">
                <a16:creationId xmlns:a16="http://schemas.microsoft.com/office/drawing/2014/main" id="{893D29FB-0330-427A-8518-CB544499302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4CB6066-CB21-4CED-A4C3-6ECE6FC33FA6}"/>
              </a:ext>
            </a:extLst>
          </p:cNvPr>
          <p:cNvSpPr>
            <a:spLocks noGrp="1"/>
          </p:cNvSpPr>
          <p:nvPr>
            <p:ph type="sldNum" sz="quarter" idx="12"/>
          </p:nvPr>
        </p:nvSpPr>
        <p:spPr/>
        <p:txBody>
          <a:bodyPr/>
          <a:lstStyle/>
          <a:p>
            <a:fld id="{6D539AC2-2EA0-48C5-B915-9A64468D942E}" type="slidenum">
              <a:rPr lang="en-GB" smtClean="0"/>
              <a:t>‹#›</a:t>
            </a:fld>
            <a:endParaRPr lang="en-GB"/>
          </a:p>
        </p:txBody>
      </p:sp>
    </p:spTree>
    <p:extLst>
      <p:ext uri="{BB962C8B-B14F-4D97-AF65-F5344CB8AC3E}">
        <p14:creationId xmlns:p14="http://schemas.microsoft.com/office/powerpoint/2010/main" val="341632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2570B-31F9-43F2-8B37-47A38A2D6F2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CC1BF13-033C-43C0-8110-6C5AD00D3CFF}"/>
              </a:ext>
            </a:extLst>
          </p:cNvPr>
          <p:cNvSpPr>
            <a:spLocks noGrp="1"/>
          </p:cNvSpPr>
          <p:nvPr>
            <p:ph type="dt" sz="half" idx="10"/>
          </p:nvPr>
        </p:nvSpPr>
        <p:spPr/>
        <p:txBody>
          <a:bodyPr/>
          <a:lstStyle/>
          <a:p>
            <a:fld id="{F628A8DC-B07A-4F38-994A-FBE64D842553}" type="datetimeFigureOut">
              <a:rPr lang="en-GB" smtClean="0"/>
              <a:t>12/06/2025</a:t>
            </a:fld>
            <a:endParaRPr lang="en-GB"/>
          </a:p>
        </p:txBody>
      </p:sp>
      <p:sp>
        <p:nvSpPr>
          <p:cNvPr id="4" name="Footer Placeholder 3">
            <a:extLst>
              <a:ext uri="{FF2B5EF4-FFF2-40B4-BE49-F238E27FC236}">
                <a16:creationId xmlns:a16="http://schemas.microsoft.com/office/drawing/2014/main" id="{9A28173E-C854-4D2B-94EF-1D8B39BFAB6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EEF62A2-EC59-4F86-91EF-AD63C8041149}"/>
              </a:ext>
            </a:extLst>
          </p:cNvPr>
          <p:cNvSpPr>
            <a:spLocks noGrp="1"/>
          </p:cNvSpPr>
          <p:nvPr>
            <p:ph type="sldNum" sz="quarter" idx="12"/>
          </p:nvPr>
        </p:nvSpPr>
        <p:spPr/>
        <p:txBody>
          <a:bodyPr/>
          <a:lstStyle/>
          <a:p>
            <a:fld id="{6D539AC2-2EA0-48C5-B915-9A64468D942E}" type="slidenum">
              <a:rPr lang="en-GB" smtClean="0"/>
              <a:t>‹#›</a:t>
            </a:fld>
            <a:endParaRPr lang="en-GB"/>
          </a:p>
        </p:txBody>
      </p:sp>
    </p:spTree>
    <p:extLst>
      <p:ext uri="{BB962C8B-B14F-4D97-AF65-F5344CB8AC3E}">
        <p14:creationId xmlns:p14="http://schemas.microsoft.com/office/powerpoint/2010/main" val="2585371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F837B1-0330-46BE-A0BA-AF0652867EC9}"/>
              </a:ext>
            </a:extLst>
          </p:cNvPr>
          <p:cNvSpPr>
            <a:spLocks noGrp="1"/>
          </p:cNvSpPr>
          <p:nvPr>
            <p:ph type="dt" sz="half" idx="10"/>
          </p:nvPr>
        </p:nvSpPr>
        <p:spPr/>
        <p:txBody>
          <a:bodyPr/>
          <a:lstStyle/>
          <a:p>
            <a:fld id="{F628A8DC-B07A-4F38-994A-FBE64D842553}" type="datetimeFigureOut">
              <a:rPr lang="en-GB" smtClean="0"/>
              <a:t>12/06/2025</a:t>
            </a:fld>
            <a:endParaRPr lang="en-GB"/>
          </a:p>
        </p:txBody>
      </p:sp>
      <p:sp>
        <p:nvSpPr>
          <p:cNvPr id="3" name="Footer Placeholder 2">
            <a:extLst>
              <a:ext uri="{FF2B5EF4-FFF2-40B4-BE49-F238E27FC236}">
                <a16:creationId xmlns:a16="http://schemas.microsoft.com/office/drawing/2014/main" id="{4BBED995-1A77-48D9-812C-DD0F78B35DC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2000007-0FC5-4C59-9C7D-91D22685A1F1}"/>
              </a:ext>
            </a:extLst>
          </p:cNvPr>
          <p:cNvSpPr>
            <a:spLocks noGrp="1"/>
          </p:cNvSpPr>
          <p:nvPr>
            <p:ph type="sldNum" sz="quarter" idx="12"/>
          </p:nvPr>
        </p:nvSpPr>
        <p:spPr/>
        <p:txBody>
          <a:bodyPr/>
          <a:lstStyle/>
          <a:p>
            <a:fld id="{6D539AC2-2EA0-48C5-B915-9A64468D942E}" type="slidenum">
              <a:rPr lang="en-GB" smtClean="0"/>
              <a:t>‹#›</a:t>
            </a:fld>
            <a:endParaRPr lang="en-GB"/>
          </a:p>
        </p:txBody>
      </p:sp>
    </p:spTree>
    <p:extLst>
      <p:ext uri="{BB962C8B-B14F-4D97-AF65-F5344CB8AC3E}">
        <p14:creationId xmlns:p14="http://schemas.microsoft.com/office/powerpoint/2010/main" val="3810377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D29C8-C6D4-4EE9-BA91-FE3D9F9791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4E67F18-F468-46D1-B2FF-CA1BC4FF6E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83AD6E2-2DB1-48AD-9BA1-19E24E9764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6962D2-9CC7-4E96-8B08-2B8C98F89DBA}"/>
              </a:ext>
            </a:extLst>
          </p:cNvPr>
          <p:cNvSpPr>
            <a:spLocks noGrp="1"/>
          </p:cNvSpPr>
          <p:nvPr>
            <p:ph type="dt" sz="half" idx="10"/>
          </p:nvPr>
        </p:nvSpPr>
        <p:spPr/>
        <p:txBody>
          <a:bodyPr/>
          <a:lstStyle/>
          <a:p>
            <a:fld id="{F628A8DC-B07A-4F38-994A-FBE64D842553}" type="datetimeFigureOut">
              <a:rPr lang="en-GB" smtClean="0"/>
              <a:t>12/06/2025</a:t>
            </a:fld>
            <a:endParaRPr lang="en-GB"/>
          </a:p>
        </p:txBody>
      </p:sp>
      <p:sp>
        <p:nvSpPr>
          <p:cNvPr id="6" name="Footer Placeholder 5">
            <a:extLst>
              <a:ext uri="{FF2B5EF4-FFF2-40B4-BE49-F238E27FC236}">
                <a16:creationId xmlns:a16="http://schemas.microsoft.com/office/drawing/2014/main" id="{3E4942CE-03B0-4E7F-B8FE-E81ED08DDB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F15C71-9670-4BE0-B327-ADE4F5564771}"/>
              </a:ext>
            </a:extLst>
          </p:cNvPr>
          <p:cNvSpPr>
            <a:spLocks noGrp="1"/>
          </p:cNvSpPr>
          <p:nvPr>
            <p:ph type="sldNum" sz="quarter" idx="12"/>
          </p:nvPr>
        </p:nvSpPr>
        <p:spPr/>
        <p:txBody>
          <a:bodyPr/>
          <a:lstStyle/>
          <a:p>
            <a:fld id="{6D539AC2-2EA0-48C5-B915-9A64468D942E}" type="slidenum">
              <a:rPr lang="en-GB" smtClean="0"/>
              <a:t>‹#›</a:t>
            </a:fld>
            <a:endParaRPr lang="en-GB"/>
          </a:p>
        </p:txBody>
      </p:sp>
    </p:spTree>
    <p:extLst>
      <p:ext uri="{BB962C8B-B14F-4D97-AF65-F5344CB8AC3E}">
        <p14:creationId xmlns:p14="http://schemas.microsoft.com/office/powerpoint/2010/main" val="462404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3C4FB-E38F-4861-8933-3A9F6140C8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E0F6B0D-47A8-482B-9B02-1FFADC6D9B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9508967-54C4-4018-AC57-3A06D18B44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EC2197-E64F-4EFC-BE05-52690D755CE0}"/>
              </a:ext>
            </a:extLst>
          </p:cNvPr>
          <p:cNvSpPr>
            <a:spLocks noGrp="1"/>
          </p:cNvSpPr>
          <p:nvPr>
            <p:ph type="dt" sz="half" idx="10"/>
          </p:nvPr>
        </p:nvSpPr>
        <p:spPr/>
        <p:txBody>
          <a:bodyPr/>
          <a:lstStyle/>
          <a:p>
            <a:fld id="{F628A8DC-B07A-4F38-994A-FBE64D842553}" type="datetimeFigureOut">
              <a:rPr lang="en-GB" smtClean="0"/>
              <a:t>12/06/2025</a:t>
            </a:fld>
            <a:endParaRPr lang="en-GB"/>
          </a:p>
        </p:txBody>
      </p:sp>
      <p:sp>
        <p:nvSpPr>
          <p:cNvPr id="6" name="Footer Placeholder 5">
            <a:extLst>
              <a:ext uri="{FF2B5EF4-FFF2-40B4-BE49-F238E27FC236}">
                <a16:creationId xmlns:a16="http://schemas.microsoft.com/office/drawing/2014/main" id="{753A7D11-1658-4715-A81A-3A4619F3B8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28FFBC-3CC7-4B95-822F-32FA78C7074A}"/>
              </a:ext>
            </a:extLst>
          </p:cNvPr>
          <p:cNvSpPr>
            <a:spLocks noGrp="1"/>
          </p:cNvSpPr>
          <p:nvPr>
            <p:ph type="sldNum" sz="quarter" idx="12"/>
          </p:nvPr>
        </p:nvSpPr>
        <p:spPr/>
        <p:txBody>
          <a:bodyPr/>
          <a:lstStyle/>
          <a:p>
            <a:fld id="{6D539AC2-2EA0-48C5-B915-9A64468D942E}" type="slidenum">
              <a:rPr lang="en-GB" smtClean="0"/>
              <a:t>‹#›</a:t>
            </a:fld>
            <a:endParaRPr lang="en-GB"/>
          </a:p>
        </p:txBody>
      </p:sp>
    </p:spTree>
    <p:extLst>
      <p:ext uri="{BB962C8B-B14F-4D97-AF65-F5344CB8AC3E}">
        <p14:creationId xmlns:p14="http://schemas.microsoft.com/office/powerpoint/2010/main" val="2645198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38F557-D1FF-4A30-B2EA-7FC8323AF7A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50C53AA-DB62-44F7-BEAA-E61BE10F9A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FEDD5FF0-BDD2-4686-91F2-F09320FF51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8A8DC-B07A-4F38-994A-FBE64D842553}" type="datetimeFigureOut">
              <a:rPr lang="en-GB" smtClean="0"/>
              <a:t>12/06/2025</a:t>
            </a:fld>
            <a:endParaRPr lang="en-GB"/>
          </a:p>
        </p:txBody>
      </p:sp>
      <p:sp>
        <p:nvSpPr>
          <p:cNvPr id="5" name="Footer Placeholder 4">
            <a:extLst>
              <a:ext uri="{FF2B5EF4-FFF2-40B4-BE49-F238E27FC236}">
                <a16:creationId xmlns:a16="http://schemas.microsoft.com/office/drawing/2014/main" id="{BDE35C98-9812-4BFD-BCE7-FDC75D29A8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E94E3A-927F-4837-8F78-7B5F84E4AB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39AC2-2EA0-48C5-B915-9A64468D942E}" type="slidenum">
              <a:rPr lang="en-GB" smtClean="0"/>
              <a:t>‹#›</a:t>
            </a:fld>
            <a:endParaRPr lang="en-GB"/>
          </a:p>
        </p:txBody>
      </p:sp>
    </p:spTree>
    <p:extLst>
      <p:ext uri="{BB962C8B-B14F-4D97-AF65-F5344CB8AC3E}">
        <p14:creationId xmlns:p14="http://schemas.microsoft.com/office/powerpoint/2010/main" val="4043865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3600" b="1" kern="1200">
          <a:solidFill>
            <a:schemeClr val="tx1"/>
          </a:solidFill>
          <a:latin typeface="Roboto" panose="02000000000000000000" pitchFamily="2" charset="0"/>
          <a:ea typeface="Roboto" panose="02000000000000000000" pitchFamily="2" charset="0"/>
          <a:cs typeface="+mj-cs"/>
        </a:defRPr>
      </a:lvl1pPr>
    </p:titleStyle>
    <p:bodyStyle>
      <a:lvl1pPr marL="0" indent="0" algn="l" defTabSz="914400" rtl="0" eaLnBrk="1" latinLnBrk="0" hangingPunct="1">
        <a:lnSpc>
          <a:spcPct val="90000"/>
        </a:lnSpc>
        <a:spcBef>
          <a:spcPts val="1000"/>
        </a:spcBef>
        <a:buFontTx/>
        <a:buNone/>
        <a:defRPr sz="2800" b="1"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31CF2-9CFC-24AF-2F19-C61A5D0B1A03}"/>
              </a:ext>
            </a:extLst>
          </p:cNvPr>
          <p:cNvSpPr>
            <a:spLocks noGrp="1"/>
          </p:cNvSpPr>
          <p:nvPr>
            <p:ph type="ctrTitle"/>
          </p:nvPr>
        </p:nvSpPr>
        <p:spPr>
          <a:xfrm>
            <a:off x="339970" y="314813"/>
            <a:ext cx="11676184" cy="3287225"/>
          </a:xfrm>
        </p:spPr>
        <p:txBody>
          <a:bodyPr>
            <a:normAutofit/>
          </a:bodyPr>
          <a:lstStyle/>
          <a:p>
            <a:r>
              <a:rPr lang="en-US" sz="4900" dirty="0"/>
              <a:t>Commercial Real Estate Analysis for Investment, Finance and Development  </a:t>
            </a:r>
            <a:br>
              <a:rPr lang="en-US" dirty="0"/>
            </a:br>
            <a:r>
              <a:rPr lang="en-US" sz="5300" dirty="0"/>
              <a:t>4</a:t>
            </a:r>
            <a:r>
              <a:rPr lang="en-US" sz="5300" baseline="30000" dirty="0"/>
              <a:t>th</a:t>
            </a:r>
            <a:r>
              <a:rPr lang="en-US" dirty="0"/>
              <a:t> </a:t>
            </a:r>
            <a:r>
              <a:rPr lang="en-US" sz="4000" dirty="0"/>
              <a:t>Edition</a:t>
            </a:r>
            <a:endParaRPr lang="en-US" dirty="0"/>
          </a:p>
        </p:txBody>
      </p:sp>
      <p:sp>
        <p:nvSpPr>
          <p:cNvPr id="3" name="Subtitle 2">
            <a:extLst>
              <a:ext uri="{FF2B5EF4-FFF2-40B4-BE49-F238E27FC236}">
                <a16:creationId xmlns:a16="http://schemas.microsoft.com/office/drawing/2014/main" id="{4DFFECC3-18E3-7594-2F46-C6B6C7EC1E60}"/>
              </a:ext>
            </a:extLst>
          </p:cNvPr>
          <p:cNvSpPr>
            <a:spLocks noGrp="1"/>
          </p:cNvSpPr>
          <p:nvPr>
            <p:ph type="subTitle" idx="1"/>
          </p:nvPr>
        </p:nvSpPr>
        <p:spPr/>
        <p:txBody>
          <a:bodyPr>
            <a:normAutofit/>
          </a:bodyPr>
          <a:lstStyle/>
          <a:p>
            <a:r>
              <a:rPr lang="en-US" sz="6600" dirty="0"/>
              <a:t>Chapter 1</a:t>
            </a:r>
          </a:p>
        </p:txBody>
      </p:sp>
    </p:spTree>
    <p:extLst>
      <p:ext uri="{BB962C8B-B14F-4D97-AF65-F5344CB8AC3E}">
        <p14:creationId xmlns:p14="http://schemas.microsoft.com/office/powerpoint/2010/main" val="1042598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9D8CB-034C-C4DE-1175-912810D6CEE8}"/>
              </a:ext>
            </a:extLst>
          </p:cNvPr>
          <p:cNvSpPr>
            <a:spLocks noGrp="1"/>
          </p:cNvSpPr>
          <p:nvPr>
            <p:ph type="title"/>
          </p:nvPr>
        </p:nvSpPr>
        <p:spPr>
          <a:xfrm>
            <a:off x="433754" y="365125"/>
            <a:ext cx="11430000" cy="1325563"/>
          </a:xfrm>
        </p:spPr>
        <p:txBody>
          <a:bodyPr/>
          <a:lstStyle/>
          <a:p>
            <a:r>
              <a:rPr lang="en-US" dirty="0"/>
              <a:t>Introduction to Commercial Real Estate Investment</a:t>
            </a:r>
          </a:p>
        </p:txBody>
      </p:sp>
      <p:sp>
        <p:nvSpPr>
          <p:cNvPr id="3" name="Content Placeholder 2">
            <a:extLst>
              <a:ext uri="{FF2B5EF4-FFF2-40B4-BE49-F238E27FC236}">
                <a16:creationId xmlns:a16="http://schemas.microsoft.com/office/drawing/2014/main" id="{A97F851D-B9D4-7004-7244-1569B0DF93AF}"/>
              </a:ext>
            </a:extLst>
          </p:cNvPr>
          <p:cNvSpPr>
            <a:spLocks noGrp="1"/>
          </p:cNvSpPr>
          <p:nvPr>
            <p:ph idx="1"/>
          </p:nvPr>
        </p:nvSpPr>
        <p:spPr/>
        <p:txBody>
          <a:bodyPr>
            <a:normAutofit fontScale="92500" lnSpcReduction="10000"/>
          </a:bodyPr>
          <a:lstStyle/>
          <a:p>
            <a:r>
              <a:rPr lang="en-US" dirty="0"/>
              <a:t>Two branches of economics will be applied to the analysis of commercial real estate at the micro level.</a:t>
            </a:r>
          </a:p>
          <a:p>
            <a:endParaRPr lang="en-US" dirty="0"/>
          </a:p>
          <a:p>
            <a:r>
              <a:rPr lang="en-US" dirty="0"/>
              <a:t>Financial Economics: deals with long term value and benefits of owning real estate.  Real estate competes within the capital markets where we must compare expected risks and returns.  The returns are based on claims to potential future benefit flows measurable in monetary terms.  Timing of benefits matters a great deal.</a:t>
            </a:r>
          </a:p>
          <a:p>
            <a:endParaRPr lang="en-US" dirty="0"/>
          </a:p>
          <a:p>
            <a:r>
              <a:rPr lang="en-US" dirty="0"/>
              <a:t>Urban Economics:  Brings in the spatial dimension of real estate as affected by amenities, transport costs and location attributes.</a:t>
            </a:r>
          </a:p>
        </p:txBody>
      </p:sp>
    </p:spTree>
    <p:extLst>
      <p:ext uri="{BB962C8B-B14F-4D97-AF65-F5344CB8AC3E}">
        <p14:creationId xmlns:p14="http://schemas.microsoft.com/office/powerpoint/2010/main" val="743206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714D1-47C0-B040-083C-ABA1B2924B52}"/>
              </a:ext>
            </a:extLst>
          </p:cNvPr>
          <p:cNvSpPr>
            <a:spLocks noGrp="1"/>
          </p:cNvSpPr>
          <p:nvPr>
            <p:ph type="title"/>
          </p:nvPr>
        </p:nvSpPr>
        <p:spPr>
          <a:xfrm>
            <a:off x="533400" y="-162413"/>
            <a:ext cx="10515600" cy="1123705"/>
          </a:xfrm>
        </p:spPr>
        <p:txBody>
          <a:bodyPr/>
          <a:lstStyle/>
          <a:p>
            <a:r>
              <a:rPr lang="en-US" dirty="0"/>
              <a:t>Learning Objectives</a:t>
            </a:r>
          </a:p>
        </p:txBody>
      </p:sp>
      <p:sp>
        <p:nvSpPr>
          <p:cNvPr id="3" name="Content Placeholder 2">
            <a:extLst>
              <a:ext uri="{FF2B5EF4-FFF2-40B4-BE49-F238E27FC236}">
                <a16:creationId xmlns:a16="http://schemas.microsoft.com/office/drawing/2014/main" id="{051E32A4-26FD-F56F-99FD-C1111D4EEB31}"/>
              </a:ext>
            </a:extLst>
          </p:cNvPr>
          <p:cNvSpPr>
            <a:spLocks noGrp="1"/>
          </p:cNvSpPr>
          <p:nvPr>
            <p:ph idx="1"/>
          </p:nvPr>
        </p:nvSpPr>
        <p:spPr>
          <a:xfrm>
            <a:off x="855785" y="1690688"/>
            <a:ext cx="10515600" cy="4891698"/>
          </a:xfrm>
        </p:spPr>
        <p:txBody>
          <a:bodyPr>
            <a:normAutofit fontScale="40000" lnSpcReduction="20000"/>
          </a:bodyPr>
          <a:lstStyle/>
          <a:p>
            <a:r>
              <a:rPr lang="en-US" sz="3800" b="0" dirty="0"/>
              <a:t>Understand the structure/functioning of the investment industry.</a:t>
            </a:r>
          </a:p>
          <a:p>
            <a:endParaRPr lang="en-US" sz="3800" b="0" dirty="0"/>
          </a:p>
          <a:p>
            <a:r>
              <a:rPr lang="en-US" sz="3800" b="0" dirty="0"/>
              <a:t>Understand investor objectives, constraints, and concerns.</a:t>
            </a:r>
          </a:p>
          <a:p>
            <a:endParaRPr lang="en-US" sz="3800" b="0" dirty="0"/>
          </a:p>
          <a:p>
            <a:r>
              <a:rPr lang="en-US" sz="3800" b="0" dirty="0"/>
              <a:t>Know the types of investment products/vehicles.</a:t>
            </a:r>
          </a:p>
          <a:p>
            <a:endParaRPr lang="en-US" sz="3800" b="0" dirty="0"/>
          </a:p>
          <a:p>
            <a:r>
              <a:rPr lang="en-US" sz="3800" b="0" dirty="0"/>
              <a:t>Know the difference between an underlying asset and an investment product. </a:t>
            </a:r>
          </a:p>
          <a:p>
            <a:endParaRPr lang="en-US" sz="3800" b="0" dirty="0"/>
          </a:p>
          <a:p>
            <a:r>
              <a:rPr lang="en-US" sz="3800" b="0" dirty="0"/>
              <a:t>Know the similarities and differences in investment products</a:t>
            </a:r>
          </a:p>
          <a:p>
            <a:endParaRPr lang="en-US" sz="3800" b="0" dirty="0"/>
          </a:p>
          <a:p>
            <a:r>
              <a:rPr lang="en-US" sz="3800" b="0" dirty="0"/>
              <a:t>Know the four major traditional investment asset classes</a:t>
            </a:r>
          </a:p>
          <a:p>
            <a:endParaRPr lang="en-US" sz="3800" b="0" dirty="0"/>
          </a:p>
          <a:p>
            <a:r>
              <a:rPr lang="en-US" sz="3800" b="0" dirty="0"/>
              <a:t>Understand investment performance of major asset classes in recent decades</a:t>
            </a:r>
          </a:p>
          <a:p>
            <a:endParaRPr lang="en-US" sz="3800" b="0" dirty="0"/>
          </a:p>
          <a:p>
            <a:r>
              <a:rPr lang="en-US" sz="3800" b="0" dirty="0"/>
              <a:t>Know the historical trends/events influencing real estate investment</a:t>
            </a:r>
          </a:p>
          <a:p>
            <a:endParaRPr lang="en-US" b="0" dirty="0"/>
          </a:p>
          <a:p>
            <a:br>
              <a:rPr lang="en-US" dirty="0"/>
            </a:br>
            <a:endParaRPr lang="en-US" dirty="0"/>
          </a:p>
        </p:txBody>
      </p:sp>
    </p:spTree>
    <p:extLst>
      <p:ext uri="{BB962C8B-B14F-4D97-AF65-F5344CB8AC3E}">
        <p14:creationId xmlns:p14="http://schemas.microsoft.com/office/powerpoint/2010/main" val="2932619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6981E-4190-B262-9CF8-66CCC1417A97}"/>
              </a:ext>
            </a:extLst>
          </p:cNvPr>
          <p:cNvSpPr>
            <a:spLocks noGrp="1"/>
          </p:cNvSpPr>
          <p:nvPr>
            <p:ph type="title"/>
          </p:nvPr>
        </p:nvSpPr>
        <p:spPr/>
        <p:txBody>
          <a:bodyPr/>
          <a:lstStyle/>
          <a:p>
            <a:r>
              <a:rPr lang="en-US" dirty="0"/>
              <a:t>Why invest?</a:t>
            </a:r>
          </a:p>
        </p:txBody>
      </p:sp>
      <p:sp>
        <p:nvSpPr>
          <p:cNvPr id="3" name="Content Placeholder 2">
            <a:extLst>
              <a:ext uri="{FF2B5EF4-FFF2-40B4-BE49-F238E27FC236}">
                <a16:creationId xmlns:a16="http://schemas.microsoft.com/office/drawing/2014/main" id="{0255A312-34C4-DF0D-061F-A11BCF0D4DB6}"/>
              </a:ext>
            </a:extLst>
          </p:cNvPr>
          <p:cNvSpPr>
            <a:spLocks noGrp="1"/>
          </p:cNvSpPr>
          <p:nvPr>
            <p:ph idx="1"/>
          </p:nvPr>
        </p:nvSpPr>
        <p:spPr/>
        <p:txBody>
          <a:bodyPr>
            <a:normAutofit fontScale="92500" lnSpcReduction="20000"/>
          </a:bodyPr>
          <a:lstStyle/>
          <a:p>
            <a:r>
              <a:rPr lang="en-US" dirty="0"/>
              <a:t>Future consumption or supporting future uses.  </a:t>
            </a:r>
          </a:p>
          <a:p>
            <a:r>
              <a:rPr lang="en-US" dirty="0"/>
              <a:t>	What is the time horizon of investors ? </a:t>
            </a:r>
          </a:p>
          <a:p>
            <a:r>
              <a:rPr lang="en-US" dirty="0"/>
              <a:t>	Varies by age and institution.</a:t>
            </a:r>
          </a:p>
          <a:p>
            <a:endParaRPr lang="en-US" dirty="0"/>
          </a:p>
          <a:p>
            <a:r>
              <a:rPr lang="en-US" dirty="0"/>
              <a:t>Requires sacrificing current consumption or donations.</a:t>
            </a:r>
          </a:p>
          <a:p>
            <a:endParaRPr lang="en-US" dirty="0"/>
          </a:p>
          <a:p>
            <a:r>
              <a:rPr lang="en-US" dirty="0"/>
              <a:t>Investor objectives and risk preferences will change over time.</a:t>
            </a:r>
          </a:p>
          <a:p>
            <a:endParaRPr lang="en-US" dirty="0"/>
          </a:p>
          <a:p>
            <a:r>
              <a:rPr lang="en-US" dirty="0"/>
              <a:t>Two major considerations: current income versus growth? </a:t>
            </a:r>
          </a:p>
          <a:p>
            <a:r>
              <a:rPr lang="en-US" dirty="0"/>
              <a:t>Both are not possible at above average levels.  The more growth is expected the lower will be current income.  </a:t>
            </a:r>
          </a:p>
          <a:p>
            <a:endParaRPr lang="en-US" dirty="0"/>
          </a:p>
          <a:p>
            <a:endParaRPr lang="en-US" dirty="0"/>
          </a:p>
        </p:txBody>
      </p:sp>
    </p:spTree>
    <p:extLst>
      <p:ext uri="{BB962C8B-B14F-4D97-AF65-F5344CB8AC3E}">
        <p14:creationId xmlns:p14="http://schemas.microsoft.com/office/powerpoint/2010/main" val="3812286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5368F-26A1-D3DE-9369-B7C4462B2467}"/>
              </a:ext>
            </a:extLst>
          </p:cNvPr>
          <p:cNvSpPr>
            <a:spLocks noGrp="1"/>
          </p:cNvSpPr>
          <p:nvPr>
            <p:ph type="title"/>
          </p:nvPr>
        </p:nvSpPr>
        <p:spPr/>
        <p:txBody>
          <a:bodyPr/>
          <a:lstStyle/>
          <a:p>
            <a:r>
              <a:rPr lang="en-US" dirty="0"/>
              <a:t>Risk perceptions will affect investment pricing</a:t>
            </a:r>
          </a:p>
        </p:txBody>
      </p:sp>
      <p:sp>
        <p:nvSpPr>
          <p:cNvPr id="3" name="Content Placeholder 2">
            <a:extLst>
              <a:ext uri="{FF2B5EF4-FFF2-40B4-BE49-F238E27FC236}">
                <a16:creationId xmlns:a16="http://schemas.microsoft.com/office/drawing/2014/main" id="{2D2ADBA5-8F70-CB13-37EC-C6B417A9AEF3}"/>
              </a:ext>
            </a:extLst>
          </p:cNvPr>
          <p:cNvSpPr>
            <a:spLocks noGrp="1"/>
          </p:cNvSpPr>
          <p:nvPr>
            <p:ph idx="1"/>
          </p:nvPr>
        </p:nvSpPr>
        <p:spPr/>
        <p:txBody>
          <a:bodyPr/>
          <a:lstStyle/>
          <a:p>
            <a:r>
              <a:rPr lang="en-US" dirty="0"/>
              <a:t>Higher risk investments require a premium return in order to attract capital.  </a:t>
            </a:r>
          </a:p>
          <a:p>
            <a:endParaRPr lang="en-US" dirty="0"/>
          </a:p>
          <a:p>
            <a:r>
              <a:rPr lang="en-US" dirty="0"/>
              <a:t>See the capital market lines on the next two slides.</a:t>
            </a:r>
          </a:p>
        </p:txBody>
      </p:sp>
    </p:spTree>
    <p:extLst>
      <p:ext uri="{BB962C8B-B14F-4D97-AF65-F5344CB8AC3E}">
        <p14:creationId xmlns:p14="http://schemas.microsoft.com/office/powerpoint/2010/main" val="4173625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610221-4EEA-91EA-8A6A-7DA577360B4B}"/>
              </a:ext>
            </a:extLst>
          </p:cNvPr>
          <p:cNvSpPr>
            <a:spLocks noGrp="1"/>
          </p:cNvSpPr>
          <p:nvPr>
            <p:ph idx="1"/>
          </p:nvPr>
        </p:nvSpPr>
        <p:spPr>
          <a:xfrm rot="10800000">
            <a:off x="1600200" y="609600"/>
            <a:ext cx="762000" cy="2209800"/>
          </a:xfrm>
        </p:spPr>
        <p:txBody>
          <a:bodyPr vert="vert"/>
          <a:lstStyle/>
          <a:p>
            <a:pPr marL="17462">
              <a:defRPr/>
            </a:pPr>
            <a:r>
              <a:rPr lang="en-US" sz="3600" dirty="0"/>
              <a:t>Return</a:t>
            </a:r>
          </a:p>
        </p:txBody>
      </p:sp>
      <p:sp>
        <p:nvSpPr>
          <p:cNvPr id="3" name="Title 2">
            <a:extLst>
              <a:ext uri="{FF2B5EF4-FFF2-40B4-BE49-F238E27FC236}">
                <a16:creationId xmlns:a16="http://schemas.microsoft.com/office/drawing/2014/main" id="{046E53BD-AC35-4FCE-17F3-4E19767C86E5}"/>
              </a:ext>
            </a:extLst>
          </p:cNvPr>
          <p:cNvSpPr>
            <a:spLocks noGrp="1"/>
          </p:cNvSpPr>
          <p:nvPr>
            <p:ph type="title"/>
          </p:nvPr>
        </p:nvSpPr>
        <p:spPr>
          <a:xfrm>
            <a:off x="5257800" y="5257800"/>
            <a:ext cx="1905000" cy="914400"/>
          </a:xfrm>
        </p:spPr>
        <p:txBody>
          <a:bodyPr/>
          <a:lstStyle/>
          <a:p>
            <a:pPr>
              <a:defRPr/>
            </a:pPr>
            <a:r>
              <a:rPr lang="en-US" dirty="0"/>
              <a:t>Risk</a:t>
            </a:r>
          </a:p>
        </p:txBody>
      </p:sp>
      <p:cxnSp>
        <p:nvCxnSpPr>
          <p:cNvPr id="5" name="Straight Arrow Connector 4">
            <a:extLst>
              <a:ext uri="{FF2B5EF4-FFF2-40B4-BE49-F238E27FC236}">
                <a16:creationId xmlns:a16="http://schemas.microsoft.com/office/drawing/2014/main" id="{6038B10D-1604-6AFD-ADED-C615D9B1B39F}"/>
              </a:ext>
            </a:extLst>
          </p:cNvPr>
          <p:cNvCxnSpPr>
            <a:cxnSpLocks/>
          </p:cNvCxnSpPr>
          <p:nvPr/>
        </p:nvCxnSpPr>
        <p:spPr>
          <a:xfrm flipV="1">
            <a:off x="2362200" y="304800"/>
            <a:ext cx="0" cy="480060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FB1E725C-6EE5-8CFA-2712-27E4699BCAB8}"/>
              </a:ext>
            </a:extLst>
          </p:cNvPr>
          <p:cNvCxnSpPr/>
          <p:nvPr/>
        </p:nvCxnSpPr>
        <p:spPr>
          <a:xfrm>
            <a:off x="2362200" y="5105400"/>
            <a:ext cx="7696200" cy="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6FA002-8737-0E9B-BD84-890638A8903C}"/>
              </a:ext>
            </a:extLst>
          </p:cNvPr>
          <p:cNvCxnSpPr/>
          <p:nvPr/>
        </p:nvCxnSpPr>
        <p:spPr>
          <a:xfrm flipV="1">
            <a:off x="2362200" y="304800"/>
            <a:ext cx="7315200" cy="41910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Oval Callout 10">
            <a:extLst>
              <a:ext uri="{FF2B5EF4-FFF2-40B4-BE49-F238E27FC236}">
                <a16:creationId xmlns:a16="http://schemas.microsoft.com/office/drawing/2014/main" id="{BE1B3AB7-4C23-7254-E3A2-786A1920B09C}"/>
              </a:ext>
            </a:extLst>
          </p:cNvPr>
          <p:cNvSpPr/>
          <p:nvPr/>
        </p:nvSpPr>
        <p:spPr>
          <a:xfrm>
            <a:off x="5715000" y="2605132"/>
            <a:ext cx="1447800" cy="1011238"/>
          </a:xfrm>
          <a:prstGeom prst="wedgeEllipseCallout">
            <a:avLst>
              <a:gd name="adj1" fmla="val -146277"/>
              <a:gd name="adj2" fmla="val 2679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Bonds</a:t>
            </a:r>
          </a:p>
        </p:txBody>
      </p:sp>
      <p:sp>
        <p:nvSpPr>
          <p:cNvPr id="12" name="Oval Callout 11">
            <a:extLst>
              <a:ext uri="{FF2B5EF4-FFF2-40B4-BE49-F238E27FC236}">
                <a16:creationId xmlns:a16="http://schemas.microsoft.com/office/drawing/2014/main" id="{63D1D5F6-F22D-C0B9-5832-AB3C3DD72553}"/>
              </a:ext>
            </a:extLst>
          </p:cNvPr>
          <p:cNvSpPr/>
          <p:nvPr/>
        </p:nvSpPr>
        <p:spPr>
          <a:xfrm>
            <a:off x="7664514" y="1486885"/>
            <a:ext cx="1447800" cy="1011238"/>
          </a:xfrm>
          <a:prstGeom prst="wedgeEllipseCallout">
            <a:avLst>
              <a:gd name="adj1" fmla="val -131768"/>
              <a:gd name="adj2" fmla="val 1946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Stocks</a:t>
            </a:r>
          </a:p>
        </p:txBody>
      </p:sp>
      <p:sp>
        <p:nvSpPr>
          <p:cNvPr id="13" name="Oval Callout 12">
            <a:extLst>
              <a:ext uri="{FF2B5EF4-FFF2-40B4-BE49-F238E27FC236}">
                <a16:creationId xmlns:a16="http://schemas.microsoft.com/office/drawing/2014/main" id="{7D43A4E0-E6AA-0C3D-6370-2966518988C9}"/>
              </a:ext>
            </a:extLst>
          </p:cNvPr>
          <p:cNvSpPr/>
          <p:nvPr/>
        </p:nvSpPr>
        <p:spPr>
          <a:xfrm>
            <a:off x="9408877" y="152401"/>
            <a:ext cx="1984052" cy="1011237"/>
          </a:xfrm>
          <a:prstGeom prst="wedgeEllipseCallout">
            <a:avLst>
              <a:gd name="adj1" fmla="val -102928"/>
              <a:gd name="adj2" fmla="val 4412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Venture Capital </a:t>
            </a:r>
          </a:p>
        </p:txBody>
      </p:sp>
      <p:sp>
        <p:nvSpPr>
          <p:cNvPr id="14" name="Oval Callout 13">
            <a:extLst>
              <a:ext uri="{FF2B5EF4-FFF2-40B4-BE49-F238E27FC236}">
                <a16:creationId xmlns:a16="http://schemas.microsoft.com/office/drawing/2014/main" id="{6500F131-97D0-548C-D7F6-E102059015F1}"/>
              </a:ext>
            </a:extLst>
          </p:cNvPr>
          <p:cNvSpPr/>
          <p:nvPr/>
        </p:nvSpPr>
        <p:spPr>
          <a:xfrm>
            <a:off x="3646487" y="3789364"/>
            <a:ext cx="3162085" cy="1011237"/>
          </a:xfrm>
          <a:prstGeom prst="wedgeEllipseCallout">
            <a:avLst>
              <a:gd name="adj1" fmla="val -88392"/>
              <a:gd name="adj2" fmla="val 1701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Risk Free rate as represented by ST Government Bonds</a:t>
            </a:r>
          </a:p>
        </p:txBody>
      </p:sp>
      <p:sp>
        <p:nvSpPr>
          <p:cNvPr id="7" name="Oval Callout 10">
            <a:extLst>
              <a:ext uri="{FF2B5EF4-FFF2-40B4-BE49-F238E27FC236}">
                <a16:creationId xmlns:a16="http://schemas.microsoft.com/office/drawing/2014/main" id="{3C8BDE78-9DB8-2B4C-E9FA-5CDD2BDA8BE4}"/>
              </a:ext>
            </a:extLst>
          </p:cNvPr>
          <p:cNvSpPr/>
          <p:nvPr/>
        </p:nvSpPr>
        <p:spPr>
          <a:xfrm>
            <a:off x="3608389" y="685801"/>
            <a:ext cx="2209800" cy="1728918"/>
          </a:xfrm>
          <a:prstGeom prst="wedgeEllipseCallout">
            <a:avLst>
              <a:gd name="adj1" fmla="val 39783"/>
              <a:gd name="adj2" fmla="val 6711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Real Estate on Average fits in between stocks and bonds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a:extLst>
            <a:ext uri="{FF2B5EF4-FFF2-40B4-BE49-F238E27FC236}">
              <a16:creationId xmlns:a16="http://schemas.microsoft.com/office/drawing/2014/main" id="{E6391DE6-28F4-0222-E964-D82269DE14A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94FA4D-3045-4F35-B8D1-932EBC75175E}"/>
              </a:ext>
            </a:extLst>
          </p:cNvPr>
          <p:cNvSpPr>
            <a:spLocks noGrp="1"/>
          </p:cNvSpPr>
          <p:nvPr>
            <p:ph idx="1"/>
          </p:nvPr>
        </p:nvSpPr>
        <p:spPr>
          <a:xfrm rot="10800000">
            <a:off x="1600200" y="609600"/>
            <a:ext cx="762000" cy="2209800"/>
          </a:xfrm>
        </p:spPr>
        <p:txBody>
          <a:bodyPr vert="vert"/>
          <a:lstStyle/>
          <a:p>
            <a:pPr marL="17462">
              <a:defRPr/>
            </a:pPr>
            <a:r>
              <a:rPr lang="en-US" sz="3600" dirty="0"/>
              <a:t>Return</a:t>
            </a:r>
          </a:p>
        </p:txBody>
      </p:sp>
      <p:sp>
        <p:nvSpPr>
          <p:cNvPr id="3" name="Title 2">
            <a:extLst>
              <a:ext uri="{FF2B5EF4-FFF2-40B4-BE49-F238E27FC236}">
                <a16:creationId xmlns:a16="http://schemas.microsoft.com/office/drawing/2014/main" id="{E9EB6A12-DB59-A490-A2C5-F795BAA78410}"/>
              </a:ext>
            </a:extLst>
          </p:cNvPr>
          <p:cNvSpPr>
            <a:spLocks noGrp="1"/>
          </p:cNvSpPr>
          <p:nvPr>
            <p:ph type="title"/>
          </p:nvPr>
        </p:nvSpPr>
        <p:spPr>
          <a:xfrm>
            <a:off x="5257800" y="5257800"/>
            <a:ext cx="1905000" cy="914400"/>
          </a:xfrm>
        </p:spPr>
        <p:txBody>
          <a:bodyPr/>
          <a:lstStyle/>
          <a:p>
            <a:pPr>
              <a:defRPr/>
            </a:pPr>
            <a:r>
              <a:rPr lang="en-US" dirty="0"/>
              <a:t>Risk</a:t>
            </a:r>
          </a:p>
        </p:txBody>
      </p:sp>
      <p:cxnSp>
        <p:nvCxnSpPr>
          <p:cNvPr id="5" name="Straight Arrow Connector 4">
            <a:extLst>
              <a:ext uri="{FF2B5EF4-FFF2-40B4-BE49-F238E27FC236}">
                <a16:creationId xmlns:a16="http://schemas.microsoft.com/office/drawing/2014/main" id="{666CE391-8AFF-21FC-F314-0CCAEEA13019}"/>
              </a:ext>
            </a:extLst>
          </p:cNvPr>
          <p:cNvCxnSpPr>
            <a:cxnSpLocks/>
          </p:cNvCxnSpPr>
          <p:nvPr/>
        </p:nvCxnSpPr>
        <p:spPr>
          <a:xfrm flipV="1">
            <a:off x="2362200" y="304800"/>
            <a:ext cx="0" cy="480060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15A85F6-FB0D-D53F-4AC4-E89C7EC3A5CE}"/>
              </a:ext>
            </a:extLst>
          </p:cNvPr>
          <p:cNvCxnSpPr/>
          <p:nvPr/>
        </p:nvCxnSpPr>
        <p:spPr>
          <a:xfrm>
            <a:off x="2362200" y="5105400"/>
            <a:ext cx="7696200" cy="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A887A85-9812-8D1A-F75D-6E971CD3C7B3}"/>
              </a:ext>
            </a:extLst>
          </p:cNvPr>
          <p:cNvCxnSpPr/>
          <p:nvPr/>
        </p:nvCxnSpPr>
        <p:spPr>
          <a:xfrm flipV="1">
            <a:off x="2362200" y="304799"/>
            <a:ext cx="7315200" cy="41910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Oval Callout 10">
            <a:extLst>
              <a:ext uri="{FF2B5EF4-FFF2-40B4-BE49-F238E27FC236}">
                <a16:creationId xmlns:a16="http://schemas.microsoft.com/office/drawing/2014/main" id="{A6D646F3-4513-BEB4-BF2B-B9A5F619F968}"/>
              </a:ext>
            </a:extLst>
          </p:cNvPr>
          <p:cNvSpPr/>
          <p:nvPr/>
        </p:nvSpPr>
        <p:spPr>
          <a:xfrm>
            <a:off x="5105400" y="2971800"/>
            <a:ext cx="1447800" cy="1011238"/>
          </a:xfrm>
          <a:prstGeom prst="wedgeEllipseCallout">
            <a:avLst>
              <a:gd name="adj1" fmla="val -131768"/>
              <a:gd name="adj2" fmla="val 1946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Core Funds</a:t>
            </a:r>
          </a:p>
        </p:txBody>
      </p:sp>
      <p:sp>
        <p:nvSpPr>
          <p:cNvPr id="12" name="Oval Callout 11">
            <a:extLst>
              <a:ext uri="{FF2B5EF4-FFF2-40B4-BE49-F238E27FC236}">
                <a16:creationId xmlns:a16="http://schemas.microsoft.com/office/drawing/2014/main" id="{B0810165-93FF-AA27-7046-536AFF6C10D6}"/>
              </a:ext>
            </a:extLst>
          </p:cNvPr>
          <p:cNvSpPr/>
          <p:nvPr/>
        </p:nvSpPr>
        <p:spPr>
          <a:xfrm>
            <a:off x="6553200" y="2124075"/>
            <a:ext cx="1447800" cy="1011238"/>
          </a:xfrm>
          <a:prstGeom prst="wedgeEllipseCallout">
            <a:avLst>
              <a:gd name="adj1" fmla="val -131768"/>
              <a:gd name="adj2" fmla="val 1946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Value Add</a:t>
            </a:r>
          </a:p>
        </p:txBody>
      </p:sp>
      <p:sp>
        <p:nvSpPr>
          <p:cNvPr id="13" name="Oval Callout 12">
            <a:extLst>
              <a:ext uri="{FF2B5EF4-FFF2-40B4-BE49-F238E27FC236}">
                <a16:creationId xmlns:a16="http://schemas.microsoft.com/office/drawing/2014/main" id="{A76016BB-06CB-E75E-5D6B-AF9F71B7AB1D}"/>
              </a:ext>
            </a:extLst>
          </p:cNvPr>
          <p:cNvSpPr/>
          <p:nvPr/>
        </p:nvSpPr>
        <p:spPr>
          <a:xfrm>
            <a:off x="7620000" y="1195389"/>
            <a:ext cx="2209800" cy="1011237"/>
          </a:xfrm>
          <a:prstGeom prst="wedgeEllipseCallout">
            <a:avLst>
              <a:gd name="adj1" fmla="val -102928"/>
              <a:gd name="adj2" fmla="val 4412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Opportunity Funds</a:t>
            </a:r>
          </a:p>
        </p:txBody>
      </p:sp>
      <p:sp>
        <p:nvSpPr>
          <p:cNvPr id="14" name="Oval Callout 13">
            <a:extLst>
              <a:ext uri="{FF2B5EF4-FFF2-40B4-BE49-F238E27FC236}">
                <a16:creationId xmlns:a16="http://schemas.microsoft.com/office/drawing/2014/main" id="{B3835345-EAFD-2D80-9C81-CD55E3631AE0}"/>
              </a:ext>
            </a:extLst>
          </p:cNvPr>
          <p:cNvSpPr/>
          <p:nvPr/>
        </p:nvSpPr>
        <p:spPr>
          <a:xfrm>
            <a:off x="3646488" y="3789364"/>
            <a:ext cx="1447800" cy="1011237"/>
          </a:xfrm>
          <a:prstGeom prst="wedgeEllipseCallout">
            <a:avLst>
              <a:gd name="adj1" fmla="val -131768"/>
              <a:gd name="adj2" fmla="val 1946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Risk Free rate</a:t>
            </a:r>
          </a:p>
        </p:txBody>
      </p:sp>
      <p:sp>
        <p:nvSpPr>
          <p:cNvPr id="16" name="Oval Callout 15">
            <a:extLst>
              <a:ext uri="{FF2B5EF4-FFF2-40B4-BE49-F238E27FC236}">
                <a16:creationId xmlns:a16="http://schemas.microsoft.com/office/drawing/2014/main" id="{3B69545C-A5C3-BD23-BD63-EA01FDCDCA93}"/>
              </a:ext>
            </a:extLst>
          </p:cNvPr>
          <p:cNvSpPr/>
          <p:nvPr/>
        </p:nvSpPr>
        <p:spPr>
          <a:xfrm>
            <a:off x="5084294" y="409511"/>
            <a:ext cx="2440971" cy="1011238"/>
          </a:xfrm>
          <a:prstGeom prst="wedgeEllipseCallout">
            <a:avLst>
              <a:gd name="adj1" fmla="val 82620"/>
              <a:gd name="adj2" fmla="val 1339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New Development unless Build to Suit</a:t>
            </a:r>
          </a:p>
        </p:txBody>
      </p:sp>
      <p:sp>
        <p:nvSpPr>
          <p:cNvPr id="4" name="TextBox 3">
            <a:extLst>
              <a:ext uri="{FF2B5EF4-FFF2-40B4-BE49-F238E27FC236}">
                <a16:creationId xmlns:a16="http://schemas.microsoft.com/office/drawing/2014/main" id="{58506E80-E596-3A30-F887-E9D1BFF7440D}"/>
              </a:ext>
            </a:extLst>
          </p:cNvPr>
          <p:cNvSpPr txBox="1"/>
          <p:nvPr/>
        </p:nvSpPr>
        <p:spPr>
          <a:xfrm>
            <a:off x="8983362" y="2718489"/>
            <a:ext cx="2693772" cy="2062103"/>
          </a:xfrm>
          <a:prstGeom prst="rect">
            <a:avLst/>
          </a:prstGeom>
          <a:noFill/>
        </p:spPr>
        <p:txBody>
          <a:bodyPr wrap="square" rtlCol="0">
            <a:spAutoFit/>
          </a:bodyPr>
          <a:lstStyle/>
          <a:p>
            <a:r>
              <a:rPr lang="en-US" sz="3200" b="1" dirty="0"/>
              <a:t>Just Commercial Real Estate Alternatives</a:t>
            </a:r>
          </a:p>
        </p:txBody>
      </p:sp>
    </p:spTree>
    <p:extLst>
      <p:ext uri="{BB962C8B-B14F-4D97-AF65-F5344CB8AC3E}">
        <p14:creationId xmlns:p14="http://schemas.microsoft.com/office/powerpoint/2010/main" val="422855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5E611-35FA-2FD0-7EC7-B08F7531F9FF}"/>
              </a:ext>
            </a:extLst>
          </p:cNvPr>
          <p:cNvSpPr>
            <a:spLocks noGrp="1"/>
          </p:cNvSpPr>
          <p:nvPr>
            <p:ph type="title"/>
          </p:nvPr>
        </p:nvSpPr>
        <p:spPr>
          <a:xfrm>
            <a:off x="838200" y="353403"/>
            <a:ext cx="10515600" cy="514106"/>
          </a:xfrm>
        </p:spPr>
        <p:txBody>
          <a:bodyPr>
            <a:normAutofit fontScale="90000"/>
          </a:bodyPr>
          <a:lstStyle/>
          <a:p>
            <a:r>
              <a:rPr lang="en-US" dirty="0"/>
              <a:t>Some Key terms</a:t>
            </a:r>
          </a:p>
        </p:txBody>
      </p:sp>
      <p:sp>
        <p:nvSpPr>
          <p:cNvPr id="3" name="Content Placeholder 2">
            <a:extLst>
              <a:ext uri="{FF2B5EF4-FFF2-40B4-BE49-F238E27FC236}">
                <a16:creationId xmlns:a16="http://schemas.microsoft.com/office/drawing/2014/main" id="{24D60751-650E-B2E5-E0A9-5D64FF9FAE98}"/>
              </a:ext>
            </a:extLst>
          </p:cNvPr>
          <p:cNvSpPr>
            <a:spLocks noGrp="1"/>
          </p:cNvSpPr>
          <p:nvPr>
            <p:ph idx="1"/>
          </p:nvPr>
        </p:nvSpPr>
        <p:spPr>
          <a:xfrm>
            <a:off x="838200" y="867509"/>
            <a:ext cx="10515600" cy="5498122"/>
          </a:xfrm>
        </p:spPr>
        <p:txBody>
          <a:bodyPr>
            <a:normAutofit fontScale="85000" lnSpcReduction="20000"/>
          </a:bodyPr>
          <a:lstStyle/>
          <a:p>
            <a:r>
              <a:rPr lang="en-US" dirty="0"/>
              <a:t>Liquidity: The ability to convert to cash money without severe loss of principal in a reasonable period of time.  The quicker this can happen with preservation of principal the more liquid the asset.</a:t>
            </a:r>
          </a:p>
          <a:p>
            <a:endParaRPr lang="en-US" dirty="0"/>
          </a:p>
          <a:p>
            <a:r>
              <a:rPr lang="en-US" dirty="0"/>
              <a:t>“Investable”  Only real estate that is 3</a:t>
            </a:r>
            <a:r>
              <a:rPr lang="en-US" baseline="30000" dirty="0"/>
              <a:t>rd</a:t>
            </a:r>
            <a:r>
              <a:rPr lang="en-US" dirty="0"/>
              <a:t> party owned and rented or rentable by a tenant is considered investable. Most manufacturing plants, for example, are so specialized that they are owner occupied.  Some headquarters are owner occupied for long term control but if they are sold and leased back, i.e. “sale lease-back” then they become an investable asset.</a:t>
            </a:r>
          </a:p>
          <a:p>
            <a:endParaRPr lang="en-US" dirty="0"/>
          </a:p>
          <a:p>
            <a:r>
              <a:rPr lang="en-US" dirty="0"/>
              <a:t>Public versus Private: Public assets are those which have been securitized and can be bought and sold often via one of the stock exchanges or some open platform.  Private assets are sold by owners or brokers directly to other parties, often represented by brokers as well.   REITs sold on the major stock exchanges are examples of public securities. Private REITs are not traded on any public trading platform and will be less liquid requiring a request for redemption of shares and time to find alternative buyers.</a:t>
            </a:r>
          </a:p>
        </p:txBody>
      </p:sp>
    </p:spTree>
    <p:extLst>
      <p:ext uri="{BB962C8B-B14F-4D97-AF65-F5344CB8AC3E}">
        <p14:creationId xmlns:p14="http://schemas.microsoft.com/office/powerpoint/2010/main" val="3692635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5D26B-FEE3-F8A6-5FBE-5FC8C832980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0CA5783-1677-38AC-8341-AC5F4860D8C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45980231"/>
      </p:ext>
    </p:extLst>
  </p:cSld>
  <p:clrMapOvr>
    <a:masterClrMapping/>
  </p:clrMapOvr>
</p:sld>
</file>

<file path=ppt/theme/theme1.xml><?xml version="1.0" encoding="utf-8"?>
<a:theme xmlns:a="http://schemas.openxmlformats.org/drawingml/2006/main" name="CRE Book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TotalTime>
  <Words>584</Words>
  <Application>Microsoft Office PowerPoint</Application>
  <PresentationFormat>Widescreen</PresentationFormat>
  <Paragraphs>66</Paragraphs>
  <Slides>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Roboto</vt:lpstr>
      <vt:lpstr>Aptos</vt:lpstr>
      <vt:lpstr>CRE Book Theme</vt:lpstr>
      <vt:lpstr>Commercial Real Estate Analysis for Investment, Finance and Development   4th Edition</vt:lpstr>
      <vt:lpstr>Introduction to Commercial Real Estate Investment</vt:lpstr>
      <vt:lpstr>Learning Objectives</vt:lpstr>
      <vt:lpstr>Why invest?</vt:lpstr>
      <vt:lpstr>Risk perceptions will affect investment pricing</vt:lpstr>
      <vt:lpstr>Risk</vt:lpstr>
      <vt:lpstr>Risk</vt:lpstr>
      <vt:lpstr>Some Key terms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29  Technology and Real Estate: A Synthesis</dc:title>
  <dc:creator>LE</dc:creator>
  <cp:lastModifiedBy>Norman Miller</cp:lastModifiedBy>
  <cp:revision>10</cp:revision>
  <dcterms:created xsi:type="dcterms:W3CDTF">2025-06-09T13:25:15Z</dcterms:created>
  <dcterms:modified xsi:type="dcterms:W3CDTF">2025-06-12T21:18:59Z</dcterms:modified>
</cp:coreProperties>
</file>