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Quattrocento" panose="02020502030000000404" pitchFamily="18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55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iller" userId="33eb6ff97e000b03" providerId="LiveId" clId="{8AA1FC0E-8950-4281-8480-116A3CDE79C4}"/>
    <pc:docChg chg="custSel modSld">
      <pc:chgData name="Norman Miller" userId="33eb6ff97e000b03" providerId="LiveId" clId="{8AA1FC0E-8950-4281-8480-116A3CDE79C4}" dt="2025-06-15T17:26:44.911" v="66" actId="1076"/>
      <pc:docMkLst>
        <pc:docMk/>
      </pc:docMkLst>
      <pc:sldChg chg="modSp mod">
        <pc:chgData name="Norman Miller" userId="33eb6ff97e000b03" providerId="LiveId" clId="{8AA1FC0E-8950-4281-8480-116A3CDE79C4}" dt="2025-06-14T13:46:53.231" v="2" actId="1076"/>
        <pc:sldMkLst>
          <pc:docMk/>
          <pc:sldMk cId="0" sldId="260"/>
        </pc:sldMkLst>
        <pc:spChg chg="mod">
          <ac:chgData name="Norman Miller" userId="33eb6ff97e000b03" providerId="LiveId" clId="{8AA1FC0E-8950-4281-8480-116A3CDE79C4}" dt="2025-06-14T13:46:49.735" v="1" actId="1076"/>
          <ac:spMkLst>
            <pc:docMk/>
            <pc:sldMk cId="0" sldId="260"/>
            <ac:spMk id="2" creationId="{00000000-0000-0000-0000-000000000000}"/>
          </ac:spMkLst>
        </pc:spChg>
        <pc:picChg chg="mod">
          <ac:chgData name="Norman Miller" userId="33eb6ff97e000b03" providerId="LiveId" clId="{8AA1FC0E-8950-4281-8480-116A3CDE79C4}" dt="2025-06-14T13:46:53.231" v="2" actId="1076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Norman Miller" userId="33eb6ff97e000b03" providerId="LiveId" clId="{8AA1FC0E-8950-4281-8480-116A3CDE79C4}" dt="2025-06-15T17:23:55.868" v="34" actId="20577"/>
        <pc:sldMkLst>
          <pc:docMk/>
          <pc:sldMk cId="0" sldId="268"/>
        </pc:sldMkLst>
        <pc:spChg chg="mod">
          <ac:chgData name="Norman Miller" userId="33eb6ff97e000b03" providerId="LiveId" clId="{8AA1FC0E-8950-4281-8480-116A3CDE79C4}" dt="2025-06-15T17:23:55.868" v="34" actId="20577"/>
          <ac:spMkLst>
            <pc:docMk/>
            <pc:sldMk cId="0" sldId="268"/>
            <ac:spMk id="2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3:38.801" v="23" actId="14100"/>
          <ac:spMkLst>
            <pc:docMk/>
            <pc:sldMk cId="0" sldId="268"/>
            <ac:spMk id="4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3:30.738" v="22" actId="255"/>
          <ac:spMkLst>
            <pc:docMk/>
            <pc:sldMk cId="0" sldId="268"/>
            <ac:spMk id="5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2:41.193" v="12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3:25.980" v="21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3:04.233" v="16" actId="14100"/>
          <ac:spMkLst>
            <pc:docMk/>
            <pc:sldMk cId="0" sldId="268"/>
            <ac:spMk id="8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3:17.186" v="19" actId="255"/>
          <ac:spMkLst>
            <pc:docMk/>
            <pc:sldMk cId="0" sldId="268"/>
            <ac:spMk id="9" creationId="{00000000-0000-0000-0000-000000000000}"/>
          </ac:spMkLst>
        </pc:spChg>
        <pc:picChg chg="mod">
          <ac:chgData name="Norman Miller" userId="33eb6ff97e000b03" providerId="LiveId" clId="{8AA1FC0E-8950-4281-8480-116A3CDE79C4}" dt="2025-06-15T17:22:30.517" v="9" actId="1076"/>
          <ac:picMkLst>
            <pc:docMk/>
            <pc:sldMk cId="0" sldId="268"/>
            <ac:picMk id="3" creationId="{00000000-0000-0000-0000-000000000000}"/>
          </ac:picMkLst>
        </pc:picChg>
      </pc:sldChg>
      <pc:sldChg chg="modSp mod">
        <pc:chgData name="Norman Miller" userId="33eb6ff97e000b03" providerId="LiveId" clId="{8AA1FC0E-8950-4281-8480-116A3CDE79C4}" dt="2025-06-15T17:26:04.085" v="63" actId="1076"/>
        <pc:sldMkLst>
          <pc:docMk/>
          <pc:sldMk cId="0" sldId="270"/>
        </pc:sldMkLst>
        <pc:spChg chg="mod">
          <ac:chgData name="Norman Miller" userId="33eb6ff97e000b03" providerId="LiveId" clId="{8AA1FC0E-8950-4281-8480-116A3CDE79C4}" dt="2025-06-15T17:25:48.027" v="59" actId="1076"/>
          <ac:spMkLst>
            <pc:docMk/>
            <pc:sldMk cId="0" sldId="270"/>
            <ac:spMk id="2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5:51.403" v="60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5:55.513" v="61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5:58.379" v="62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Norman Miller" userId="33eb6ff97e000b03" providerId="LiveId" clId="{8AA1FC0E-8950-4281-8480-116A3CDE79C4}" dt="2025-06-15T17:26:04.085" v="63" actId="1076"/>
          <ac:spMkLst>
            <pc:docMk/>
            <pc:sldMk cId="0" sldId="270"/>
            <ac:spMk id="7" creationId="{00000000-0000-0000-0000-000000000000}"/>
          </ac:spMkLst>
        </pc:spChg>
        <pc:picChg chg="mod">
          <ac:chgData name="Norman Miller" userId="33eb6ff97e000b03" providerId="LiveId" clId="{8AA1FC0E-8950-4281-8480-116A3CDE79C4}" dt="2025-06-15T17:25:23.121" v="47" actId="1076"/>
          <ac:picMkLst>
            <pc:docMk/>
            <pc:sldMk cId="0" sldId="270"/>
            <ac:picMk id="3" creationId="{00000000-0000-0000-0000-000000000000}"/>
          </ac:picMkLst>
        </pc:picChg>
      </pc:sldChg>
      <pc:sldChg chg="delSp modSp mod">
        <pc:chgData name="Norman Miller" userId="33eb6ff97e000b03" providerId="LiveId" clId="{8AA1FC0E-8950-4281-8480-116A3CDE79C4}" dt="2025-06-15T17:26:44.911" v="66" actId="1076"/>
        <pc:sldMkLst>
          <pc:docMk/>
          <pc:sldMk cId="0" sldId="275"/>
        </pc:sldMkLst>
        <pc:picChg chg="mod">
          <ac:chgData name="Norman Miller" userId="33eb6ff97e000b03" providerId="LiveId" clId="{8AA1FC0E-8950-4281-8480-116A3CDE79C4}" dt="2025-06-15T17:26:44.911" v="66" actId="1076"/>
          <ac:picMkLst>
            <pc:docMk/>
            <pc:sldMk cId="0" sldId="275"/>
            <ac:picMk id="4" creationId="{00000000-0000-0000-0000-000000000000}"/>
          </ac:picMkLst>
        </pc:picChg>
        <pc:picChg chg="del">
          <ac:chgData name="Norman Miller" userId="33eb6ff97e000b03" providerId="LiveId" clId="{8AA1FC0E-8950-4281-8480-116A3CDE79C4}" dt="2025-06-15T17:26:38.226" v="64" actId="478"/>
          <ac:picMkLst>
            <pc:docMk/>
            <pc:sldMk cId="0" sldId="275"/>
            <ac:picMk id="5" creationId="{00000000-0000-0000-0000-000000000000}"/>
          </ac:picMkLst>
        </pc:picChg>
        <pc:picChg chg="mod">
          <ac:chgData name="Norman Miller" userId="33eb6ff97e000b03" providerId="LiveId" clId="{8AA1FC0E-8950-4281-8480-116A3CDE79C4}" dt="2025-06-15T17:26:42.289" v="65" actId="1076"/>
          <ac:picMkLst>
            <pc:docMk/>
            <pc:sldMk cId="0" sldId="275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0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1267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Real Estate Investment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7967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presentation explores the foundations of commercial real estate investment, examining its unique characteristics as an asset class and how it compares to other investment options.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435209" y="5658445"/>
            <a:ext cx="16061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Quattrocento Medium" pitchFamily="34" charset="0"/>
                <a:ea typeface="Quattrocento Medium" pitchFamily="34" charset="-122"/>
                <a:cs typeface="Quattrocento Medium" pitchFamily="34" charset="-120"/>
              </a:rPr>
              <a:t>NM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26687" y="5497949"/>
            <a:ext cx="2138839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6970" y="589717"/>
            <a:ext cx="6367462" cy="630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Debt Investment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478191" y="1542217"/>
            <a:ext cx="30480" cy="6101001"/>
          </a:xfrm>
          <a:prstGeom prst="roundRect">
            <a:avLst>
              <a:gd name="adj" fmla="val 10555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688991" y="1768197"/>
            <a:ext cx="643414" cy="30480"/>
          </a:xfrm>
          <a:prstGeom prst="roundRect">
            <a:avLst>
              <a:gd name="adj" fmla="val 10555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36910" y="1542217"/>
            <a:ext cx="482560" cy="482560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743" y="1594247"/>
            <a:ext cx="302776" cy="37838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50587" y="1615916"/>
            <a:ext cx="3884176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Mortgage-Backed Securities (MBS)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50587" y="2059781"/>
            <a:ext cx="6329243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Primarily for multi-family rental apartment properties, often with government guarantees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6688991" y="3400663"/>
            <a:ext cx="643414" cy="30480"/>
          </a:xfrm>
          <a:prstGeom prst="roundRect">
            <a:avLst>
              <a:gd name="adj" fmla="val 10555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236910" y="3174682"/>
            <a:ext cx="482560" cy="482560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743" y="3226713"/>
            <a:ext cx="302776" cy="37838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50587" y="3248382"/>
            <a:ext cx="5504617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Mortgage-Backed Securities (CMBS)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550587" y="3692247"/>
            <a:ext cx="6329243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Securities based on non-residential properties without government guarantees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6688991" y="5033129"/>
            <a:ext cx="643414" cy="30480"/>
          </a:xfrm>
          <a:prstGeom prst="roundRect">
            <a:avLst>
              <a:gd name="adj" fmla="val 10555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236910" y="4807148"/>
            <a:ext cx="482560" cy="482560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743" y="4859179"/>
            <a:ext cx="302776" cy="37838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50587" y="4880848"/>
            <a:ext cx="2923937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Bank Balance Sheet Loans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550587" y="5324713"/>
            <a:ext cx="6329243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37% of all loan originations, with local banks playing a significant role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6688991" y="6665595"/>
            <a:ext cx="643414" cy="30480"/>
          </a:xfrm>
          <a:prstGeom prst="roundRect">
            <a:avLst>
              <a:gd name="adj" fmla="val 10555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236910" y="6439614"/>
            <a:ext cx="482560" cy="482560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743" y="6491645"/>
            <a:ext cx="302776" cy="37838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50587" y="6513314"/>
            <a:ext cx="2811066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 REITs (mREITs)</a:t>
            </a:r>
            <a:endParaRPr lang="en-US" sz="1950" dirty="0"/>
          </a:p>
        </p:txBody>
      </p:sp>
      <p:sp>
        <p:nvSpPr>
          <p:cNvPr id="24" name="Text 17"/>
          <p:cNvSpPr/>
          <p:nvPr/>
        </p:nvSpPr>
        <p:spPr>
          <a:xfrm>
            <a:off x="7550587" y="6957179"/>
            <a:ext cx="6329243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Publicly traded companies that invest in real estate debt instead of equity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047" y="1050369"/>
            <a:ext cx="6202561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Investment Risk Categories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55" y="2117765"/>
            <a:ext cx="1623298" cy="122491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581" y="2691646"/>
            <a:ext cx="303728" cy="3796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63133" y="2333744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Opportunistic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5063133" y="2780943"/>
            <a:ext cx="6091357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15-20%+ returns, highest risk, substantial rehabilitation needed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4901089" y="3354348"/>
            <a:ext cx="8919329" cy="15240"/>
          </a:xfrm>
          <a:prstGeom prst="roundRect">
            <a:avLst>
              <a:gd name="adj" fmla="val 21264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06" y="3396615"/>
            <a:ext cx="3246715" cy="122491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581" y="3819168"/>
            <a:ext cx="303728" cy="37969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74901" y="3612594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Value-Added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5874901" y="4059793"/>
            <a:ext cx="5665351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12-18% returns, improved asset management to raise value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5712857" y="4633198"/>
            <a:ext cx="8107561" cy="15240"/>
          </a:xfrm>
          <a:prstGeom prst="roundRect">
            <a:avLst>
              <a:gd name="adj" fmla="val 21264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438" y="4675465"/>
            <a:ext cx="4870132" cy="122491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581" y="5098018"/>
            <a:ext cx="303728" cy="37969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86550" y="4891445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Core Plus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686550" y="5338643"/>
            <a:ext cx="4024193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8-12% returns, mix of income and growth</a:t>
            </a:r>
            <a:endParaRPr lang="en-US" sz="1700" dirty="0"/>
          </a:p>
        </p:txBody>
      </p:sp>
      <p:sp>
        <p:nvSpPr>
          <p:cNvPr id="17" name="Shape 9"/>
          <p:cNvSpPr/>
          <p:nvPr/>
        </p:nvSpPr>
        <p:spPr>
          <a:xfrm>
            <a:off x="6524506" y="5912048"/>
            <a:ext cx="7295912" cy="15240"/>
          </a:xfrm>
          <a:prstGeom prst="roundRect">
            <a:avLst>
              <a:gd name="adj" fmla="val 212640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789" y="5954316"/>
            <a:ext cx="6493550" cy="122491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3581" y="6376868"/>
            <a:ext cx="303728" cy="37969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98318" y="6170295"/>
            <a:ext cx="2541627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Core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7498318" y="6617494"/>
            <a:ext cx="5873115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6-9% returns, lowest risk, income-focused, prime properties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7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50" y="641628"/>
            <a:ext cx="7510701" cy="1372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Major Investment Asset Classes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16650" y="2363867"/>
            <a:ext cx="7510701" cy="5224224"/>
          </a:xfrm>
          <a:prstGeom prst="roundRect">
            <a:avLst>
              <a:gd name="adj" fmla="val 67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824270" y="2371487"/>
            <a:ext cx="7495461" cy="104179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57989" y="2519005"/>
            <a:ext cx="102870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Asset Class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2560796" y="2519005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Return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4059793" y="2519005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5558790" y="2519005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Liquidity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057787" y="2519005"/>
            <a:ext cx="102870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%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824270" y="3413284"/>
            <a:ext cx="7495461" cy="6684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057989" y="3560802"/>
            <a:ext cx="10287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Stocks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2560796" y="3560802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4059793" y="3560802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5558790" y="3560802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7057787" y="3560802"/>
            <a:ext cx="10287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</a:t>
            </a:r>
            <a:endParaRPr lang="en-US" sz="1800" dirty="0"/>
          </a:p>
        </p:txBody>
      </p:sp>
      <p:sp>
        <p:nvSpPr>
          <p:cNvPr id="17" name="Shape 14"/>
          <p:cNvSpPr/>
          <p:nvPr/>
        </p:nvSpPr>
        <p:spPr>
          <a:xfrm>
            <a:off x="824270" y="4081701"/>
            <a:ext cx="7495461" cy="104179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1057989" y="4229219"/>
            <a:ext cx="102870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2560796" y="4229219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4059793" y="4229219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5558790" y="4229219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7057787" y="4229219"/>
            <a:ext cx="10287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</a:t>
            </a:r>
            <a:endParaRPr lang="en-US" sz="1800" dirty="0"/>
          </a:p>
        </p:txBody>
      </p:sp>
      <p:sp>
        <p:nvSpPr>
          <p:cNvPr id="23" name="Shape 20"/>
          <p:cNvSpPr/>
          <p:nvPr/>
        </p:nvSpPr>
        <p:spPr>
          <a:xfrm>
            <a:off x="824270" y="5123498"/>
            <a:ext cx="7495461" cy="141517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1"/>
          <p:cNvSpPr/>
          <p:nvPr/>
        </p:nvSpPr>
        <p:spPr>
          <a:xfrm>
            <a:off x="1057989" y="5271016"/>
            <a:ext cx="1028700" cy="1120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Long-Term Bonds</a:t>
            </a:r>
            <a:endParaRPr lang="en-US" sz="1800" dirty="0"/>
          </a:p>
        </p:txBody>
      </p:sp>
      <p:sp>
        <p:nvSpPr>
          <p:cNvPr id="25" name="Text 22"/>
          <p:cNvSpPr/>
          <p:nvPr/>
        </p:nvSpPr>
        <p:spPr>
          <a:xfrm>
            <a:off x="2560796" y="5271016"/>
            <a:ext cx="102489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Moderate-Low</a:t>
            </a:r>
            <a:endParaRPr lang="en-US" sz="1800" dirty="0"/>
          </a:p>
        </p:txBody>
      </p:sp>
      <p:sp>
        <p:nvSpPr>
          <p:cNvPr id="26" name="Text 23"/>
          <p:cNvSpPr/>
          <p:nvPr/>
        </p:nvSpPr>
        <p:spPr>
          <a:xfrm>
            <a:off x="4059793" y="5271016"/>
            <a:ext cx="102489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Moderate-Low</a:t>
            </a:r>
            <a:endParaRPr lang="en-US" sz="1800" dirty="0"/>
          </a:p>
        </p:txBody>
      </p:sp>
      <p:sp>
        <p:nvSpPr>
          <p:cNvPr id="27" name="Text 24"/>
          <p:cNvSpPr/>
          <p:nvPr/>
        </p:nvSpPr>
        <p:spPr>
          <a:xfrm>
            <a:off x="5558790" y="5271016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</a:t>
            </a:r>
            <a:endParaRPr lang="en-US" sz="1800" dirty="0"/>
          </a:p>
        </p:txBody>
      </p:sp>
      <p:sp>
        <p:nvSpPr>
          <p:cNvPr id="28" name="Text 25"/>
          <p:cNvSpPr/>
          <p:nvPr/>
        </p:nvSpPr>
        <p:spPr>
          <a:xfrm>
            <a:off x="7057787" y="5271016"/>
            <a:ext cx="10287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</a:t>
            </a:r>
            <a:endParaRPr lang="en-US" sz="1800" dirty="0"/>
          </a:p>
        </p:txBody>
      </p:sp>
      <p:sp>
        <p:nvSpPr>
          <p:cNvPr id="29" name="Shape 26"/>
          <p:cNvSpPr/>
          <p:nvPr/>
        </p:nvSpPr>
        <p:spPr>
          <a:xfrm>
            <a:off x="824270" y="6538674"/>
            <a:ext cx="7495461" cy="104179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7"/>
          <p:cNvSpPr/>
          <p:nvPr/>
        </p:nvSpPr>
        <p:spPr>
          <a:xfrm>
            <a:off x="1057989" y="6686193"/>
            <a:ext cx="1028700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(T-bills)</a:t>
            </a:r>
            <a:endParaRPr lang="en-US" sz="1800" dirty="0"/>
          </a:p>
        </p:txBody>
      </p:sp>
      <p:sp>
        <p:nvSpPr>
          <p:cNvPr id="31" name="Text 28"/>
          <p:cNvSpPr/>
          <p:nvPr/>
        </p:nvSpPr>
        <p:spPr>
          <a:xfrm>
            <a:off x="2560796" y="6686193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</a:t>
            </a:r>
            <a:endParaRPr lang="en-US" sz="1800" dirty="0"/>
          </a:p>
        </p:txBody>
      </p:sp>
      <p:sp>
        <p:nvSpPr>
          <p:cNvPr id="32" name="Text 29"/>
          <p:cNvSpPr/>
          <p:nvPr/>
        </p:nvSpPr>
        <p:spPr>
          <a:xfrm>
            <a:off x="4059793" y="6686193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</a:t>
            </a:r>
            <a:endParaRPr lang="en-US" sz="1800" dirty="0"/>
          </a:p>
        </p:txBody>
      </p:sp>
      <p:sp>
        <p:nvSpPr>
          <p:cNvPr id="33" name="Text 30"/>
          <p:cNvSpPr/>
          <p:nvPr/>
        </p:nvSpPr>
        <p:spPr>
          <a:xfrm>
            <a:off x="5558790" y="6686193"/>
            <a:ext cx="102489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</a:t>
            </a:r>
            <a:endParaRPr lang="en-US" sz="1800" dirty="0"/>
          </a:p>
        </p:txBody>
      </p:sp>
      <p:sp>
        <p:nvSpPr>
          <p:cNvPr id="34" name="Text 31"/>
          <p:cNvSpPr/>
          <p:nvPr/>
        </p:nvSpPr>
        <p:spPr>
          <a:xfrm>
            <a:off x="7057787" y="6686193"/>
            <a:ext cx="1028700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None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5928479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Historical Cumulative Investment Performance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73" y="909281"/>
            <a:ext cx="13511927" cy="708719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512858" y="1873236"/>
            <a:ext cx="446357" cy="339567"/>
          </a:xfrm>
          <a:prstGeom prst="roundRect">
            <a:avLst>
              <a:gd name="adj" fmla="val 11446"/>
            </a:avLst>
          </a:prstGeom>
          <a:solidFill>
            <a:srgbClr val="D9491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3056037" y="1873237"/>
            <a:ext cx="467439" cy="339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Stocks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4290427" y="1863081"/>
            <a:ext cx="490061" cy="349723"/>
          </a:xfrm>
          <a:prstGeom prst="roundRect">
            <a:avLst>
              <a:gd name="adj" fmla="val 11446"/>
            </a:avLst>
          </a:prstGeom>
          <a:solidFill>
            <a:srgbClr val="EA7D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959049" y="1915086"/>
            <a:ext cx="773430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</a:t>
            </a: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Estate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 flipV="1">
            <a:off x="6558057" y="1901127"/>
            <a:ext cx="408812" cy="349722"/>
          </a:xfrm>
          <a:prstGeom prst="roundRect">
            <a:avLst>
              <a:gd name="adj" fmla="val 11446"/>
            </a:avLst>
          </a:prstGeom>
          <a:solidFill>
            <a:srgbClr val="F3B5A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213715" y="1915086"/>
            <a:ext cx="449818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Bonds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559237" y="8975169"/>
            <a:ext cx="13511927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Growth of $1 invested in 1978 across major asset classes. All four asset classes beat inflation, which would have required $4 in 2022 to match 1978 purchasing power.</a:t>
            </a:r>
            <a:endParaRPr lang="en-US" sz="12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32009"/>
            <a:ext cx="872680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Performance Statistics (1978-2022)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283857"/>
            <a:ext cx="2943106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13.02%</a:t>
            </a:r>
            <a:endParaRPr lang="en-US" sz="6200" dirty="0"/>
          </a:p>
        </p:txBody>
      </p:sp>
      <p:sp>
        <p:nvSpPr>
          <p:cNvPr id="4" name="Text 2"/>
          <p:cNvSpPr/>
          <p:nvPr/>
        </p:nvSpPr>
        <p:spPr>
          <a:xfrm>
            <a:off x="901184" y="33728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Stocks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3964067"/>
            <a:ext cx="294310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annual return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4080034" y="2283857"/>
            <a:ext cx="294322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9.32%</a:t>
            </a:r>
            <a:endParaRPr lang="en-US" sz="6200" dirty="0"/>
          </a:p>
        </p:txBody>
      </p:sp>
      <p:sp>
        <p:nvSpPr>
          <p:cNvPr id="7" name="Text 5"/>
          <p:cNvSpPr/>
          <p:nvPr/>
        </p:nvSpPr>
        <p:spPr>
          <a:xfrm>
            <a:off x="4143494" y="33728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080034" y="3964067"/>
            <a:ext cx="294322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annual return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2458879" y="5065157"/>
            <a:ext cx="2943106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7.30%</a:t>
            </a:r>
            <a:endParaRPr lang="en-US" sz="6200" dirty="0"/>
          </a:p>
        </p:txBody>
      </p:sp>
      <p:sp>
        <p:nvSpPr>
          <p:cNvPr id="10" name="Text 8"/>
          <p:cNvSpPr/>
          <p:nvPr/>
        </p:nvSpPr>
        <p:spPr>
          <a:xfrm>
            <a:off x="2522339" y="61541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Bonds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2458879" y="6745367"/>
            <a:ext cx="294310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annual return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2283857"/>
            <a:ext cx="2943106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16.46%</a:t>
            </a:r>
            <a:endParaRPr lang="en-US" sz="6200" dirty="0"/>
          </a:p>
        </p:txBody>
      </p:sp>
      <p:sp>
        <p:nvSpPr>
          <p:cNvPr id="13" name="Text 11"/>
          <p:cNvSpPr/>
          <p:nvPr/>
        </p:nvSpPr>
        <p:spPr>
          <a:xfrm>
            <a:off x="7678222" y="33728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Stocks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14761" y="3964067"/>
            <a:ext cx="294310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Standard deviation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10857071" y="2283857"/>
            <a:ext cx="294322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6.99%</a:t>
            </a:r>
            <a:endParaRPr lang="en-US" sz="6200" dirty="0"/>
          </a:p>
        </p:txBody>
      </p:sp>
      <p:sp>
        <p:nvSpPr>
          <p:cNvPr id="16" name="Text 14"/>
          <p:cNvSpPr/>
          <p:nvPr/>
        </p:nvSpPr>
        <p:spPr>
          <a:xfrm>
            <a:off x="10920532" y="33728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857071" y="3964067"/>
            <a:ext cx="294322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Standard deviation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9235916" y="5065157"/>
            <a:ext cx="2943106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3.16%</a:t>
            </a:r>
            <a:endParaRPr lang="en-US" sz="6200" dirty="0"/>
          </a:p>
        </p:txBody>
      </p:sp>
      <p:sp>
        <p:nvSpPr>
          <p:cNvPr id="19" name="Text 17"/>
          <p:cNvSpPr/>
          <p:nvPr/>
        </p:nvSpPr>
        <p:spPr>
          <a:xfrm>
            <a:off x="9299377" y="61541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Bonds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235916" y="6745367"/>
            <a:ext cx="294310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Standard deviation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851" y="56552"/>
            <a:ext cx="4561880" cy="48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Income Yield % Comparison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9" y="1010244"/>
            <a:ext cx="13476446" cy="705207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 flipH="1" flipV="1">
            <a:off x="3484380" y="677656"/>
            <a:ext cx="418878" cy="522169"/>
          </a:xfrm>
          <a:prstGeom prst="roundRect">
            <a:avLst>
              <a:gd name="adj" fmla="val 11098"/>
            </a:avLst>
          </a:prstGeom>
          <a:solidFill>
            <a:srgbClr val="D9491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171541" y="860584"/>
            <a:ext cx="798314" cy="164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7428198" y="674330"/>
            <a:ext cx="418878" cy="522169"/>
          </a:xfrm>
          <a:prstGeom prst="roundRect">
            <a:avLst>
              <a:gd name="adj" fmla="val 11098"/>
            </a:avLst>
          </a:prstGeom>
          <a:solidFill>
            <a:srgbClr val="EF997E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8104868" y="840729"/>
            <a:ext cx="482322" cy="164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Stocks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76977" y="9000053"/>
            <a:ext cx="1347644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real estate has consistently provided higher income yields (4.5% average) compared to stocks (3% average) between 1978-2022.</a:t>
            </a:r>
            <a:endParaRPr lang="en-US" sz="1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4015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Market Cycles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Recovery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Increasing occupancy, modest rent growth, limited new construction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Expansion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 vacancy, strong rent growth, increasing new construction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434388" y="3569732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9941243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Oversupply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941243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Rising vacancy, slowing rent growth, excessive new construction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Recession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vacancy, declining rents, minimal new construction</a:t>
            </a:r>
            <a:endParaRPr lang="en-US" sz="18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922" y="555784"/>
            <a:ext cx="6292453" cy="593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Historical Market Disruptions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05922" y="1552337"/>
            <a:ext cx="1321832" cy="1143595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34" y="1946791"/>
            <a:ext cx="283607" cy="3545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29445" y="1754029"/>
            <a:ext cx="2373035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1980s Building Boom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2229445" y="2171581"/>
            <a:ext cx="6409611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Tax incentives led to overbuilding, especially in office, retail, and hotels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2128599" y="2686407"/>
            <a:ext cx="11695033" cy="11430"/>
          </a:xfrm>
          <a:prstGeom prst="roundRect">
            <a:avLst>
              <a:gd name="adj" fmla="val 264722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05922" y="2796778"/>
            <a:ext cx="2643664" cy="1143595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3191232"/>
            <a:ext cx="283607" cy="3545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551277" y="2998470"/>
            <a:ext cx="2373035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1986 Tax Reform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3551277" y="3416022"/>
            <a:ext cx="5183386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Removed special tax incentives for real estate investment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3450431" y="3930848"/>
            <a:ext cx="10373201" cy="11430"/>
          </a:xfrm>
          <a:prstGeom prst="roundRect">
            <a:avLst>
              <a:gd name="adj" fmla="val 264722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05922" y="4041219"/>
            <a:ext cx="3965496" cy="1143595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866" y="4435673"/>
            <a:ext cx="283607" cy="3545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73109" y="4242911"/>
            <a:ext cx="2373035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Early 1990s Crash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4873109" y="4660463"/>
            <a:ext cx="4090630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values fell 30-50% in major markets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4772263" y="5175290"/>
            <a:ext cx="9051369" cy="11430"/>
          </a:xfrm>
          <a:prstGeom prst="roundRect">
            <a:avLst>
              <a:gd name="adj" fmla="val 264722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705922" y="5285661"/>
            <a:ext cx="5287328" cy="1143595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782" y="5680115"/>
            <a:ext cx="283607" cy="35456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194941" y="5487353"/>
            <a:ext cx="2884765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2007-2009 Financial Crisis</a:t>
            </a:r>
            <a:endParaRPr lang="en-US" sz="1850" dirty="0"/>
          </a:p>
        </p:txBody>
      </p:sp>
      <p:sp>
        <p:nvSpPr>
          <p:cNvPr id="21" name="Text 15"/>
          <p:cNvSpPr/>
          <p:nvPr/>
        </p:nvSpPr>
        <p:spPr>
          <a:xfrm>
            <a:off x="6194941" y="5904905"/>
            <a:ext cx="5608082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property prices dropped 35% from 2006 to 2009</a:t>
            </a:r>
            <a:endParaRPr lang="en-US" sz="1550" dirty="0"/>
          </a:p>
        </p:txBody>
      </p:sp>
      <p:sp>
        <p:nvSpPr>
          <p:cNvPr id="22" name="Shape 16"/>
          <p:cNvSpPr/>
          <p:nvPr/>
        </p:nvSpPr>
        <p:spPr>
          <a:xfrm>
            <a:off x="6094095" y="6419731"/>
            <a:ext cx="7729538" cy="11430"/>
          </a:xfrm>
          <a:prstGeom prst="roundRect">
            <a:avLst>
              <a:gd name="adj" fmla="val 264722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17"/>
          <p:cNvSpPr/>
          <p:nvPr/>
        </p:nvSpPr>
        <p:spPr>
          <a:xfrm>
            <a:off x="705922" y="6530102"/>
            <a:ext cx="6609278" cy="1143595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698" y="6924556"/>
            <a:ext cx="283607" cy="354568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7516892" y="6731794"/>
            <a:ext cx="2373035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COVID-19 Pandemic</a:t>
            </a:r>
            <a:endParaRPr lang="en-US" sz="1850" dirty="0"/>
          </a:p>
        </p:txBody>
      </p:sp>
      <p:sp>
        <p:nvSpPr>
          <p:cNvPr id="26" name="Text 19"/>
          <p:cNvSpPr/>
          <p:nvPr/>
        </p:nvSpPr>
        <p:spPr>
          <a:xfrm>
            <a:off x="7516892" y="7149346"/>
            <a:ext cx="5730359" cy="322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Shifted demand patterns between property types and locations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17163"/>
            <a:ext cx="90000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Investor Objectives and Constraints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299930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0848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Growth Objective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Long-term horizon with no immediate need for cash. Typical of young to middle-aged individuals and growing pension funds.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299930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0848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Objective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Need for current cash flow. Typical of retired individuals and mature pension funds with more retirees than contributors.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299930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0848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Constraints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580340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 tolerance, liquidity needs, time horizon, expertise level, and capital availability all influence investment decisions.</a:t>
            </a:r>
            <a:endParaRPr lang="en-US" sz="1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4582" y="548521"/>
            <a:ext cx="4840129" cy="586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Investor Heterogeneity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4582" y="1434346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83442" y="1633776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Different Objectives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583442" y="2046684"/>
            <a:ext cx="734877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Investors have varying goals based on life stage, wealth level, and institutional requirements.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483787" y="3033832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882646" y="3233261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Varying Constraints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882646" y="3646170"/>
            <a:ext cx="7049572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 tolerance, liquidity needs, and expertise levels differ significantly among investors.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782991" y="4633317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181850" y="4832747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Creation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181850" y="5245656"/>
            <a:ext cx="675036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heterogeneity creates markets as different investors want to buy when others want to sell.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082195" y="6232803"/>
            <a:ext cx="199430" cy="1449943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481054" y="6432233"/>
            <a:ext cx="2346841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Product Development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7481054" y="6845141"/>
            <a:ext cx="6451163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Investment products are tailored to various objectives and constraints to serve diverse investor needs.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24432"/>
            <a:ext cx="831854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 is Commercial Real Estate?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08742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615559" y="5169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15559" y="5665232"/>
            <a:ext cx="334101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Land and all things permanently attached to it, including buildings and structures.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55776" y="508742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033611" y="5169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Rights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033611" y="5665232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Rights to control, occupy, develop, improve, exploit, pledge, lease, and sell.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673828" y="508742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451663" y="5169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Investment Focus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451663" y="5665232"/>
            <a:ext cx="334101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Investable property with the purpose of creating cash flow, unlike owner-occupied housing.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732" y="561618"/>
            <a:ext cx="4805363" cy="600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Takeaways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2" y="1702832"/>
            <a:ext cx="3173849" cy="31738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21" y="1587163"/>
            <a:ext cx="3173968" cy="317396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096" y="1651874"/>
            <a:ext cx="3173968" cy="3173968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714732" y="5238631"/>
            <a:ext cx="459462" cy="45946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2"/>
          <p:cNvSpPr/>
          <p:nvPr/>
        </p:nvSpPr>
        <p:spPr>
          <a:xfrm>
            <a:off x="1378387" y="5308759"/>
            <a:ext cx="2402681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Unique Asset Class</a:t>
            </a:r>
            <a:endParaRPr lang="en-US" sz="1850" dirty="0"/>
          </a:p>
        </p:txBody>
      </p:sp>
      <p:sp>
        <p:nvSpPr>
          <p:cNvPr id="9" name="Text 3"/>
          <p:cNvSpPr/>
          <p:nvPr/>
        </p:nvSpPr>
        <p:spPr>
          <a:xfrm>
            <a:off x="1378387" y="5731550"/>
            <a:ext cx="580917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offers distinct risk-return characteristics compared to stocks and bonds.</a:t>
            </a:r>
            <a:endParaRPr lang="en-US" sz="1600" dirty="0"/>
          </a:p>
        </p:txBody>
      </p:sp>
      <p:sp>
        <p:nvSpPr>
          <p:cNvPr id="10" name="Shape 4"/>
          <p:cNvSpPr/>
          <p:nvPr/>
        </p:nvSpPr>
        <p:spPr>
          <a:xfrm>
            <a:off x="7442835" y="5238631"/>
            <a:ext cx="459462" cy="45946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5"/>
          <p:cNvSpPr/>
          <p:nvPr/>
        </p:nvSpPr>
        <p:spPr>
          <a:xfrm>
            <a:off x="8106489" y="5308759"/>
            <a:ext cx="3535561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Multiple Investment Approaches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8106489" y="5731550"/>
            <a:ext cx="580917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ownership, REITs, and debt instruments provide various entry points.</a:t>
            </a:r>
            <a:endParaRPr lang="en-US" sz="1600" dirty="0"/>
          </a:p>
        </p:txBody>
      </p:sp>
      <p:sp>
        <p:nvSpPr>
          <p:cNvPr id="13" name="Shape 7"/>
          <p:cNvSpPr/>
          <p:nvPr/>
        </p:nvSpPr>
        <p:spPr>
          <a:xfrm>
            <a:off x="714732" y="6793349"/>
            <a:ext cx="459462" cy="45946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8"/>
          <p:cNvSpPr/>
          <p:nvPr/>
        </p:nvSpPr>
        <p:spPr>
          <a:xfrm>
            <a:off x="1378387" y="6863477"/>
            <a:ext cx="2502694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Historical Performance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1378387" y="7286268"/>
            <a:ext cx="580917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 returns with lower volatility than stocks and higher income yield.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442835" y="6793349"/>
            <a:ext cx="459462" cy="459462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1"/>
          <p:cNvSpPr/>
          <p:nvPr/>
        </p:nvSpPr>
        <p:spPr>
          <a:xfrm>
            <a:off x="8106489" y="6863477"/>
            <a:ext cx="2402681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Cycles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8106489" y="7286268"/>
            <a:ext cx="580917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Understanding historical patterns helps anticipate future opportunities and risks.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44290"/>
            <a:ext cx="907208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Real Estate Market Size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02693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$18T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1488996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Value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661142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value of investable commercial real estate in the US (2020)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55776" y="502693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97B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5907048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Square Feet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5776" y="661142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amount of investable commercial real estate space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673828" y="5026938"/>
            <a:ext cx="41188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33%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0325100" y="611588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Asset Share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673828" y="661142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Combined real estate debt and equity as percentage of all US assets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Major Property Types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9477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Apartments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443288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Income-producing rental units, not owner-occupied housing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3549491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5081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003709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28% of square footage but only 15% of dollar value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429" y="2972991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61019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Retail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61019" y="4762381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20% of square footage and 18% of dollar value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995" y="4482346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41243" y="602551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Office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41243" y="652105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Traditional workspace properties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6429" y="5991582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72972" y="53943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Healthcare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837724" y="588990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Only 3% of square footage but 16% of dollar value</a:t>
            </a:r>
            <a:endParaRPr lang="en-US" sz="18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2160" y="5415082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2123" y="227640"/>
            <a:ext cx="4629269" cy="48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Geographic Concentration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5" y="470051"/>
            <a:ext cx="13476446" cy="75467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6977" y="9000053"/>
            <a:ext cx="1347644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top 9 metro areas (out of 150) contain 50% of all commercial real estate value in the US, following Zipf's law distribution pattern.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01203"/>
            <a:ext cx="662737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Why Invest in Real Estate?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30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Advantages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947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Long-lived assets with perpetual land value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614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 returns with lower volatility than stocks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282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Good inflation protection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Portfolio diversification benefits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7616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control over investment decisions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330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38947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 liquidity compared to stocks and bonds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3614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transaction costs (2-10% of purchase price)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8282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Significant management burden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Large capital requirements for direct investment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7616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Complex valuation due to heterogeneity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24903"/>
            <a:ext cx="604456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Investment Approaches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187893"/>
            <a:ext cx="1196816" cy="17402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73856" y="24272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Investment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73856" y="2922746"/>
            <a:ext cx="60324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Owning physical property directly, with full control but high management burden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3928110"/>
            <a:ext cx="1196816" cy="17402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73856" y="41674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Listed REITs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73856" y="4662964"/>
            <a:ext cx="60324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Publicly traded companies that own and operate income-producing real estate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5668327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73856" y="59076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Debt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73856" y="6403181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Investing in mortgages or mortgage-backed securities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443" y="539234"/>
            <a:ext cx="6085523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Real Estate Investment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5443" y="1408986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81182" y="160472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Full Control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81182" y="2010013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decision-making authority over property management, improvements, and tenant selection.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85443" y="3028236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81182" y="322397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Management Burden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81182" y="3629263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Responsibility for hiring brokers, making repairs, paying taxes, and maintaining the property.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5443" y="4647486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81182" y="484322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Intensive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81182" y="5248513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Requires substantial financial resources, typically millions of dollars for commercial properties.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85443" y="6266736"/>
            <a:ext cx="7773114" cy="1423511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81182" y="6462474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 Liquidity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881182" y="6867763"/>
            <a:ext cx="7381637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deal takes 8 months to complete, with properties selling only once every 5-10 years.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0066" y="592098"/>
            <a:ext cx="7636669" cy="1266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Investment Trusts (REITs)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66" y="2181939"/>
            <a:ext cx="538282" cy="5382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0066" y="2989302"/>
            <a:ext cx="2366129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Public Trading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6240066" y="3435191"/>
            <a:ext cx="2366129" cy="1378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Listed on stock exchanges with high liquidity and ease of transaction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276" y="2181939"/>
            <a:ext cx="538282" cy="5382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5276" y="2989302"/>
            <a:ext cx="2366129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Size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8875276" y="3435191"/>
            <a:ext cx="2366129" cy="103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Over $1 trillion in real estate holdings in the US market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0486" y="2181939"/>
            <a:ext cx="538282" cy="5382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0486" y="2989302"/>
            <a:ext cx="2366248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Volatility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1510486" y="3435191"/>
            <a:ext cx="2366248" cy="103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More short-term price fluctuations than direct real estate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066" y="5351740"/>
            <a:ext cx="538282" cy="5382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0066" y="6159103"/>
            <a:ext cx="2366129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Accessibility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6240066" y="6604992"/>
            <a:ext cx="2366129" cy="1033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Available to small investors with minimal capital requirements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1047</Words>
  <Application>Microsoft Office PowerPoint</Application>
  <PresentationFormat>Custom</PresentationFormat>
  <Paragraphs>209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Quattrocento Medium</vt:lpstr>
      <vt:lpstr>Arial</vt:lpstr>
      <vt:lpstr>Quattrocento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2</cp:revision>
  <dcterms:created xsi:type="dcterms:W3CDTF">2025-06-13T19:14:12Z</dcterms:created>
  <dcterms:modified xsi:type="dcterms:W3CDTF">2025-06-15T17:26:47Z</dcterms:modified>
</cp:coreProperties>
</file>