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7" r:id="rId17"/>
    <p:sldId id="270" r:id="rId18"/>
    <p:sldId id="271" r:id="rId19"/>
    <p:sldId id="272" r:id="rId20"/>
    <p:sldId id="273" r:id="rId21"/>
    <p:sldId id="274" r:id="rId22"/>
    <p:sldId id="275" r:id="rId23"/>
  </p:sldIdLst>
  <p:sldSz cx="14630400" cy="8229600"/>
  <p:notesSz cx="8229600" cy="14630400"/>
  <p:embeddedFontLst>
    <p:embeddedFont>
      <p:font typeface="Quattrocento" panose="020205020300000004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75944-11AB-4D81-80D1-BB868FC552EF}" v="7" dt="2025-06-15T22:39:06.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Miller" userId="33eb6ff97e000b03" providerId="LiveId" clId="{4B975944-11AB-4D81-80D1-BB868FC552EF}"/>
    <pc:docChg chg="custSel addSld delSld modSld">
      <pc:chgData name="Norman Miller" userId="33eb6ff97e000b03" providerId="LiveId" clId="{4B975944-11AB-4D81-80D1-BB868FC552EF}" dt="2025-06-15T22:42:08.680" v="446" actId="47"/>
      <pc:docMkLst>
        <pc:docMk/>
      </pc:docMkLst>
      <pc:sldChg chg="modSp mod">
        <pc:chgData name="Norman Miller" userId="33eb6ff97e000b03" providerId="LiveId" clId="{4B975944-11AB-4D81-80D1-BB868FC552EF}" dt="2025-06-15T22:24:29.863" v="57" actId="20577"/>
        <pc:sldMkLst>
          <pc:docMk/>
          <pc:sldMk cId="0" sldId="259"/>
        </pc:sldMkLst>
        <pc:spChg chg="mod">
          <ac:chgData name="Norman Miller" userId="33eb6ff97e000b03" providerId="LiveId" clId="{4B975944-11AB-4D81-80D1-BB868FC552EF}" dt="2025-06-15T22:24:29.863" v="57" actId="20577"/>
          <ac:spMkLst>
            <pc:docMk/>
            <pc:sldMk cId="0" sldId="259"/>
            <ac:spMk id="11" creationId="{00000000-0000-0000-0000-000000000000}"/>
          </ac:spMkLst>
        </pc:spChg>
      </pc:sldChg>
      <pc:sldChg chg="addSp delSp modSp mod">
        <pc:chgData name="Norman Miller" userId="33eb6ff97e000b03" providerId="LiveId" clId="{4B975944-11AB-4D81-80D1-BB868FC552EF}" dt="2025-06-15T22:28:14.471" v="276" actId="20577"/>
        <pc:sldMkLst>
          <pc:docMk/>
          <pc:sldMk cId="0" sldId="261"/>
        </pc:sldMkLst>
        <pc:spChg chg="add mod">
          <ac:chgData name="Norman Miller" userId="33eb6ff97e000b03" providerId="LiveId" clId="{4B975944-11AB-4D81-80D1-BB868FC552EF}" dt="2025-06-15T22:26:34.527" v="97" actId="14100"/>
          <ac:spMkLst>
            <pc:docMk/>
            <pc:sldMk cId="0" sldId="261"/>
            <ac:spMk id="14" creationId="{AFB0ECDE-D327-067D-F4B0-AA26054CE689}"/>
          </ac:spMkLst>
        </pc:spChg>
        <pc:spChg chg="add mod">
          <ac:chgData name="Norman Miller" userId="33eb6ff97e000b03" providerId="LiveId" clId="{4B975944-11AB-4D81-80D1-BB868FC552EF}" dt="2025-06-15T22:28:14.471" v="276" actId="20577"/>
          <ac:spMkLst>
            <pc:docMk/>
            <pc:sldMk cId="0" sldId="261"/>
            <ac:spMk id="15" creationId="{3AB25316-10D0-B55E-2C89-B26150F2538F}"/>
          </ac:spMkLst>
        </pc:spChg>
        <pc:picChg chg="del">
          <ac:chgData name="Norman Miller" userId="33eb6ff97e000b03" providerId="LiveId" clId="{4B975944-11AB-4D81-80D1-BB868FC552EF}" dt="2025-06-15T22:25:28.534" v="60" actId="478"/>
          <ac:picMkLst>
            <pc:docMk/>
            <pc:sldMk cId="0" sldId="261"/>
            <ac:picMk id="3" creationId="{00000000-0000-0000-0000-000000000000}"/>
          </ac:picMkLst>
        </pc:picChg>
        <pc:picChg chg="add mod">
          <ac:chgData name="Norman Miller" userId="33eb6ff97e000b03" providerId="LiveId" clId="{4B975944-11AB-4D81-80D1-BB868FC552EF}" dt="2025-06-15T22:25:41.761" v="64" actId="14100"/>
          <ac:picMkLst>
            <pc:docMk/>
            <pc:sldMk cId="0" sldId="261"/>
            <ac:picMk id="13" creationId="{C00B8E2D-6425-67D4-0633-4F42739399EC}"/>
          </ac:picMkLst>
        </pc:picChg>
      </pc:sldChg>
      <pc:sldChg chg="addSp delSp modSp mod">
        <pc:chgData name="Norman Miller" userId="33eb6ff97e000b03" providerId="LiveId" clId="{4B975944-11AB-4D81-80D1-BB868FC552EF}" dt="2025-06-15T22:39:49.487" v="419" actId="20577"/>
        <pc:sldMkLst>
          <pc:docMk/>
          <pc:sldMk cId="0" sldId="270"/>
        </pc:sldMkLst>
        <pc:spChg chg="add mod">
          <ac:chgData name="Norman Miller" userId="33eb6ff97e000b03" providerId="LiveId" clId="{4B975944-11AB-4D81-80D1-BB868FC552EF}" dt="2025-06-15T22:39:49.487" v="419" actId="20577"/>
          <ac:spMkLst>
            <pc:docMk/>
            <pc:sldMk cId="0" sldId="270"/>
            <ac:spMk id="23" creationId="{C18ABC3B-CFFD-6C04-0374-D39EF5C0A2EB}"/>
          </ac:spMkLst>
        </pc:spChg>
        <pc:picChg chg="del">
          <ac:chgData name="Norman Miller" userId="33eb6ff97e000b03" providerId="LiveId" clId="{4B975944-11AB-4D81-80D1-BB868FC552EF}" dt="2025-06-15T22:37:47.983" v="329" actId="478"/>
          <ac:picMkLst>
            <pc:docMk/>
            <pc:sldMk cId="0" sldId="270"/>
            <ac:picMk id="2" creationId="{00000000-0000-0000-0000-000000000000}"/>
          </ac:picMkLst>
        </pc:picChg>
        <pc:picChg chg="add del mod">
          <ac:chgData name="Norman Miller" userId="33eb6ff97e000b03" providerId="LiveId" clId="{4B975944-11AB-4D81-80D1-BB868FC552EF}" dt="2025-06-15T22:38:12.903" v="334" actId="478"/>
          <ac:picMkLst>
            <pc:docMk/>
            <pc:sldMk cId="0" sldId="270"/>
            <ac:picMk id="20" creationId="{09F0C679-D956-91C3-9FB4-0FCCBEC918F2}"/>
          </ac:picMkLst>
        </pc:picChg>
        <pc:picChg chg="add mod">
          <ac:chgData name="Norman Miller" userId="33eb6ff97e000b03" providerId="LiveId" clId="{4B975944-11AB-4D81-80D1-BB868FC552EF}" dt="2025-06-15T22:38:32.617" v="338" actId="14100"/>
          <ac:picMkLst>
            <pc:docMk/>
            <pc:sldMk cId="0" sldId="270"/>
            <ac:picMk id="22" creationId="{162892AC-B9C0-246B-D6C0-3C2F69FDB58B}"/>
          </ac:picMkLst>
        </pc:picChg>
      </pc:sldChg>
      <pc:sldChg chg="delSp modSp mod">
        <pc:chgData name="Norman Miller" userId="33eb6ff97e000b03" providerId="LiveId" clId="{4B975944-11AB-4D81-80D1-BB868FC552EF}" dt="2025-06-15T22:41:11.101" v="428" actId="403"/>
        <pc:sldMkLst>
          <pc:docMk/>
          <pc:sldMk cId="0" sldId="272"/>
        </pc:sldMkLst>
        <pc:spChg chg="mod">
          <ac:chgData name="Norman Miller" userId="33eb6ff97e000b03" providerId="LiveId" clId="{4B975944-11AB-4D81-80D1-BB868FC552EF}" dt="2025-06-15T22:41:11.101" v="428" actId="403"/>
          <ac:spMkLst>
            <pc:docMk/>
            <pc:sldMk cId="0" sldId="272"/>
            <ac:spMk id="16" creationId="{00000000-0000-0000-0000-000000000000}"/>
          </ac:spMkLst>
        </pc:spChg>
        <pc:spChg chg="mod">
          <ac:chgData name="Norman Miller" userId="33eb6ff97e000b03" providerId="LiveId" clId="{4B975944-11AB-4D81-80D1-BB868FC552EF}" dt="2025-06-15T22:41:04.538" v="425" actId="403"/>
          <ac:spMkLst>
            <pc:docMk/>
            <pc:sldMk cId="0" sldId="272"/>
            <ac:spMk id="17" creationId="{00000000-0000-0000-0000-000000000000}"/>
          </ac:spMkLst>
        </pc:spChg>
        <pc:picChg chg="del">
          <ac:chgData name="Norman Miller" userId="33eb6ff97e000b03" providerId="LiveId" clId="{4B975944-11AB-4D81-80D1-BB868FC552EF}" dt="2025-06-15T22:40:51.903" v="420" actId="478"/>
          <ac:picMkLst>
            <pc:docMk/>
            <pc:sldMk cId="0" sldId="272"/>
            <ac:picMk id="2" creationId="{00000000-0000-0000-0000-000000000000}"/>
          </ac:picMkLst>
        </pc:picChg>
      </pc:sldChg>
      <pc:sldChg chg="modSp mod">
        <pc:chgData name="Norman Miller" userId="33eb6ff97e000b03" providerId="LiveId" clId="{4B975944-11AB-4D81-80D1-BB868FC552EF}" dt="2025-06-15T22:41:36.495" v="444" actId="20577"/>
        <pc:sldMkLst>
          <pc:docMk/>
          <pc:sldMk cId="0" sldId="273"/>
        </pc:sldMkLst>
        <pc:spChg chg="mod">
          <ac:chgData name="Norman Miller" userId="33eb6ff97e000b03" providerId="LiveId" clId="{4B975944-11AB-4D81-80D1-BB868FC552EF}" dt="2025-06-15T22:41:36.495" v="444" actId="20577"/>
          <ac:spMkLst>
            <pc:docMk/>
            <pc:sldMk cId="0" sldId="273"/>
            <ac:spMk id="15" creationId="{00000000-0000-0000-0000-000000000000}"/>
          </ac:spMkLst>
        </pc:spChg>
      </pc:sldChg>
      <pc:sldChg chg="addSp delSp modSp add mod">
        <pc:chgData name="Norman Miller" userId="33eb6ff97e000b03" providerId="LiveId" clId="{4B975944-11AB-4D81-80D1-BB868FC552EF}" dt="2025-06-15T22:24:03.921" v="37" actId="14100"/>
        <pc:sldMkLst>
          <pc:docMk/>
          <pc:sldMk cId="364286455" sldId="276"/>
        </pc:sldMkLst>
        <pc:spChg chg="mod">
          <ac:chgData name="Norman Miller" userId="33eb6ff97e000b03" providerId="LiveId" clId="{4B975944-11AB-4D81-80D1-BB868FC552EF}" dt="2025-06-15T22:23:42.694" v="34" actId="20577"/>
          <ac:spMkLst>
            <pc:docMk/>
            <pc:sldMk cId="364286455" sldId="276"/>
            <ac:spMk id="2" creationId="{39EB7819-FD40-DC9C-F896-C5BCD93B2A13}"/>
          </ac:spMkLst>
        </pc:spChg>
        <pc:spChg chg="del">
          <ac:chgData name="Norman Miller" userId="33eb6ff97e000b03" providerId="LiveId" clId="{4B975944-11AB-4D81-80D1-BB868FC552EF}" dt="2025-06-15T22:23:21.798" v="15" actId="478"/>
          <ac:spMkLst>
            <pc:docMk/>
            <pc:sldMk cId="364286455" sldId="276"/>
            <ac:spMk id="3" creationId="{2007C79F-1812-20D7-9B57-2FD86A2BFE4D}"/>
          </ac:spMkLst>
        </pc:spChg>
        <pc:spChg chg="del mod">
          <ac:chgData name="Norman Miller" userId="33eb6ff97e000b03" providerId="LiveId" clId="{4B975944-11AB-4D81-80D1-BB868FC552EF}" dt="2025-06-15T22:23:19.856" v="13" actId="478"/>
          <ac:spMkLst>
            <pc:docMk/>
            <pc:sldMk cId="364286455" sldId="276"/>
            <ac:spMk id="4" creationId="{EE8EA5DD-02A4-DE4A-4512-E3D7FE8501B2}"/>
          </ac:spMkLst>
        </pc:spChg>
        <pc:spChg chg="del">
          <ac:chgData name="Norman Miller" userId="33eb6ff97e000b03" providerId="LiveId" clId="{4B975944-11AB-4D81-80D1-BB868FC552EF}" dt="2025-06-15T22:23:07.095" v="4" actId="478"/>
          <ac:spMkLst>
            <pc:docMk/>
            <pc:sldMk cId="364286455" sldId="276"/>
            <ac:spMk id="5" creationId="{F1A81CC4-6594-E9C6-09ED-BDB40F2CF2E0}"/>
          </ac:spMkLst>
        </pc:spChg>
        <pc:spChg chg="del mod">
          <ac:chgData name="Norman Miller" userId="33eb6ff97e000b03" providerId="LiveId" clId="{4B975944-11AB-4D81-80D1-BB868FC552EF}" dt="2025-06-15T22:23:03.072" v="2" actId="478"/>
          <ac:spMkLst>
            <pc:docMk/>
            <pc:sldMk cId="364286455" sldId="276"/>
            <ac:spMk id="6" creationId="{FEC591C1-65DA-4ED0-AD77-7729B7BAF78A}"/>
          </ac:spMkLst>
        </pc:spChg>
        <pc:spChg chg="del">
          <ac:chgData name="Norman Miller" userId="33eb6ff97e000b03" providerId="LiveId" clId="{4B975944-11AB-4D81-80D1-BB868FC552EF}" dt="2025-06-15T22:23:20.887" v="14" actId="478"/>
          <ac:spMkLst>
            <pc:docMk/>
            <pc:sldMk cId="364286455" sldId="276"/>
            <ac:spMk id="7" creationId="{73105979-2F04-EA89-769A-A6FC3E5C53F2}"/>
          </ac:spMkLst>
        </pc:spChg>
        <pc:spChg chg="mod">
          <ac:chgData name="Norman Miller" userId="33eb6ff97e000b03" providerId="LiveId" clId="{4B975944-11AB-4D81-80D1-BB868FC552EF}" dt="2025-06-15T22:23:24.305" v="16" actId="20577"/>
          <ac:spMkLst>
            <pc:docMk/>
            <pc:sldMk cId="364286455" sldId="276"/>
            <ac:spMk id="8" creationId="{C1FE1F60-DE42-8C47-7CBF-8DC4B9A80D6D}"/>
          </ac:spMkLst>
        </pc:spChg>
        <pc:spChg chg="del mod">
          <ac:chgData name="Norman Miller" userId="33eb6ff97e000b03" providerId="LiveId" clId="{4B975944-11AB-4D81-80D1-BB868FC552EF}" dt="2025-06-15T22:23:08.671" v="5" actId="478"/>
          <ac:spMkLst>
            <pc:docMk/>
            <pc:sldMk cId="364286455" sldId="276"/>
            <ac:spMk id="9" creationId="{7BDC3C26-D463-B8A4-4151-A0D5431C3DCB}"/>
          </ac:spMkLst>
        </pc:spChg>
        <pc:spChg chg="del">
          <ac:chgData name="Norman Miller" userId="33eb6ff97e000b03" providerId="LiveId" clId="{4B975944-11AB-4D81-80D1-BB868FC552EF}" dt="2025-06-15T22:23:09.702" v="6" actId="478"/>
          <ac:spMkLst>
            <pc:docMk/>
            <pc:sldMk cId="364286455" sldId="276"/>
            <ac:spMk id="10" creationId="{66B30147-946B-36EA-0F5E-DB65B40A8457}"/>
          </ac:spMkLst>
        </pc:spChg>
        <pc:spChg chg="del">
          <ac:chgData name="Norman Miller" userId="33eb6ff97e000b03" providerId="LiveId" clId="{4B975944-11AB-4D81-80D1-BB868FC552EF}" dt="2025-06-15T22:23:26.862" v="17" actId="478"/>
          <ac:spMkLst>
            <pc:docMk/>
            <pc:sldMk cId="364286455" sldId="276"/>
            <ac:spMk id="11" creationId="{4B54AAC7-5EEB-F832-DF01-D8B56E7532D6}"/>
          </ac:spMkLst>
        </pc:spChg>
        <pc:spChg chg="del">
          <ac:chgData name="Norman Miller" userId="33eb6ff97e000b03" providerId="LiveId" clId="{4B975944-11AB-4D81-80D1-BB868FC552EF}" dt="2025-06-15T22:23:28.615" v="18" actId="478"/>
          <ac:spMkLst>
            <pc:docMk/>
            <pc:sldMk cId="364286455" sldId="276"/>
            <ac:spMk id="12" creationId="{14CD0D50-157D-B977-23B8-6CED1C3828D6}"/>
          </ac:spMkLst>
        </pc:spChg>
        <pc:spChg chg="del">
          <ac:chgData name="Norman Miller" userId="33eb6ff97e000b03" providerId="LiveId" clId="{4B975944-11AB-4D81-80D1-BB868FC552EF}" dt="2025-06-15T22:23:10.942" v="7" actId="478"/>
          <ac:spMkLst>
            <pc:docMk/>
            <pc:sldMk cId="364286455" sldId="276"/>
            <ac:spMk id="13" creationId="{59387032-10EB-A18C-5075-68B27402ADE4}"/>
          </ac:spMkLst>
        </pc:spChg>
        <pc:spChg chg="del mod">
          <ac:chgData name="Norman Miller" userId="33eb6ff97e000b03" providerId="LiveId" clId="{4B975944-11AB-4D81-80D1-BB868FC552EF}" dt="2025-06-15T22:23:13.208" v="9" actId="478"/>
          <ac:spMkLst>
            <pc:docMk/>
            <pc:sldMk cId="364286455" sldId="276"/>
            <ac:spMk id="14" creationId="{DD143B7C-2DD5-7621-E48F-5E30C83A65CA}"/>
          </ac:spMkLst>
        </pc:spChg>
        <pc:spChg chg="del">
          <ac:chgData name="Norman Miller" userId="33eb6ff97e000b03" providerId="LiveId" clId="{4B975944-11AB-4D81-80D1-BB868FC552EF}" dt="2025-06-15T22:23:30.086" v="19" actId="478"/>
          <ac:spMkLst>
            <pc:docMk/>
            <pc:sldMk cId="364286455" sldId="276"/>
            <ac:spMk id="15" creationId="{708449B6-FA78-3DC4-7B77-DD9A3B841B51}"/>
          </ac:spMkLst>
        </pc:spChg>
        <pc:spChg chg="del">
          <ac:chgData name="Norman Miller" userId="33eb6ff97e000b03" providerId="LiveId" clId="{4B975944-11AB-4D81-80D1-BB868FC552EF}" dt="2025-06-15T22:23:30.816" v="20" actId="478"/>
          <ac:spMkLst>
            <pc:docMk/>
            <pc:sldMk cId="364286455" sldId="276"/>
            <ac:spMk id="16" creationId="{B061AB98-C82B-48F4-2953-2A7E415CEC84}"/>
          </ac:spMkLst>
        </pc:spChg>
        <pc:spChg chg="del">
          <ac:chgData name="Norman Miller" userId="33eb6ff97e000b03" providerId="LiveId" clId="{4B975944-11AB-4D81-80D1-BB868FC552EF}" dt="2025-06-15T22:23:15.542" v="10" actId="478"/>
          <ac:spMkLst>
            <pc:docMk/>
            <pc:sldMk cId="364286455" sldId="276"/>
            <ac:spMk id="17" creationId="{93A0E26A-8815-5E7A-365F-EC654F73D56D}"/>
          </ac:spMkLst>
        </pc:spChg>
        <pc:spChg chg="del">
          <ac:chgData name="Norman Miller" userId="33eb6ff97e000b03" providerId="LiveId" clId="{4B975944-11AB-4D81-80D1-BB868FC552EF}" dt="2025-06-15T22:23:17.159" v="11" actId="478"/>
          <ac:spMkLst>
            <pc:docMk/>
            <pc:sldMk cId="364286455" sldId="276"/>
            <ac:spMk id="18" creationId="{EFDDB6A9-EA57-E191-B238-1CA5D29354F0}"/>
          </ac:spMkLst>
        </pc:spChg>
        <pc:spChg chg="add mod">
          <ac:chgData name="Norman Miller" userId="33eb6ff97e000b03" providerId="LiveId" clId="{4B975944-11AB-4D81-80D1-BB868FC552EF}" dt="2025-06-15T22:24:03.921" v="37" actId="14100"/>
          <ac:spMkLst>
            <pc:docMk/>
            <pc:sldMk cId="364286455" sldId="276"/>
            <ac:spMk id="20" creationId="{6DFA70CA-BC4D-7C9A-614F-794A186CE393}"/>
          </ac:spMkLst>
        </pc:spChg>
      </pc:sldChg>
      <pc:sldChg chg="addSp delSp modSp add mod">
        <pc:chgData name="Norman Miller" userId="33eb6ff97e000b03" providerId="LiveId" clId="{4B975944-11AB-4D81-80D1-BB868FC552EF}" dt="2025-06-15T22:37:10.205" v="328" actId="14100"/>
        <pc:sldMkLst>
          <pc:docMk/>
          <pc:sldMk cId="1855058769" sldId="277"/>
        </pc:sldMkLst>
        <pc:spChg chg="del">
          <ac:chgData name="Norman Miller" userId="33eb6ff97e000b03" providerId="LiveId" clId="{4B975944-11AB-4D81-80D1-BB868FC552EF}" dt="2025-06-15T22:31:11.126" v="279" actId="478"/>
          <ac:spMkLst>
            <pc:docMk/>
            <pc:sldMk cId="1855058769" sldId="277"/>
            <ac:spMk id="3" creationId="{A5474595-73F6-80B9-3718-58794CE8297A}"/>
          </ac:spMkLst>
        </pc:spChg>
        <pc:spChg chg="del">
          <ac:chgData name="Norman Miller" userId="33eb6ff97e000b03" providerId="LiveId" clId="{4B975944-11AB-4D81-80D1-BB868FC552EF}" dt="2025-06-15T22:31:09.208" v="278" actId="478"/>
          <ac:spMkLst>
            <pc:docMk/>
            <pc:sldMk cId="1855058769" sldId="277"/>
            <ac:spMk id="4" creationId="{B3779FF9-E9D7-7226-9449-B20F62F294EC}"/>
          </ac:spMkLst>
        </pc:spChg>
        <pc:spChg chg="del">
          <ac:chgData name="Norman Miller" userId="33eb6ff97e000b03" providerId="LiveId" clId="{4B975944-11AB-4D81-80D1-BB868FC552EF}" dt="2025-06-15T22:31:13.566" v="280" actId="478"/>
          <ac:spMkLst>
            <pc:docMk/>
            <pc:sldMk cId="1855058769" sldId="277"/>
            <ac:spMk id="5" creationId="{2F044F16-107E-981C-81D8-F455E57910D1}"/>
          </ac:spMkLst>
        </pc:spChg>
        <pc:spChg chg="del">
          <ac:chgData name="Norman Miller" userId="33eb6ff97e000b03" providerId="LiveId" clId="{4B975944-11AB-4D81-80D1-BB868FC552EF}" dt="2025-06-15T22:34:53.201" v="296" actId="478"/>
          <ac:spMkLst>
            <pc:docMk/>
            <pc:sldMk cId="1855058769" sldId="277"/>
            <ac:spMk id="6" creationId="{AA242AF4-D191-9CD7-ECF6-C42501670CE2}"/>
          </ac:spMkLst>
        </pc:spChg>
        <pc:spChg chg="del">
          <ac:chgData name="Norman Miller" userId="33eb6ff97e000b03" providerId="LiveId" clId="{4B975944-11AB-4D81-80D1-BB868FC552EF}" dt="2025-06-15T22:34:55.079" v="297" actId="478"/>
          <ac:spMkLst>
            <pc:docMk/>
            <pc:sldMk cId="1855058769" sldId="277"/>
            <ac:spMk id="7" creationId="{3F88068D-8530-1A86-F27C-48AB3F16128B}"/>
          </ac:spMkLst>
        </pc:spChg>
        <pc:spChg chg="del">
          <ac:chgData name="Norman Miller" userId="33eb6ff97e000b03" providerId="LiveId" clId="{4B975944-11AB-4D81-80D1-BB868FC552EF}" dt="2025-06-15T22:34:57.488" v="298" actId="478"/>
          <ac:spMkLst>
            <pc:docMk/>
            <pc:sldMk cId="1855058769" sldId="277"/>
            <ac:spMk id="8" creationId="{6EACCE84-9BCB-CCCE-DE42-FFB9AC1E75F0}"/>
          </ac:spMkLst>
        </pc:spChg>
        <pc:spChg chg="del">
          <ac:chgData name="Norman Miller" userId="33eb6ff97e000b03" providerId="LiveId" clId="{4B975944-11AB-4D81-80D1-BB868FC552EF}" dt="2025-06-15T22:34:58.768" v="299" actId="478"/>
          <ac:spMkLst>
            <pc:docMk/>
            <pc:sldMk cId="1855058769" sldId="277"/>
            <ac:spMk id="9" creationId="{5277E5D6-A3B4-BDEB-2F8E-9C095A52DE33}"/>
          </ac:spMkLst>
        </pc:spChg>
        <pc:spChg chg="del">
          <ac:chgData name="Norman Miller" userId="33eb6ff97e000b03" providerId="LiveId" clId="{4B975944-11AB-4D81-80D1-BB868FC552EF}" dt="2025-06-15T22:34:59.823" v="300" actId="478"/>
          <ac:spMkLst>
            <pc:docMk/>
            <pc:sldMk cId="1855058769" sldId="277"/>
            <ac:spMk id="10" creationId="{911C4C6C-3297-C625-3629-804E1020B9EF}"/>
          </ac:spMkLst>
        </pc:spChg>
        <pc:spChg chg="del">
          <ac:chgData name="Norman Miller" userId="33eb6ff97e000b03" providerId="LiveId" clId="{4B975944-11AB-4D81-80D1-BB868FC552EF}" dt="2025-06-15T22:35:01.686" v="301" actId="478"/>
          <ac:spMkLst>
            <pc:docMk/>
            <pc:sldMk cId="1855058769" sldId="277"/>
            <ac:spMk id="11" creationId="{95BA2E14-44A1-18C0-C7FE-3521FCC1DAC1}"/>
          </ac:spMkLst>
        </pc:spChg>
        <pc:spChg chg="del">
          <ac:chgData name="Norman Miller" userId="33eb6ff97e000b03" providerId="LiveId" clId="{4B975944-11AB-4D81-80D1-BB868FC552EF}" dt="2025-06-15T22:31:22.384" v="285" actId="478"/>
          <ac:spMkLst>
            <pc:docMk/>
            <pc:sldMk cId="1855058769" sldId="277"/>
            <ac:spMk id="12" creationId="{9DEA193A-560F-F76C-5057-F3E2BBC4C66C}"/>
          </ac:spMkLst>
        </pc:spChg>
        <pc:spChg chg="del">
          <ac:chgData name="Norman Miller" userId="33eb6ff97e000b03" providerId="LiveId" clId="{4B975944-11AB-4D81-80D1-BB868FC552EF}" dt="2025-06-15T22:35:45.695" v="304" actId="478"/>
          <ac:spMkLst>
            <pc:docMk/>
            <pc:sldMk cId="1855058769" sldId="277"/>
            <ac:spMk id="13" creationId="{51049E3F-A3AC-415A-5ACC-968166208358}"/>
          </ac:spMkLst>
        </pc:spChg>
        <pc:spChg chg="del">
          <ac:chgData name="Norman Miller" userId="33eb6ff97e000b03" providerId="LiveId" clId="{4B975944-11AB-4D81-80D1-BB868FC552EF}" dt="2025-06-15T22:31:15.319" v="281" actId="478"/>
          <ac:spMkLst>
            <pc:docMk/>
            <pc:sldMk cId="1855058769" sldId="277"/>
            <ac:spMk id="14" creationId="{A2442123-A64B-C3F8-2E39-DB8113B85638}"/>
          </ac:spMkLst>
        </pc:spChg>
        <pc:spChg chg="del">
          <ac:chgData name="Norman Miller" userId="33eb6ff97e000b03" providerId="LiveId" clId="{4B975944-11AB-4D81-80D1-BB868FC552EF}" dt="2025-06-15T22:35:57.271" v="311" actId="478"/>
          <ac:spMkLst>
            <pc:docMk/>
            <pc:sldMk cId="1855058769" sldId="277"/>
            <ac:spMk id="19" creationId="{5416A943-E5CA-C7A6-F36F-73B1A1018FA3}"/>
          </ac:spMkLst>
        </pc:spChg>
        <pc:spChg chg="del mod">
          <ac:chgData name="Norman Miller" userId="33eb6ff97e000b03" providerId="LiveId" clId="{4B975944-11AB-4D81-80D1-BB868FC552EF}" dt="2025-06-15T22:35:48.375" v="306" actId="478"/>
          <ac:spMkLst>
            <pc:docMk/>
            <pc:sldMk cId="1855058769" sldId="277"/>
            <ac:spMk id="20" creationId="{B04CABC0-AD3F-61EC-72A4-CA88272D5AD0}"/>
          </ac:spMkLst>
        </pc:spChg>
        <pc:spChg chg="del mod">
          <ac:chgData name="Norman Miller" userId="33eb6ff97e000b03" providerId="LiveId" clId="{4B975944-11AB-4D81-80D1-BB868FC552EF}" dt="2025-06-15T22:31:24.480" v="287" actId="478"/>
          <ac:spMkLst>
            <pc:docMk/>
            <pc:sldMk cId="1855058769" sldId="277"/>
            <ac:spMk id="21" creationId="{701B9A5E-5DBD-734C-787D-6FFF597C8B50}"/>
          </ac:spMkLst>
        </pc:spChg>
        <pc:spChg chg="del mod">
          <ac:chgData name="Norman Miller" userId="33eb6ff97e000b03" providerId="LiveId" clId="{4B975944-11AB-4D81-80D1-BB868FC552EF}" dt="2025-06-15T22:35:49.903" v="307" actId="478"/>
          <ac:spMkLst>
            <pc:docMk/>
            <pc:sldMk cId="1855058769" sldId="277"/>
            <ac:spMk id="22" creationId="{26A32D0E-3045-2D46-ECB4-F81467085D9C}"/>
          </ac:spMkLst>
        </pc:spChg>
        <pc:spChg chg="del">
          <ac:chgData name="Norman Miller" userId="33eb6ff97e000b03" providerId="LiveId" clId="{4B975944-11AB-4D81-80D1-BB868FC552EF}" dt="2025-06-15T22:31:16.799" v="282" actId="478"/>
          <ac:spMkLst>
            <pc:docMk/>
            <pc:sldMk cId="1855058769" sldId="277"/>
            <ac:spMk id="23" creationId="{86F7622F-D07A-29F2-5A51-AB35CEBC1308}"/>
          </ac:spMkLst>
        </pc:spChg>
        <pc:spChg chg="del">
          <ac:chgData name="Norman Miller" userId="33eb6ff97e000b03" providerId="LiveId" clId="{4B975944-11AB-4D81-80D1-BB868FC552EF}" dt="2025-06-15T22:35:58.734" v="312" actId="478"/>
          <ac:spMkLst>
            <pc:docMk/>
            <pc:sldMk cId="1855058769" sldId="277"/>
            <ac:spMk id="28" creationId="{CF132955-1FCE-A6CB-877B-824CCE483384}"/>
          </ac:spMkLst>
        </pc:spChg>
        <pc:spChg chg="del">
          <ac:chgData name="Norman Miller" userId="33eb6ff97e000b03" providerId="LiveId" clId="{4B975944-11AB-4D81-80D1-BB868FC552EF}" dt="2025-06-15T22:35:52.054" v="308" actId="478"/>
          <ac:spMkLst>
            <pc:docMk/>
            <pc:sldMk cId="1855058769" sldId="277"/>
            <ac:spMk id="29" creationId="{66833284-4C12-2C3B-F76F-A77745D19273}"/>
          </ac:spMkLst>
        </pc:spChg>
        <pc:spChg chg="del">
          <ac:chgData name="Norman Miller" userId="33eb6ff97e000b03" providerId="LiveId" clId="{4B975944-11AB-4D81-80D1-BB868FC552EF}" dt="2025-06-15T22:31:25.680" v="288" actId="478"/>
          <ac:spMkLst>
            <pc:docMk/>
            <pc:sldMk cId="1855058769" sldId="277"/>
            <ac:spMk id="30" creationId="{143B5767-D6F6-DE0E-E854-4DC22371AA2C}"/>
          </ac:spMkLst>
        </pc:spChg>
        <pc:spChg chg="del">
          <ac:chgData name="Norman Miller" userId="33eb6ff97e000b03" providerId="LiveId" clId="{4B975944-11AB-4D81-80D1-BB868FC552EF}" dt="2025-06-15T22:31:18.254" v="283" actId="478"/>
          <ac:spMkLst>
            <pc:docMk/>
            <pc:sldMk cId="1855058769" sldId="277"/>
            <ac:spMk id="31" creationId="{5299326F-84B8-C2B7-92D0-524605336486}"/>
          </ac:spMkLst>
        </pc:spChg>
        <pc:spChg chg="del mod">
          <ac:chgData name="Norman Miller" userId="33eb6ff97e000b03" providerId="LiveId" clId="{4B975944-11AB-4D81-80D1-BB868FC552EF}" dt="2025-06-15T22:31:36.679" v="293" actId="478"/>
          <ac:spMkLst>
            <pc:docMk/>
            <pc:sldMk cId="1855058769" sldId="277"/>
            <ac:spMk id="32" creationId="{BCF09A88-602C-BD60-11C9-440D74C30A65}"/>
          </ac:spMkLst>
        </pc:spChg>
        <pc:spChg chg="del">
          <ac:chgData name="Norman Miller" userId="33eb6ff97e000b03" providerId="LiveId" clId="{4B975944-11AB-4D81-80D1-BB868FC552EF}" dt="2025-06-15T22:36:01.344" v="313" actId="478"/>
          <ac:spMkLst>
            <pc:docMk/>
            <pc:sldMk cId="1855058769" sldId="277"/>
            <ac:spMk id="37" creationId="{A9D1BC4E-57CE-DDE0-E12F-70798D33F18F}"/>
          </ac:spMkLst>
        </pc:spChg>
        <pc:spChg chg="del">
          <ac:chgData name="Norman Miller" userId="33eb6ff97e000b03" providerId="LiveId" clId="{4B975944-11AB-4D81-80D1-BB868FC552EF}" dt="2025-06-15T22:35:53.447" v="309" actId="478"/>
          <ac:spMkLst>
            <pc:docMk/>
            <pc:sldMk cId="1855058769" sldId="277"/>
            <ac:spMk id="38" creationId="{FC0031CD-C9AC-57EF-5607-8F12FFD472A6}"/>
          </ac:spMkLst>
        </pc:spChg>
        <pc:spChg chg="del">
          <ac:chgData name="Norman Miller" userId="33eb6ff97e000b03" providerId="LiveId" clId="{4B975944-11AB-4D81-80D1-BB868FC552EF}" dt="2025-06-15T22:31:27.359" v="289" actId="478"/>
          <ac:spMkLst>
            <pc:docMk/>
            <pc:sldMk cId="1855058769" sldId="277"/>
            <ac:spMk id="39" creationId="{7122D89B-AF36-2619-3EAF-009ECF18DEE8}"/>
          </ac:spMkLst>
        </pc:spChg>
        <pc:spChg chg="del">
          <ac:chgData name="Norman Miller" userId="33eb6ff97e000b03" providerId="LiveId" clId="{4B975944-11AB-4D81-80D1-BB868FC552EF}" dt="2025-06-15T22:31:29.359" v="290" actId="478"/>
          <ac:spMkLst>
            <pc:docMk/>
            <pc:sldMk cId="1855058769" sldId="277"/>
            <ac:spMk id="40" creationId="{B6E28EE5-7E31-309D-D437-CF017EA96021}"/>
          </ac:spMkLst>
        </pc:spChg>
        <pc:spChg chg="del">
          <ac:chgData name="Norman Miller" userId="33eb6ff97e000b03" providerId="LiveId" clId="{4B975944-11AB-4D81-80D1-BB868FC552EF}" dt="2025-06-15T22:31:35.175" v="292" actId="478"/>
          <ac:spMkLst>
            <pc:docMk/>
            <pc:sldMk cId="1855058769" sldId="277"/>
            <ac:spMk id="41" creationId="{16D39F24-620D-5AB8-A976-6C3E262915E7}"/>
          </ac:spMkLst>
        </pc:spChg>
        <pc:spChg chg="del">
          <ac:chgData name="Norman Miller" userId="33eb6ff97e000b03" providerId="LiveId" clId="{4B975944-11AB-4D81-80D1-BB868FC552EF}" dt="2025-06-15T22:36:03.247" v="314" actId="478"/>
          <ac:spMkLst>
            <pc:docMk/>
            <pc:sldMk cId="1855058769" sldId="277"/>
            <ac:spMk id="46" creationId="{0CE03EBF-5EC9-213D-9438-8C6BCF739BC3}"/>
          </ac:spMkLst>
        </pc:spChg>
        <pc:spChg chg="del">
          <ac:chgData name="Norman Miller" userId="33eb6ff97e000b03" providerId="LiveId" clId="{4B975944-11AB-4D81-80D1-BB868FC552EF}" dt="2025-06-15T22:35:54.807" v="310" actId="478"/>
          <ac:spMkLst>
            <pc:docMk/>
            <pc:sldMk cId="1855058769" sldId="277"/>
            <ac:spMk id="47" creationId="{E5695CF0-BE15-9F0F-1636-6DDFAED6891A}"/>
          </ac:spMkLst>
        </pc:spChg>
        <pc:spChg chg="del">
          <ac:chgData name="Norman Miller" userId="33eb6ff97e000b03" providerId="LiveId" clId="{4B975944-11AB-4D81-80D1-BB868FC552EF}" dt="2025-06-15T22:31:31.255" v="291" actId="478"/>
          <ac:spMkLst>
            <pc:docMk/>
            <pc:sldMk cId="1855058769" sldId="277"/>
            <ac:spMk id="48" creationId="{571343A2-A562-2AE4-38AD-6154410B3DEE}"/>
          </ac:spMkLst>
        </pc:spChg>
        <pc:spChg chg="mod">
          <ac:chgData name="Norman Miller" userId="33eb6ff97e000b03" providerId="LiveId" clId="{4B975944-11AB-4D81-80D1-BB868FC552EF}" dt="2025-06-15T22:36:58.697" v="326" actId="403"/>
          <ac:spMkLst>
            <pc:docMk/>
            <pc:sldMk cId="1855058769" sldId="277"/>
            <ac:spMk id="49" creationId="{5239CAE3-BB07-1F04-BAAC-D188A679B89B}"/>
          </ac:spMkLst>
        </pc:spChg>
        <pc:spChg chg="mod">
          <ac:chgData name="Norman Miller" userId="33eb6ff97e000b03" providerId="LiveId" clId="{4B975944-11AB-4D81-80D1-BB868FC552EF}" dt="2025-06-15T22:37:10.205" v="328" actId="14100"/>
          <ac:spMkLst>
            <pc:docMk/>
            <pc:sldMk cId="1855058769" sldId="277"/>
            <ac:spMk id="50" creationId="{A80B4E17-52F5-6542-B066-3046F9998B74}"/>
          </ac:spMkLst>
        </pc:spChg>
        <pc:picChg chg="add mod">
          <ac:chgData name="Norman Miller" userId="33eb6ff97e000b03" providerId="LiveId" clId="{4B975944-11AB-4D81-80D1-BB868FC552EF}" dt="2025-06-15T22:36:47.941" v="324" actId="14100"/>
          <ac:picMkLst>
            <pc:docMk/>
            <pc:sldMk cId="1855058769" sldId="277"/>
            <ac:picMk id="51" creationId="{87687DEF-4B0B-6B3A-AEB8-BBBD8A324EEA}"/>
          </ac:picMkLst>
        </pc:picChg>
      </pc:sldChg>
      <pc:sldChg chg="new del">
        <pc:chgData name="Norman Miller" userId="33eb6ff97e000b03" providerId="LiveId" clId="{4B975944-11AB-4D81-80D1-BB868FC552EF}" dt="2025-06-15T22:42:08.680" v="446" actId="47"/>
        <pc:sldMkLst>
          <pc:docMk/>
          <pc:sldMk cId="3858838955"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05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AC40-9BF8-4896-0060-17EA7921F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3D94B-89FF-2F60-33FF-F575C90B6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5E3F2-EDA4-F0A9-783F-66FB74895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FDE9C-2788-1908-7D6E-ACFC9EF624E0}"/>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72273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8ED2-4CB6-0D4A-D835-C68B56166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C216F-B07D-8A70-2C5B-ADA99BD46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B5202-73A5-C619-25CF-962622408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8F587-1A7A-4BDF-2779-B771C742162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58700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716286"/>
            <a:ext cx="7468553" cy="1231821"/>
          </a:xfrm>
          <a:prstGeom prst="rect">
            <a:avLst/>
          </a:prstGeom>
          <a:noFill/>
          <a:ln/>
        </p:spPr>
        <p:txBody>
          <a:bodyPr wrap="squar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Mortgage Basics II: Payments, Yields, and Values</a:t>
            </a:r>
            <a:endParaRPr lang="en-US" sz="3850" dirty="0"/>
          </a:p>
        </p:txBody>
      </p:sp>
      <p:sp>
        <p:nvSpPr>
          <p:cNvPr id="4" name="Text 1"/>
          <p:cNvSpPr/>
          <p:nvPr/>
        </p:nvSpPr>
        <p:spPr>
          <a:xfrm>
            <a:off x="837724" y="3262193"/>
            <a:ext cx="7468553"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presentation builds on the legal structure of mortgages introduced previously, focusing on the quantitative aspects of mortgage analysis. We'll explore how to calculate loan payments, values, and yields, enabling you to design and structure loans effectively and analyze debt investments with confidence.</a:t>
            </a:r>
            <a:endParaRPr lang="en-US" sz="1600" dirty="0"/>
          </a:p>
        </p:txBody>
      </p:sp>
      <p:sp>
        <p:nvSpPr>
          <p:cNvPr id="5" name="Text 2"/>
          <p:cNvSpPr/>
          <p:nvPr/>
        </p:nvSpPr>
        <p:spPr>
          <a:xfrm>
            <a:off x="837724" y="5173028"/>
            <a:ext cx="7468553"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While the material is technical, modern financial calculators and spreadsheets have eliminated much of the formula memorization and number crunching, allowing us to focus on the underlying economics. These practical skills are essential for borrowers, lenders, and investors alike.</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2302312"/>
            <a:ext cx="10130076"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ARM vs. Fixed Rate: Risk and Return Tradeoffs</a:t>
            </a:r>
            <a:endParaRPr lang="en-US" sz="3850" dirty="0"/>
          </a:p>
        </p:txBody>
      </p:sp>
      <p:sp>
        <p:nvSpPr>
          <p:cNvPr id="3" name="Text 1"/>
          <p:cNvSpPr/>
          <p:nvPr/>
        </p:nvSpPr>
        <p:spPr>
          <a:xfrm>
            <a:off x="837724" y="344174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ARM Advantages</a:t>
            </a:r>
            <a:endParaRPr lang="en-US" sz="1900" dirty="0"/>
          </a:p>
        </p:txBody>
      </p:sp>
      <p:sp>
        <p:nvSpPr>
          <p:cNvPr id="4" name="Text 2"/>
          <p:cNvSpPr/>
          <p:nvPr/>
        </p:nvSpPr>
        <p:spPr>
          <a:xfrm>
            <a:off x="837724" y="3959185"/>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Lower initial interest rate and payment</a:t>
            </a:r>
            <a:endParaRPr lang="en-US" sz="1600" dirty="0"/>
          </a:p>
        </p:txBody>
      </p:sp>
      <p:sp>
        <p:nvSpPr>
          <p:cNvPr id="5" name="Text 3"/>
          <p:cNvSpPr/>
          <p:nvPr/>
        </p:nvSpPr>
        <p:spPr>
          <a:xfrm>
            <a:off x="837724" y="4367451"/>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Rate decreases automatically when market rates fall</a:t>
            </a:r>
            <a:endParaRPr lang="en-US" sz="1600" dirty="0"/>
          </a:p>
        </p:txBody>
      </p:sp>
      <p:sp>
        <p:nvSpPr>
          <p:cNvPr id="6" name="Text 4"/>
          <p:cNvSpPr/>
          <p:nvPr/>
        </p:nvSpPr>
        <p:spPr>
          <a:xfrm>
            <a:off x="837724" y="4775716"/>
            <a:ext cx="6221968" cy="67008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May be appropriate when planning to sell/refinance before first adjustment</a:t>
            </a:r>
            <a:endParaRPr lang="en-US" sz="1600" dirty="0"/>
          </a:p>
        </p:txBody>
      </p:sp>
      <p:sp>
        <p:nvSpPr>
          <p:cNvPr id="7" name="Text 5"/>
          <p:cNvSpPr/>
          <p:nvPr/>
        </p:nvSpPr>
        <p:spPr>
          <a:xfrm>
            <a:off x="837724" y="5519023"/>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Can benefit from falling interest rate environments</a:t>
            </a:r>
            <a:endParaRPr lang="en-US" sz="1600" dirty="0"/>
          </a:p>
        </p:txBody>
      </p:sp>
      <p:sp>
        <p:nvSpPr>
          <p:cNvPr id="8" name="Text 6"/>
          <p:cNvSpPr/>
          <p:nvPr/>
        </p:nvSpPr>
        <p:spPr>
          <a:xfrm>
            <a:off x="7578328" y="344174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ARM Disadvantages</a:t>
            </a:r>
            <a:endParaRPr lang="en-US" sz="1900" dirty="0"/>
          </a:p>
        </p:txBody>
      </p:sp>
      <p:sp>
        <p:nvSpPr>
          <p:cNvPr id="9" name="Text 7"/>
          <p:cNvSpPr/>
          <p:nvPr/>
        </p:nvSpPr>
        <p:spPr>
          <a:xfrm>
            <a:off x="7578328" y="3959185"/>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Payment uncertainty makes budgeting difficult</a:t>
            </a:r>
            <a:endParaRPr lang="en-US" sz="1600" dirty="0"/>
          </a:p>
        </p:txBody>
      </p:sp>
      <p:sp>
        <p:nvSpPr>
          <p:cNvPr id="10" name="Text 8"/>
          <p:cNvSpPr/>
          <p:nvPr/>
        </p:nvSpPr>
        <p:spPr>
          <a:xfrm>
            <a:off x="7578328" y="4367451"/>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Payments can increase substantially if rates rise</a:t>
            </a:r>
            <a:endParaRPr lang="en-US" sz="1600" dirty="0"/>
          </a:p>
        </p:txBody>
      </p:sp>
      <p:sp>
        <p:nvSpPr>
          <p:cNvPr id="11" name="Text 9"/>
          <p:cNvSpPr/>
          <p:nvPr/>
        </p:nvSpPr>
        <p:spPr>
          <a:xfrm>
            <a:off x="7578328" y="4775716"/>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Applicable rate may exceed fixed rate at some point</a:t>
            </a:r>
            <a:endParaRPr lang="en-US" sz="1600" dirty="0"/>
          </a:p>
        </p:txBody>
      </p:sp>
      <p:sp>
        <p:nvSpPr>
          <p:cNvPr id="12" name="Text 10"/>
          <p:cNvSpPr/>
          <p:nvPr/>
        </p:nvSpPr>
        <p:spPr>
          <a:xfrm>
            <a:off x="7578328" y="5183981"/>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Prepayment option less valuable than in FRMs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1330285"/>
            <a:ext cx="6292096"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Customized Loan Structures</a:t>
            </a:r>
            <a:endParaRPr lang="en-US" sz="3850" dirty="0"/>
          </a:p>
        </p:txBody>
      </p:sp>
      <p:sp>
        <p:nvSpPr>
          <p:cNvPr id="3" name="Text 1"/>
          <p:cNvSpPr/>
          <p:nvPr/>
        </p:nvSpPr>
        <p:spPr>
          <a:xfrm>
            <a:off x="2269927" y="2700695"/>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Creative Design</a:t>
            </a:r>
            <a:endParaRPr lang="en-US" sz="1900" dirty="0"/>
          </a:p>
        </p:txBody>
      </p:sp>
      <p:sp>
        <p:nvSpPr>
          <p:cNvPr id="4" name="Text 2"/>
          <p:cNvSpPr/>
          <p:nvPr/>
        </p:nvSpPr>
        <p:spPr>
          <a:xfrm>
            <a:off x="837724" y="3134320"/>
            <a:ext cx="3896320" cy="1005126"/>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With spreadsheets and the four basic rules, you can develop your own loan and payment patterns.</a:t>
            </a:r>
            <a:endParaRPr lang="en-US" sz="1600" dirty="0"/>
          </a:p>
        </p:txBody>
      </p:sp>
      <p:pic>
        <p:nvPicPr>
          <p:cNvPr id="5" name="Image 0" descr="preencoded.png"/>
          <p:cNvPicPr>
            <a:picLocks noChangeAspect="1"/>
          </p:cNvPicPr>
          <p:nvPr/>
        </p:nvPicPr>
        <p:blipFill>
          <a:blip r:embed="rId3"/>
          <a:stretch>
            <a:fillRect/>
          </a:stretch>
        </p:blipFill>
        <p:spPr>
          <a:xfrm>
            <a:off x="5048131" y="2365058"/>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45900" y="3137892"/>
            <a:ext cx="313373" cy="391716"/>
          </a:xfrm>
          <a:prstGeom prst="rect">
            <a:avLst/>
          </a:prstGeom>
        </p:spPr>
      </p:pic>
      <p:sp>
        <p:nvSpPr>
          <p:cNvPr id="7" name="Text 3"/>
          <p:cNvSpPr/>
          <p:nvPr/>
        </p:nvSpPr>
        <p:spPr>
          <a:xfrm>
            <a:off x="9896356" y="2700695"/>
            <a:ext cx="2727246"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Negotiation Opportunity</a:t>
            </a:r>
            <a:endParaRPr lang="en-US" sz="1900" dirty="0"/>
          </a:p>
        </p:txBody>
      </p:sp>
      <p:sp>
        <p:nvSpPr>
          <p:cNvPr id="8" name="Text 4"/>
          <p:cNvSpPr/>
          <p:nvPr/>
        </p:nvSpPr>
        <p:spPr>
          <a:xfrm>
            <a:off x="9896356" y="3134320"/>
            <a:ext cx="3896320"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Commercial mortgage business is less standardized and often allows more customization.</a:t>
            </a:r>
            <a:endParaRPr lang="en-US" sz="1600" dirty="0"/>
          </a:p>
        </p:txBody>
      </p:sp>
      <p:pic>
        <p:nvPicPr>
          <p:cNvPr id="9" name="Image 2" descr="preencoded.png"/>
          <p:cNvPicPr>
            <a:picLocks noChangeAspect="1"/>
          </p:cNvPicPr>
          <p:nvPr/>
        </p:nvPicPr>
        <p:blipFill>
          <a:blip r:embed="rId5"/>
          <a:stretch>
            <a:fillRect/>
          </a:stretch>
        </p:blipFill>
        <p:spPr>
          <a:xfrm>
            <a:off x="5048131" y="2365058"/>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56771" y="3523655"/>
            <a:ext cx="313373" cy="391716"/>
          </a:xfrm>
          <a:prstGeom prst="rect">
            <a:avLst/>
          </a:prstGeom>
        </p:spPr>
      </p:pic>
      <p:sp>
        <p:nvSpPr>
          <p:cNvPr id="11" name="Text 5"/>
          <p:cNvSpPr/>
          <p:nvPr/>
        </p:nvSpPr>
        <p:spPr>
          <a:xfrm>
            <a:off x="9896356" y="5124807"/>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Special Situations</a:t>
            </a:r>
            <a:endParaRPr lang="en-US" sz="1900" dirty="0"/>
          </a:p>
        </p:txBody>
      </p:sp>
      <p:sp>
        <p:nvSpPr>
          <p:cNvPr id="12" name="Text 6"/>
          <p:cNvSpPr/>
          <p:nvPr/>
        </p:nvSpPr>
        <p:spPr>
          <a:xfrm>
            <a:off x="9896356" y="5558433"/>
            <a:ext cx="3896320"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Particularly useful for unique properties or investment circumstances like developments and turnarounds.</a:t>
            </a:r>
            <a:endParaRPr lang="en-US" sz="1600" dirty="0"/>
          </a:p>
        </p:txBody>
      </p:sp>
      <p:pic>
        <p:nvPicPr>
          <p:cNvPr id="13" name="Image 4" descr="preencoded.png"/>
          <p:cNvPicPr>
            <a:picLocks noChangeAspect="1"/>
          </p:cNvPicPr>
          <p:nvPr/>
        </p:nvPicPr>
        <p:blipFill>
          <a:blip r:embed="rId7"/>
          <a:stretch>
            <a:fillRect/>
          </a:stretch>
        </p:blipFill>
        <p:spPr>
          <a:xfrm>
            <a:off x="5048131" y="2365058"/>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71009" y="5734526"/>
            <a:ext cx="313373" cy="391716"/>
          </a:xfrm>
          <a:prstGeom prst="rect">
            <a:avLst/>
          </a:prstGeom>
        </p:spPr>
      </p:pic>
      <p:sp>
        <p:nvSpPr>
          <p:cNvPr id="15" name="Text 7"/>
          <p:cNvSpPr/>
          <p:nvPr/>
        </p:nvSpPr>
        <p:spPr>
          <a:xfrm>
            <a:off x="2269927" y="5292328"/>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Financial Engineering</a:t>
            </a:r>
            <a:endParaRPr lang="en-US" sz="1900" dirty="0"/>
          </a:p>
        </p:txBody>
      </p:sp>
      <p:sp>
        <p:nvSpPr>
          <p:cNvPr id="16" name="Text 8"/>
          <p:cNvSpPr/>
          <p:nvPr/>
        </p:nvSpPr>
        <p:spPr>
          <a:xfrm>
            <a:off x="837724" y="5725954"/>
            <a:ext cx="3896320" cy="670084"/>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Combine elements of different loan types to meet specific needs.</a:t>
            </a:r>
            <a:endParaRPr lang="en-US" sz="1600" dirty="0"/>
          </a:p>
        </p:txBody>
      </p:sp>
      <p:pic>
        <p:nvPicPr>
          <p:cNvPr id="17" name="Image 6" descr="preencoded.png"/>
          <p:cNvPicPr>
            <a:picLocks noChangeAspect="1"/>
          </p:cNvPicPr>
          <p:nvPr/>
        </p:nvPicPr>
        <p:blipFill>
          <a:blip r:embed="rId9"/>
          <a:stretch>
            <a:fillRect/>
          </a:stretch>
        </p:blipFill>
        <p:spPr>
          <a:xfrm>
            <a:off x="5048131" y="2365058"/>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60137" y="5348764"/>
            <a:ext cx="313373" cy="3917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881068"/>
            <a:ext cx="6947297"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Understanding Mortgage Yields</a:t>
            </a:r>
            <a:endParaRPr lang="en-US" sz="3850" dirty="0"/>
          </a:p>
        </p:txBody>
      </p:sp>
      <p:sp>
        <p:nvSpPr>
          <p:cNvPr id="4" name="Shape 1"/>
          <p:cNvSpPr/>
          <p:nvPr/>
        </p:nvSpPr>
        <p:spPr>
          <a:xfrm>
            <a:off x="6350318" y="2800707"/>
            <a:ext cx="471130" cy="544354"/>
          </a:xfrm>
          <a:prstGeom prst="roundRect">
            <a:avLst>
              <a:gd name="adj" fmla="val 11645"/>
            </a:avLst>
          </a:prstGeom>
          <a:solidFill>
            <a:srgbClr val="4D4D51"/>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324124" y="2811066"/>
            <a:ext cx="523637" cy="523637"/>
          </a:xfrm>
          <a:prstGeom prst="rect">
            <a:avLst/>
          </a:prstGeom>
        </p:spPr>
      </p:pic>
      <p:sp>
        <p:nvSpPr>
          <p:cNvPr id="6" name="Text 2"/>
          <p:cNvSpPr/>
          <p:nvPr/>
        </p:nvSpPr>
        <p:spPr>
          <a:xfrm>
            <a:off x="6324124" y="3596521"/>
            <a:ext cx="2314932" cy="616029"/>
          </a:xfrm>
          <a:prstGeom prst="rect">
            <a:avLst/>
          </a:prstGeom>
          <a:noFill/>
          <a:ln/>
        </p:spPr>
        <p:txBody>
          <a:bodyPr wrap="squar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Yield-to-Maturity (YTM)</a:t>
            </a:r>
            <a:endParaRPr lang="en-US" sz="1900" dirty="0"/>
          </a:p>
        </p:txBody>
      </p:sp>
      <p:sp>
        <p:nvSpPr>
          <p:cNvPr id="7" name="Text 3"/>
          <p:cNvSpPr/>
          <p:nvPr/>
        </p:nvSpPr>
        <p:spPr>
          <a:xfrm>
            <a:off x="6324124" y="4338161"/>
            <a:ext cx="2314932" cy="2010251"/>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internal rate of return (IRR) computed over the full remaining potential life of the loan, assuming no prepayment.</a:t>
            </a:r>
            <a:endParaRPr lang="en-US" sz="1600" dirty="0"/>
          </a:p>
        </p:txBody>
      </p:sp>
      <p:pic>
        <p:nvPicPr>
          <p:cNvPr id="8" name="Image 2" descr="preencoded.png"/>
          <p:cNvPicPr>
            <a:picLocks noChangeAspect="1"/>
          </p:cNvPicPr>
          <p:nvPr/>
        </p:nvPicPr>
        <p:blipFill>
          <a:blip r:embed="rId5"/>
          <a:stretch>
            <a:fillRect/>
          </a:stretch>
        </p:blipFill>
        <p:spPr>
          <a:xfrm>
            <a:off x="8900874" y="2811066"/>
            <a:ext cx="523637" cy="523637"/>
          </a:xfrm>
          <a:prstGeom prst="rect">
            <a:avLst/>
          </a:prstGeom>
        </p:spPr>
      </p:pic>
      <p:sp>
        <p:nvSpPr>
          <p:cNvPr id="9" name="Text 4"/>
          <p:cNvSpPr/>
          <p:nvPr/>
        </p:nvSpPr>
        <p:spPr>
          <a:xfrm>
            <a:off x="8900874" y="3596521"/>
            <a:ext cx="2314932" cy="616029"/>
          </a:xfrm>
          <a:prstGeom prst="rect">
            <a:avLst/>
          </a:prstGeom>
          <a:noFill/>
          <a:ln/>
        </p:spPr>
        <p:txBody>
          <a:bodyPr wrap="squar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Contract Rate vs. YTM</a:t>
            </a:r>
            <a:endParaRPr lang="en-US" sz="1900" dirty="0"/>
          </a:p>
        </p:txBody>
      </p:sp>
      <p:sp>
        <p:nvSpPr>
          <p:cNvPr id="10" name="Text 5"/>
          <p:cNvSpPr/>
          <p:nvPr/>
        </p:nvSpPr>
        <p:spPr>
          <a:xfrm>
            <a:off x="8900874" y="4338161"/>
            <a:ext cx="2314932" cy="2010251"/>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YTM will differ from the contract interest rate whenever the cash flow differs from the outstanding loan balance.</a:t>
            </a:r>
            <a:endParaRPr lang="en-US" sz="1600" dirty="0"/>
          </a:p>
        </p:txBody>
      </p:sp>
      <p:pic>
        <p:nvPicPr>
          <p:cNvPr id="11" name="Image 3" descr="preencoded.png"/>
          <p:cNvPicPr>
            <a:picLocks noChangeAspect="1"/>
          </p:cNvPicPr>
          <p:nvPr/>
        </p:nvPicPr>
        <p:blipFill>
          <a:blip r:embed="rId6"/>
          <a:stretch>
            <a:fillRect/>
          </a:stretch>
        </p:blipFill>
        <p:spPr>
          <a:xfrm>
            <a:off x="11477625" y="2811066"/>
            <a:ext cx="523637" cy="523637"/>
          </a:xfrm>
          <a:prstGeom prst="rect">
            <a:avLst/>
          </a:prstGeom>
        </p:spPr>
      </p:pic>
      <p:sp>
        <p:nvSpPr>
          <p:cNvPr id="12" name="Text 6"/>
          <p:cNvSpPr/>
          <p:nvPr/>
        </p:nvSpPr>
        <p:spPr>
          <a:xfrm>
            <a:off x="11477625" y="3596521"/>
            <a:ext cx="2314932"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Market Value Impact</a:t>
            </a:r>
            <a:endParaRPr lang="en-US" sz="1900" dirty="0"/>
          </a:p>
        </p:txBody>
      </p:sp>
      <p:sp>
        <p:nvSpPr>
          <p:cNvPr id="13" name="Text 7"/>
          <p:cNvSpPr/>
          <p:nvPr/>
        </p:nvSpPr>
        <p:spPr>
          <a:xfrm>
            <a:off x="11477625" y="4030147"/>
            <a:ext cx="2314932"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In the secondary market, YTM reflects the market value regardless of par value or contractual interest rate.</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4" y="1747123"/>
            <a:ext cx="6139339"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Computing Mortgage Yields</a:t>
            </a:r>
            <a:endParaRPr lang="en-US" sz="3850" dirty="0"/>
          </a:p>
        </p:txBody>
      </p:sp>
      <p:sp>
        <p:nvSpPr>
          <p:cNvPr id="3" name="Shape 1"/>
          <p:cNvSpPr/>
          <p:nvPr/>
        </p:nvSpPr>
        <p:spPr>
          <a:xfrm>
            <a:off x="837724" y="3410188"/>
            <a:ext cx="4213622" cy="209431"/>
          </a:xfrm>
          <a:prstGeom prst="roundRect">
            <a:avLst>
              <a:gd name="adj" fmla="val 15002"/>
            </a:avLst>
          </a:prstGeom>
          <a:solidFill>
            <a:srgbClr val="315251"/>
          </a:solidFill>
          <a:ln/>
        </p:spPr>
        <p:txBody>
          <a:bodyPr/>
          <a:lstStyle/>
          <a:p>
            <a:endParaRPr lang="en-US"/>
          </a:p>
        </p:txBody>
      </p:sp>
      <p:sp>
        <p:nvSpPr>
          <p:cNvPr id="4" name="Text 2"/>
          <p:cNvSpPr/>
          <p:nvPr/>
        </p:nvSpPr>
        <p:spPr>
          <a:xfrm>
            <a:off x="1047155" y="382905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Basic YTM Calculation</a:t>
            </a:r>
            <a:endParaRPr lang="en-US" sz="1900" dirty="0"/>
          </a:p>
        </p:txBody>
      </p:sp>
      <p:sp>
        <p:nvSpPr>
          <p:cNvPr id="5" name="Text 3"/>
          <p:cNvSpPr/>
          <p:nvPr/>
        </p:nvSpPr>
        <p:spPr>
          <a:xfrm>
            <a:off x="1047155" y="4262676"/>
            <a:ext cx="3794760" cy="2010251"/>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For a standard loan with no fees, the YTM equals the contract interest rate. For example, a $1 million, 30-year CPM with an 8% annual interest rate would have monthly payments of $7,337.65, and its YTM would be 8%.</a:t>
            </a:r>
            <a:endParaRPr lang="en-US" sz="1600" dirty="0"/>
          </a:p>
        </p:txBody>
      </p:sp>
      <p:sp>
        <p:nvSpPr>
          <p:cNvPr id="6" name="Shape 4"/>
          <p:cNvSpPr/>
          <p:nvPr/>
        </p:nvSpPr>
        <p:spPr>
          <a:xfrm>
            <a:off x="5208389" y="3095982"/>
            <a:ext cx="4213622" cy="209431"/>
          </a:xfrm>
          <a:prstGeom prst="roundRect">
            <a:avLst>
              <a:gd name="adj" fmla="val 15002"/>
            </a:avLst>
          </a:prstGeom>
          <a:solidFill>
            <a:srgbClr val="315251"/>
          </a:solidFill>
          <a:ln/>
        </p:spPr>
        <p:txBody>
          <a:bodyPr/>
          <a:lstStyle/>
          <a:p>
            <a:endParaRPr lang="en-US"/>
          </a:p>
        </p:txBody>
      </p:sp>
      <p:sp>
        <p:nvSpPr>
          <p:cNvPr id="7" name="Text 5"/>
          <p:cNvSpPr/>
          <p:nvPr/>
        </p:nvSpPr>
        <p:spPr>
          <a:xfrm>
            <a:off x="5417820" y="3514844"/>
            <a:ext cx="2941082"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Impact of Origination Fees</a:t>
            </a:r>
            <a:endParaRPr lang="en-US" sz="1900" dirty="0"/>
          </a:p>
        </p:txBody>
      </p:sp>
      <p:sp>
        <p:nvSpPr>
          <p:cNvPr id="8" name="Text 6"/>
          <p:cNvSpPr/>
          <p:nvPr/>
        </p:nvSpPr>
        <p:spPr>
          <a:xfrm>
            <a:off x="5417820" y="3948470"/>
            <a:ext cx="3794760"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With a 1% origination fee (or discount point), the lender disburses only $990,000 on a $1 million loan. This increases the YTM to 8.11%, or 11 basis points over the stated contract rate.</a:t>
            </a:r>
            <a:endParaRPr lang="en-US" sz="1600" dirty="0"/>
          </a:p>
        </p:txBody>
      </p:sp>
      <p:sp>
        <p:nvSpPr>
          <p:cNvPr id="9" name="Shape 7"/>
          <p:cNvSpPr/>
          <p:nvPr/>
        </p:nvSpPr>
        <p:spPr>
          <a:xfrm>
            <a:off x="9579054" y="2781895"/>
            <a:ext cx="4213622" cy="209431"/>
          </a:xfrm>
          <a:prstGeom prst="roundRect">
            <a:avLst>
              <a:gd name="adj" fmla="val 15002"/>
            </a:avLst>
          </a:prstGeom>
          <a:solidFill>
            <a:srgbClr val="315251"/>
          </a:solidFill>
          <a:ln/>
        </p:spPr>
        <p:txBody>
          <a:bodyPr/>
          <a:lstStyle/>
          <a:p>
            <a:endParaRPr lang="en-US"/>
          </a:p>
        </p:txBody>
      </p:sp>
      <p:sp>
        <p:nvSpPr>
          <p:cNvPr id="10" name="Text 8"/>
          <p:cNvSpPr/>
          <p:nvPr/>
        </p:nvSpPr>
        <p:spPr>
          <a:xfrm>
            <a:off x="9788485" y="3200757"/>
            <a:ext cx="2813566"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Secondary Market Effects</a:t>
            </a:r>
            <a:endParaRPr lang="en-US" sz="1900" dirty="0"/>
          </a:p>
        </p:txBody>
      </p:sp>
      <p:sp>
        <p:nvSpPr>
          <p:cNvPr id="11" name="Text 9"/>
          <p:cNvSpPr/>
          <p:nvPr/>
        </p:nvSpPr>
        <p:spPr>
          <a:xfrm>
            <a:off x="9788485" y="3634383"/>
            <a:ext cx="3794760"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If market yields drop and the loan sells for $1,025,000 in the secondary market, the buyer's YTM would be 7.74%, reflecting the premium paid over the par value.</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37724" y="1330285"/>
            <a:ext cx="6979325"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Factors Affecting Effective Yield</a:t>
            </a:r>
            <a:endParaRPr lang="en-US" sz="3850" dirty="0"/>
          </a:p>
        </p:txBody>
      </p:sp>
      <p:sp>
        <p:nvSpPr>
          <p:cNvPr id="3" name="Text 1"/>
          <p:cNvSpPr/>
          <p:nvPr/>
        </p:nvSpPr>
        <p:spPr>
          <a:xfrm>
            <a:off x="2269927" y="2868097"/>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Contract Rate</a:t>
            </a:r>
            <a:endParaRPr lang="en-US" sz="1900" dirty="0"/>
          </a:p>
        </p:txBody>
      </p:sp>
      <p:sp>
        <p:nvSpPr>
          <p:cNvPr id="4" name="Text 2"/>
          <p:cNvSpPr/>
          <p:nvPr/>
        </p:nvSpPr>
        <p:spPr>
          <a:xfrm>
            <a:off x="837724" y="3301722"/>
            <a:ext cx="3896320" cy="670084"/>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The stated interest rate in the loan agreement</a:t>
            </a:r>
            <a:endParaRPr lang="en-US" sz="1600" dirty="0"/>
          </a:p>
        </p:txBody>
      </p:sp>
      <p:pic>
        <p:nvPicPr>
          <p:cNvPr id="5" name="Image 0" descr="preencoded.png"/>
          <p:cNvPicPr>
            <a:picLocks noChangeAspect="1"/>
          </p:cNvPicPr>
          <p:nvPr/>
        </p:nvPicPr>
        <p:blipFill>
          <a:blip r:embed="rId3"/>
          <a:stretch>
            <a:fillRect/>
          </a:stretch>
        </p:blipFill>
        <p:spPr>
          <a:xfrm>
            <a:off x="5048131" y="2365058"/>
            <a:ext cx="4534138" cy="4534138"/>
          </a:xfrm>
          <a:prstGeom prst="rect">
            <a:avLst/>
          </a:prstGeom>
        </p:spPr>
      </p:pic>
      <p:sp>
        <p:nvSpPr>
          <p:cNvPr id="6" name="Text 3"/>
          <p:cNvSpPr/>
          <p:nvPr/>
        </p:nvSpPr>
        <p:spPr>
          <a:xfrm>
            <a:off x="5874544" y="3503414"/>
            <a:ext cx="313373" cy="391716"/>
          </a:xfrm>
          <a:prstGeom prst="rect">
            <a:avLst/>
          </a:prstGeom>
          <a:noFill/>
          <a:ln/>
        </p:spPr>
        <p:txBody>
          <a:bodyPr wrap="none" lIns="0" tIns="0" rIns="0" bIns="0" rtlCol="0" anchor="t"/>
          <a:lstStyle/>
          <a:p>
            <a:pPr marL="0" indent="0" algn="l">
              <a:lnSpc>
                <a:spcPts val="3900"/>
              </a:lnSpc>
              <a:buNone/>
            </a:pPr>
            <a:r>
              <a:rPr lang="en-US" sz="2450" dirty="0">
                <a:solidFill>
                  <a:srgbClr val="F9EEE7"/>
                </a:solidFill>
                <a:latin typeface="Quattrocento" pitchFamily="34" charset="0"/>
                <a:ea typeface="Quattrocento" pitchFamily="34" charset="-122"/>
                <a:cs typeface="Quattrocento" pitchFamily="34" charset="-120"/>
              </a:rPr>
              <a:t>1</a:t>
            </a:r>
            <a:endParaRPr lang="en-US" sz="2450" dirty="0"/>
          </a:p>
        </p:txBody>
      </p:sp>
      <p:sp>
        <p:nvSpPr>
          <p:cNvPr id="7" name="Text 4"/>
          <p:cNvSpPr/>
          <p:nvPr/>
        </p:nvSpPr>
        <p:spPr>
          <a:xfrm>
            <a:off x="9896356" y="2631638"/>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Origination Fees</a:t>
            </a:r>
            <a:endParaRPr lang="en-US" sz="1900" dirty="0"/>
          </a:p>
        </p:txBody>
      </p:sp>
      <p:sp>
        <p:nvSpPr>
          <p:cNvPr id="8" name="Text 5"/>
          <p:cNvSpPr/>
          <p:nvPr/>
        </p:nvSpPr>
        <p:spPr>
          <a:xfrm>
            <a:off x="9896356" y="3065264"/>
            <a:ext cx="3896320"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Points and fees paid upfront</a:t>
            </a:r>
            <a:endParaRPr lang="en-US" sz="1600" dirty="0"/>
          </a:p>
        </p:txBody>
      </p:sp>
      <p:pic>
        <p:nvPicPr>
          <p:cNvPr id="9" name="Image 1" descr="preencoded.png"/>
          <p:cNvPicPr>
            <a:picLocks noChangeAspect="1"/>
          </p:cNvPicPr>
          <p:nvPr/>
        </p:nvPicPr>
        <p:blipFill>
          <a:blip r:embed="rId4"/>
          <a:stretch>
            <a:fillRect/>
          </a:stretch>
        </p:blipFill>
        <p:spPr>
          <a:xfrm>
            <a:off x="5048131" y="2365058"/>
            <a:ext cx="4534138" cy="4534138"/>
          </a:xfrm>
          <a:prstGeom prst="rect">
            <a:avLst/>
          </a:prstGeom>
        </p:spPr>
      </p:pic>
      <p:pic>
        <p:nvPicPr>
          <p:cNvPr id="10" name="Image 2" descr="preencoded.png"/>
          <p:cNvPicPr>
            <a:picLocks noChangeAspect="1"/>
          </p:cNvPicPr>
          <p:nvPr/>
        </p:nvPicPr>
        <p:blipFill>
          <a:blip r:embed="rId5"/>
          <a:stretch>
            <a:fillRect/>
          </a:stretch>
        </p:blipFill>
        <p:spPr>
          <a:xfrm>
            <a:off x="7648813" y="2926913"/>
            <a:ext cx="313373" cy="391716"/>
          </a:xfrm>
          <a:prstGeom prst="rect">
            <a:avLst/>
          </a:prstGeom>
        </p:spPr>
      </p:pic>
      <p:sp>
        <p:nvSpPr>
          <p:cNvPr id="11" name="Text 6"/>
          <p:cNvSpPr/>
          <p:nvPr/>
        </p:nvSpPr>
        <p:spPr>
          <a:xfrm>
            <a:off x="10001131" y="4247674"/>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Prepayment Horizon</a:t>
            </a:r>
            <a:endParaRPr lang="en-US" sz="1900" dirty="0"/>
          </a:p>
        </p:txBody>
      </p:sp>
      <p:sp>
        <p:nvSpPr>
          <p:cNvPr id="12" name="Text 7"/>
          <p:cNvSpPr/>
          <p:nvPr/>
        </p:nvSpPr>
        <p:spPr>
          <a:xfrm>
            <a:off x="10001131" y="4681299"/>
            <a:ext cx="3791545"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Expected time until loan is paid off</a:t>
            </a:r>
            <a:endParaRPr lang="en-US" sz="1600" dirty="0"/>
          </a:p>
        </p:txBody>
      </p:sp>
      <p:pic>
        <p:nvPicPr>
          <p:cNvPr id="13" name="Image 3" descr="preencoded.png"/>
          <p:cNvPicPr>
            <a:picLocks noChangeAspect="1"/>
          </p:cNvPicPr>
          <p:nvPr/>
        </p:nvPicPr>
        <p:blipFill>
          <a:blip r:embed="rId6"/>
          <a:stretch>
            <a:fillRect/>
          </a:stretch>
        </p:blipFill>
        <p:spPr>
          <a:xfrm>
            <a:off x="5048131" y="2365058"/>
            <a:ext cx="4534138" cy="4534138"/>
          </a:xfrm>
          <a:prstGeom prst="rect">
            <a:avLst/>
          </a:prstGeom>
        </p:spPr>
      </p:pic>
      <p:pic>
        <p:nvPicPr>
          <p:cNvPr id="14" name="Image 4" descr="preencoded.png"/>
          <p:cNvPicPr>
            <a:picLocks noChangeAspect="1"/>
          </p:cNvPicPr>
          <p:nvPr/>
        </p:nvPicPr>
        <p:blipFill>
          <a:blip r:embed="rId7"/>
          <a:stretch>
            <a:fillRect/>
          </a:stretch>
        </p:blipFill>
        <p:spPr>
          <a:xfrm>
            <a:off x="8745379" y="4436269"/>
            <a:ext cx="313373" cy="391716"/>
          </a:xfrm>
          <a:prstGeom prst="rect">
            <a:avLst/>
          </a:prstGeom>
        </p:spPr>
      </p:pic>
      <p:sp>
        <p:nvSpPr>
          <p:cNvPr id="15" name="Text 8"/>
          <p:cNvSpPr/>
          <p:nvPr/>
        </p:nvSpPr>
        <p:spPr>
          <a:xfrm>
            <a:off x="9896356" y="5863828"/>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Prepayment Penalties</a:t>
            </a:r>
            <a:endParaRPr lang="en-US" sz="1900" dirty="0"/>
          </a:p>
        </p:txBody>
      </p:sp>
      <p:sp>
        <p:nvSpPr>
          <p:cNvPr id="16" name="Text 9"/>
          <p:cNvSpPr/>
          <p:nvPr/>
        </p:nvSpPr>
        <p:spPr>
          <a:xfrm>
            <a:off x="9896356" y="6297454"/>
            <a:ext cx="3896320"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Fees for early loan repayment</a:t>
            </a:r>
            <a:endParaRPr lang="en-US" sz="1600" dirty="0"/>
          </a:p>
        </p:txBody>
      </p:sp>
      <p:pic>
        <p:nvPicPr>
          <p:cNvPr id="17" name="Image 5" descr="preencoded.png"/>
          <p:cNvPicPr>
            <a:picLocks noChangeAspect="1"/>
          </p:cNvPicPr>
          <p:nvPr/>
        </p:nvPicPr>
        <p:blipFill>
          <a:blip r:embed="rId8"/>
          <a:stretch>
            <a:fillRect/>
          </a:stretch>
        </p:blipFill>
        <p:spPr>
          <a:xfrm>
            <a:off x="5048131" y="2365058"/>
            <a:ext cx="4534138" cy="4534138"/>
          </a:xfrm>
          <a:prstGeom prst="rect">
            <a:avLst/>
          </a:prstGeom>
        </p:spPr>
      </p:pic>
      <p:pic>
        <p:nvPicPr>
          <p:cNvPr id="18" name="Image 6" descr="preencoded.png"/>
          <p:cNvPicPr>
            <a:picLocks noChangeAspect="1"/>
          </p:cNvPicPr>
          <p:nvPr/>
        </p:nvPicPr>
        <p:blipFill>
          <a:blip r:embed="rId9"/>
          <a:stretch>
            <a:fillRect/>
          </a:stretch>
        </p:blipFill>
        <p:spPr>
          <a:xfrm>
            <a:off x="7648813" y="5945505"/>
            <a:ext cx="313373" cy="391716"/>
          </a:xfrm>
          <a:prstGeom prst="rect">
            <a:avLst/>
          </a:prstGeom>
        </p:spPr>
      </p:pic>
      <p:sp>
        <p:nvSpPr>
          <p:cNvPr id="19" name="Text 10"/>
          <p:cNvSpPr/>
          <p:nvPr/>
        </p:nvSpPr>
        <p:spPr>
          <a:xfrm>
            <a:off x="2269927" y="5459730"/>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Default Risk</a:t>
            </a:r>
            <a:endParaRPr lang="en-US" sz="1900" dirty="0"/>
          </a:p>
        </p:txBody>
      </p:sp>
      <p:sp>
        <p:nvSpPr>
          <p:cNvPr id="20" name="Text 11"/>
          <p:cNvSpPr/>
          <p:nvPr/>
        </p:nvSpPr>
        <p:spPr>
          <a:xfrm>
            <a:off x="837724" y="5893356"/>
            <a:ext cx="3896320" cy="335042"/>
          </a:xfrm>
          <a:prstGeom prst="rect">
            <a:avLst/>
          </a:prstGeom>
          <a:noFill/>
          <a:ln/>
        </p:spPr>
        <p:txBody>
          <a:bodyPr wrap="non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Probability of borrower non-payment</a:t>
            </a:r>
            <a:endParaRPr lang="en-US" sz="1600" dirty="0"/>
          </a:p>
        </p:txBody>
      </p:sp>
      <p:pic>
        <p:nvPicPr>
          <p:cNvPr id="21" name="Image 7" descr="preencoded.png"/>
          <p:cNvPicPr>
            <a:picLocks noChangeAspect="1"/>
          </p:cNvPicPr>
          <p:nvPr/>
        </p:nvPicPr>
        <p:blipFill>
          <a:blip r:embed="rId10"/>
          <a:stretch>
            <a:fillRect/>
          </a:stretch>
        </p:blipFill>
        <p:spPr>
          <a:xfrm>
            <a:off x="5048131" y="2365058"/>
            <a:ext cx="4534138" cy="4534138"/>
          </a:xfrm>
          <a:prstGeom prst="rect">
            <a:avLst/>
          </a:prstGeom>
        </p:spPr>
      </p:pic>
      <p:pic>
        <p:nvPicPr>
          <p:cNvPr id="22" name="Image 8" descr="preencoded.png"/>
          <p:cNvPicPr>
            <a:picLocks noChangeAspect="1"/>
          </p:cNvPicPr>
          <p:nvPr/>
        </p:nvPicPr>
        <p:blipFill>
          <a:blip r:embed="rId11"/>
          <a:stretch>
            <a:fillRect/>
          </a:stretch>
        </p:blipFill>
        <p:spPr>
          <a:xfrm>
            <a:off x="5874544" y="5369004"/>
            <a:ext cx="313373" cy="3917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63548" y="673179"/>
            <a:ext cx="8240197" cy="561499"/>
          </a:xfrm>
          <a:prstGeom prst="rect">
            <a:avLst/>
          </a:prstGeom>
          <a:noFill/>
          <a:ln/>
        </p:spPr>
        <p:txBody>
          <a:bodyPr wrap="none" lIns="0" tIns="0" rIns="0" bIns="0" rtlCol="0" anchor="t"/>
          <a:lstStyle/>
          <a:p>
            <a:pPr marL="0" indent="0" algn="l">
              <a:lnSpc>
                <a:spcPts val="4400"/>
              </a:lnSpc>
              <a:buNone/>
            </a:pPr>
            <a:r>
              <a:rPr lang="en-US" sz="3500" dirty="0">
                <a:solidFill>
                  <a:srgbClr val="FFD9BE"/>
                </a:solidFill>
                <a:latin typeface="Quattrocento" pitchFamily="34" charset="0"/>
                <a:ea typeface="Quattrocento" pitchFamily="34" charset="-122"/>
                <a:cs typeface="Quattrocento" pitchFamily="34" charset="-120"/>
              </a:rPr>
              <a:t>The Impact of Prepayment on Loan Yield</a:t>
            </a:r>
            <a:endParaRPr lang="en-US" sz="3500" dirty="0"/>
          </a:p>
        </p:txBody>
      </p:sp>
      <p:sp>
        <p:nvSpPr>
          <p:cNvPr id="3" name="Shape 1"/>
          <p:cNvSpPr/>
          <p:nvPr/>
        </p:nvSpPr>
        <p:spPr>
          <a:xfrm>
            <a:off x="763548" y="1616393"/>
            <a:ext cx="13103304" cy="4289584"/>
          </a:xfrm>
          <a:prstGeom prst="roundRect">
            <a:avLst>
              <a:gd name="adj" fmla="val 668"/>
            </a:avLst>
          </a:prstGeom>
          <a:noFill/>
          <a:ln w="7620">
            <a:solidFill>
              <a:srgbClr val="FFFFFF">
                <a:alpha val="24000"/>
              </a:srgbClr>
            </a:solidFill>
            <a:prstDash val="solid"/>
          </a:ln>
        </p:spPr>
        <p:txBody>
          <a:bodyPr/>
          <a:lstStyle/>
          <a:p>
            <a:endParaRPr lang="en-US"/>
          </a:p>
        </p:txBody>
      </p:sp>
      <p:sp>
        <p:nvSpPr>
          <p:cNvPr id="4" name="Shape 2"/>
          <p:cNvSpPr/>
          <p:nvPr/>
        </p:nvSpPr>
        <p:spPr>
          <a:xfrm>
            <a:off x="771168" y="1624013"/>
            <a:ext cx="13088064" cy="854869"/>
          </a:xfrm>
          <a:prstGeom prst="rect">
            <a:avLst/>
          </a:prstGeom>
          <a:solidFill>
            <a:srgbClr val="FFFFFF">
              <a:alpha val="4000"/>
            </a:srgbClr>
          </a:solidFill>
          <a:ln/>
        </p:spPr>
        <p:txBody>
          <a:bodyPr/>
          <a:lstStyle/>
          <a:p>
            <a:endParaRPr lang="en-US"/>
          </a:p>
        </p:txBody>
      </p:sp>
      <p:sp>
        <p:nvSpPr>
          <p:cNvPr id="5" name="Text 3"/>
          <p:cNvSpPr/>
          <p:nvPr/>
        </p:nvSpPr>
        <p:spPr>
          <a:xfrm>
            <a:off x="962739" y="1746171"/>
            <a:ext cx="125039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Prepayment Horizon (yrs.)</a:t>
            </a:r>
            <a:endParaRPr lang="en-US" sz="1500" dirty="0"/>
          </a:p>
        </p:txBody>
      </p:sp>
      <p:sp>
        <p:nvSpPr>
          <p:cNvPr id="6" name="Text 4"/>
          <p:cNvSpPr/>
          <p:nvPr/>
        </p:nvSpPr>
        <p:spPr>
          <a:xfrm>
            <a:off x="2602468"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a:t>
            </a:r>
            <a:endParaRPr lang="en-US" sz="1500" dirty="0"/>
          </a:p>
        </p:txBody>
      </p:sp>
      <p:sp>
        <p:nvSpPr>
          <p:cNvPr id="7" name="Text 5"/>
          <p:cNvSpPr/>
          <p:nvPr/>
        </p:nvSpPr>
        <p:spPr>
          <a:xfrm>
            <a:off x="4238387"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2</a:t>
            </a:r>
            <a:endParaRPr lang="en-US" sz="1500" dirty="0"/>
          </a:p>
        </p:txBody>
      </p:sp>
      <p:sp>
        <p:nvSpPr>
          <p:cNvPr id="8" name="Text 6"/>
          <p:cNvSpPr/>
          <p:nvPr/>
        </p:nvSpPr>
        <p:spPr>
          <a:xfrm>
            <a:off x="5874306"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3</a:t>
            </a:r>
            <a:endParaRPr lang="en-US" sz="1500" dirty="0"/>
          </a:p>
        </p:txBody>
      </p:sp>
      <p:sp>
        <p:nvSpPr>
          <p:cNvPr id="9" name="Text 7"/>
          <p:cNvSpPr/>
          <p:nvPr/>
        </p:nvSpPr>
        <p:spPr>
          <a:xfrm>
            <a:off x="7510224"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5</a:t>
            </a:r>
            <a:endParaRPr lang="en-US" sz="1500" dirty="0"/>
          </a:p>
        </p:txBody>
      </p:sp>
      <p:sp>
        <p:nvSpPr>
          <p:cNvPr id="10" name="Text 8"/>
          <p:cNvSpPr/>
          <p:nvPr/>
        </p:nvSpPr>
        <p:spPr>
          <a:xfrm>
            <a:off x="9146143"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10</a:t>
            </a:r>
            <a:endParaRPr lang="en-US" sz="1500" dirty="0"/>
          </a:p>
        </p:txBody>
      </p:sp>
      <p:sp>
        <p:nvSpPr>
          <p:cNvPr id="11" name="Text 9"/>
          <p:cNvSpPr/>
          <p:nvPr/>
        </p:nvSpPr>
        <p:spPr>
          <a:xfrm>
            <a:off x="10782062" y="1746171"/>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20</a:t>
            </a:r>
            <a:endParaRPr lang="en-US" sz="1500" dirty="0"/>
          </a:p>
        </p:txBody>
      </p:sp>
      <p:sp>
        <p:nvSpPr>
          <p:cNvPr id="12" name="Text 10"/>
          <p:cNvSpPr/>
          <p:nvPr/>
        </p:nvSpPr>
        <p:spPr>
          <a:xfrm>
            <a:off x="12417981" y="1746171"/>
            <a:ext cx="125039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30</a:t>
            </a:r>
            <a:endParaRPr lang="en-US" sz="1500" dirty="0"/>
          </a:p>
        </p:txBody>
      </p:sp>
      <p:sp>
        <p:nvSpPr>
          <p:cNvPr id="13" name="Shape 11"/>
          <p:cNvSpPr/>
          <p:nvPr/>
        </p:nvSpPr>
        <p:spPr>
          <a:xfrm>
            <a:off x="771168" y="2478881"/>
            <a:ext cx="13088064" cy="854869"/>
          </a:xfrm>
          <a:prstGeom prst="rect">
            <a:avLst/>
          </a:prstGeom>
          <a:solidFill>
            <a:srgbClr val="000000">
              <a:alpha val="4000"/>
            </a:srgbClr>
          </a:solidFill>
          <a:ln/>
        </p:spPr>
        <p:txBody>
          <a:bodyPr/>
          <a:lstStyle/>
          <a:p>
            <a:endParaRPr lang="en-US"/>
          </a:p>
        </p:txBody>
      </p:sp>
      <p:sp>
        <p:nvSpPr>
          <p:cNvPr id="14" name="Text 12"/>
          <p:cNvSpPr/>
          <p:nvPr/>
        </p:nvSpPr>
        <p:spPr>
          <a:xfrm>
            <a:off x="962739" y="2601039"/>
            <a:ext cx="125039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0% fee, 0 penalty</a:t>
            </a:r>
            <a:endParaRPr lang="en-US" sz="1500" dirty="0"/>
          </a:p>
        </p:txBody>
      </p:sp>
      <p:sp>
        <p:nvSpPr>
          <p:cNvPr id="15" name="Text 13"/>
          <p:cNvSpPr/>
          <p:nvPr/>
        </p:nvSpPr>
        <p:spPr>
          <a:xfrm>
            <a:off x="2602468"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6" name="Text 14"/>
          <p:cNvSpPr/>
          <p:nvPr/>
        </p:nvSpPr>
        <p:spPr>
          <a:xfrm>
            <a:off x="4238387"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7" name="Text 15"/>
          <p:cNvSpPr/>
          <p:nvPr/>
        </p:nvSpPr>
        <p:spPr>
          <a:xfrm>
            <a:off x="5874306"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8" name="Text 16"/>
          <p:cNvSpPr/>
          <p:nvPr/>
        </p:nvSpPr>
        <p:spPr>
          <a:xfrm>
            <a:off x="7510224"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9" name="Text 17"/>
          <p:cNvSpPr/>
          <p:nvPr/>
        </p:nvSpPr>
        <p:spPr>
          <a:xfrm>
            <a:off x="9146143"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20" name="Text 18"/>
          <p:cNvSpPr/>
          <p:nvPr/>
        </p:nvSpPr>
        <p:spPr>
          <a:xfrm>
            <a:off x="10782062"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21" name="Text 19"/>
          <p:cNvSpPr/>
          <p:nvPr/>
        </p:nvSpPr>
        <p:spPr>
          <a:xfrm>
            <a:off x="12417981" y="2601039"/>
            <a:ext cx="125039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22" name="Shape 20"/>
          <p:cNvSpPr/>
          <p:nvPr/>
        </p:nvSpPr>
        <p:spPr>
          <a:xfrm>
            <a:off x="771168" y="3333750"/>
            <a:ext cx="13088064" cy="854869"/>
          </a:xfrm>
          <a:prstGeom prst="rect">
            <a:avLst/>
          </a:prstGeom>
          <a:solidFill>
            <a:srgbClr val="FFFFFF">
              <a:alpha val="4000"/>
            </a:srgbClr>
          </a:solidFill>
          <a:ln/>
        </p:spPr>
        <p:txBody>
          <a:bodyPr/>
          <a:lstStyle/>
          <a:p>
            <a:endParaRPr lang="en-US"/>
          </a:p>
        </p:txBody>
      </p:sp>
      <p:sp>
        <p:nvSpPr>
          <p:cNvPr id="23" name="Text 21"/>
          <p:cNvSpPr/>
          <p:nvPr/>
        </p:nvSpPr>
        <p:spPr>
          <a:xfrm>
            <a:off x="962739" y="3455908"/>
            <a:ext cx="125039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 fee, 0 penalty</a:t>
            </a:r>
            <a:endParaRPr lang="en-US" sz="1500" dirty="0"/>
          </a:p>
        </p:txBody>
      </p:sp>
      <p:sp>
        <p:nvSpPr>
          <p:cNvPr id="24" name="Text 22"/>
          <p:cNvSpPr/>
          <p:nvPr/>
        </p:nvSpPr>
        <p:spPr>
          <a:xfrm>
            <a:off x="2602468"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9.05%</a:t>
            </a:r>
            <a:endParaRPr lang="en-US" sz="1500" dirty="0"/>
          </a:p>
        </p:txBody>
      </p:sp>
      <p:sp>
        <p:nvSpPr>
          <p:cNvPr id="25" name="Text 23"/>
          <p:cNvSpPr/>
          <p:nvPr/>
        </p:nvSpPr>
        <p:spPr>
          <a:xfrm>
            <a:off x="4238387"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8.55%</a:t>
            </a:r>
            <a:endParaRPr lang="en-US" sz="1500" dirty="0"/>
          </a:p>
        </p:txBody>
      </p:sp>
      <p:sp>
        <p:nvSpPr>
          <p:cNvPr id="26" name="Text 24"/>
          <p:cNvSpPr/>
          <p:nvPr/>
        </p:nvSpPr>
        <p:spPr>
          <a:xfrm>
            <a:off x="5874306"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8.38%</a:t>
            </a:r>
            <a:endParaRPr lang="en-US" sz="1500" dirty="0"/>
          </a:p>
        </p:txBody>
      </p:sp>
      <p:sp>
        <p:nvSpPr>
          <p:cNvPr id="27" name="Text 25"/>
          <p:cNvSpPr/>
          <p:nvPr/>
        </p:nvSpPr>
        <p:spPr>
          <a:xfrm>
            <a:off x="7510224"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8.25%</a:t>
            </a:r>
            <a:endParaRPr lang="en-US" sz="1500" dirty="0"/>
          </a:p>
        </p:txBody>
      </p:sp>
      <p:sp>
        <p:nvSpPr>
          <p:cNvPr id="28" name="Text 26"/>
          <p:cNvSpPr/>
          <p:nvPr/>
        </p:nvSpPr>
        <p:spPr>
          <a:xfrm>
            <a:off x="9146143"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8.15%</a:t>
            </a:r>
            <a:endParaRPr lang="en-US" sz="1500" dirty="0"/>
          </a:p>
        </p:txBody>
      </p:sp>
      <p:sp>
        <p:nvSpPr>
          <p:cNvPr id="29" name="Text 27"/>
          <p:cNvSpPr/>
          <p:nvPr/>
        </p:nvSpPr>
        <p:spPr>
          <a:xfrm>
            <a:off x="10782062"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8.11%</a:t>
            </a:r>
            <a:endParaRPr lang="en-US" sz="1500" dirty="0"/>
          </a:p>
        </p:txBody>
      </p:sp>
      <p:sp>
        <p:nvSpPr>
          <p:cNvPr id="30" name="Text 28"/>
          <p:cNvSpPr/>
          <p:nvPr/>
        </p:nvSpPr>
        <p:spPr>
          <a:xfrm>
            <a:off x="12417981" y="3455908"/>
            <a:ext cx="125039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8.11%</a:t>
            </a:r>
            <a:endParaRPr lang="en-US" sz="1500" dirty="0"/>
          </a:p>
        </p:txBody>
      </p:sp>
      <p:sp>
        <p:nvSpPr>
          <p:cNvPr id="31" name="Shape 29"/>
          <p:cNvSpPr/>
          <p:nvPr/>
        </p:nvSpPr>
        <p:spPr>
          <a:xfrm>
            <a:off x="771168" y="4188619"/>
            <a:ext cx="13088064" cy="854869"/>
          </a:xfrm>
          <a:prstGeom prst="rect">
            <a:avLst/>
          </a:prstGeom>
          <a:solidFill>
            <a:srgbClr val="000000">
              <a:alpha val="4000"/>
            </a:srgbClr>
          </a:solidFill>
          <a:ln/>
        </p:spPr>
        <p:txBody>
          <a:bodyPr/>
          <a:lstStyle/>
          <a:p>
            <a:endParaRPr lang="en-US"/>
          </a:p>
        </p:txBody>
      </p:sp>
      <p:sp>
        <p:nvSpPr>
          <p:cNvPr id="32" name="Text 30"/>
          <p:cNvSpPr/>
          <p:nvPr/>
        </p:nvSpPr>
        <p:spPr>
          <a:xfrm>
            <a:off x="962739" y="4310777"/>
            <a:ext cx="125039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2% fee, 0 penalty</a:t>
            </a:r>
            <a:endParaRPr lang="en-US" sz="1500" dirty="0"/>
          </a:p>
        </p:txBody>
      </p:sp>
      <p:sp>
        <p:nvSpPr>
          <p:cNvPr id="33" name="Text 31"/>
          <p:cNvSpPr/>
          <p:nvPr/>
        </p:nvSpPr>
        <p:spPr>
          <a:xfrm>
            <a:off x="2602468"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10.12%</a:t>
            </a:r>
            <a:endParaRPr lang="en-US" sz="1500" dirty="0"/>
          </a:p>
        </p:txBody>
      </p:sp>
      <p:sp>
        <p:nvSpPr>
          <p:cNvPr id="34" name="Text 32"/>
          <p:cNvSpPr/>
          <p:nvPr/>
        </p:nvSpPr>
        <p:spPr>
          <a:xfrm>
            <a:off x="4238387"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9.11%</a:t>
            </a:r>
            <a:endParaRPr lang="en-US" sz="1500" dirty="0"/>
          </a:p>
        </p:txBody>
      </p:sp>
      <p:sp>
        <p:nvSpPr>
          <p:cNvPr id="35" name="Text 33"/>
          <p:cNvSpPr/>
          <p:nvPr/>
        </p:nvSpPr>
        <p:spPr>
          <a:xfrm>
            <a:off x="5874306"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8.77%</a:t>
            </a:r>
            <a:endParaRPr lang="en-US" sz="1500" dirty="0"/>
          </a:p>
        </p:txBody>
      </p:sp>
      <p:sp>
        <p:nvSpPr>
          <p:cNvPr id="36" name="Text 34"/>
          <p:cNvSpPr/>
          <p:nvPr/>
        </p:nvSpPr>
        <p:spPr>
          <a:xfrm>
            <a:off x="7510224"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8.50%</a:t>
            </a:r>
            <a:endParaRPr lang="en-US" sz="1500" dirty="0"/>
          </a:p>
        </p:txBody>
      </p:sp>
      <p:sp>
        <p:nvSpPr>
          <p:cNvPr id="37" name="Text 35"/>
          <p:cNvSpPr/>
          <p:nvPr/>
        </p:nvSpPr>
        <p:spPr>
          <a:xfrm>
            <a:off x="9146143"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8.31%</a:t>
            </a:r>
            <a:endParaRPr lang="en-US" sz="1500" dirty="0"/>
          </a:p>
        </p:txBody>
      </p:sp>
      <p:sp>
        <p:nvSpPr>
          <p:cNvPr id="38" name="Text 36"/>
          <p:cNvSpPr/>
          <p:nvPr/>
        </p:nvSpPr>
        <p:spPr>
          <a:xfrm>
            <a:off x="10782062"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8.23%</a:t>
            </a:r>
            <a:endParaRPr lang="en-US" sz="1500" dirty="0"/>
          </a:p>
        </p:txBody>
      </p:sp>
      <p:sp>
        <p:nvSpPr>
          <p:cNvPr id="39" name="Text 37"/>
          <p:cNvSpPr/>
          <p:nvPr/>
        </p:nvSpPr>
        <p:spPr>
          <a:xfrm>
            <a:off x="12417981" y="4310777"/>
            <a:ext cx="125039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8.21%</a:t>
            </a:r>
            <a:endParaRPr lang="en-US" sz="1500" dirty="0"/>
          </a:p>
        </p:txBody>
      </p:sp>
      <p:sp>
        <p:nvSpPr>
          <p:cNvPr id="40" name="Shape 38"/>
          <p:cNvSpPr/>
          <p:nvPr/>
        </p:nvSpPr>
        <p:spPr>
          <a:xfrm>
            <a:off x="771168" y="5043488"/>
            <a:ext cx="13088064" cy="854869"/>
          </a:xfrm>
          <a:prstGeom prst="rect">
            <a:avLst/>
          </a:prstGeom>
          <a:solidFill>
            <a:srgbClr val="FFFFFF">
              <a:alpha val="4000"/>
            </a:srgbClr>
          </a:solidFill>
          <a:ln/>
        </p:spPr>
        <p:txBody>
          <a:bodyPr/>
          <a:lstStyle/>
          <a:p>
            <a:endParaRPr lang="en-US"/>
          </a:p>
        </p:txBody>
      </p:sp>
      <p:sp>
        <p:nvSpPr>
          <p:cNvPr id="41" name="Text 39"/>
          <p:cNvSpPr/>
          <p:nvPr/>
        </p:nvSpPr>
        <p:spPr>
          <a:xfrm>
            <a:off x="962739" y="5165646"/>
            <a:ext cx="125039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 fee, 1% penalty</a:t>
            </a:r>
            <a:endParaRPr lang="en-US" sz="1500" dirty="0"/>
          </a:p>
        </p:txBody>
      </p:sp>
      <p:sp>
        <p:nvSpPr>
          <p:cNvPr id="42" name="Text 40"/>
          <p:cNvSpPr/>
          <p:nvPr/>
        </p:nvSpPr>
        <p:spPr>
          <a:xfrm>
            <a:off x="2602468"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10.01%</a:t>
            </a:r>
            <a:endParaRPr lang="en-US" sz="1500" dirty="0"/>
          </a:p>
        </p:txBody>
      </p:sp>
      <p:sp>
        <p:nvSpPr>
          <p:cNvPr id="43" name="Text 41"/>
          <p:cNvSpPr/>
          <p:nvPr/>
        </p:nvSpPr>
        <p:spPr>
          <a:xfrm>
            <a:off x="4238387"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9.01%</a:t>
            </a:r>
            <a:endParaRPr lang="en-US" sz="1500" dirty="0"/>
          </a:p>
        </p:txBody>
      </p:sp>
      <p:sp>
        <p:nvSpPr>
          <p:cNvPr id="44" name="Text 42"/>
          <p:cNvSpPr/>
          <p:nvPr/>
        </p:nvSpPr>
        <p:spPr>
          <a:xfrm>
            <a:off x="5874306"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8.67%</a:t>
            </a:r>
            <a:endParaRPr lang="en-US" sz="1500" dirty="0"/>
          </a:p>
        </p:txBody>
      </p:sp>
      <p:sp>
        <p:nvSpPr>
          <p:cNvPr id="45" name="Text 43"/>
          <p:cNvSpPr/>
          <p:nvPr/>
        </p:nvSpPr>
        <p:spPr>
          <a:xfrm>
            <a:off x="7510224"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8.41%</a:t>
            </a:r>
            <a:endParaRPr lang="en-US" sz="1500" dirty="0"/>
          </a:p>
        </p:txBody>
      </p:sp>
      <p:sp>
        <p:nvSpPr>
          <p:cNvPr id="46" name="Text 44"/>
          <p:cNvSpPr/>
          <p:nvPr/>
        </p:nvSpPr>
        <p:spPr>
          <a:xfrm>
            <a:off x="9146143"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8.21%</a:t>
            </a:r>
            <a:endParaRPr lang="en-US" sz="1500" dirty="0"/>
          </a:p>
        </p:txBody>
      </p:sp>
      <p:sp>
        <p:nvSpPr>
          <p:cNvPr id="47" name="Text 45"/>
          <p:cNvSpPr/>
          <p:nvPr/>
        </p:nvSpPr>
        <p:spPr>
          <a:xfrm>
            <a:off x="10782062"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8.13%</a:t>
            </a:r>
            <a:endParaRPr lang="en-US" sz="1500" dirty="0"/>
          </a:p>
        </p:txBody>
      </p:sp>
      <p:sp>
        <p:nvSpPr>
          <p:cNvPr id="48" name="Text 46"/>
          <p:cNvSpPr/>
          <p:nvPr/>
        </p:nvSpPr>
        <p:spPr>
          <a:xfrm>
            <a:off x="12417981" y="5165646"/>
            <a:ext cx="125039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8.11%</a:t>
            </a:r>
            <a:endParaRPr lang="en-US" sz="1500" dirty="0"/>
          </a:p>
        </p:txBody>
      </p:sp>
      <p:sp>
        <p:nvSpPr>
          <p:cNvPr id="49" name="Text 47"/>
          <p:cNvSpPr/>
          <p:nvPr/>
        </p:nvSpPr>
        <p:spPr>
          <a:xfrm>
            <a:off x="763548" y="6120646"/>
            <a:ext cx="1310330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The shorter the prepayment horizon, the greater the effect of disbursement discounts on the realistic yield of the mortgage. The effect is hyperbolic, not linear, with much greater impact on yield the shorter the prepayment horizon.</a:t>
            </a:r>
            <a:endParaRPr lang="en-US" sz="1500" dirty="0"/>
          </a:p>
        </p:txBody>
      </p:sp>
      <p:sp>
        <p:nvSpPr>
          <p:cNvPr id="50" name="Text 48"/>
          <p:cNvSpPr/>
          <p:nvPr/>
        </p:nvSpPr>
        <p:spPr>
          <a:xfrm>
            <a:off x="763548" y="6945868"/>
            <a:ext cx="13103304" cy="61055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For example, with one point of disbursement discount, the yield would be 8.25% over a five-year horizon, or 8.55% over a two-year horizon. Prepayment penalties cause a similar (though slightly smaller) effect.</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E2EE0-F665-558E-350D-F8C61EB49A2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7447D33-628D-8676-0E99-EB0B12BC77FB}"/>
              </a:ext>
            </a:extLst>
          </p:cNvPr>
          <p:cNvSpPr/>
          <p:nvPr/>
        </p:nvSpPr>
        <p:spPr>
          <a:xfrm>
            <a:off x="763548" y="673179"/>
            <a:ext cx="8240197" cy="561499"/>
          </a:xfrm>
          <a:prstGeom prst="rect">
            <a:avLst/>
          </a:prstGeom>
          <a:noFill/>
          <a:ln/>
        </p:spPr>
        <p:txBody>
          <a:bodyPr wrap="none" lIns="0" tIns="0" rIns="0" bIns="0" rtlCol="0" anchor="t"/>
          <a:lstStyle/>
          <a:p>
            <a:pPr marL="0" indent="0" algn="l">
              <a:lnSpc>
                <a:spcPts val="4400"/>
              </a:lnSpc>
              <a:buNone/>
            </a:pPr>
            <a:r>
              <a:rPr lang="en-US" sz="3500" dirty="0">
                <a:solidFill>
                  <a:srgbClr val="FFD9BE"/>
                </a:solidFill>
                <a:latin typeface="Quattrocento" pitchFamily="34" charset="0"/>
                <a:ea typeface="Quattrocento" pitchFamily="34" charset="-122"/>
                <a:cs typeface="Quattrocento" pitchFamily="34" charset="-120"/>
              </a:rPr>
              <a:t>The Impact of Prepayment on Loan Yield</a:t>
            </a:r>
            <a:endParaRPr lang="en-US" sz="3500" dirty="0"/>
          </a:p>
        </p:txBody>
      </p:sp>
      <p:sp>
        <p:nvSpPr>
          <p:cNvPr id="15" name="Text 13">
            <a:extLst>
              <a:ext uri="{FF2B5EF4-FFF2-40B4-BE49-F238E27FC236}">
                <a16:creationId xmlns:a16="http://schemas.microsoft.com/office/drawing/2014/main" id="{2FFCD0BE-A31F-F62C-81AD-55AFF5FF1D8A}"/>
              </a:ext>
            </a:extLst>
          </p:cNvPr>
          <p:cNvSpPr/>
          <p:nvPr/>
        </p:nvSpPr>
        <p:spPr>
          <a:xfrm>
            <a:off x="2602468"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6" name="Text 14">
            <a:extLst>
              <a:ext uri="{FF2B5EF4-FFF2-40B4-BE49-F238E27FC236}">
                <a16:creationId xmlns:a16="http://schemas.microsoft.com/office/drawing/2014/main" id="{C67B0582-2A61-B55E-F50A-9101559BFC16}"/>
              </a:ext>
            </a:extLst>
          </p:cNvPr>
          <p:cNvSpPr/>
          <p:nvPr/>
        </p:nvSpPr>
        <p:spPr>
          <a:xfrm>
            <a:off x="4238387"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7" name="Text 15">
            <a:extLst>
              <a:ext uri="{FF2B5EF4-FFF2-40B4-BE49-F238E27FC236}">
                <a16:creationId xmlns:a16="http://schemas.microsoft.com/office/drawing/2014/main" id="{7240CC29-8227-8E60-800A-27E063DC030E}"/>
              </a:ext>
            </a:extLst>
          </p:cNvPr>
          <p:cNvSpPr/>
          <p:nvPr/>
        </p:nvSpPr>
        <p:spPr>
          <a:xfrm>
            <a:off x="5874306"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18" name="Text 16">
            <a:extLst>
              <a:ext uri="{FF2B5EF4-FFF2-40B4-BE49-F238E27FC236}">
                <a16:creationId xmlns:a16="http://schemas.microsoft.com/office/drawing/2014/main" id="{B8EBD7EC-1A45-3DBE-B00F-641E6F7C66EA}"/>
              </a:ext>
            </a:extLst>
          </p:cNvPr>
          <p:cNvSpPr/>
          <p:nvPr/>
        </p:nvSpPr>
        <p:spPr>
          <a:xfrm>
            <a:off x="7510224" y="2601039"/>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8.00%</a:t>
            </a:r>
            <a:endParaRPr lang="en-US" sz="1500" dirty="0"/>
          </a:p>
        </p:txBody>
      </p:sp>
      <p:sp>
        <p:nvSpPr>
          <p:cNvPr id="24" name="Text 22">
            <a:extLst>
              <a:ext uri="{FF2B5EF4-FFF2-40B4-BE49-F238E27FC236}">
                <a16:creationId xmlns:a16="http://schemas.microsoft.com/office/drawing/2014/main" id="{484CCA37-271B-8ECB-72B4-21D17D75CB54}"/>
              </a:ext>
            </a:extLst>
          </p:cNvPr>
          <p:cNvSpPr/>
          <p:nvPr/>
        </p:nvSpPr>
        <p:spPr>
          <a:xfrm>
            <a:off x="2602468"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9.05%</a:t>
            </a:r>
            <a:endParaRPr lang="en-US" sz="1500" dirty="0"/>
          </a:p>
        </p:txBody>
      </p:sp>
      <p:sp>
        <p:nvSpPr>
          <p:cNvPr id="25" name="Text 23">
            <a:extLst>
              <a:ext uri="{FF2B5EF4-FFF2-40B4-BE49-F238E27FC236}">
                <a16:creationId xmlns:a16="http://schemas.microsoft.com/office/drawing/2014/main" id="{5510408E-8889-9685-E5BD-E3CC8A975040}"/>
              </a:ext>
            </a:extLst>
          </p:cNvPr>
          <p:cNvSpPr/>
          <p:nvPr/>
        </p:nvSpPr>
        <p:spPr>
          <a:xfrm>
            <a:off x="4238387"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8.55%</a:t>
            </a:r>
            <a:endParaRPr lang="en-US" sz="1500" dirty="0"/>
          </a:p>
        </p:txBody>
      </p:sp>
      <p:sp>
        <p:nvSpPr>
          <p:cNvPr id="26" name="Text 24">
            <a:extLst>
              <a:ext uri="{FF2B5EF4-FFF2-40B4-BE49-F238E27FC236}">
                <a16:creationId xmlns:a16="http://schemas.microsoft.com/office/drawing/2014/main" id="{148EEB5A-0F09-6A0B-D3C5-32B6EAAFB1BC}"/>
              </a:ext>
            </a:extLst>
          </p:cNvPr>
          <p:cNvSpPr/>
          <p:nvPr/>
        </p:nvSpPr>
        <p:spPr>
          <a:xfrm>
            <a:off x="5874306"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8.38%</a:t>
            </a:r>
            <a:endParaRPr lang="en-US" sz="1500" dirty="0"/>
          </a:p>
        </p:txBody>
      </p:sp>
      <p:sp>
        <p:nvSpPr>
          <p:cNvPr id="27" name="Text 25">
            <a:extLst>
              <a:ext uri="{FF2B5EF4-FFF2-40B4-BE49-F238E27FC236}">
                <a16:creationId xmlns:a16="http://schemas.microsoft.com/office/drawing/2014/main" id="{2E655D00-2419-D7EC-7DEF-9CDEAA8766AB}"/>
              </a:ext>
            </a:extLst>
          </p:cNvPr>
          <p:cNvSpPr/>
          <p:nvPr/>
        </p:nvSpPr>
        <p:spPr>
          <a:xfrm>
            <a:off x="7510224" y="3455908"/>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8.25%</a:t>
            </a:r>
            <a:endParaRPr lang="en-US" sz="1500" dirty="0"/>
          </a:p>
        </p:txBody>
      </p:sp>
      <p:sp>
        <p:nvSpPr>
          <p:cNvPr id="33" name="Text 31">
            <a:extLst>
              <a:ext uri="{FF2B5EF4-FFF2-40B4-BE49-F238E27FC236}">
                <a16:creationId xmlns:a16="http://schemas.microsoft.com/office/drawing/2014/main" id="{FED4080F-EA43-05DF-2EC9-1CB2AA5DA779}"/>
              </a:ext>
            </a:extLst>
          </p:cNvPr>
          <p:cNvSpPr/>
          <p:nvPr/>
        </p:nvSpPr>
        <p:spPr>
          <a:xfrm>
            <a:off x="2602468"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10.12%</a:t>
            </a:r>
            <a:endParaRPr lang="en-US" sz="1500" dirty="0"/>
          </a:p>
        </p:txBody>
      </p:sp>
      <p:sp>
        <p:nvSpPr>
          <p:cNvPr id="34" name="Text 32">
            <a:extLst>
              <a:ext uri="{FF2B5EF4-FFF2-40B4-BE49-F238E27FC236}">
                <a16:creationId xmlns:a16="http://schemas.microsoft.com/office/drawing/2014/main" id="{85ECC16D-3D83-E03E-806D-0636D03CDB6A}"/>
              </a:ext>
            </a:extLst>
          </p:cNvPr>
          <p:cNvSpPr/>
          <p:nvPr/>
        </p:nvSpPr>
        <p:spPr>
          <a:xfrm>
            <a:off x="4238387"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9.11%</a:t>
            </a:r>
            <a:endParaRPr lang="en-US" sz="1500" dirty="0"/>
          </a:p>
        </p:txBody>
      </p:sp>
      <p:sp>
        <p:nvSpPr>
          <p:cNvPr id="35" name="Text 33">
            <a:extLst>
              <a:ext uri="{FF2B5EF4-FFF2-40B4-BE49-F238E27FC236}">
                <a16:creationId xmlns:a16="http://schemas.microsoft.com/office/drawing/2014/main" id="{29A19183-454A-3B57-5A9F-201FFC25627F}"/>
              </a:ext>
            </a:extLst>
          </p:cNvPr>
          <p:cNvSpPr/>
          <p:nvPr/>
        </p:nvSpPr>
        <p:spPr>
          <a:xfrm>
            <a:off x="5874306"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8.77%</a:t>
            </a:r>
            <a:endParaRPr lang="en-US" sz="1500" dirty="0"/>
          </a:p>
        </p:txBody>
      </p:sp>
      <p:sp>
        <p:nvSpPr>
          <p:cNvPr id="36" name="Text 34">
            <a:extLst>
              <a:ext uri="{FF2B5EF4-FFF2-40B4-BE49-F238E27FC236}">
                <a16:creationId xmlns:a16="http://schemas.microsoft.com/office/drawing/2014/main" id="{FE04B669-EE5A-035D-1895-2C2DE06ACBA6}"/>
              </a:ext>
            </a:extLst>
          </p:cNvPr>
          <p:cNvSpPr/>
          <p:nvPr/>
        </p:nvSpPr>
        <p:spPr>
          <a:xfrm>
            <a:off x="7510224" y="4310777"/>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8.50%</a:t>
            </a:r>
            <a:endParaRPr lang="en-US" sz="1500" dirty="0"/>
          </a:p>
        </p:txBody>
      </p:sp>
      <p:sp>
        <p:nvSpPr>
          <p:cNvPr id="42" name="Text 40">
            <a:extLst>
              <a:ext uri="{FF2B5EF4-FFF2-40B4-BE49-F238E27FC236}">
                <a16:creationId xmlns:a16="http://schemas.microsoft.com/office/drawing/2014/main" id="{CC664BA0-2A83-8B31-207B-50E84A99368C}"/>
              </a:ext>
            </a:extLst>
          </p:cNvPr>
          <p:cNvSpPr/>
          <p:nvPr/>
        </p:nvSpPr>
        <p:spPr>
          <a:xfrm>
            <a:off x="2602468"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10.01%</a:t>
            </a:r>
            <a:endParaRPr lang="en-US" sz="1500" dirty="0"/>
          </a:p>
        </p:txBody>
      </p:sp>
      <p:sp>
        <p:nvSpPr>
          <p:cNvPr id="43" name="Text 41">
            <a:extLst>
              <a:ext uri="{FF2B5EF4-FFF2-40B4-BE49-F238E27FC236}">
                <a16:creationId xmlns:a16="http://schemas.microsoft.com/office/drawing/2014/main" id="{337E19EF-FAFF-CCE0-835E-8BFD65B0378D}"/>
              </a:ext>
            </a:extLst>
          </p:cNvPr>
          <p:cNvSpPr/>
          <p:nvPr/>
        </p:nvSpPr>
        <p:spPr>
          <a:xfrm>
            <a:off x="4238387"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9.01%</a:t>
            </a:r>
            <a:endParaRPr lang="en-US" sz="1500" dirty="0"/>
          </a:p>
        </p:txBody>
      </p:sp>
      <p:sp>
        <p:nvSpPr>
          <p:cNvPr id="44" name="Text 42">
            <a:extLst>
              <a:ext uri="{FF2B5EF4-FFF2-40B4-BE49-F238E27FC236}">
                <a16:creationId xmlns:a16="http://schemas.microsoft.com/office/drawing/2014/main" id="{1A41EFFA-DCF8-5151-BDED-6C6DD0BB32A1}"/>
              </a:ext>
            </a:extLst>
          </p:cNvPr>
          <p:cNvSpPr/>
          <p:nvPr/>
        </p:nvSpPr>
        <p:spPr>
          <a:xfrm>
            <a:off x="5874306"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8.67%</a:t>
            </a:r>
            <a:endParaRPr lang="en-US" sz="1500" dirty="0"/>
          </a:p>
        </p:txBody>
      </p:sp>
      <p:sp>
        <p:nvSpPr>
          <p:cNvPr id="45" name="Text 43">
            <a:extLst>
              <a:ext uri="{FF2B5EF4-FFF2-40B4-BE49-F238E27FC236}">
                <a16:creationId xmlns:a16="http://schemas.microsoft.com/office/drawing/2014/main" id="{57DBD06D-D634-DD27-AD24-8B14D8301FAC}"/>
              </a:ext>
            </a:extLst>
          </p:cNvPr>
          <p:cNvSpPr/>
          <p:nvPr/>
        </p:nvSpPr>
        <p:spPr>
          <a:xfrm>
            <a:off x="7510224" y="5165646"/>
            <a:ext cx="1246584" cy="305276"/>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8.41%</a:t>
            </a:r>
            <a:endParaRPr lang="en-US" sz="1500" dirty="0"/>
          </a:p>
        </p:txBody>
      </p:sp>
      <p:sp>
        <p:nvSpPr>
          <p:cNvPr id="49" name="Text 47">
            <a:extLst>
              <a:ext uri="{FF2B5EF4-FFF2-40B4-BE49-F238E27FC236}">
                <a16:creationId xmlns:a16="http://schemas.microsoft.com/office/drawing/2014/main" id="{5239CAE3-BB07-1F04-BAAC-D188A679B89B}"/>
              </a:ext>
            </a:extLst>
          </p:cNvPr>
          <p:cNvSpPr/>
          <p:nvPr/>
        </p:nvSpPr>
        <p:spPr>
          <a:xfrm>
            <a:off x="8498877" y="1374460"/>
            <a:ext cx="5458423" cy="1756586"/>
          </a:xfrm>
          <a:prstGeom prst="rect">
            <a:avLst/>
          </a:prstGeom>
          <a:noFill/>
          <a:ln/>
        </p:spPr>
        <p:txBody>
          <a:bodyPr wrap="square" lIns="0" tIns="0" rIns="0" bIns="0" rtlCol="0" anchor="t"/>
          <a:lstStyle/>
          <a:p>
            <a:pPr marL="0" indent="0" algn="l">
              <a:lnSpc>
                <a:spcPts val="2400"/>
              </a:lnSpc>
              <a:buNone/>
            </a:pPr>
            <a:r>
              <a:rPr lang="en-US" sz="1600" dirty="0">
                <a:solidFill>
                  <a:srgbClr val="F9EEE7"/>
                </a:solidFill>
                <a:latin typeface="Quattrocento" pitchFamily="34" charset="0"/>
                <a:ea typeface="Quattrocento" pitchFamily="34" charset="-122"/>
                <a:cs typeface="Quattrocento" pitchFamily="34" charset="-120"/>
              </a:rPr>
              <a:t>The shorter the prepayment horizon, the greater the effect of disbursement discounts on the realistic yield of the mortgage. The effect is hyperbolic, not linear, with much greater impact on yield the shorter the prepayment horizon.</a:t>
            </a:r>
            <a:endParaRPr lang="en-US" sz="1600" dirty="0"/>
          </a:p>
        </p:txBody>
      </p:sp>
      <p:sp>
        <p:nvSpPr>
          <p:cNvPr id="50" name="Text 48">
            <a:extLst>
              <a:ext uri="{FF2B5EF4-FFF2-40B4-BE49-F238E27FC236}">
                <a16:creationId xmlns:a16="http://schemas.microsoft.com/office/drawing/2014/main" id="{A80B4E17-52F5-6542-B066-3046F9998B74}"/>
              </a:ext>
            </a:extLst>
          </p:cNvPr>
          <p:cNvSpPr/>
          <p:nvPr/>
        </p:nvSpPr>
        <p:spPr>
          <a:xfrm>
            <a:off x="8498877" y="3270828"/>
            <a:ext cx="5606705" cy="2200094"/>
          </a:xfrm>
          <a:prstGeom prst="rect">
            <a:avLst/>
          </a:prstGeom>
          <a:noFill/>
          <a:ln/>
        </p:spPr>
        <p:txBody>
          <a:bodyPr wrap="square" lIns="0" tIns="0" rIns="0" bIns="0" rtlCol="0" anchor="t"/>
          <a:lstStyle/>
          <a:p>
            <a:pPr marL="0" indent="0" algn="l">
              <a:lnSpc>
                <a:spcPts val="2400"/>
              </a:lnSpc>
              <a:buNone/>
            </a:pPr>
            <a:r>
              <a:rPr lang="en-US" sz="1600" dirty="0">
                <a:solidFill>
                  <a:srgbClr val="F9EEE7"/>
                </a:solidFill>
                <a:latin typeface="Quattrocento" pitchFamily="34" charset="0"/>
                <a:ea typeface="Quattrocento" pitchFamily="34" charset="-122"/>
                <a:cs typeface="Quattrocento" pitchFamily="34" charset="-120"/>
              </a:rPr>
              <a:t>For example, with one point of disbursement discount, the yield would be 8.25% over a five-year horizon, or 8.55% over a two-year horizon. Prepayment penalties cause a similar (though slightly smaller) effect.</a:t>
            </a:r>
            <a:endParaRPr lang="en-US" sz="1600" dirty="0"/>
          </a:p>
        </p:txBody>
      </p:sp>
      <p:pic>
        <p:nvPicPr>
          <p:cNvPr id="51" name="Picture 50">
            <a:extLst>
              <a:ext uri="{FF2B5EF4-FFF2-40B4-BE49-F238E27FC236}">
                <a16:creationId xmlns:a16="http://schemas.microsoft.com/office/drawing/2014/main" id="{87687DEF-4B0B-6B3A-AEB8-BBBD8A324EEA}"/>
              </a:ext>
            </a:extLst>
          </p:cNvPr>
          <p:cNvPicPr>
            <a:picLocks noChangeAspect="1"/>
          </p:cNvPicPr>
          <p:nvPr/>
        </p:nvPicPr>
        <p:blipFill>
          <a:blip r:embed="rId3"/>
          <a:stretch>
            <a:fillRect/>
          </a:stretch>
        </p:blipFill>
        <p:spPr>
          <a:xfrm>
            <a:off x="114416" y="1493777"/>
            <a:ext cx="8189794" cy="5623715"/>
          </a:xfrm>
          <a:prstGeom prst="rect">
            <a:avLst/>
          </a:prstGeom>
        </p:spPr>
      </p:pic>
    </p:spTree>
    <p:extLst>
      <p:ext uri="{BB962C8B-B14F-4D97-AF65-F5344CB8AC3E}">
        <p14:creationId xmlns:p14="http://schemas.microsoft.com/office/powerpoint/2010/main" val="185505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769263" y="644128"/>
            <a:ext cx="5303996" cy="565666"/>
          </a:xfrm>
          <a:prstGeom prst="rect">
            <a:avLst/>
          </a:prstGeom>
          <a:noFill/>
          <a:ln/>
        </p:spPr>
        <p:txBody>
          <a:bodyPr wrap="none" lIns="0" tIns="0" rIns="0" bIns="0" rtlCol="0" anchor="t"/>
          <a:lstStyle/>
          <a:p>
            <a:pPr marL="0" indent="0" algn="l">
              <a:lnSpc>
                <a:spcPts val="4450"/>
              </a:lnSpc>
              <a:buNone/>
            </a:pPr>
            <a:r>
              <a:rPr lang="en-US" sz="3550" dirty="0">
                <a:solidFill>
                  <a:srgbClr val="FFD9BE"/>
                </a:solidFill>
                <a:latin typeface="Quattrocento" pitchFamily="34" charset="0"/>
                <a:ea typeface="Quattrocento" pitchFamily="34" charset="-122"/>
                <a:cs typeface="Quattrocento" pitchFamily="34" charset="-120"/>
              </a:rPr>
              <a:t>Why Points and Fees Exist</a:t>
            </a:r>
            <a:endParaRPr lang="en-US" sz="3550" dirty="0"/>
          </a:p>
        </p:txBody>
      </p:sp>
      <p:sp>
        <p:nvSpPr>
          <p:cNvPr id="4" name="Shape 1"/>
          <p:cNvSpPr/>
          <p:nvPr/>
        </p:nvSpPr>
        <p:spPr>
          <a:xfrm>
            <a:off x="769263" y="1498283"/>
            <a:ext cx="432673" cy="432673"/>
          </a:xfrm>
          <a:prstGeom prst="roundRect">
            <a:avLst>
              <a:gd name="adj" fmla="val 6668"/>
            </a:avLst>
          </a:prstGeom>
          <a:solidFill>
            <a:srgbClr val="315251"/>
          </a:solidFill>
          <a:ln/>
        </p:spPr>
        <p:txBody>
          <a:bodyPr/>
          <a:lstStyle/>
          <a:p>
            <a:endParaRPr lang="en-US"/>
          </a:p>
        </p:txBody>
      </p:sp>
      <p:pic>
        <p:nvPicPr>
          <p:cNvPr id="5" name="Image 1" descr="preencoded.png"/>
          <p:cNvPicPr>
            <a:picLocks noChangeAspect="1"/>
          </p:cNvPicPr>
          <p:nvPr/>
        </p:nvPicPr>
        <p:blipFill>
          <a:blip r:embed="rId3"/>
          <a:stretch>
            <a:fillRect/>
          </a:stretch>
        </p:blipFill>
        <p:spPr>
          <a:xfrm>
            <a:off x="849868" y="1544955"/>
            <a:ext cx="271463" cy="339328"/>
          </a:xfrm>
          <a:prstGeom prst="rect">
            <a:avLst/>
          </a:prstGeom>
        </p:spPr>
      </p:pic>
      <p:sp>
        <p:nvSpPr>
          <p:cNvPr id="6" name="Text 2"/>
          <p:cNvSpPr/>
          <p:nvPr/>
        </p:nvSpPr>
        <p:spPr>
          <a:xfrm>
            <a:off x="1394222" y="1564362"/>
            <a:ext cx="2262664" cy="282773"/>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Broker Compensation</a:t>
            </a:r>
            <a:endParaRPr lang="en-US" sz="1750" dirty="0"/>
          </a:p>
        </p:txBody>
      </p:sp>
      <p:sp>
        <p:nvSpPr>
          <p:cNvPr id="7" name="Text 3"/>
          <p:cNvSpPr/>
          <p:nvPr/>
        </p:nvSpPr>
        <p:spPr>
          <a:xfrm>
            <a:off x="1394222" y="1962507"/>
            <a:ext cx="6980515" cy="61531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In the commercial mortgage industry, origination fees often compensate mortgage brokers who find and filter loan applications for financial institutions.</a:t>
            </a:r>
            <a:endParaRPr lang="en-US" sz="1500" dirty="0"/>
          </a:p>
        </p:txBody>
      </p:sp>
      <p:sp>
        <p:nvSpPr>
          <p:cNvPr id="8" name="Shape 4"/>
          <p:cNvSpPr/>
          <p:nvPr/>
        </p:nvSpPr>
        <p:spPr>
          <a:xfrm>
            <a:off x="769263" y="2962394"/>
            <a:ext cx="432673" cy="432673"/>
          </a:xfrm>
          <a:prstGeom prst="roundRect">
            <a:avLst>
              <a:gd name="adj" fmla="val 6668"/>
            </a:avLst>
          </a:prstGeom>
          <a:solidFill>
            <a:srgbClr val="315251"/>
          </a:solidFill>
          <a:ln/>
        </p:spPr>
        <p:txBody>
          <a:bodyPr/>
          <a:lstStyle/>
          <a:p>
            <a:endParaRPr lang="en-US"/>
          </a:p>
        </p:txBody>
      </p:sp>
      <p:pic>
        <p:nvPicPr>
          <p:cNvPr id="9" name="Image 2" descr="preencoded.png"/>
          <p:cNvPicPr>
            <a:picLocks noChangeAspect="1"/>
          </p:cNvPicPr>
          <p:nvPr/>
        </p:nvPicPr>
        <p:blipFill>
          <a:blip r:embed="rId4"/>
          <a:stretch>
            <a:fillRect/>
          </a:stretch>
        </p:blipFill>
        <p:spPr>
          <a:xfrm>
            <a:off x="849868" y="3009067"/>
            <a:ext cx="271463" cy="339328"/>
          </a:xfrm>
          <a:prstGeom prst="rect">
            <a:avLst/>
          </a:prstGeom>
        </p:spPr>
      </p:pic>
      <p:sp>
        <p:nvSpPr>
          <p:cNvPr id="10" name="Text 5"/>
          <p:cNvSpPr/>
          <p:nvPr/>
        </p:nvSpPr>
        <p:spPr>
          <a:xfrm>
            <a:off x="1394222" y="3028474"/>
            <a:ext cx="3009662" cy="282773"/>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Administrative Cost Recovery</a:t>
            </a:r>
            <a:endParaRPr lang="en-US" sz="1750" dirty="0"/>
          </a:p>
        </p:txBody>
      </p:sp>
      <p:sp>
        <p:nvSpPr>
          <p:cNvPr id="11" name="Text 6"/>
          <p:cNvSpPr/>
          <p:nvPr/>
        </p:nvSpPr>
        <p:spPr>
          <a:xfrm>
            <a:off x="1394222" y="3426619"/>
            <a:ext cx="6980515" cy="92297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Loan originators face overhead and administrative costs that differ from the opportunity cost of capital. While capital costs accrue over the loan life, administrative costs are sunk at origination.</a:t>
            </a:r>
            <a:endParaRPr lang="en-US" sz="1500" dirty="0"/>
          </a:p>
        </p:txBody>
      </p:sp>
      <p:sp>
        <p:nvSpPr>
          <p:cNvPr id="12" name="Shape 7"/>
          <p:cNvSpPr/>
          <p:nvPr/>
        </p:nvSpPr>
        <p:spPr>
          <a:xfrm>
            <a:off x="769263" y="4734163"/>
            <a:ext cx="432673" cy="432673"/>
          </a:xfrm>
          <a:prstGeom prst="roundRect">
            <a:avLst>
              <a:gd name="adj" fmla="val 6668"/>
            </a:avLst>
          </a:prstGeom>
          <a:solidFill>
            <a:srgbClr val="315251"/>
          </a:solidFill>
          <a:ln/>
        </p:spPr>
        <p:txBody>
          <a:bodyPr/>
          <a:lstStyle/>
          <a:p>
            <a:endParaRPr lang="en-US"/>
          </a:p>
        </p:txBody>
      </p:sp>
      <p:pic>
        <p:nvPicPr>
          <p:cNvPr id="13" name="Image 3" descr="preencoded.png"/>
          <p:cNvPicPr>
            <a:picLocks noChangeAspect="1"/>
          </p:cNvPicPr>
          <p:nvPr/>
        </p:nvPicPr>
        <p:blipFill>
          <a:blip r:embed="rId5"/>
          <a:stretch>
            <a:fillRect/>
          </a:stretch>
        </p:blipFill>
        <p:spPr>
          <a:xfrm>
            <a:off x="849868" y="4780836"/>
            <a:ext cx="271463" cy="339328"/>
          </a:xfrm>
          <a:prstGeom prst="rect">
            <a:avLst/>
          </a:prstGeom>
        </p:spPr>
      </p:pic>
      <p:sp>
        <p:nvSpPr>
          <p:cNvPr id="14" name="Text 8"/>
          <p:cNvSpPr/>
          <p:nvPr/>
        </p:nvSpPr>
        <p:spPr>
          <a:xfrm>
            <a:off x="1394222" y="4800243"/>
            <a:ext cx="2557939" cy="282773"/>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Prepayment Disincentive</a:t>
            </a:r>
            <a:endParaRPr lang="en-US" sz="1750" dirty="0"/>
          </a:p>
        </p:txBody>
      </p:sp>
      <p:sp>
        <p:nvSpPr>
          <p:cNvPr id="15" name="Text 9"/>
          <p:cNvSpPr/>
          <p:nvPr/>
        </p:nvSpPr>
        <p:spPr>
          <a:xfrm>
            <a:off x="1394222" y="5198388"/>
            <a:ext cx="6980515" cy="922973"/>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Up-front fees provide some disincentive against early prepayment of the loan by the borrower due to the hyperbolic relation between yield and prepayment horizon.</a:t>
            </a:r>
            <a:endParaRPr lang="en-US" sz="1500" dirty="0"/>
          </a:p>
        </p:txBody>
      </p:sp>
      <p:sp>
        <p:nvSpPr>
          <p:cNvPr id="16" name="Shape 10"/>
          <p:cNvSpPr/>
          <p:nvPr/>
        </p:nvSpPr>
        <p:spPr>
          <a:xfrm>
            <a:off x="769263" y="6505932"/>
            <a:ext cx="432673" cy="432673"/>
          </a:xfrm>
          <a:prstGeom prst="roundRect">
            <a:avLst>
              <a:gd name="adj" fmla="val 6668"/>
            </a:avLst>
          </a:prstGeom>
          <a:solidFill>
            <a:srgbClr val="315251"/>
          </a:solidFill>
          <a:ln/>
        </p:spPr>
        <p:txBody>
          <a:bodyPr/>
          <a:lstStyle/>
          <a:p>
            <a:endParaRPr lang="en-US"/>
          </a:p>
        </p:txBody>
      </p:sp>
      <p:pic>
        <p:nvPicPr>
          <p:cNvPr id="17" name="Image 4" descr="preencoded.png"/>
          <p:cNvPicPr>
            <a:picLocks noChangeAspect="1"/>
          </p:cNvPicPr>
          <p:nvPr/>
        </p:nvPicPr>
        <p:blipFill>
          <a:blip r:embed="rId6"/>
          <a:stretch>
            <a:fillRect/>
          </a:stretch>
        </p:blipFill>
        <p:spPr>
          <a:xfrm>
            <a:off x="849868" y="6552605"/>
            <a:ext cx="271463" cy="339328"/>
          </a:xfrm>
          <a:prstGeom prst="rect">
            <a:avLst/>
          </a:prstGeom>
        </p:spPr>
      </p:pic>
      <p:sp>
        <p:nvSpPr>
          <p:cNvPr id="18" name="Text 11"/>
          <p:cNvSpPr/>
          <p:nvPr/>
        </p:nvSpPr>
        <p:spPr>
          <a:xfrm>
            <a:off x="1394222" y="6572012"/>
            <a:ext cx="2483763" cy="282773"/>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Payment Level Trade-off</a:t>
            </a:r>
            <a:endParaRPr lang="en-US" sz="1750" dirty="0"/>
          </a:p>
        </p:txBody>
      </p:sp>
      <p:sp>
        <p:nvSpPr>
          <p:cNvPr id="19" name="Text 12"/>
          <p:cNvSpPr/>
          <p:nvPr/>
        </p:nvSpPr>
        <p:spPr>
          <a:xfrm>
            <a:off x="1394222" y="6970157"/>
            <a:ext cx="6980515" cy="61531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Greater origination fees and discount points allow lower regular loan payments for the same yield, creating the familiar mortgage menu offered by lenders.</a:t>
            </a:r>
            <a:endParaRPr lang="en-US" sz="1500" dirty="0"/>
          </a:p>
        </p:txBody>
      </p:sp>
      <p:pic>
        <p:nvPicPr>
          <p:cNvPr id="22" name="Picture 21">
            <a:extLst>
              <a:ext uri="{FF2B5EF4-FFF2-40B4-BE49-F238E27FC236}">
                <a16:creationId xmlns:a16="http://schemas.microsoft.com/office/drawing/2014/main" id="{162892AC-B9C0-246B-D6C0-3C2F69FDB58B}"/>
              </a:ext>
            </a:extLst>
          </p:cNvPr>
          <p:cNvPicPr>
            <a:picLocks noChangeAspect="1"/>
          </p:cNvPicPr>
          <p:nvPr/>
        </p:nvPicPr>
        <p:blipFill>
          <a:blip r:embed="rId7"/>
          <a:stretch>
            <a:fillRect/>
          </a:stretch>
        </p:blipFill>
        <p:spPr>
          <a:xfrm>
            <a:off x="8794392" y="1601998"/>
            <a:ext cx="5477662" cy="5877717"/>
          </a:xfrm>
          <a:prstGeom prst="rect">
            <a:avLst/>
          </a:prstGeom>
        </p:spPr>
      </p:pic>
      <p:sp>
        <p:nvSpPr>
          <p:cNvPr id="23" name="TextBox 22">
            <a:extLst>
              <a:ext uri="{FF2B5EF4-FFF2-40B4-BE49-F238E27FC236}">
                <a16:creationId xmlns:a16="http://schemas.microsoft.com/office/drawing/2014/main" id="{C18ABC3B-CFFD-6C04-0374-D39EF5C0A2EB}"/>
              </a:ext>
            </a:extLst>
          </p:cNvPr>
          <p:cNvSpPr txBox="1"/>
          <p:nvPr/>
        </p:nvSpPr>
        <p:spPr>
          <a:xfrm>
            <a:off x="8794392" y="511462"/>
            <a:ext cx="5181100" cy="830997"/>
          </a:xfrm>
          <a:prstGeom prst="rect">
            <a:avLst/>
          </a:prstGeom>
          <a:noFill/>
        </p:spPr>
        <p:txBody>
          <a:bodyPr wrap="square" rtlCol="0">
            <a:spAutoFit/>
          </a:bodyPr>
          <a:lstStyle/>
          <a:p>
            <a:r>
              <a:rPr lang="en-US" sz="2400" dirty="0">
                <a:solidFill>
                  <a:schemeClr val="bg1"/>
                </a:solidFill>
              </a:rPr>
              <a:t>These choices below all provide the same 10- year 8.15% yield to the lender.</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37724" y="805696"/>
            <a:ext cx="6996589"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Using Yields to Value Mortgages</a:t>
            </a:r>
            <a:endParaRPr lang="en-US" sz="3850" dirty="0"/>
          </a:p>
        </p:txBody>
      </p:sp>
      <p:sp>
        <p:nvSpPr>
          <p:cNvPr id="3" name="Shape 1"/>
          <p:cNvSpPr/>
          <p:nvPr/>
        </p:nvSpPr>
        <p:spPr>
          <a:xfrm>
            <a:off x="837724" y="1840468"/>
            <a:ext cx="2159079" cy="1187529"/>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69983" y="2250162"/>
            <a:ext cx="294442" cy="368141"/>
          </a:xfrm>
          <a:prstGeom prst="rect">
            <a:avLst/>
          </a:prstGeom>
        </p:spPr>
      </p:pic>
      <p:sp>
        <p:nvSpPr>
          <p:cNvPr id="5" name="Text 2"/>
          <p:cNvSpPr/>
          <p:nvPr/>
        </p:nvSpPr>
        <p:spPr>
          <a:xfrm>
            <a:off x="3206234" y="2049899"/>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Identify Market Yield</a:t>
            </a:r>
            <a:endParaRPr lang="en-US" sz="1900" dirty="0"/>
          </a:p>
        </p:txBody>
      </p:sp>
      <p:sp>
        <p:nvSpPr>
          <p:cNvPr id="6" name="Text 3"/>
          <p:cNvSpPr/>
          <p:nvPr/>
        </p:nvSpPr>
        <p:spPr>
          <a:xfrm>
            <a:off x="3206234" y="2483525"/>
            <a:ext cx="6657142"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Determine the appropriate yield for similar loans in the current market</a:t>
            </a:r>
            <a:endParaRPr lang="en-US" sz="1600" dirty="0"/>
          </a:p>
        </p:txBody>
      </p:sp>
      <p:sp>
        <p:nvSpPr>
          <p:cNvPr id="7" name="Shape 4"/>
          <p:cNvSpPr/>
          <p:nvPr/>
        </p:nvSpPr>
        <p:spPr>
          <a:xfrm>
            <a:off x="3101459" y="3018473"/>
            <a:ext cx="10586561" cy="11430"/>
          </a:xfrm>
          <a:prstGeom prst="roundRect">
            <a:avLst>
              <a:gd name="adj" fmla="val 274880"/>
            </a:avLst>
          </a:prstGeom>
          <a:solidFill>
            <a:srgbClr val="4A6B6A"/>
          </a:solidFill>
          <a:ln/>
        </p:spPr>
        <p:txBody>
          <a:bodyPr/>
          <a:lstStyle/>
          <a:p>
            <a:endParaRPr lang="en-US"/>
          </a:p>
        </p:txBody>
      </p:sp>
      <p:sp>
        <p:nvSpPr>
          <p:cNvPr id="8" name="Shape 5"/>
          <p:cNvSpPr/>
          <p:nvPr/>
        </p:nvSpPr>
        <p:spPr>
          <a:xfrm>
            <a:off x="837724" y="3132653"/>
            <a:ext cx="4318278" cy="1187529"/>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49642" y="3542348"/>
            <a:ext cx="294442" cy="368141"/>
          </a:xfrm>
          <a:prstGeom prst="rect">
            <a:avLst/>
          </a:prstGeom>
        </p:spPr>
      </p:pic>
      <p:sp>
        <p:nvSpPr>
          <p:cNvPr id="10" name="Text 6"/>
          <p:cNvSpPr/>
          <p:nvPr/>
        </p:nvSpPr>
        <p:spPr>
          <a:xfrm>
            <a:off x="5365433" y="3342084"/>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Apply DCF Valuation</a:t>
            </a:r>
            <a:endParaRPr lang="en-US" sz="1900" dirty="0"/>
          </a:p>
        </p:txBody>
      </p:sp>
      <p:sp>
        <p:nvSpPr>
          <p:cNvPr id="11" name="Text 7"/>
          <p:cNvSpPr/>
          <p:nvPr/>
        </p:nvSpPr>
        <p:spPr>
          <a:xfrm>
            <a:off x="5365433" y="3775710"/>
            <a:ext cx="4955857"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Discount the loan's cash flows using the market yield</a:t>
            </a:r>
            <a:endParaRPr lang="en-US" sz="1600" dirty="0"/>
          </a:p>
        </p:txBody>
      </p:sp>
      <p:sp>
        <p:nvSpPr>
          <p:cNvPr id="12" name="Shape 8"/>
          <p:cNvSpPr/>
          <p:nvPr/>
        </p:nvSpPr>
        <p:spPr>
          <a:xfrm>
            <a:off x="5260658" y="4310658"/>
            <a:ext cx="8427363" cy="11430"/>
          </a:xfrm>
          <a:prstGeom prst="roundRect">
            <a:avLst>
              <a:gd name="adj" fmla="val 274880"/>
            </a:avLst>
          </a:prstGeom>
          <a:solidFill>
            <a:srgbClr val="4A6B6A"/>
          </a:solidFill>
          <a:ln/>
        </p:spPr>
        <p:txBody>
          <a:bodyPr/>
          <a:lstStyle/>
          <a:p>
            <a:endParaRPr lang="en-US"/>
          </a:p>
        </p:txBody>
      </p:sp>
      <p:sp>
        <p:nvSpPr>
          <p:cNvPr id="13" name="Shape 9"/>
          <p:cNvSpPr/>
          <p:nvPr/>
        </p:nvSpPr>
        <p:spPr>
          <a:xfrm>
            <a:off x="837724" y="4424839"/>
            <a:ext cx="6477476" cy="1187529"/>
          </a:xfrm>
          <a:prstGeom prst="roundRect">
            <a:avLst>
              <a:gd name="adj" fmla="val 2646"/>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929182" y="4834533"/>
            <a:ext cx="294442" cy="368141"/>
          </a:xfrm>
          <a:prstGeom prst="rect">
            <a:avLst/>
          </a:prstGeom>
        </p:spPr>
      </p:pic>
      <p:sp>
        <p:nvSpPr>
          <p:cNvPr id="15" name="Text 10"/>
          <p:cNvSpPr/>
          <p:nvPr/>
        </p:nvSpPr>
        <p:spPr>
          <a:xfrm>
            <a:off x="7524631" y="4634270"/>
            <a:ext cx="2693551"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Determine Market Value</a:t>
            </a:r>
            <a:endParaRPr lang="en-US" sz="1900" dirty="0"/>
          </a:p>
        </p:txBody>
      </p:sp>
      <p:sp>
        <p:nvSpPr>
          <p:cNvPr id="16" name="Text 11"/>
          <p:cNvSpPr/>
          <p:nvPr/>
        </p:nvSpPr>
        <p:spPr>
          <a:xfrm>
            <a:off x="7524631" y="5067895"/>
            <a:ext cx="5870019"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resulting present value represents the loan's market worth</a:t>
            </a:r>
            <a:endParaRPr lang="en-US" sz="1600" dirty="0"/>
          </a:p>
        </p:txBody>
      </p:sp>
      <p:sp>
        <p:nvSpPr>
          <p:cNvPr id="17" name="Text 12"/>
          <p:cNvSpPr/>
          <p:nvPr/>
        </p:nvSpPr>
        <p:spPr>
          <a:xfrm>
            <a:off x="837724" y="5847993"/>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For a given loan with specified contractual future cash flows, a given yield will correspond to a certain price, and vice versa. Yields become a convenient way to measure and quote mortgage prices in the debt market. By applying the relevant market yield to a given mortgage, you can determine its market value.</a:t>
            </a:r>
            <a:endParaRPr lang="en-US" sz="1600" dirty="0"/>
          </a:p>
        </p:txBody>
      </p:sp>
      <p:sp>
        <p:nvSpPr>
          <p:cNvPr id="18" name="Text 13"/>
          <p:cNvSpPr/>
          <p:nvPr/>
        </p:nvSpPr>
        <p:spPr>
          <a:xfrm>
            <a:off x="837724" y="7088743"/>
            <a:ext cx="12954952" cy="335042"/>
          </a:xfrm>
          <a:prstGeom prst="rect">
            <a:avLst/>
          </a:prstGeom>
          <a:noFill/>
          <a:ln/>
        </p:spPr>
        <p:txBody>
          <a:bodyPr wrap="none" lIns="0" tIns="0" rIns="0" bIns="0" rtlCol="0" anchor="t"/>
          <a:lstStyle/>
          <a:p>
            <a:pPr marL="0" indent="0" algn="l">
              <a:lnSpc>
                <a:spcPts val="2600"/>
              </a:lnSpc>
              <a:buNone/>
            </a:pP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3" name="Text 0"/>
          <p:cNvSpPr/>
          <p:nvPr/>
        </p:nvSpPr>
        <p:spPr>
          <a:xfrm>
            <a:off x="740688" y="509111"/>
            <a:ext cx="5590937" cy="544473"/>
          </a:xfrm>
          <a:prstGeom prst="rect">
            <a:avLst/>
          </a:prstGeom>
          <a:noFill/>
          <a:ln/>
        </p:spPr>
        <p:txBody>
          <a:bodyPr wrap="none" lIns="0" tIns="0" rIns="0" bIns="0" rtlCol="0" anchor="t"/>
          <a:lstStyle/>
          <a:p>
            <a:pPr marL="0" indent="0" algn="l">
              <a:lnSpc>
                <a:spcPts val="4250"/>
              </a:lnSpc>
              <a:buNone/>
            </a:pPr>
            <a:r>
              <a:rPr lang="en-US" sz="3400" dirty="0">
                <a:solidFill>
                  <a:srgbClr val="FFD9BE"/>
                </a:solidFill>
                <a:latin typeface="Quattrocento" pitchFamily="34" charset="0"/>
                <a:ea typeface="Quattrocento" pitchFamily="34" charset="-122"/>
                <a:cs typeface="Quattrocento" pitchFamily="34" charset="-120"/>
              </a:rPr>
              <a:t>Mortgage Valuation Example</a:t>
            </a:r>
            <a:endParaRPr lang="en-US" sz="3400" dirty="0"/>
          </a:p>
        </p:txBody>
      </p:sp>
      <p:sp>
        <p:nvSpPr>
          <p:cNvPr id="4" name="Text 1"/>
          <p:cNvSpPr/>
          <p:nvPr/>
        </p:nvSpPr>
        <p:spPr>
          <a:xfrm>
            <a:off x="740688" y="1423749"/>
            <a:ext cx="3009424"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$1M</a:t>
            </a:r>
            <a:endParaRPr lang="en-US" sz="4800" dirty="0"/>
          </a:p>
        </p:txBody>
      </p:sp>
      <p:sp>
        <p:nvSpPr>
          <p:cNvPr id="5" name="Text 2"/>
          <p:cNvSpPr/>
          <p:nvPr/>
        </p:nvSpPr>
        <p:spPr>
          <a:xfrm>
            <a:off x="1156097" y="2266117"/>
            <a:ext cx="2178487"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Loan Amount</a:t>
            </a:r>
            <a:endParaRPr lang="en-US" sz="1700" dirty="0"/>
          </a:p>
        </p:txBody>
      </p:sp>
      <p:sp>
        <p:nvSpPr>
          <p:cNvPr id="6" name="Text 3"/>
          <p:cNvSpPr/>
          <p:nvPr/>
        </p:nvSpPr>
        <p:spPr>
          <a:xfrm>
            <a:off x="740688" y="2649498"/>
            <a:ext cx="3009424" cy="592455"/>
          </a:xfrm>
          <a:prstGeom prst="rect">
            <a:avLst/>
          </a:prstGeom>
          <a:noFill/>
          <a:ln/>
        </p:spPr>
        <p:txBody>
          <a:bodyPr wrap="squar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30-year amortization, 10-year maturity</a:t>
            </a:r>
            <a:endParaRPr lang="en-US" sz="1450" dirty="0"/>
          </a:p>
        </p:txBody>
      </p:sp>
      <p:sp>
        <p:nvSpPr>
          <p:cNvPr id="7" name="Text 4"/>
          <p:cNvSpPr/>
          <p:nvPr/>
        </p:nvSpPr>
        <p:spPr>
          <a:xfrm>
            <a:off x="3981569" y="142374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8%</a:t>
            </a:r>
            <a:endParaRPr lang="en-US" sz="4800" dirty="0"/>
          </a:p>
        </p:txBody>
      </p:sp>
      <p:sp>
        <p:nvSpPr>
          <p:cNvPr id="8" name="Text 5"/>
          <p:cNvSpPr/>
          <p:nvPr/>
        </p:nvSpPr>
        <p:spPr>
          <a:xfrm>
            <a:off x="4397097" y="2266117"/>
            <a:ext cx="2178487"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Contract Rate</a:t>
            </a:r>
            <a:endParaRPr lang="en-US" sz="1700" dirty="0"/>
          </a:p>
        </p:txBody>
      </p:sp>
      <p:sp>
        <p:nvSpPr>
          <p:cNvPr id="9" name="Text 6"/>
          <p:cNvSpPr/>
          <p:nvPr/>
        </p:nvSpPr>
        <p:spPr>
          <a:xfrm>
            <a:off x="3981569" y="2649498"/>
            <a:ext cx="3009543" cy="296228"/>
          </a:xfrm>
          <a:prstGeom prst="rect">
            <a:avLst/>
          </a:prstGeom>
          <a:noFill/>
          <a:ln/>
        </p:spPr>
        <p:txBody>
          <a:bodyPr wrap="non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Fixed interest rate</a:t>
            </a:r>
            <a:endParaRPr lang="en-US" sz="1450" dirty="0"/>
          </a:p>
        </p:txBody>
      </p:sp>
      <p:sp>
        <p:nvSpPr>
          <p:cNvPr id="10" name="Text 7"/>
          <p:cNvSpPr/>
          <p:nvPr/>
        </p:nvSpPr>
        <p:spPr>
          <a:xfrm>
            <a:off x="7222569" y="142374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7.5%</a:t>
            </a:r>
            <a:endParaRPr lang="en-US" sz="4800" dirty="0"/>
          </a:p>
        </p:txBody>
      </p:sp>
      <p:sp>
        <p:nvSpPr>
          <p:cNvPr id="11" name="Text 8"/>
          <p:cNvSpPr/>
          <p:nvPr/>
        </p:nvSpPr>
        <p:spPr>
          <a:xfrm>
            <a:off x="7638098" y="2266117"/>
            <a:ext cx="2178487"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Market Yield</a:t>
            </a:r>
            <a:endParaRPr lang="en-US" sz="1700" dirty="0"/>
          </a:p>
        </p:txBody>
      </p:sp>
      <p:sp>
        <p:nvSpPr>
          <p:cNvPr id="12" name="Text 9"/>
          <p:cNvSpPr/>
          <p:nvPr/>
        </p:nvSpPr>
        <p:spPr>
          <a:xfrm>
            <a:off x="7222569" y="2649498"/>
            <a:ext cx="3009543" cy="296228"/>
          </a:xfrm>
          <a:prstGeom prst="rect">
            <a:avLst/>
          </a:prstGeom>
          <a:noFill/>
          <a:ln/>
        </p:spPr>
        <p:txBody>
          <a:bodyPr wrap="non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Current required return</a:t>
            </a:r>
            <a:endParaRPr lang="en-US" sz="1450" dirty="0"/>
          </a:p>
        </p:txBody>
      </p:sp>
      <p:sp>
        <p:nvSpPr>
          <p:cNvPr id="13" name="Text 10"/>
          <p:cNvSpPr/>
          <p:nvPr/>
        </p:nvSpPr>
        <p:spPr>
          <a:xfrm>
            <a:off x="3981569" y="379737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$1.03M</a:t>
            </a:r>
            <a:endParaRPr lang="en-US" sz="4800" dirty="0"/>
          </a:p>
        </p:txBody>
      </p:sp>
      <p:sp>
        <p:nvSpPr>
          <p:cNvPr id="14" name="Text 11"/>
          <p:cNvSpPr/>
          <p:nvPr/>
        </p:nvSpPr>
        <p:spPr>
          <a:xfrm>
            <a:off x="4397097" y="4639747"/>
            <a:ext cx="2178487"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Market Value</a:t>
            </a:r>
            <a:endParaRPr lang="en-US" sz="1700" dirty="0"/>
          </a:p>
        </p:txBody>
      </p:sp>
      <p:sp>
        <p:nvSpPr>
          <p:cNvPr id="15" name="Text 12"/>
          <p:cNvSpPr/>
          <p:nvPr/>
        </p:nvSpPr>
        <p:spPr>
          <a:xfrm>
            <a:off x="3981569" y="5023128"/>
            <a:ext cx="3009543" cy="296228"/>
          </a:xfrm>
          <a:prstGeom prst="rect">
            <a:avLst/>
          </a:prstGeom>
          <a:noFill/>
          <a:ln/>
        </p:spPr>
        <p:txBody>
          <a:bodyPr wrap="non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Premium over par value</a:t>
            </a:r>
            <a:endParaRPr lang="en-US" sz="1450" dirty="0"/>
          </a:p>
        </p:txBody>
      </p:sp>
      <p:sp>
        <p:nvSpPr>
          <p:cNvPr id="16" name="Text 13"/>
          <p:cNvSpPr/>
          <p:nvPr/>
        </p:nvSpPr>
        <p:spPr>
          <a:xfrm>
            <a:off x="740688" y="5527596"/>
            <a:ext cx="13111236" cy="888682"/>
          </a:xfrm>
          <a:prstGeom prst="rect">
            <a:avLst/>
          </a:prstGeom>
          <a:noFill/>
          <a:ln/>
        </p:spPr>
        <p:txBody>
          <a:bodyPr wrap="square" lIns="0" tIns="0" rIns="0" bIns="0" rtlCol="0" anchor="t"/>
          <a:lstStyle/>
          <a:p>
            <a:pPr marL="0" indent="0" algn="l">
              <a:lnSpc>
                <a:spcPts val="2300"/>
              </a:lnSpc>
              <a:buNone/>
            </a:pPr>
            <a:r>
              <a:rPr lang="en-US" sz="2000" dirty="0">
                <a:solidFill>
                  <a:srgbClr val="F9EEE7"/>
                </a:solidFill>
                <a:latin typeface="Quattrocento" pitchFamily="34" charset="0"/>
                <a:ea typeface="Quattrocento" pitchFamily="34" charset="-122"/>
                <a:cs typeface="Quattrocento" pitchFamily="34" charset="-120"/>
              </a:rPr>
              <a:t>This example shows how a $1 million, 8% loan with monthly payments of $7,337.65 would be valued at $1,033,509 if the market yield at that time is 7.5%. This premium reflects the fact that the loan's contract rate exceeds the current market yield.</a:t>
            </a:r>
            <a:endParaRPr lang="en-US" sz="2000" dirty="0"/>
          </a:p>
        </p:txBody>
      </p:sp>
      <p:sp>
        <p:nvSpPr>
          <p:cNvPr id="17" name="Text 14"/>
          <p:cNvSpPr/>
          <p:nvPr/>
        </p:nvSpPr>
        <p:spPr>
          <a:xfrm>
            <a:off x="740688" y="6624518"/>
            <a:ext cx="13111236" cy="592455"/>
          </a:xfrm>
          <a:prstGeom prst="rect">
            <a:avLst/>
          </a:prstGeom>
          <a:noFill/>
          <a:ln/>
        </p:spPr>
        <p:txBody>
          <a:bodyPr wrap="square" lIns="0" tIns="0" rIns="0" bIns="0" rtlCol="0" anchor="t"/>
          <a:lstStyle/>
          <a:p>
            <a:pPr marL="0" indent="0" algn="l">
              <a:lnSpc>
                <a:spcPts val="2300"/>
              </a:lnSpc>
              <a:buNone/>
            </a:pPr>
            <a:r>
              <a:rPr lang="en-US" sz="2000" dirty="0">
                <a:solidFill>
                  <a:srgbClr val="F9EEE7"/>
                </a:solidFill>
                <a:latin typeface="Quattrocento" pitchFamily="34" charset="0"/>
                <a:ea typeface="Quattrocento" pitchFamily="34" charset="-122"/>
                <a:cs typeface="Quattrocento" pitchFamily="34" charset="-120"/>
              </a:rPr>
              <a:t>Conversely, if the market yield were 8.5%, the loan would be worth only $967,888, requiring 3.2112 points of prepaid interest or origination fees to make up the difference.</a:t>
            </a:r>
            <a:endParaRPr lang="en-US" sz="2000" dirty="0"/>
          </a:p>
        </p:txBody>
      </p:sp>
      <p:sp>
        <p:nvSpPr>
          <p:cNvPr id="18" name="Text 15"/>
          <p:cNvSpPr/>
          <p:nvPr/>
        </p:nvSpPr>
        <p:spPr>
          <a:xfrm>
            <a:off x="740688" y="7425214"/>
            <a:ext cx="9491424" cy="296228"/>
          </a:xfrm>
          <a:prstGeom prst="rect">
            <a:avLst/>
          </a:prstGeom>
          <a:noFill/>
          <a:ln/>
        </p:spPr>
        <p:txBody>
          <a:bodyPr wrap="none" lIns="0" tIns="0" rIns="0" bIns="0" rtlCol="0" anchor="t"/>
          <a:lstStyle/>
          <a:p>
            <a:pPr marL="0" indent="0" algn="l">
              <a:lnSpc>
                <a:spcPts val="2300"/>
              </a:lnSpc>
              <a:buNone/>
            </a:pP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A486C-F8FC-208B-004B-5C5C47C8F4E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9EB7819-FD40-DC9C-F896-C5BCD93B2A13}"/>
              </a:ext>
            </a:extLst>
          </p:cNvPr>
          <p:cNvSpPr/>
          <p:nvPr/>
        </p:nvSpPr>
        <p:spPr>
          <a:xfrm>
            <a:off x="837724" y="837724"/>
            <a:ext cx="10420707"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Abbreviations for Calculating Loan Payments</a:t>
            </a:r>
            <a:endParaRPr lang="en-US" sz="3850" dirty="0"/>
          </a:p>
        </p:txBody>
      </p:sp>
      <p:sp>
        <p:nvSpPr>
          <p:cNvPr id="8" name="Text 6">
            <a:extLst>
              <a:ext uri="{FF2B5EF4-FFF2-40B4-BE49-F238E27FC236}">
                <a16:creationId xmlns:a16="http://schemas.microsoft.com/office/drawing/2014/main" id="{C1FE1F60-DE42-8C47-7CBF-8DC4B9A80D6D}"/>
              </a:ext>
            </a:extLst>
          </p:cNvPr>
          <p:cNvSpPr/>
          <p:nvPr/>
        </p:nvSpPr>
        <p:spPr>
          <a:xfrm>
            <a:off x="925532" y="3413046"/>
            <a:ext cx="295632" cy="369570"/>
          </a:xfrm>
          <a:prstGeom prst="rect">
            <a:avLst/>
          </a:prstGeom>
          <a:noFill/>
          <a:ln/>
        </p:spPr>
        <p:txBody>
          <a:bodyPr wrap="none" lIns="0" tIns="0" rIns="0" bIns="0" rtlCol="0" anchor="t"/>
          <a:lstStyle/>
          <a:p>
            <a:pPr marL="0" indent="0" algn="ctr">
              <a:lnSpc>
                <a:spcPts val="2300"/>
              </a:lnSpc>
              <a:buNone/>
            </a:pPr>
            <a:endParaRPr lang="en-US" sz="2300" dirty="0"/>
          </a:p>
        </p:txBody>
      </p:sp>
      <p:sp>
        <p:nvSpPr>
          <p:cNvPr id="20" name="TextBox 19">
            <a:extLst>
              <a:ext uri="{FF2B5EF4-FFF2-40B4-BE49-F238E27FC236}">
                <a16:creationId xmlns:a16="http://schemas.microsoft.com/office/drawing/2014/main" id="{6DFA70CA-BC4D-7C9A-614F-794A186CE393}"/>
              </a:ext>
            </a:extLst>
          </p:cNvPr>
          <p:cNvSpPr txBox="1"/>
          <p:nvPr/>
        </p:nvSpPr>
        <p:spPr>
          <a:xfrm>
            <a:off x="716692" y="1753268"/>
            <a:ext cx="10256108" cy="3689728"/>
          </a:xfrm>
          <a:prstGeom prst="rect">
            <a:avLst/>
          </a:prstGeom>
          <a:noFill/>
        </p:spPr>
        <p:txBody>
          <a:bodyPr wrap="square">
            <a:spAutoFit/>
          </a:bodyPr>
          <a:lstStyle/>
          <a:p>
            <a:pPr marL="228600" marR="0" indent="228600">
              <a:lnSpc>
                <a:spcPct val="150000"/>
              </a:lnSpc>
              <a:spcBef>
                <a:spcPts val="600"/>
              </a:spcBef>
              <a:spcAft>
                <a:spcPts val="1200"/>
              </a:spcAft>
              <a:buNone/>
            </a:pPr>
            <a:r>
              <a:rPr lang="en-US" sz="1800" i="1" dirty="0">
                <a:solidFill>
                  <a:schemeClr val="bg1"/>
                </a:solidFill>
                <a:effectLst/>
                <a:latin typeface="Times New Roman" panose="02020603050405020304" pitchFamily="18" charset="0"/>
                <a:ea typeface="Times New Roman" panose="02020603050405020304" pitchFamily="18" charset="0"/>
              </a:rPr>
              <a:t>L =</a:t>
            </a:r>
            <a:r>
              <a:rPr lang="en-US" sz="1800" dirty="0">
                <a:solidFill>
                  <a:schemeClr val="bg1"/>
                </a:solidFill>
                <a:effectLst/>
                <a:latin typeface="Times New Roman" panose="02020603050405020304" pitchFamily="18" charset="0"/>
                <a:ea typeface="Times New Roman" panose="02020603050405020304" pitchFamily="18" charset="0"/>
              </a:rPr>
              <a:t> Initial contract principal amount (the loan amount) </a:t>
            </a:r>
          </a:p>
          <a:p>
            <a:pPr marL="228600" marR="0" indent="228600">
              <a:lnSpc>
                <a:spcPct val="150000"/>
              </a:lnSpc>
              <a:spcBef>
                <a:spcPts val="600"/>
              </a:spcBef>
              <a:spcAft>
                <a:spcPts val="1200"/>
              </a:spcAft>
              <a:buNone/>
            </a:pPr>
            <a:r>
              <a:rPr lang="en-US" sz="1800" i="1" dirty="0">
                <a:solidFill>
                  <a:schemeClr val="bg1"/>
                </a:solidFill>
                <a:effectLst/>
                <a:latin typeface="Times New Roman" panose="02020603050405020304" pitchFamily="18" charset="0"/>
                <a:ea typeface="Times New Roman" panose="02020603050405020304" pitchFamily="18" charset="0"/>
              </a:rPr>
              <a:t>r</a:t>
            </a:r>
            <a:r>
              <a:rPr lang="en-US" sz="1800" i="1" baseline="-25000" dirty="0">
                <a:solidFill>
                  <a:schemeClr val="bg1"/>
                </a:solidFill>
                <a:effectLst/>
                <a:latin typeface="Times New Roman" panose="02020603050405020304" pitchFamily="18" charset="0"/>
                <a:ea typeface="Times New Roman" panose="02020603050405020304" pitchFamily="18" charset="0"/>
              </a:rPr>
              <a:t>t</a:t>
            </a:r>
            <a:r>
              <a:rPr lang="en-US" sz="1800" i="1"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Contract simple interest rate applicable for payment in period</a:t>
            </a:r>
            <a:r>
              <a:rPr lang="en-US" sz="1800" i="1" dirty="0">
                <a:solidFill>
                  <a:schemeClr val="bg1"/>
                </a:solidFill>
                <a:effectLst/>
                <a:latin typeface="Times New Roman" panose="02020603050405020304" pitchFamily="18" charset="0"/>
                <a:ea typeface="Times New Roman" panose="02020603050405020304" pitchFamily="18" charset="0"/>
              </a:rPr>
              <a:t> 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228600" marR="0" indent="228600">
              <a:lnSpc>
                <a:spcPct val="150000"/>
              </a:lnSpc>
              <a:spcBef>
                <a:spcPts val="600"/>
              </a:spcBef>
              <a:spcAft>
                <a:spcPts val="1200"/>
              </a:spcAft>
              <a:buNone/>
            </a:pPr>
            <a:r>
              <a:rPr lang="en-US" sz="1800" i="1" dirty="0" err="1">
                <a:solidFill>
                  <a:schemeClr val="bg1"/>
                </a:solidFill>
                <a:effectLst/>
                <a:latin typeface="Times New Roman" panose="02020603050405020304" pitchFamily="18" charset="0"/>
                <a:ea typeface="Times New Roman" panose="02020603050405020304" pitchFamily="18" charset="0"/>
              </a:rPr>
              <a:t>INT</a:t>
            </a:r>
            <a:r>
              <a:rPr lang="en-US" sz="1800" i="1" baseline="-25000" dirty="0" err="1">
                <a:solidFill>
                  <a:schemeClr val="bg1"/>
                </a:solidFill>
                <a:effectLst/>
                <a:latin typeface="Times New Roman" panose="02020603050405020304" pitchFamily="18" charset="0"/>
                <a:ea typeface="Times New Roman" panose="02020603050405020304" pitchFamily="18" charset="0"/>
              </a:rPr>
              <a:t>t</a:t>
            </a:r>
            <a:r>
              <a:rPr lang="en-US" sz="1800" i="1"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Interest owed in period</a:t>
            </a:r>
            <a:r>
              <a:rPr lang="en-US" sz="1800" i="1" dirty="0">
                <a:solidFill>
                  <a:schemeClr val="bg1"/>
                </a:solidFill>
                <a:effectLst/>
                <a:latin typeface="Times New Roman" panose="02020603050405020304" pitchFamily="18" charset="0"/>
                <a:ea typeface="Times New Roman" panose="02020603050405020304" pitchFamily="18" charset="0"/>
              </a:rPr>
              <a:t> 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228600" marR="0" indent="228600">
              <a:lnSpc>
                <a:spcPct val="150000"/>
              </a:lnSpc>
              <a:spcBef>
                <a:spcPts val="600"/>
              </a:spcBef>
              <a:spcAft>
                <a:spcPts val="1200"/>
              </a:spcAft>
              <a:buNone/>
            </a:pPr>
            <a:r>
              <a:rPr lang="en-US" sz="1800" i="1" dirty="0" err="1">
                <a:solidFill>
                  <a:schemeClr val="bg1"/>
                </a:solidFill>
                <a:effectLst/>
                <a:latin typeface="Times New Roman" panose="02020603050405020304" pitchFamily="18" charset="0"/>
                <a:ea typeface="Times New Roman" panose="02020603050405020304" pitchFamily="18" charset="0"/>
              </a:rPr>
              <a:t>AMORT</a:t>
            </a:r>
            <a:r>
              <a:rPr lang="en-US" sz="1800" i="1" baseline="-25000" dirty="0" err="1">
                <a:solidFill>
                  <a:schemeClr val="bg1"/>
                </a:solidFill>
                <a:effectLst/>
                <a:latin typeface="Times New Roman" panose="02020603050405020304" pitchFamily="18" charset="0"/>
                <a:ea typeface="Times New Roman" panose="02020603050405020304" pitchFamily="18" charset="0"/>
              </a:rPr>
              <a:t>t</a:t>
            </a:r>
            <a:r>
              <a:rPr lang="en-US" sz="1800" i="1"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Principal paid down in the period </a:t>
            </a:r>
            <a:r>
              <a:rPr lang="en-US" sz="1800" i="1" dirty="0">
                <a:solidFill>
                  <a:schemeClr val="bg1"/>
                </a:solidFill>
                <a:effectLst/>
                <a:latin typeface="Times New Roman" panose="02020603050405020304" pitchFamily="18" charset="0"/>
                <a:ea typeface="Times New Roman" panose="02020603050405020304" pitchFamily="18" charset="0"/>
              </a:rPr>
              <a:t>t</a:t>
            </a:r>
            <a:r>
              <a:rPr lang="en-US" sz="1800" dirty="0">
                <a:solidFill>
                  <a:schemeClr val="bg1"/>
                </a:solidFill>
                <a:effectLst/>
                <a:latin typeface="Times New Roman" panose="02020603050405020304" pitchFamily="18" charset="0"/>
                <a:ea typeface="Times New Roman" panose="02020603050405020304" pitchFamily="18" charset="0"/>
              </a:rPr>
              <a:t> payment</a:t>
            </a:r>
          </a:p>
          <a:p>
            <a:pPr marL="228600" marR="0" indent="228600">
              <a:lnSpc>
                <a:spcPct val="150000"/>
              </a:lnSpc>
              <a:spcBef>
                <a:spcPts val="600"/>
              </a:spcBef>
              <a:spcAft>
                <a:spcPts val="1200"/>
              </a:spcAft>
              <a:buNone/>
            </a:pPr>
            <a:r>
              <a:rPr lang="en-US" sz="1800" i="1" dirty="0" err="1">
                <a:solidFill>
                  <a:schemeClr val="bg1"/>
                </a:solidFill>
                <a:effectLst/>
                <a:latin typeface="Times New Roman" panose="02020603050405020304" pitchFamily="18" charset="0"/>
                <a:ea typeface="Times New Roman" panose="02020603050405020304" pitchFamily="18" charset="0"/>
              </a:rPr>
              <a:t>OLB</a:t>
            </a:r>
            <a:r>
              <a:rPr lang="en-US" sz="1800" i="1" baseline="-25000" dirty="0" err="1">
                <a:solidFill>
                  <a:schemeClr val="bg1"/>
                </a:solidFill>
                <a:effectLst/>
                <a:latin typeface="Times New Roman" panose="02020603050405020304" pitchFamily="18" charset="0"/>
                <a:ea typeface="Times New Roman" panose="02020603050405020304" pitchFamily="18" charset="0"/>
              </a:rPr>
              <a:t>t</a:t>
            </a:r>
            <a:r>
              <a:rPr lang="en-US" sz="1800" i="1"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Outstanding principal balance </a:t>
            </a:r>
            <a:r>
              <a:rPr lang="en-US" sz="1800" i="1" dirty="0">
                <a:solidFill>
                  <a:schemeClr val="bg1"/>
                </a:solidFill>
                <a:effectLst/>
                <a:latin typeface="Times New Roman" panose="02020603050405020304" pitchFamily="18" charset="0"/>
                <a:ea typeface="Times New Roman" panose="02020603050405020304" pitchFamily="18" charset="0"/>
              </a:rPr>
              <a:t>after</a:t>
            </a:r>
            <a:r>
              <a:rPr lang="en-US" sz="1800" dirty="0">
                <a:solidFill>
                  <a:schemeClr val="bg1"/>
                </a:solidFill>
                <a:effectLst/>
                <a:latin typeface="Times New Roman" panose="02020603050405020304" pitchFamily="18" charset="0"/>
                <a:ea typeface="Times New Roman" panose="02020603050405020304" pitchFamily="18" charset="0"/>
              </a:rPr>
              <a:t> the period </a:t>
            </a:r>
            <a:r>
              <a:rPr lang="en-US" sz="1800" i="1" dirty="0">
                <a:solidFill>
                  <a:schemeClr val="bg1"/>
                </a:solidFill>
                <a:effectLst/>
                <a:latin typeface="Times New Roman" panose="02020603050405020304" pitchFamily="18" charset="0"/>
                <a:ea typeface="Times New Roman" panose="02020603050405020304" pitchFamily="18" charset="0"/>
              </a:rPr>
              <a:t>t</a:t>
            </a:r>
            <a:r>
              <a:rPr lang="en-US" sz="1800" dirty="0">
                <a:solidFill>
                  <a:schemeClr val="bg1"/>
                </a:solidFill>
                <a:effectLst/>
                <a:latin typeface="Times New Roman" panose="02020603050405020304" pitchFamily="18" charset="0"/>
                <a:ea typeface="Times New Roman" panose="02020603050405020304" pitchFamily="18" charset="0"/>
              </a:rPr>
              <a:t> payment has been made</a:t>
            </a:r>
          </a:p>
          <a:p>
            <a:pPr marL="228600" marR="0" indent="228600">
              <a:lnSpc>
                <a:spcPct val="150000"/>
              </a:lnSpc>
              <a:spcBef>
                <a:spcPts val="600"/>
              </a:spcBef>
              <a:spcAft>
                <a:spcPts val="1200"/>
              </a:spcAft>
            </a:pPr>
            <a:r>
              <a:rPr lang="en-US" sz="1800" i="1" dirty="0" err="1">
                <a:solidFill>
                  <a:schemeClr val="bg1"/>
                </a:solidFill>
                <a:effectLst/>
                <a:latin typeface="Times New Roman" panose="02020603050405020304" pitchFamily="18" charset="0"/>
                <a:ea typeface="Times New Roman" panose="02020603050405020304" pitchFamily="18" charset="0"/>
              </a:rPr>
              <a:t>PMT</a:t>
            </a:r>
            <a:r>
              <a:rPr lang="en-US" sz="1800" i="1" baseline="-25000" dirty="0" err="1">
                <a:solidFill>
                  <a:schemeClr val="bg1"/>
                </a:solidFill>
                <a:effectLst/>
                <a:latin typeface="Times New Roman" panose="02020603050405020304" pitchFamily="18" charset="0"/>
                <a:ea typeface="Times New Roman" panose="02020603050405020304" pitchFamily="18" charset="0"/>
              </a:rPr>
              <a:t>t</a:t>
            </a:r>
            <a:r>
              <a:rPr lang="en-US" sz="1800" i="1"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Amount of the loan payment in period </a:t>
            </a:r>
            <a:r>
              <a:rPr lang="en-US" sz="1800" i="1" dirty="0">
                <a:solidFill>
                  <a:schemeClr val="bg1"/>
                </a:solidFill>
                <a:effectLst/>
                <a:latin typeface="Times New Roman" panose="02020603050405020304" pitchFamily="18" charset="0"/>
                <a:ea typeface="Times New Roman" panose="02020603050405020304" pitchFamily="18" charset="0"/>
              </a:rPr>
              <a:t>t</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28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36333"/>
            <a:ext cx="5672257"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The Refinancing Decision</a:t>
            </a:r>
            <a:endParaRPr lang="en-US" sz="3850" dirty="0"/>
          </a:p>
        </p:txBody>
      </p:sp>
      <p:pic>
        <p:nvPicPr>
          <p:cNvPr id="4" name="Image 1" descr="preencoded.png"/>
          <p:cNvPicPr>
            <a:picLocks noChangeAspect="1"/>
          </p:cNvPicPr>
          <p:nvPr/>
        </p:nvPicPr>
        <p:blipFill>
          <a:blip r:embed="rId4"/>
          <a:stretch>
            <a:fillRect/>
          </a:stretch>
        </p:blipFill>
        <p:spPr>
          <a:xfrm>
            <a:off x="837724" y="2066330"/>
            <a:ext cx="1047274" cy="1256705"/>
          </a:xfrm>
          <a:prstGeom prst="rect">
            <a:avLst/>
          </a:prstGeom>
        </p:spPr>
      </p:pic>
      <p:sp>
        <p:nvSpPr>
          <p:cNvPr id="5" name="Text 1"/>
          <p:cNvSpPr/>
          <p:nvPr/>
        </p:nvSpPr>
        <p:spPr>
          <a:xfrm>
            <a:off x="2094428" y="2275761"/>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Evaluate Current Loan</a:t>
            </a:r>
            <a:endParaRPr lang="en-US" sz="1900" dirty="0"/>
          </a:p>
        </p:txBody>
      </p:sp>
      <p:sp>
        <p:nvSpPr>
          <p:cNvPr id="6" name="Text 2"/>
          <p:cNvSpPr/>
          <p:nvPr/>
        </p:nvSpPr>
        <p:spPr>
          <a:xfrm>
            <a:off x="2094428" y="2709386"/>
            <a:ext cx="62118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Calculate remaining payments and outstanding balance</a:t>
            </a:r>
            <a:endParaRPr lang="en-US" sz="1600" dirty="0"/>
          </a:p>
        </p:txBody>
      </p:sp>
      <p:pic>
        <p:nvPicPr>
          <p:cNvPr id="7" name="Image 2" descr="preencoded.png"/>
          <p:cNvPicPr>
            <a:picLocks noChangeAspect="1"/>
          </p:cNvPicPr>
          <p:nvPr/>
        </p:nvPicPr>
        <p:blipFill>
          <a:blip r:embed="rId5"/>
          <a:stretch>
            <a:fillRect/>
          </a:stretch>
        </p:blipFill>
        <p:spPr>
          <a:xfrm>
            <a:off x="837724" y="3323034"/>
            <a:ext cx="1047274" cy="1256705"/>
          </a:xfrm>
          <a:prstGeom prst="rect">
            <a:avLst/>
          </a:prstGeom>
        </p:spPr>
      </p:pic>
      <p:sp>
        <p:nvSpPr>
          <p:cNvPr id="8" name="Text 3"/>
          <p:cNvSpPr/>
          <p:nvPr/>
        </p:nvSpPr>
        <p:spPr>
          <a:xfrm>
            <a:off x="2094428" y="3532465"/>
            <a:ext cx="257901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Determine Market Rate</a:t>
            </a:r>
            <a:endParaRPr lang="en-US" sz="1900" dirty="0"/>
          </a:p>
        </p:txBody>
      </p:sp>
      <p:sp>
        <p:nvSpPr>
          <p:cNvPr id="9" name="Text 4"/>
          <p:cNvSpPr/>
          <p:nvPr/>
        </p:nvSpPr>
        <p:spPr>
          <a:xfrm>
            <a:off x="2094428" y="3966091"/>
            <a:ext cx="62118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Find current yield for comparable new loans</a:t>
            </a:r>
            <a:endParaRPr lang="en-US" sz="1600" dirty="0"/>
          </a:p>
        </p:txBody>
      </p:sp>
      <p:pic>
        <p:nvPicPr>
          <p:cNvPr id="10" name="Image 3" descr="preencoded.png"/>
          <p:cNvPicPr>
            <a:picLocks noChangeAspect="1"/>
          </p:cNvPicPr>
          <p:nvPr/>
        </p:nvPicPr>
        <p:blipFill>
          <a:blip r:embed="rId6"/>
          <a:stretch>
            <a:fillRect/>
          </a:stretch>
        </p:blipFill>
        <p:spPr>
          <a:xfrm>
            <a:off x="837724" y="4579739"/>
            <a:ext cx="1047274" cy="1256705"/>
          </a:xfrm>
          <a:prstGeom prst="rect">
            <a:avLst/>
          </a:prstGeom>
        </p:spPr>
      </p:pic>
      <p:sp>
        <p:nvSpPr>
          <p:cNvPr id="11" name="Text 5"/>
          <p:cNvSpPr/>
          <p:nvPr/>
        </p:nvSpPr>
        <p:spPr>
          <a:xfrm>
            <a:off x="2094428" y="478917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Calculate NPV</a:t>
            </a:r>
            <a:endParaRPr lang="en-US" sz="1900" dirty="0"/>
          </a:p>
        </p:txBody>
      </p:sp>
      <p:sp>
        <p:nvSpPr>
          <p:cNvPr id="12" name="Text 6"/>
          <p:cNvSpPr/>
          <p:nvPr/>
        </p:nvSpPr>
        <p:spPr>
          <a:xfrm>
            <a:off x="2094428" y="5222796"/>
            <a:ext cx="62118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Compare value of old liability to cost of paying it off</a:t>
            </a:r>
            <a:endParaRPr lang="en-US" sz="1600" dirty="0"/>
          </a:p>
        </p:txBody>
      </p:sp>
      <p:pic>
        <p:nvPicPr>
          <p:cNvPr id="13" name="Image 4" descr="preencoded.png"/>
          <p:cNvPicPr>
            <a:picLocks noChangeAspect="1"/>
          </p:cNvPicPr>
          <p:nvPr/>
        </p:nvPicPr>
        <p:blipFill>
          <a:blip r:embed="rId7"/>
          <a:stretch>
            <a:fillRect/>
          </a:stretch>
        </p:blipFill>
        <p:spPr>
          <a:xfrm>
            <a:off x="837724" y="5836444"/>
            <a:ext cx="1047274" cy="1256705"/>
          </a:xfrm>
          <a:prstGeom prst="rect">
            <a:avLst/>
          </a:prstGeom>
        </p:spPr>
      </p:pic>
      <p:sp>
        <p:nvSpPr>
          <p:cNvPr id="14" name="Text 7"/>
          <p:cNvSpPr/>
          <p:nvPr/>
        </p:nvSpPr>
        <p:spPr>
          <a:xfrm>
            <a:off x="2094428" y="604587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Make Decision</a:t>
            </a:r>
            <a:endParaRPr lang="en-US" sz="1900" dirty="0"/>
          </a:p>
        </p:txBody>
      </p:sp>
      <p:sp>
        <p:nvSpPr>
          <p:cNvPr id="15" name="Text 8"/>
          <p:cNvSpPr/>
          <p:nvPr/>
        </p:nvSpPr>
        <p:spPr>
          <a:xfrm>
            <a:off x="2094428" y="6479500"/>
            <a:ext cx="62118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Refinance if NPV is significant and positive after transaction costs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37724" y="1538168"/>
            <a:ext cx="7783473"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Traditional Refinancing Calculation</a:t>
            </a:r>
            <a:endParaRPr lang="en-US" sz="3850" dirty="0"/>
          </a:p>
        </p:txBody>
      </p:sp>
      <p:sp>
        <p:nvSpPr>
          <p:cNvPr id="3" name="Text 1"/>
          <p:cNvSpPr/>
          <p:nvPr/>
        </p:nvSpPr>
        <p:spPr>
          <a:xfrm>
            <a:off x="837724" y="2677597"/>
            <a:ext cx="410872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Step 1: Calculate Liquidating Payment</a:t>
            </a:r>
            <a:endParaRPr lang="en-US" sz="1900" dirty="0"/>
          </a:p>
        </p:txBody>
      </p:sp>
      <p:sp>
        <p:nvSpPr>
          <p:cNvPr id="4" name="Text 2"/>
          <p:cNvSpPr/>
          <p:nvPr/>
        </p:nvSpPr>
        <p:spPr>
          <a:xfrm>
            <a:off x="837724" y="3195042"/>
            <a:ext cx="622196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Determine the outstanding balance plus any prepayment penalty required to pay off the existing loan.</a:t>
            </a:r>
            <a:endParaRPr lang="en-US" sz="1600" dirty="0"/>
          </a:p>
        </p:txBody>
      </p:sp>
      <p:sp>
        <p:nvSpPr>
          <p:cNvPr id="5" name="Text 3"/>
          <p:cNvSpPr/>
          <p:nvPr/>
        </p:nvSpPr>
        <p:spPr>
          <a:xfrm>
            <a:off x="837724" y="4074557"/>
            <a:ext cx="3974544"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Step 2: Determine Opportunity Cost</a:t>
            </a:r>
            <a:endParaRPr lang="en-US" sz="1900" dirty="0"/>
          </a:p>
        </p:txBody>
      </p:sp>
      <p:sp>
        <p:nvSpPr>
          <p:cNvPr id="6" name="Text 4"/>
          <p:cNvSpPr/>
          <p:nvPr/>
        </p:nvSpPr>
        <p:spPr>
          <a:xfrm>
            <a:off x="837724" y="4592003"/>
            <a:ext cx="622196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Calculate the yield on a new loan over the remaining maturity of the old loan, including any origination fees.</a:t>
            </a:r>
            <a:endParaRPr lang="en-US" sz="1600" dirty="0"/>
          </a:p>
        </p:txBody>
      </p:sp>
      <p:sp>
        <p:nvSpPr>
          <p:cNvPr id="7" name="Text 5"/>
          <p:cNvSpPr/>
          <p:nvPr/>
        </p:nvSpPr>
        <p:spPr>
          <a:xfrm>
            <a:off x="7578328" y="2677597"/>
            <a:ext cx="3372683"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Step 3: Calculate Present Value</a:t>
            </a:r>
            <a:endParaRPr lang="en-US" sz="1900" dirty="0"/>
          </a:p>
        </p:txBody>
      </p:sp>
      <p:sp>
        <p:nvSpPr>
          <p:cNvPr id="8" name="Text 6"/>
          <p:cNvSpPr/>
          <p:nvPr/>
        </p:nvSpPr>
        <p:spPr>
          <a:xfrm>
            <a:off x="7578328" y="3195042"/>
            <a:ext cx="622196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Compute the present value of the old loan's remaining cash flows using the opportunity cost as the discount rate.</a:t>
            </a:r>
            <a:endParaRPr lang="en-US" sz="1600" dirty="0"/>
          </a:p>
        </p:txBody>
      </p:sp>
      <p:sp>
        <p:nvSpPr>
          <p:cNvPr id="9" name="Text 7"/>
          <p:cNvSpPr/>
          <p:nvPr/>
        </p:nvSpPr>
        <p:spPr>
          <a:xfrm>
            <a:off x="7578328" y="4074557"/>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Step 4: Compute NPV</a:t>
            </a:r>
            <a:endParaRPr lang="en-US" sz="1900" dirty="0"/>
          </a:p>
        </p:txBody>
      </p:sp>
      <p:sp>
        <p:nvSpPr>
          <p:cNvPr id="10" name="Text 8"/>
          <p:cNvSpPr/>
          <p:nvPr/>
        </p:nvSpPr>
        <p:spPr>
          <a:xfrm>
            <a:off x="7578328" y="4592003"/>
            <a:ext cx="622196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Subtract the liquidating payment from the present value of the old loan, then deduct transaction costs.</a:t>
            </a:r>
            <a:endParaRPr lang="en-US" sz="1600" dirty="0"/>
          </a:p>
        </p:txBody>
      </p:sp>
      <p:sp>
        <p:nvSpPr>
          <p:cNvPr id="11" name="Text 9"/>
          <p:cNvSpPr/>
          <p:nvPr/>
        </p:nvSpPr>
        <p:spPr>
          <a:xfrm>
            <a:off x="837724" y="5686187"/>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approach views refinancing fundamentally as a decision about whether to exercise the old loan's prepayment option. It doesn't matter whether the old loan would be paid off with capital from a new loan, additional equity, or some combination - the analysis focuses on comparing the current liability value with the cash required to pay it off.</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7838" y="842605"/>
            <a:ext cx="12544782" cy="586621"/>
          </a:xfrm>
          <a:prstGeom prst="rect">
            <a:avLst/>
          </a:prstGeom>
          <a:noFill/>
          <a:ln/>
        </p:spPr>
        <p:txBody>
          <a:bodyPr wrap="none" lIns="0" tIns="0" rIns="0" bIns="0" rtlCol="0" anchor="t"/>
          <a:lstStyle/>
          <a:p>
            <a:pPr marL="0" indent="0" algn="l">
              <a:lnSpc>
                <a:spcPts val="4600"/>
              </a:lnSpc>
              <a:buNone/>
            </a:pPr>
            <a:r>
              <a:rPr lang="en-US" sz="3650" dirty="0">
                <a:solidFill>
                  <a:srgbClr val="FFD9BE"/>
                </a:solidFill>
                <a:latin typeface="Quattrocento" pitchFamily="34" charset="0"/>
                <a:ea typeface="Quattrocento" pitchFamily="34" charset="-122"/>
                <a:cs typeface="Quattrocento" pitchFamily="34" charset="-120"/>
              </a:rPr>
              <a:t>Prepayment Option Value: What Traditional Analysis Misses</a:t>
            </a:r>
            <a:endParaRPr lang="en-US" sz="3650" dirty="0"/>
          </a:p>
        </p:txBody>
      </p:sp>
      <p:pic>
        <p:nvPicPr>
          <p:cNvPr id="3" name="Image 0" descr="preencoded.png"/>
          <p:cNvPicPr>
            <a:picLocks noChangeAspect="1"/>
          </p:cNvPicPr>
          <p:nvPr/>
        </p:nvPicPr>
        <p:blipFill>
          <a:blip r:embed="rId3"/>
          <a:stretch>
            <a:fillRect/>
          </a:stretch>
        </p:blipFill>
        <p:spPr>
          <a:xfrm>
            <a:off x="6118265" y="1957388"/>
            <a:ext cx="2393752" cy="2393752"/>
          </a:xfrm>
          <a:prstGeom prst="rect">
            <a:avLst/>
          </a:prstGeom>
        </p:spPr>
      </p:pic>
      <p:sp>
        <p:nvSpPr>
          <p:cNvPr id="4" name="Text 1"/>
          <p:cNvSpPr/>
          <p:nvPr/>
        </p:nvSpPr>
        <p:spPr>
          <a:xfrm>
            <a:off x="797838" y="4704755"/>
            <a:ext cx="13034724" cy="638175"/>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Traditional refinancing analysis ignores the value of the prepayment option in the existing loan. This option has positive value to the borrower and is extinguished when exercised. The loss of this option is therefore a cost that should be considered.</a:t>
            </a:r>
            <a:endParaRPr lang="en-US" sz="1550" dirty="0"/>
          </a:p>
        </p:txBody>
      </p:sp>
      <p:sp>
        <p:nvSpPr>
          <p:cNvPr id="5" name="Text 2"/>
          <p:cNvSpPr/>
          <p:nvPr/>
        </p:nvSpPr>
        <p:spPr>
          <a:xfrm>
            <a:off x="797838" y="5567243"/>
            <a:ext cx="13034724" cy="1276350"/>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In practice, a simple rule of thumb is that when yields on new loans get to around 200 basis points below the interest rate on the old loan, prepayment likely makes sense. However, with little remaining maturity or expectations of further rate decreases, it may still be better to wait. Conversely, with long remaining maturity or if rates are likely at their bottom, refinancing may make sense even with less than a 200 basis point differential.</a:t>
            </a:r>
            <a:endParaRPr lang="en-US" sz="1550" dirty="0"/>
          </a:p>
        </p:txBody>
      </p:sp>
      <p:sp>
        <p:nvSpPr>
          <p:cNvPr id="6" name="Text 3"/>
          <p:cNvSpPr/>
          <p:nvPr/>
        </p:nvSpPr>
        <p:spPr>
          <a:xfrm>
            <a:off x="797838" y="7067907"/>
            <a:ext cx="13034724" cy="319088"/>
          </a:xfrm>
          <a:prstGeom prst="rect">
            <a:avLst/>
          </a:prstGeom>
          <a:noFill/>
          <a:ln/>
        </p:spPr>
        <p:txBody>
          <a:bodyPr wrap="none" lIns="0" tIns="0" rIns="0" bIns="0" rtlCol="0" anchor="t"/>
          <a:lstStyle/>
          <a:p>
            <a:pPr marL="0" indent="0" algn="l">
              <a:lnSpc>
                <a:spcPts val="2500"/>
              </a:lnSpc>
              <a:buNone/>
            </a:pP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837724"/>
            <a:ext cx="10420707"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Four Basic Rules for Calculating Loan Payments</a:t>
            </a:r>
            <a:endParaRPr lang="en-US" sz="3850" dirty="0"/>
          </a:p>
        </p:txBody>
      </p:sp>
      <p:sp>
        <p:nvSpPr>
          <p:cNvPr id="3" name="Shape 1"/>
          <p:cNvSpPr/>
          <p:nvPr/>
        </p:nvSpPr>
        <p:spPr>
          <a:xfrm>
            <a:off x="837724" y="1767721"/>
            <a:ext cx="471249" cy="471249"/>
          </a:xfrm>
          <a:prstGeom prst="roundRect">
            <a:avLst>
              <a:gd name="adj" fmla="val 6667"/>
            </a:avLst>
          </a:prstGeom>
          <a:solidFill>
            <a:srgbClr val="315251"/>
          </a:solidFill>
          <a:ln/>
        </p:spPr>
        <p:txBody>
          <a:bodyPr/>
          <a:lstStyle/>
          <a:p>
            <a:endParaRPr lang="en-US"/>
          </a:p>
        </p:txBody>
      </p:sp>
      <p:sp>
        <p:nvSpPr>
          <p:cNvPr id="4" name="Text 2"/>
          <p:cNvSpPr/>
          <p:nvPr/>
        </p:nvSpPr>
        <p:spPr>
          <a:xfrm>
            <a:off x="925532" y="1818561"/>
            <a:ext cx="295632" cy="369570"/>
          </a:xfrm>
          <a:prstGeom prst="rect">
            <a:avLst/>
          </a:prstGeom>
          <a:noFill/>
          <a:ln/>
        </p:spPr>
        <p:txBody>
          <a:bodyPr wrap="none" lIns="0" tIns="0" rIns="0" bIns="0" rtlCol="0" anchor="t"/>
          <a:lstStyle/>
          <a:p>
            <a:pPr marL="0" indent="0" algn="ctr">
              <a:lnSpc>
                <a:spcPts val="2300"/>
              </a:lnSpc>
              <a:buNone/>
            </a:pPr>
            <a:r>
              <a:rPr lang="en-US" sz="2300" dirty="0">
                <a:solidFill>
                  <a:srgbClr val="F9EEE7"/>
                </a:solidFill>
                <a:latin typeface="Quattrocento" pitchFamily="34" charset="0"/>
                <a:ea typeface="Quattrocento" pitchFamily="34" charset="-122"/>
                <a:cs typeface="Quattrocento" pitchFamily="34" charset="-120"/>
              </a:rPr>
              <a:t>1</a:t>
            </a:r>
            <a:endParaRPr lang="en-US" sz="2300" dirty="0"/>
          </a:p>
        </p:txBody>
      </p:sp>
      <p:sp>
        <p:nvSpPr>
          <p:cNvPr id="5" name="Text 3"/>
          <p:cNvSpPr/>
          <p:nvPr/>
        </p:nvSpPr>
        <p:spPr>
          <a:xfrm>
            <a:off x="1518404" y="183963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Interest Calculation</a:t>
            </a:r>
            <a:endParaRPr lang="en-US" sz="1900" dirty="0"/>
          </a:p>
        </p:txBody>
      </p:sp>
      <p:sp>
        <p:nvSpPr>
          <p:cNvPr id="6" name="Text 4"/>
          <p:cNvSpPr/>
          <p:nvPr/>
        </p:nvSpPr>
        <p:spPr>
          <a:xfrm>
            <a:off x="1518404" y="2273260"/>
            <a:ext cx="1227427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interest owed in each payment equals the applicable interest rate times the outstanding principal balance at the end of the previous period: INTt = (OLBt-1) rt.</a:t>
            </a:r>
            <a:endParaRPr lang="en-US" sz="1600" dirty="0"/>
          </a:p>
        </p:txBody>
      </p:sp>
      <p:sp>
        <p:nvSpPr>
          <p:cNvPr id="7" name="Shape 5"/>
          <p:cNvSpPr/>
          <p:nvPr/>
        </p:nvSpPr>
        <p:spPr>
          <a:xfrm>
            <a:off x="837724" y="3362206"/>
            <a:ext cx="471249" cy="471249"/>
          </a:xfrm>
          <a:prstGeom prst="roundRect">
            <a:avLst>
              <a:gd name="adj" fmla="val 6667"/>
            </a:avLst>
          </a:prstGeom>
          <a:solidFill>
            <a:srgbClr val="315251"/>
          </a:solidFill>
          <a:ln/>
        </p:spPr>
        <p:txBody>
          <a:bodyPr/>
          <a:lstStyle/>
          <a:p>
            <a:endParaRPr lang="en-US"/>
          </a:p>
        </p:txBody>
      </p:sp>
      <p:sp>
        <p:nvSpPr>
          <p:cNvPr id="8" name="Text 6"/>
          <p:cNvSpPr/>
          <p:nvPr/>
        </p:nvSpPr>
        <p:spPr>
          <a:xfrm>
            <a:off x="925532" y="3413046"/>
            <a:ext cx="295632" cy="369570"/>
          </a:xfrm>
          <a:prstGeom prst="rect">
            <a:avLst/>
          </a:prstGeom>
          <a:noFill/>
          <a:ln/>
        </p:spPr>
        <p:txBody>
          <a:bodyPr wrap="none" lIns="0" tIns="0" rIns="0" bIns="0" rtlCol="0" anchor="t"/>
          <a:lstStyle/>
          <a:p>
            <a:pPr marL="0" indent="0" algn="ctr">
              <a:lnSpc>
                <a:spcPts val="2300"/>
              </a:lnSpc>
              <a:buNone/>
            </a:pPr>
            <a:r>
              <a:rPr lang="en-US" sz="2300" dirty="0">
                <a:solidFill>
                  <a:srgbClr val="F9EEE7"/>
                </a:solidFill>
                <a:latin typeface="Quattrocento" pitchFamily="34" charset="0"/>
                <a:ea typeface="Quattrocento" pitchFamily="34" charset="-122"/>
                <a:cs typeface="Quattrocento" pitchFamily="34" charset="-120"/>
              </a:rPr>
              <a:t>2</a:t>
            </a:r>
            <a:endParaRPr lang="en-US" sz="2300" dirty="0"/>
          </a:p>
        </p:txBody>
      </p:sp>
      <p:sp>
        <p:nvSpPr>
          <p:cNvPr id="9" name="Text 7"/>
          <p:cNvSpPr/>
          <p:nvPr/>
        </p:nvSpPr>
        <p:spPr>
          <a:xfrm>
            <a:off x="1518404" y="3434120"/>
            <a:ext cx="2503170"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Principal Amortization</a:t>
            </a:r>
            <a:endParaRPr lang="en-US" sz="1900" dirty="0"/>
          </a:p>
        </p:txBody>
      </p:sp>
      <p:sp>
        <p:nvSpPr>
          <p:cNvPr id="10" name="Text 8"/>
          <p:cNvSpPr/>
          <p:nvPr/>
        </p:nvSpPr>
        <p:spPr>
          <a:xfrm>
            <a:off x="1518404" y="3867745"/>
            <a:ext cx="1227427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principal amortized (paid down) in each payment equals the total payment (net of expenses and penalties) minus the interest owed: AMORTt = PMTt - INTt.</a:t>
            </a:r>
            <a:endParaRPr lang="en-US" sz="1600" dirty="0"/>
          </a:p>
        </p:txBody>
      </p:sp>
      <p:sp>
        <p:nvSpPr>
          <p:cNvPr id="11" name="Shape 9"/>
          <p:cNvSpPr/>
          <p:nvPr/>
        </p:nvSpPr>
        <p:spPr>
          <a:xfrm>
            <a:off x="837724" y="4956691"/>
            <a:ext cx="471249" cy="471249"/>
          </a:xfrm>
          <a:prstGeom prst="roundRect">
            <a:avLst>
              <a:gd name="adj" fmla="val 6667"/>
            </a:avLst>
          </a:prstGeom>
          <a:solidFill>
            <a:srgbClr val="315251"/>
          </a:solidFill>
          <a:ln/>
        </p:spPr>
        <p:txBody>
          <a:bodyPr/>
          <a:lstStyle/>
          <a:p>
            <a:endParaRPr lang="en-US"/>
          </a:p>
        </p:txBody>
      </p:sp>
      <p:sp>
        <p:nvSpPr>
          <p:cNvPr id="12" name="Text 10"/>
          <p:cNvSpPr/>
          <p:nvPr/>
        </p:nvSpPr>
        <p:spPr>
          <a:xfrm>
            <a:off x="925532" y="5007531"/>
            <a:ext cx="295632" cy="369570"/>
          </a:xfrm>
          <a:prstGeom prst="rect">
            <a:avLst/>
          </a:prstGeom>
          <a:noFill/>
          <a:ln/>
        </p:spPr>
        <p:txBody>
          <a:bodyPr wrap="none" lIns="0" tIns="0" rIns="0" bIns="0" rtlCol="0" anchor="t"/>
          <a:lstStyle/>
          <a:p>
            <a:pPr marL="0" indent="0" algn="ctr">
              <a:lnSpc>
                <a:spcPts val="2300"/>
              </a:lnSpc>
              <a:buNone/>
            </a:pPr>
            <a:r>
              <a:rPr lang="en-US" sz="2300" dirty="0">
                <a:solidFill>
                  <a:srgbClr val="F9EEE7"/>
                </a:solidFill>
                <a:latin typeface="Quattrocento" pitchFamily="34" charset="0"/>
                <a:ea typeface="Quattrocento" pitchFamily="34" charset="-122"/>
                <a:cs typeface="Quattrocento" pitchFamily="34" charset="-120"/>
              </a:rPr>
              <a:t>3</a:t>
            </a:r>
            <a:endParaRPr lang="en-US" sz="2300" dirty="0"/>
          </a:p>
        </p:txBody>
      </p:sp>
      <p:sp>
        <p:nvSpPr>
          <p:cNvPr id="13" name="Text 11"/>
          <p:cNvSpPr/>
          <p:nvPr/>
        </p:nvSpPr>
        <p:spPr>
          <a:xfrm>
            <a:off x="1518404" y="502860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Balance Update</a:t>
            </a:r>
            <a:endParaRPr lang="en-US" sz="1900" dirty="0"/>
          </a:p>
        </p:txBody>
      </p:sp>
      <p:sp>
        <p:nvSpPr>
          <p:cNvPr id="14" name="Text 12"/>
          <p:cNvSpPr/>
          <p:nvPr/>
        </p:nvSpPr>
        <p:spPr>
          <a:xfrm>
            <a:off x="1518404" y="5462230"/>
            <a:ext cx="1227427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outstanding principal balance after each payment equals the previous outstanding principal balance minus the principal paid down in the payment: OLBt = OLBt-1 - AMORTt.</a:t>
            </a:r>
            <a:endParaRPr lang="en-US" sz="1600" dirty="0"/>
          </a:p>
        </p:txBody>
      </p:sp>
      <p:sp>
        <p:nvSpPr>
          <p:cNvPr id="15" name="Shape 13"/>
          <p:cNvSpPr/>
          <p:nvPr/>
        </p:nvSpPr>
        <p:spPr>
          <a:xfrm>
            <a:off x="837724" y="6551176"/>
            <a:ext cx="471249" cy="471249"/>
          </a:xfrm>
          <a:prstGeom prst="roundRect">
            <a:avLst>
              <a:gd name="adj" fmla="val 6667"/>
            </a:avLst>
          </a:prstGeom>
          <a:solidFill>
            <a:srgbClr val="315251"/>
          </a:solidFill>
          <a:ln/>
        </p:spPr>
        <p:txBody>
          <a:bodyPr/>
          <a:lstStyle/>
          <a:p>
            <a:endParaRPr lang="en-US"/>
          </a:p>
        </p:txBody>
      </p:sp>
      <p:sp>
        <p:nvSpPr>
          <p:cNvPr id="16" name="Text 14"/>
          <p:cNvSpPr/>
          <p:nvPr/>
        </p:nvSpPr>
        <p:spPr>
          <a:xfrm>
            <a:off x="925532" y="6602016"/>
            <a:ext cx="295632" cy="369570"/>
          </a:xfrm>
          <a:prstGeom prst="rect">
            <a:avLst/>
          </a:prstGeom>
          <a:noFill/>
          <a:ln/>
        </p:spPr>
        <p:txBody>
          <a:bodyPr wrap="none" lIns="0" tIns="0" rIns="0" bIns="0" rtlCol="0" anchor="t"/>
          <a:lstStyle/>
          <a:p>
            <a:pPr marL="0" indent="0" algn="ctr">
              <a:lnSpc>
                <a:spcPts val="2300"/>
              </a:lnSpc>
              <a:buNone/>
            </a:pPr>
            <a:r>
              <a:rPr lang="en-US" sz="2300" dirty="0">
                <a:solidFill>
                  <a:srgbClr val="F9EEE7"/>
                </a:solidFill>
                <a:latin typeface="Quattrocento" pitchFamily="34" charset="0"/>
                <a:ea typeface="Quattrocento" pitchFamily="34" charset="-122"/>
                <a:cs typeface="Quattrocento" pitchFamily="34" charset="-120"/>
              </a:rPr>
              <a:t>4</a:t>
            </a:r>
            <a:endParaRPr lang="en-US" sz="2300" dirty="0"/>
          </a:p>
        </p:txBody>
      </p:sp>
      <p:sp>
        <p:nvSpPr>
          <p:cNvPr id="17" name="Text 15"/>
          <p:cNvSpPr/>
          <p:nvPr/>
        </p:nvSpPr>
        <p:spPr>
          <a:xfrm>
            <a:off x="1518404" y="662309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Initial Balance</a:t>
            </a:r>
            <a:endParaRPr lang="en-US" sz="1900" dirty="0"/>
          </a:p>
        </p:txBody>
      </p:sp>
      <p:sp>
        <p:nvSpPr>
          <p:cNvPr id="18" name="Text 16"/>
          <p:cNvSpPr/>
          <p:nvPr/>
        </p:nvSpPr>
        <p:spPr>
          <a:xfrm>
            <a:off x="1518404" y="7056715"/>
            <a:ext cx="12274272"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initial outstanding principal balance equals the initial contract principal specified in the loan agreement: OLB0 = L.</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25241"/>
            <a:ext cx="9724549"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Interest-Only Loans: The Simplest Structure</a:t>
            </a:r>
            <a:endParaRPr lang="en-US" sz="3850" dirty="0"/>
          </a:p>
        </p:txBody>
      </p:sp>
      <p:sp>
        <p:nvSpPr>
          <p:cNvPr id="3" name="Text 1"/>
          <p:cNvSpPr/>
          <p:nvPr/>
        </p:nvSpPr>
        <p:spPr>
          <a:xfrm>
            <a:off x="837724" y="3064669"/>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Key Characteristics</a:t>
            </a:r>
            <a:endParaRPr lang="en-US" sz="1900" dirty="0"/>
          </a:p>
        </p:txBody>
      </p:sp>
      <p:sp>
        <p:nvSpPr>
          <p:cNvPr id="4" name="Text 2"/>
          <p:cNvSpPr/>
          <p:nvPr/>
        </p:nvSpPr>
        <p:spPr>
          <a:xfrm>
            <a:off x="837724" y="3582114"/>
            <a:ext cx="6221968"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Interest-Only mortgages represent the oldest and most basic pattern of mortgage payments. There is no amortization of principal; the outstanding loan balance remains constant throughout the life of the loan.</a:t>
            </a:r>
            <a:endParaRPr lang="en-US" sz="1600" dirty="0"/>
          </a:p>
        </p:txBody>
      </p:sp>
      <p:sp>
        <p:nvSpPr>
          <p:cNvPr id="5" name="Text 3"/>
          <p:cNvSpPr/>
          <p:nvPr/>
        </p:nvSpPr>
        <p:spPr>
          <a:xfrm>
            <a:off x="837724" y="5110758"/>
            <a:ext cx="6221968"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entire original principal is repaid in a single lump-sum "bullet" payment at the loan's maturity date, while regular payments consist purely of interest.</a:t>
            </a:r>
            <a:endParaRPr lang="en-US" sz="1600" dirty="0"/>
          </a:p>
        </p:txBody>
      </p:sp>
      <p:sp>
        <p:nvSpPr>
          <p:cNvPr id="6" name="Text 4"/>
          <p:cNvSpPr/>
          <p:nvPr/>
        </p:nvSpPr>
        <p:spPr>
          <a:xfrm>
            <a:off x="7578328" y="3064669"/>
            <a:ext cx="3166824"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Advantages &amp; Disadvantages</a:t>
            </a:r>
            <a:endParaRPr lang="en-US" sz="1900" dirty="0"/>
          </a:p>
        </p:txBody>
      </p:sp>
      <p:sp>
        <p:nvSpPr>
          <p:cNvPr id="7" name="Text 5"/>
          <p:cNvSpPr/>
          <p:nvPr/>
        </p:nvSpPr>
        <p:spPr>
          <a:xfrm>
            <a:off x="7578328" y="3582114"/>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Lower regular payments than amortizing loans</a:t>
            </a:r>
            <a:endParaRPr lang="en-US" sz="1600" dirty="0"/>
          </a:p>
        </p:txBody>
      </p:sp>
      <p:sp>
        <p:nvSpPr>
          <p:cNvPr id="8" name="Text 6"/>
          <p:cNvSpPr/>
          <p:nvPr/>
        </p:nvSpPr>
        <p:spPr>
          <a:xfrm>
            <a:off x="7578328" y="3990380"/>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Entire regular payment is tax-deductible</a:t>
            </a:r>
            <a:endParaRPr lang="en-US" sz="1600" dirty="0"/>
          </a:p>
        </p:txBody>
      </p:sp>
      <p:sp>
        <p:nvSpPr>
          <p:cNvPr id="9" name="Text 7"/>
          <p:cNvSpPr/>
          <p:nvPr/>
        </p:nvSpPr>
        <p:spPr>
          <a:xfrm>
            <a:off x="7578328" y="4398645"/>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Maximizes total interest paid over loan life</a:t>
            </a:r>
            <a:endParaRPr lang="en-US" sz="1600" dirty="0"/>
          </a:p>
        </p:txBody>
      </p:sp>
      <p:sp>
        <p:nvSpPr>
          <p:cNvPr id="10" name="Text 8"/>
          <p:cNvSpPr/>
          <p:nvPr/>
        </p:nvSpPr>
        <p:spPr>
          <a:xfrm>
            <a:off x="7578328" y="4806910"/>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Creates repayment spike at maturity</a:t>
            </a:r>
            <a:endParaRPr lang="en-US" sz="1600" dirty="0"/>
          </a:p>
        </p:txBody>
      </p:sp>
      <p:sp>
        <p:nvSpPr>
          <p:cNvPr id="11" name="Text 9"/>
          <p:cNvSpPr/>
          <p:nvPr/>
        </p:nvSpPr>
        <p:spPr>
          <a:xfrm>
            <a:off x="7578328" y="5215176"/>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Forces refinancing or property sale at maturity</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870466"/>
            <a:ext cx="8824436"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Constant-Amortization Mortgage (CAM)</a:t>
            </a:r>
            <a:endParaRPr lang="en-US" sz="3850" dirty="0"/>
          </a:p>
        </p:txBody>
      </p:sp>
      <p:pic>
        <p:nvPicPr>
          <p:cNvPr id="3" name="Image 0" descr="preencoded.png"/>
          <p:cNvPicPr>
            <a:picLocks noChangeAspect="1"/>
          </p:cNvPicPr>
          <p:nvPr/>
        </p:nvPicPr>
        <p:blipFill>
          <a:blip r:embed="rId3"/>
          <a:stretch>
            <a:fillRect/>
          </a:stretch>
        </p:blipFill>
        <p:spPr>
          <a:xfrm>
            <a:off x="837724" y="1800463"/>
            <a:ext cx="1047274" cy="1256705"/>
          </a:xfrm>
          <a:prstGeom prst="rect">
            <a:avLst/>
          </a:prstGeom>
        </p:spPr>
      </p:pic>
      <p:sp>
        <p:nvSpPr>
          <p:cNvPr id="4" name="Text 1"/>
          <p:cNvSpPr/>
          <p:nvPr/>
        </p:nvSpPr>
        <p:spPr>
          <a:xfrm>
            <a:off x="2094428" y="2009894"/>
            <a:ext cx="2800945"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Equal Principal Payments</a:t>
            </a:r>
            <a:endParaRPr lang="en-US" sz="1900" dirty="0"/>
          </a:p>
        </p:txBody>
      </p:sp>
      <p:sp>
        <p:nvSpPr>
          <p:cNvPr id="5" name="Text 2"/>
          <p:cNvSpPr/>
          <p:nvPr/>
        </p:nvSpPr>
        <p:spPr>
          <a:xfrm>
            <a:off x="2094428" y="2443520"/>
            <a:ext cx="116982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 constant amount of principal is paid down in each loan payment (AMORTt = L/N).</a:t>
            </a:r>
            <a:endParaRPr lang="en-US" sz="1600" dirty="0"/>
          </a:p>
        </p:txBody>
      </p:sp>
      <p:pic>
        <p:nvPicPr>
          <p:cNvPr id="6" name="Image 1" descr="preencoded.png"/>
          <p:cNvPicPr>
            <a:picLocks noChangeAspect="1"/>
          </p:cNvPicPr>
          <p:nvPr/>
        </p:nvPicPr>
        <p:blipFill>
          <a:blip r:embed="rId4"/>
          <a:stretch>
            <a:fillRect/>
          </a:stretch>
        </p:blipFill>
        <p:spPr>
          <a:xfrm>
            <a:off x="837724" y="3057168"/>
            <a:ext cx="1047274" cy="1256705"/>
          </a:xfrm>
          <a:prstGeom prst="rect">
            <a:avLst/>
          </a:prstGeom>
        </p:spPr>
      </p:pic>
      <p:sp>
        <p:nvSpPr>
          <p:cNvPr id="7" name="Text 3"/>
          <p:cNvSpPr/>
          <p:nvPr/>
        </p:nvSpPr>
        <p:spPr>
          <a:xfrm>
            <a:off x="2094428" y="3266599"/>
            <a:ext cx="2943820"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Declining Payment Pattern</a:t>
            </a:r>
            <a:endParaRPr lang="en-US" sz="1900" dirty="0"/>
          </a:p>
        </p:txBody>
      </p:sp>
      <p:sp>
        <p:nvSpPr>
          <p:cNvPr id="8" name="Text 4"/>
          <p:cNvSpPr/>
          <p:nvPr/>
        </p:nvSpPr>
        <p:spPr>
          <a:xfrm>
            <a:off x="2094428" y="3700224"/>
            <a:ext cx="1169824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As the loan balance is reduced by a constant amount each period, the interest owed falls by a constant amount as well.</a:t>
            </a:r>
            <a:endParaRPr lang="en-US" sz="1600" dirty="0"/>
          </a:p>
        </p:txBody>
      </p:sp>
      <p:pic>
        <p:nvPicPr>
          <p:cNvPr id="9" name="Image 2" descr="preencoded.png"/>
          <p:cNvPicPr>
            <a:picLocks noChangeAspect="1"/>
          </p:cNvPicPr>
          <p:nvPr/>
        </p:nvPicPr>
        <p:blipFill>
          <a:blip r:embed="rId5"/>
          <a:stretch>
            <a:fillRect/>
          </a:stretch>
        </p:blipFill>
        <p:spPr>
          <a:xfrm>
            <a:off x="837724" y="4313873"/>
            <a:ext cx="1047274" cy="1522571"/>
          </a:xfrm>
          <a:prstGeom prst="rect">
            <a:avLst/>
          </a:prstGeom>
        </p:spPr>
      </p:pic>
      <p:sp>
        <p:nvSpPr>
          <p:cNvPr id="10" name="Text 5"/>
          <p:cNvSpPr/>
          <p:nvPr/>
        </p:nvSpPr>
        <p:spPr>
          <a:xfrm>
            <a:off x="2094428" y="4523303"/>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Historical Context</a:t>
            </a:r>
            <a:endParaRPr lang="en-US" sz="1900" dirty="0"/>
          </a:p>
        </p:txBody>
      </p:sp>
      <p:sp>
        <p:nvSpPr>
          <p:cNvPr id="11" name="Text 6"/>
          <p:cNvSpPr/>
          <p:nvPr/>
        </p:nvSpPr>
        <p:spPr>
          <a:xfrm>
            <a:off x="2094428" y="4956929"/>
            <a:ext cx="1169824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CAMs were used in the 1930s when interest-only loans caused havoc during the Great Depression and persistent deflation resulted in declining rents and land values.  Rarely used today.</a:t>
            </a:r>
            <a:endParaRPr lang="en-US" sz="1600" dirty="0"/>
          </a:p>
        </p:txBody>
      </p:sp>
      <p:pic>
        <p:nvPicPr>
          <p:cNvPr id="12" name="Image 3" descr="preencoded.png"/>
          <p:cNvPicPr>
            <a:picLocks noChangeAspect="1"/>
          </p:cNvPicPr>
          <p:nvPr/>
        </p:nvPicPr>
        <p:blipFill>
          <a:blip r:embed="rId6"/>
          <a:stretch>
            <a:fillRect/>
          </a:stretch>
        </p:blipFill>
        <p:spPr>
          <a:xfrm>
            <a:off x="837724" y="5836444"/>
            <a:ext cx="1047274" cy="1522571"/>
          </a:xfrm>
          <a:prstGeom prst="rect">
            <a:avLst/>
          </a:prstGeom>
        </p:spPr>
      </p:pic>
      <p:sp>
        <p:nvSpPr>
          <p:cNvPr id="13" name="Text 7"/>
          <p:cNvSpPr/>
          <p:nvPr/>
        </p:nvSpPr>
        <p:spPr>
          <a:xfrm>
            <a:off x="2094428" y="604587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Practical Limitations</a:t>
            </a:r>
            <a:endParaRPr lang="en-US" sz="1900" dirty="0"/>
          </a:p>
        </p:txBody>
      </p:sp>
      <p:sp>
        <p:nvSpPr>
          <p:cNvPr id="14" name="Text 8"/>
          <p:cNvSpPr/>
          <p:nvPr/>
        </p:nvSpPr>
        <p:spPr>
          <a:xfrm>
            <a:off x="2094428" y="6479500"/>
            <a:ext cx="11698248"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declining payment pattern can be undesirable for both borrowers (high initial payments) and investors (constant reinvestment of capital).</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27008" y="569357"/>
            <a:ext cx="12275582" cy="608052"/>
          </a:xfrm>
          <a:prstGeom prst="rect">
            <a:avLst/>
          </a:prstGeom>
          <a:noFill/>
          <a:ln/>
        </p:spPr>
        <p:txBody>
          <a:bodyPr wrap="non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Constant-Payment Mortgage (CPM): The Classic Solution</a:t>
            </a:r>
            <a:endParaRPr lang="en-US" sz="3800" dirty="0"/>
          </a:p>
        </p:txBody>
      </p:sp>
      <p:pic>
        <p:nvPicPr>
          <p:cNvPr id="3" name="Image 0" descr="preencoded.png"/>
          <p:cNvPicPr>
            <a:picLocks noChangeAspect="1"/>
          </p:cNvPicPr>
          <p:nvPr/>
        </p:nvPicPr>
        <p:blipFill>
          <a:blip r:embed="rId3"/>
          <a:stretch>
            <a:fillRect/>
          </a:stretch>
        </p:blipFill>
        <p:spPr>
          <a:xfrm>
            <a:off x="3268147" y="1590913"/>
            <a:ext cx="1605796" cy="1172289"/>
          </a:xfrm>
          <a:prstGeom prst="rect">
            <a:avLst/>
          </a:prstGeom>
        </p:spPr>
      </p:pic>
      <p:pic>
        <p:nvPicPr>
          <p:cNvPr id="4" name="Image 1" descr="preencoded.png"/>
          <p:cNvPicPr>
            <a:picLocks noChangeAspect="1"/>
          </p:cNvPicPr>
          <p:nvPr/>
        </p:nvPicPr>
        <p:blipFill>
          <a:blip r:embed="rId4"/>
          <a:stretch>
            <a:fillRect/>
          </a:stretch>
        </p:blipFill>
        <p:spPr>
          <a:xfrm>
            <a:off x="3925610" y="2140148"/>
            <a:ext cx="290751" cy="363379"/>
          </a:xfrm>
          <a:prstGeom prst="rect">
            <a:avLst/>
          </a:prstGeom>
        </p:spPr>
      </p:pic>
      <p:sp>
        <p:nvSpPr>
          <p:cNvPr id="5" name="Text 1"/>
          <p:cNvSpPr/>
          <p:nvPr/>
        </p:nvSpPr>
        <p:spPr>
          <a:xfrm>
            <a:off x="5080635" y="1797606"/>
            <a:ext cx="243256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Consistent Payments</a:t>
            </a:r>
            <a:endParaRPr lang="en-US" sz="1900" dirty="0"/>
          </a:p>
        </p:txBody>
      </p:sp>
      <p:sp>
        <p:nvSpPr>
          <p:cNvPr id="6" name="Text 2"/>
          <p:cNvSpPr/>
          <p:nvPr/>
        </p:nvSpPr>
        <p:spPr>
          <a:xfrm>
            <a:off x="5080635" y="2225635"/>
            <a:ext cx="4084677"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Fixed monthly payments simplify budgeting</a:t>
            </a:r>
            <a:endParaRPr lang="en-US" sz="1600" dirty="0"/>
          </a:p>
        </p:txBody>
      </p:sp>
      <p:sp>
        <p:nvSpPr>
          <p:cNvPr id="7" name="Shape 3"/>
          <p:cNvSpPr/>
          <p:nvPr/>
        </p:nvSpPr>
        <p:spPr>
          <a:xfrm>
            <a:off x="4925616" y="2779514"/>
            <a:ext cx="8826103" cy="11430"/>
          </a:xfrm>
          <a:prstGeom prst="roundRect">
            <a:avLst>
              <a:gd name="adj" fmla="val 271362"/>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65189" y="2814876"/>
            <a:ext cx="3211592" cy="1172289"/>
          </a:xfrm>
          <a:prstGeom prst="rect">
            <a:avLst/>
          </a:prstGeom>
        </p:spPr>
      </p:pic>
      <p:pic>
        <p:nvPicPr>
          <p:cNvPr id="9" name="Image 3" descr="preencoded.png"/>
          <p:cNvPicPr>
            <a:picLocks noChangeAspect="1"/>
          </p:cNvPicPr>
          <p:nvPr/>
        </p:nvPicPr>
        <p:blipFill>
          <a:blip r:embed="rId6"/>
          <a:stretch>
            <a:fillRect/>
          </a:stretch>
        </p:blipFill>
        <p:spPr>
          <a:xfrm>
            <a:off x="3925610" y="3219331"/>
            <a:ext cx="290751" cy="363379"/>
          </a:xfrm>
          <a:prstGeom prst="rect">
            <a:avLst/>
          </a:prstGeom>
        </p:spPr>
      </p:pic>
      <p:sp>
        <p:nvSpPr>
          <p:cNvPr id="10" name="Text 4"/>
          <p:cNvSpPr/>
          <p:nvPr/>
        </p:nvSpPr>
        <p:spPr>
          <a:xfrm>
            <a:off x="5883473" y="3021568"/>
            <a:ext cx="2643783"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Increasing Amortization</a:t>
            </a:r>
            <a:endParaRPr lang="en-US" sz="1900" dirty="0"/>
          </a:p>
        </p:txBody>
      </p:sp>
      <p:sp>
        <p:nvSpPr>
          <p:cNvPr id="11" name="Text 5"/>
          <p:cNvSpPr/>
          <p:nvPr/>
        </p:nvSpPr>
        <p:spPr>
          <a:xfrm>
            <a:off x="5883473" y="3449598"/>
            <a:ext cx="3124200"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Principal portion grows over time</a:t>
            </a:r>
            <a:endParaRPr lang="en-US" sz="1600" dirty="0"/>
          </a:p>
        </p:txBody>
      </p:sp>
      <p:sp>
        <p:nvSpPr>
          <p:cNvPr id="12" name="Shape 6"/>
          <p:cNvSpPr/>
          <p:nvPr/>
        </p:nvSpPr>
        <p:spPr>
          <a:xfrm>
            <a:off x="5728454" y="4003477"/>
            <a:ext cx="8023265" cy="11430"/>
          </a:xfrm>
          <a:prstGeom prst="roundRect">
            <a:avLst>
              <a:gd name="adj" fmla="val 271362"/>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62351" y="4038838"/>
            <a:ext cx="4817388" cy="1172289"/>
          </a:xfrm>
          <a:prstGeom prst="rect">
            <a:avLst/>
          </a:prstGeom>
        </p:spPr>
      </p:pic>
      <p:pic>
        <p:nvPicPr>
          <p:cNvPr id="14" name="Image 5" descr="preencoded.png"/>
          <p:cNvPicPr>
            <a:picLocks noChangeAspect="1"/>
          </p:cNvPicPr>
          <p:nvPr/>
        </p:nvPicPr>
        <p:blipFill>
          <a:blip r:embed="rId8"/>
          <a:stretch>
            <a:fillRect/>
          </a:stretch>
        </p:blipFill>
        <p:spPr>
          <a:xfrm>
            <a:off x="3925610" y="4443293"/>
            <a:ext cx="290751" cy="363379"/>
          </a:xfrm>
          <a:prstGeom prst="rect">
            <a:avLst/>
          </a:prstGeom>
        </p:spPr>
      </p:pic>
      <p:sp>
        <p:nvSpPr>
          <p:cNvPr id="15" name="Text 7"/>
          <p:cNvSpPr/>
          <p:nvPr/>
        </p:nvSpPr>
        <p:spPr>
          <a:xfrm>
            <a:off x="6686431" y="4245531"/>
            <a:ext cx="243256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Flexible Structure</a:t>
            </a:r>
            <a:endParaRPr lang="en-US" sz="1900" dirty="0"/>
          </a:p>
        </p:txBody>
      </p:sp>
      <p:sp>
        <p:nvSpPr>
          <p:cNvPr id="16" name="Text 8"/>
          <p:cNvSpPr/>
          <p:nvPr/>
        </p:nvSpPr>
        <p:spPr>
          <a:xfrm>
            <a:off x="6686431" y="4673560"/>
            <a:ext cx="3495675"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Can include balloon payment options</a:t>
            </a:r>
            <a:endParaRPr lang="en-US" sz="1600" dirty="0"/>
          </a:p>
        </p:txBody>
      </p:sp>
      <p:sp>
        <p:nvSpPr>
          <p:cNvPr id="17" name="Shape 9"/>
          <p:cNvSpPr/>
          <p:nvPr/>
        </p:nvSpPr>
        <p:spPr>
          <a:xfrm>
            <a:off x="6531412" y="5227439"/>
            <a:ext cx="7220307" cy="11430"/>
          </a:xfrm>
          <a:prstGeom prst="roundRect">
            <a:avLst>
              <a:gd name="adj" fmla="val 271362"/>
            </a:avLst>
          </a:prstGeom>
          <a:solidFill>
            <a:srgbClr val="4A6B6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59393" y="5262801"/>
            <a:ext cx="6423303" cy="1172289"/>
          </a:xfrm>
          <a:prstGeom prst="rect">
            <a:avLst/>
          </a:prstGeom>
        </p:spPr>
      </p:pic>
      <p:pic>
        <p:nvPicPr>
          <p:cNvPr id="19" name="Image 7" descr="preencoded.png"/>
          <p:cNvPicPr>
            <a:picLocks noChangeAspect="1"/>
          </p:cNvPicPr>
          <p:nvPr/>
        </p:nvPicPr>
        <p:blipFill>
          <a:blip r:embed="rId10"/>
          <a:stretch>
            <a:fillRect/>
          </a:stretch>
        </p:blipFill>
        <p:spPr>
          <a:xfrm>
            <a:off x="3925610" y="5667256"/>
            <a:ext cx="290751" cy="363379"/>
          </a:xfrm>
          <a:prstGeom prst="rect">
            <a:avLst/>
          </a:prstGeom>
        </p:spPr>
      </p:pic>
      <p:sp>
        <p:nvSpPr>
          <p:cNvPr id="20" name="Text 10"/>
          <p:cNvSpPr/>
          <p:nvPr/>
        </p:nvSpPr>
        <p:spPr>
          <a:xfrm>
            <a:off x="7489388" y="5469493"/>
            <a:ext cx="281106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Mathematical Foundation</a:t>
            </a:r>
            <a:endParaRPr lang="en-US" sz="1900" dirty="0"/>
          </a:p>
        </p:txBody>
      </p:sp>
      <p:sp>
        <p:nvSpPr>
          <p:cNvPr id="21" name="Text 11"/>
          <p:cNvSpPr/>
          <p:nvPr/>
        </p:nvSpPr>
        <p:spPr>
          <a:xfrm>
            <a:off x="7489388" y="5897523"/>
            <a:ext cx="2811066"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Based on annuity formula</a:t>
            </a:r>
            <a:endParaRPr lang="en-US" sz="1600" dirty="0"/>
          </a:p>
        </p:txBody>
      </p:sp>
      <p:sp>
        <p:nvSpPr>
          <p:cNvPr id="22" name="Text 12"/>
          <p:cNvSpPr/>
          <p:nvPr/>
        </p:nvSpPr>
        <p:spPr>
          <a:xfrm>
            <a:off x="827008" y="6667619"/>
            <a:ext cx="12976384" cy="99262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CPM solves many problems associated with interest-only loans and CAMs. Its consistent payments simplify budgeting for both borrowers and lenders, and it better matches typical rent growth patterns in income properties. The CPM offers flexibility in balancing payment levels, amortization rates, and maturity periods.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37674" y="300871"/>
            <a:ext cx="5509498" cy="321826"/>
          </a:xfrm>
          <a:prstGeom prst="rect">
            <a:avLst/>
          </a:prstGeom>
          <a:noFill/>
          <a:ln/>
        </p:spPr>
        <p:txBody>
          <a:bodyPr wrap="none" lIns="0" tIns="0" rIns="0" bIns="0" rtlCol="0" anchor="t"/>
          <a:lstStyle/>
          <a:p>
            <a:pPr marL="0" indent="0" algn="l">
              <a:lnSpc>
                <a:spcPts val="2500"/>
              </a:lnSpc>
              <a:buNone/>
            </a:pPr>
            <a:r>
              <a:rPr lang="en-US" sz="2000" dirty="0">
                <a:solidFill>
                  <a:srgbClr val="FFD9BE"/>
                </a:solidFill>
                <a:latin typeface="Quattrocento" pitchFamily="34" charset="0"/>
                <a:ea typeface="Quattrocento" pitchFamily="34" charset="-122"/>
                <a:cs typeface="Quattrocento" pitchFamily="34" charset="-120"/>
              </a:rPr>
              <a:t>Inside the CPM: Slow Initial Principal Reduction</a:t>
            </a:r>
            <a:endParaRPr lang="en-US" sz="2000" dirty="0"/>
          </a:p>
        </p:txBody>
      </p:sp>
      <p:sp>
        <p:nvSpPr>
          <p:cNvPr id="4" name="Shape 1"/>
          <p:cNvSpPr/>
          <p:nvPr/>
        </p:nvSpPr>
        <p:spPr>
          <a:xfrm>
            <a:off x="6325076" y="8434864"/>
            <a:ext cx="109418" cy="109418"/>
          </a:xfrm>
          <a:prstGeom prst="roundRect">
            <a:avLst>
              <a:gd name="adj" fmla="val 16714"/>
            </a:avLst>
          </a:prstGeom>
          <a:solidFill>
            <a:srgbClr val="7A2910"/>
          </a:solidFill>
          <a:ln/>
        </p:spPr>
        <p:txBody>
          <a:bodyPr/>
          <a:lstStyle/>
          <a:p>
            <a:endParaRPr lang="en-US"/>
          </a:p>
        </p:txBody>
      </p:sp>
      <p:sp>
        <p:nvSpPr>
          <p:cNvPr id="5" name="Text 2"/>
          <p:cNvSpPr/>
          <p:nvPr/>
        </p:nvSpPr>
        <p:spPr>
          <a:xfrm>
            <a:off x="6495455" y="8434864"/>
            <a:ext cx="743545" cy="109418"/>
          </a:xfrm>
          <a:prstGeom prst="rect">
            <a:avLst/>
          </a:prstGeom>
          <a:noFill/>
          <a:ln/>
        </p:spPr>
        <p:txBody>
          <a:bodyPr wrap="none" lIns="0" tIns="0" rIns="0" bIns="0" rtlCol="0" anchor="t"/>
          <a:lstStyle/>
          <a:p>
            <a:pPr marL="0" indent="0" algn="l">
              <a:lnSpc>
                <a:spcPts val="850"/>
              </a:lnSpc>
              <a:buNone/>
            </a:pPr>
            <a:r>
              <a:rPr lang="en-US" sz="850" dirty="0">
                <a:solidFill>
                  <a:srgbClr val="F9EEE7"/>
                </a:solidFill>
                <a:latin typeface="Quattrocento" pitchFamily="34" charset="0"/>
                <a:ea typeface="Quattrocento" pitchFamily="34" charset="-122"/>
                <a:cs typeface="Quattrocento" pitchFamily="34" charset="-120"/>
              </a:rPr>
              <a:t>Interest (Year 1)</a:t>
            </a:r>
            <a:endParaRPr lang="en-US" sz="850" dirty="0"/>
          </a:p>
        </p:txBody>
      </p:sp>
      <p:sp>
        <p:nvSpPr>
          <p:cNvPr id="6" name="Shape 3"/>
          <p:cNvSpPr/>
          <p:nvPr/>
        </p:nvSpPr>
        <p:spPr>
          <a:xfrm>
            <a:off x="7391400" y="8434864"/>
            <a:ext cx="109418" cy="109418"/>
          </a:xfrm>
          <a:prstGeom prst="roundRect">
            <a:avLst>
              <a:gd name="adj" fmla="val 16714"/>
            </a:avLst>
          </a:prstGeom>
          <a:solidFill>
            <a:srgbClr val="E8734F"/>
          </a:solidFill>
          <a:ln/>
        </p:spPr>
        <p:txBody>
          <a:bodyPr/>
          <a:lstStyle/>
          <a:p>
            <a:endParaRPr lang="en-US"/>
          </a:p>
        </p:txBody>
      </p:sp>
      <p:sp>
        <p:nvSpPr>
          <p:cNvPr id="7" name="Text 4"/>
          <p:cNvSpPr/>
          <p:nvPr/>
        </p:nvSpPr>
        <p:spPr>
          <a:xfrm>
            <a:off x="7561778" y="8434864"/>
            <a:ext cx="798909" cy="109418"/>
          </a:xfrm>
          <a:prstGeom prst="rect">
            <a:avLst/>
          </a:prstGeom>
          <a:noFill/>
          <a:ln/>
        </p:spPr>
        <p:txBody>
          <a:bodyPr wrap="none" lIns="0" tIns="0" rIns="0" bIns="0" rtlCol="0" anchor="t"/>
          <a:lstStyle/>
          <a:p>
            <a:pPr marL="0" indent="0" algn="l">
              <a:lnSpc>
                <a:spcPts val="850"/>
              </a:lnSpc>
              <a:buNone/>
            </a:pPr>
            <a:r>
              <a:rPr lang="en-US" sz="850" dirty="0">
                <a:solidFill>
                  <a:srgbClr val="F9EEE7"/>
                </a:solidFill>
                <a:latin typeface="Quattrocento" pitchFamily="34" charset="0"/>
                <a:ea typeface="Quattrocento" pitchFamily="34" charset="-122"/>
                <a:cs typeface="Quattrocento" pitchFamily="34" charset="-120"/>
              </a:rPr>
              <a:t>Principal (Year 1)</a:t>
            </a:r>
            <a:endParaRPr lang="en-US" sz="850" dirty="0"/>
          </a:p>
        </p:txBody>
      </p:sp>
      <p:sp>
        <p:nvSpPr>
          <p:cNvPr id="8" name="Text 5"/>
          <p:cNvSpPr/>
          <p:nvPr/>
        </p:nvSpPr>
        <p:spPr>
          <a:xfrm>
            <a:off x="437674" y="8667274"/>
            <a:ext cx="13755052" cy="175022"/>
          </a:xfrm>
          <a:prstGeom prst="rect">
            <a:avLst/>
          </a:prstGeom>
          <a:noFill/>
          <a:ln/>
        </p:spPr>
        <p:txBody>
          <a:bodyPr wrap="none" lIns="0" tIns="0" rIns="0" bIns="0" rtlCol="0" anchor="t"/>
          <a:lstStyle/>
          <a:p>
            <a:pPr marL="0" indent="0" algn="l">
              <a:lnSpc>
                <a:spcPts val="1350"/>
              </a:lnSpc>
              <a:buNone/>
            </a:pPr>
            <a:r>
              <a:rPr lang="en-US" sz="850" dirty="0">
                <a:solidFill>
                  <a:srgbClr val="F9EEE7"/>
                </a:solidFill>
                <a:latin typeface="Quattrocento" pitchFamily="34" charset="0"/>
                <a:ea typeface="Quattrocento" pitchFamily="34" charset="-122"/>
                <a:cs typeface="Quattrocento" pitchFamily="34" charset="-120"/>
              </a:rPr>
              <a:t>CPMs are characterized by an increasing amortization schedule. In our $1 million, 12%, 30-year example, after 15 years (180 payments), the remaining loan balance is still $857,057, with less than 15% of the principal repaid during the first half of the loan's term.</a:t>
            </a:r>
            <a:endParaRPr lang="en-US" sz="850" dirty="0"/>
          </a:p>
        </p:txBody>
      </p:sp>
      <p:sp>
        <p:nvSpPr>
          <p:cNvPr id="9" name="Text 6"/>
          <p:cNvSpPr/>
          <p:nvPr/>
        </p:nvSpPr>
        <p:spPr>
          <a:xfrm>
            <a:off x="437674" y="8965287"/>
            <a:ext cx="13755052" cy="350044"/>
          </a:xfrm>
          <a:prstGeom prst="rect">
            <a:avLst/>
          </a:prstGeom>
          <a:noFill/>
          <a:ln/>
        </p:spPr>
        <p:txBody>
          <a:bodyPr wrap="square" lIns="0" tIns="0" rIns="0" bIns="0" rtlCol="0" anchor="t"/>
          <a:lstStyle/>
          <a:p>
            <a:pPr marL="0" indent="0" algn="l">
              <a:lnSpc>
                <a:spcPts val="1350"/>
              </a:lnSpc>
              <a:buNone/>
            </a:pPr>
            <a:r>
              <a:rPr lang="en-US" sz="850" dirty="0">
                <a:solidFill>
                  <a:srgbClr val="F9EEE7"/>
                </a:solidFill>
                <a:latin typeface="Quattrocento" pitchFamily="34" charset="0"/>
                <a:ea typeface="Quattrocento" pitchFamily="34" charset="-122"/>
                <a:cs typeface="Quattrocento" pitchFamily="34" charset="-120"/>
              </a:rPr>
              <a:t>This slow reduction in the loan balance early on occurs because most of the payment is allocated to interest. In this example, more than half of the monthly payments are devoted to interest costs, with principal repayment becoming more substantial only after the 291st payment (24 years into the loan term).</a:t>
            </a:r>
            <a:endParaRPr lang="en-US" sz="850" dirty="0"/>
          </a:p>
        </p:txBody>
      </p:sp>
      <p:sp>
        <p:nvSpPr>
          <p:cNvPr id="10" name="Text 7"/>
          <p:cNvSpPr/>
          <p:nvPr/>
        </p:nvSpPr>
        <p:spPr>
          <a:xfrm>
            <a:off x="437674" y="9438323"/>
            <a:ext cx="13755052" cy="175022"/>
          </a:xfrm>
          <a:prstGeom prst="rect">
            <a:avLst/>
          </a:prstGeom>
          <a:noFill/>
          <a:ln/>
        </p:spPr>
        <p:txBody>
          <a:bodyPr wrap="none" lIns="0" tIns="0" rIns="0" bIns="0" rtlCol="0" anchor="t"/>
          <a:lstStyle/>
          <a:p>
            <a:pPr marL="0" indent="0" algn="l">
              <a:lnSpc>
                <a:spcPts val="1350"/>
              </a:lnSpc>
              <a:buNone/>
            </a:pPr>
            <a:r>
              <a:rPr lang="en-US" sz="850" dirty="0">
                <a:solidFill>
                  <a:srgbClr val="F9EEE7"/>
                </a:solidFill>
                <a:latin typeface="Quattrocento" pitchFamily="34" charset="0"/>
                <a:ea typeface="Quattrocento" pitchFamily="34" charset="-122"/>
                <a:cs typeface="Quattrocento" pitchFamily="34" charset="-120"/>
              </a:rPr>
              <a:t>As the interest component diminishes over time, the tax deductibility of the debt service is likewise reduced.</a:t>
            </a:r>
            <a:endParaRPr lang="en-US" sz="850" dirty="0"/>
          </a:p>
        </p:txBody>
      </p:sp>
      <p:sp>
        <p:nvSpPr>
          <p:cNvPr id="11" name="Text 8"/>
          <p:cNvSpPr/>
          <p:nvPr/>
        </p:nvSpPr>
        <p:spPr>
          <a:xfrm>
            <a:off x="437674" y="9736336"/>
            <a:ext cx="13755052" cy="175022"/>
          </a:xfrm>
          <a:prstGeom prst="rect">
            <a:avLst/>
          </a:prstGeom>
          <a:noFill/>
          <a:ln/>
        </p:spPr>
        <p:txBody>
          <a:bodyPr wrap="none" lIns="0" tIns="0" rIns="0" bIns="0" rtlCol="0" anchor="t"/>
          <a:lstStyle/>
          <a:p>
            <a:pPr marL="0" indent="0" algn="l">
              <a:lnSpc>
                <a:spcPts val="1350"/>
              </a:lnSpc>
              <a:buNone/>
            </a:pPr>
            <a:endParaRPr lang="en-US" sz="850" dirty="0"/>
          </a:p>
        </p:txBody>
      </p:sp>
      <p:sp>
        <p:nvSpPr>
          <p:cNvPr id="12" name="Text 9"/>
          <p:cNvSpPr/>
          <p:nvPr/>
        </p:nvSpPr>
        <p:spPr>
          <a:xfrm>
            <a:off x="437674" y="10034349"/>
            <a:ext cx="13755052" cy="175022"/>
          </a:xfrm>
          <a:prstGeom prst="rect">
            <a:avLst/>
          </a:prstGeom>
          <a:noFill/>
          <a:ln/>
        </p:spPr>
        <p:txBody>
          <a:bodyPr wrap="none" lIns="0" tIns="0" rIns="0" bIns="0" rtlCol="0" anchor="t"/>
          <a:lstStyle/>
          <a:p>
            <a:pPr marL="0" indent="0" algn="l">
              <a:lnSpc>
                <a:spcPts val="1350"/>
              </a:lnSpc>
              <a:buNone/>
            </a:pPr>
            <a:endParaRPr lang="en-US" sz="850" dirty="0"/>
          </a:p>
        </p:txBody>
      </p:sp>
      <p:pic>
        <p:nvPicPr>
          <p:cNvPr id="13" name="Picture 12" descr="A graph showing a number of points&#10;&#10;&#10;&#10;Description automatically generated with medium confidence">
            <a:extLst>
              <a:ext uri="{FF2B5EF4-FFF2-40B4-BE49-F238E27FC236}">
                <a16:creationId xmlns:a16="http://schemas.microsoft.com/office/drawing/2014/main" id="{C00B8E2D-6425-67D4-0633-4F42739399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1489" y="864459"/>
            <a:ext cx="11251647" cy="6549595"/>
          </a:xfrm>
          <a:prstGeom prst="rect">
            <a:avLst/>
          </a:prstGeom>
          <a:noFill/>
          <a:ln>
            <a:noFill/>
          </a:ln>
        </p:spPr>
      </p:pic>
      <p:sp>
        <p:nvSpPr>
          <p:cNvPr id="14" name="Callout: Line 13">
            <a:extLst>
              <a:ext uri="{FF2B5EF4-FFF2-40B4-BE49-F238E27FC236}">
                <a16:creationId xmlns:a16="http://schemas.microsoft.com/office/drawing/2014/main" id="{AFB0ECDE-D327-067D-F4B0-AA26054CE689}"/>
              </a:ext>
            </a:extLst>
          </p:cNvPr>
          <p:cNvSpPr/>
          <p:nvPr/>
        </p:nvSpPr>
        <p:spPr>
          <a:xfrm>
            <a:off x="10552670" y="3682314"/>
            <a:ext cx="1655805" cy="642551"/>
          </a:xfrm>
          <a:prstGeom prst="borderCallout1">
            <a:avLst>
              <a:gd name="adj1" fmla="val 18750"/>
              <a:gd name="adj2" fmla="val -8333"/>
              <a:gd name="adj3" fmla="val -22115"/>
              <a:gd name="adj4" fmla="val -771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Interest portion of payment</a:t>
            </a:r>
          </a:p>
        </p:txBody>
      </p:sp>
      <p:sp>
        <p:nvSpPr>
          <p:cNvPr id="15" name="TextBox 14">
            <a:extLst>
              <a:ext uri="{FF2B5EF4-FFF2-40B4-BE49-F238E27FC236}">
                <a16:creationId xmlns:a16="http://schemas.microsoft.com/office/drawing/2014/main" id="{3AB25316-10D0-B55E-2C89-B26150F2538F}"/>
              </a:ext>
            </a:extLst>
          </p:cNvPr>
          <p:cNvSpPr txBox="1"/>
          <p:nvPr/>
        </p:nvSpPr>
        <p:spPr>
          <a:xfrm>
            <a:off x="4003589" y="4324865"/>
            <a:ext cx="3497229" cy="1477328"/>
          </a:xfrm>
          <a:prstGeom prst="rect">
            <a:avLst/>
          </a:prstGeom>
          <a:noFill/>
        </p:spPr>
        <p:txBody>
          <a:bodyPr wrap="square" rtlCol="0">
            <a:spAutoFit/>
          </a:bodyPr>
          <a:lstStyle/>
          <a:p>
            <a:r>
              <a:rPr lang="en-US" dirty="0"/>
              <a:t>Loan payoff is very slow at first and accelerates over time, but this keeps initial payments much lower than in the case of the constant amortization mortgage.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910477"/>
            <a:ext cx="12954952" cy="1231821"/>
          </a:xfrm>
          <a:prstGeom prst="rect">
            <a:avLst/>
          </a:prstGeom>
          <a:noFill/>
          <a:ln/>
        </p:spPr>
        <p:txBody>
          <a:bodyPr wrap="squar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Adjustable Rate Mortgage (ARM): Sharing Interest Rate Risk</a:t>
            </a:r>
            <a:endParaRPr lang="en-US" sz="3850" dirty="0"/>
          </a:p>
        </p:txBody>
      </p:sp>
      <p:sp>
        <p:nvSpPr>
          <p:cNvPr id="3" name="Shape 1"/>
          <p:cNvSpPr/>
          <p:nvPr/>
        </p:nvSpPr>
        <p:spPr>
          <a:xfrm>
            <a:off x="837724" y="3456384"/>
            <a:ext cx="4178618" cy="2862739"/>
          </a:xfrm>
          <a:prstGeom prst="roundRect">
            <a:avLst>
              <a:gd name="adj" fmla="val 1098"/>
            </a:avLst>
          </a:prstGeom>
          <a:solidFill>
            <a:srgbClr val="315251"/>
          </a:solidFill>
          <a:ln/>
        </p:spPr>
        <p:txBody>
          <a:bodyPr/>
          <a:lstStyle/>
          <a:p>
            <a:endParaRPr lang="en-US"/>
          </a:p>
        </p:txBody>
      </p:sp>
      <p:sp>
        <p:nvSpPr>
          <p:cNvPr id="4" name="Text 2"/>
          <p:cNvSpPr/>
          <p:nvPr/>
        </p:nvSpPr>
        <p:spPr>
          <a:xfrm>
            <a:off x="1047155" y="3665815"/>
            <a:ext cx="2914769"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Periodic Rate Adjustments</a:t>
            </a:r>
            <a:endParaRPr lang="en-US" sz="1900" dirty="0"/>
          </a:p>
        </p:txBody>
      </p:sp>
      <p:sp>
        <p:nvSpPr>
          <p:cNvPr id="5" name="Text 3"/>
          <p:cNvSpPr/>
          <p:nvPr/>
        </p:nvSpPr>
        <p:spPr>
          <a:xfrm>
            <a:off x="1047155" y="4099441"/>
            <a:ext cx="3759756"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contract interest rate adjusts periodically to changes in prevailing debt market rates, reducing interest rate risk for the lender and potentially lowering initial rates for the borrower.</a:t>
            </a:r>
            <a:endParaRPr lang="en-US" sz="1600" dirty="0"/>
          </a:p>
        </p:txBody>
      </p:sp>
      <p:sp>
        <p:nvSpPr>
          <p:cNvPr id="6" name="Shape 4"/>
          <p:cNvSpPr/>
          <p:nvPr/>
        </p:nvSpPr>
        <p:spPr>
          <a:xfrm>
            <a:off x="5225772" y="3456384"/>
            <a:ext cx="4178737" cy="2862739"/>
          </a:xfrm>
          <a:prstGeom prst="roundRect">
            <a:avLst>
              <a:gd name="adj" fmla="val 1098"/>
            </a:avLst>
          </a:prstGeom>
          <a:solidFill>
            <a:srgbClr val="315251"/>
          </a:solidFill>
          <a:ln/>
        </p:spPr>
        <p:txBody>
          <a:bodyPr/>
          <a:lstStyle/>
          <a:p>
            <a:endParaRPr lang="en-US"/>
          </a:p>
        </p:txBody>
      </p:sp>
      <p:sp>
        <p:nvSpPr>
          <p:cNvPr id="7" name="Text 5"/>
          <p:cNvSpPr/>
          <p:nvPr/>
        </p:nvSpPr>
        <p:spPr>
          <a:xfrm>
            <a:off x="5435203" y="3665815"/>
            <a:ext cx="276820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Index + Margin Structure</a:t>
            </a:r>
            <a:endParaRPr lang="en-US" sz="1900" dirty="0"/>
          </a:p>
        </p:txBody>
      </p:sp>
      <p:sp>
        <p:nvSpPr>
          <p:cNvPr id="8" name="Text 6"/>
          <p:cNvSpPr/>
          <p:nvPr/>
        </p:nvSpPr>
        <p:spPr>
          <a:xfrm>
            <a:off x="5435203" y="4099441"/>
            <a:ext cx="3759875" cy="2010251"/>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ARMs are typically based on a publicly observable index (like U.S. Treasury bonds) plus a constant margin to reflect greater default risk. The index must not be subject to manipulation by the lender.</a:t>
            </a:r>
            <a:endParaRPr lang="en-US" sz="1600" dirty="0"/>
          </a:p>
        </p:txBody>
      </p:sp>
      <p:sp>
        <p:nvSpPr>
          <p:cNvPr id="9" name="Shape 7"/>
          <p:cNvSpPr/>
          <p:nvPr/>
        </p:nvSpPr>
        <p:spPr>
          <a:xfrm>
            <a:off x="9613940" y="3456384"/>
            <a:ext cx="4178737" cy="2862739"/>
          </a:xfrm>
          <a:prstGeom prst="roundRect">
            <a:avLst>
              <a:gd name="adj" fmla="val 1098"/>
            </a:avLst>
          </a:prstGeom>
          <a:solidFill>
            <a:srgbClr val="315251"/>
          </a:solidFill>
          <a:ln/>
        </p:spPr>
        <p:txBody>
          <a:bodyPr/>
          <a:lstStyle/>
          <a:p>
            <a:endParaRPr lang="en-US"/>
          </a:p>
        </p:txBody>
      </p:sp>
      <p:sp>
        <p:nvSpPr>
          <p:cNvPr id="10" name="Text 8"/>
          <p:cNvSpPr/>
          <p:nvPr/>
        </p:nvSpPr>
        <p:spPr>
          <a:xfrm>
            <a:off x="9823371" y="3665815"/>
            <a:ext cx="2498169"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Yield Curve Advantage</a:t>
            </a:r>
            <a:endParaRPr lang="en-US" sz="1900" dirty="0"/>
          </a:p>
        </p:txBody>
      </p:sp>
      <p:sp>
        <p:nvSpPr>
          <p:cNvPr id="11" name="Text 9"/>
          <p:cNvSpPr/>
          <p:nvPr/>
        </p:nvSpPr>
        <p:spPr>
          <a:xfrm>
            <a:off x="9823371" y="4099441"/>
            <a:ext cx="3759875"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ARMs offer particular advantages when a steeply upward-sloping yield curve prevails in the bond market, allowing borrowers to access rates based on the short-term end of the yield curve.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1340287"/>
            <a:ext cx="7579400"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ARM Payment Calculation Process</a:t>
            </a:r>
            <a:endParaRPr lang="en-US" sz="3850" dirty="0"/>
          </a:p>
        </p:txBody>
      </p:sp>
      <p:sp>
        <p:nvSpPr>
          <p:cNvPr id="3" name="Shape 1"/>
          <p:cNvSpPr/>
          <p:nvPr/>
        </p:nvSpPr>
        <p:spPr>
          <a:xfrm>
            <a:off x="1073348" y="2270284"/>
            <a:ext cx="22860" cy="4618911"/>
          </a:xfrm>
          <a:prstGeom prst="roundRect">
            <a:avLst>
              <a:gd name="adj" fmla="val 137440"/>
            </a:avLst>
          </a:prstGeom>
          <a:solidFill>
            <a:srgbClr val="4A6B6A"/>
          </a:solidFill>
          <a:ln/>
        </p:spPr>
        <p:txBody>
          <a:bodyPr/>
          <a:lstStyle/>
          <a:p>
            <a:endParaRPr lang="en-US"/>
          </a:p>
        </p:txBody>
      </p:sp>
      <p:sp>
        <p:nvSpPr>
          <p:cNvPr id="4" name="Shape 2"/>
          <p:cNvSpPr/>
          <p:nvPr/>
        </p:nvSpPr>
        <p:spPr>
          <a:xfrm>
            <a:off x="1286113" y="2494478"/>
            <a:ext cx="628293" cy="22860"/>
          </a:xfrm>
          <a:prstGeom prst="roundRect">
            <a:avLst>
              <a:gd name="adj" fmla="val 137440"/>
            </a:avLst>
          </a:prstGeom>
          <a:solidFill>
            <a:srgbClr val="4A6B6A"/>
          </a:solidFill>
          <a:ln/>
        </p:spPr>
        <p:txBody>
          <a:bodyPr/>
          <a:lstStyle/>
          <a:p>
            <a:endParaRPr lang="en-US"/>
          </a:p>
        </p:txBody>
      </p:sp>
      <p:sp>
        <p:nvSpPr>
          <p:cNvPr id="5" name="Shape 3"/>
          <p:cNvSpPr/>
          <p:nvPr/>
        </p:nvSpPr>
        <p:spPr>
          <a:xfrm>
            <a:off x="837724" y="2270284"/>
            <a:ext cx="471249" cy="471249"/>
          </a:xfrm>
          <a:prstGeom prst="roundRect">
            <a:avLst>
              <a:gd name="adj" fmla="val 6667"/>
            </a:avLst>
          </a:prstGeom>
          <a:solidFill>
            <a:srgbClr val="315251"/>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925532" y="2321123"/>
            <a:ext cx="295632" cy="369570"/>
          </a:xfrm>
          <a:prstGeom prst="rect">
            <a:avLst/>
          </a:prstGeom>
        </p:spPr>
      </p:pic>
      <p:sp>
        <p:nvSpPr>
          <p:cNvPr id="7" name="Text 4"/>
          <p:cNvSpPr/>
          <p:nvPr/>
        </p:nvSpPr>
        <p:spPr>
          <a:xfrm>
            <a:off x="2120622" y="2342198"/>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Initial Rate Setting</a:t>
            </a:r>
            <a:endParaRPr lang="en-US" sz="1900" dirty="0"/>
          </a:p>
        </p:txBody>
      </p:sp>
      <p:sp>
        <p:nvSpPr>
          <p:cNvPr id="8" name="Text 5"/>
          <p:cNvSpPr/>
          <p:nvPr/>
        </p:nvSpPr>
        <p:spPr>
          <a:xfrm>
            <a:off x="2120622" y="2775823"/>
            <a:ext cx="116720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ARM begins with an initial interest rate, which may be a "teaser rate" below the fully indexed rate to attract borrowers.</a:t>
            </a:r>
            <a:endParaRPr lang="en-US" sz="1600" dirty="0"/>
          </a:p>
        </p:txBody>
      </p:sp>
      <p:sp>
        <p:nvSpPr>
          <p:cNvPr id="9" name="Shape 6"/>
          <p:cNvSpPr/>
          <p:nvPr/>
        </p:nvSpPr>
        <p:spPr>
          <a:xfrm>
            <a:off x="1286113" y="3753922"/>
            <a:ext cx="628293" cy="22860"/>
          </a:xfrm>
          <a:prstGeom prst="roundRect">
            <a:avLst>
              <a:gd name="adj" fmla="val 137440"/>
            </a:avLst>
          </a:prstGeom>
          <a:solidFill>
            <a:srgbClr val="4A6B6A"/>
          </a:solidFill>
          <a:ln/>
        </p:spPr>
        <p:txBody>
          <a:bodyPr/>
          <a:lstStyle/>
          <a:p>
            <a:endParaRPr lang="en-US"/>
          </a:p>
        </p:txBody>
      </p:sp>
      <p:sp>
        <p:nvSpPr>
          <p:cNvPr id="10" name="Shape 7"/>
          <p:cNvSpPr/>
          <p:nvPr/>
        </p:nvSpPr>
        <p:spPr>
          <a:xfrm>
            <a:off x="837724" y="3529727"/>
            <a:ext cx="471249" cy="471249"/>
          </a:xfrm>
          <a:prstGeom prst="roundRect">
            <a:avLst>
              <a:gd name="adj" fmla="val 6667"/>
            </a:avLst>
          </a:prstGeom>
          <a:solidFill>
            <a:srgbClr val="315251"/>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925532" y="3580567"/>
            <a:ext cx="295632" cy="369570"/>
          </a:xfrm>
          <a:prstGeom prst="rect">
            <a:avLst/>
          </a:prstGeom>
        </p:spPr>
      </p:pic>
      <p:sp>
        <p:nvSpPr>
          <p:cNvPr id="12" name="Text 8"/>
          <p:cNvSpPr/>
          <p:nvPr/>
        </p:nvSpPr>
        <p:spPr>
          <a:xfrm>
            <a:off x="2120622" y="3601641"/>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Adjustment Interval</a:t>
            </a:r>
            <a:endParaRPr lang="en-US" sz="1900" dirty="0"/>
          </a:p>
        </p:txBody>
      </p:sp>
      <p:sp>
        <p:nvSpPr>
          <p:cNvPr id="13" name="Text 9"/>
          <p:cNvSpPr/>
          <p:nvPr/>
        </p:nvSpPr>
        <p:spPr>
          <a:xfrm>
            <a:off x="2120622" y="4035266"/>
            <a:ext cx="116720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At predetermined intervals (often annually), the rate adjusts based on the current value of the index plus the margin.</a:t>
            </a:r>
            <a:endParaRPr lang="en-US" sz="1600" dirty="0"/>
          </a:p>
        </p:txBody>
      </p:sp>
      <p:sp>
        <p:nvSpPr>
          <p:cNvPr id="14" name="Shape 10"/>
          <p:cNvSpPr/>
          <p:nvPr/>
        </p:nvSpPr>
        <p:spPr>
          <a:xfrm>
            <a:off x="1286113" y="5013365"/>
            <a:ext cx="628293" cy="22860"/>
          </a:xfrm>
          <a:prstGeom prst="roundRect">
            <a:avLst>
              <a:gd name="adj" fmla="val 137440"/>
            </a:avLst>
          </a:prstGeom>
          <a:solidFill>
            <a:srgbClr val="4A6B6A"/>
          </a:solidFill>
          <a:ln/>
        </p:spPr>
        <p:txBody>
          <a:bodyPr/>
          <a:lstStyle/>
          <a:p>
            <a:endParaRPr lang="en-US"/>
          </a:p>
        </p:txBody>
      </p:sp>
      <p:sp>
        <p:nvSpPr>
          <p:cNvPr id="15" name="Shape 11"/>
          <p:cNvSpPr/>
          <p:nvPr/>
        </p:nvSpPr>
        <p:spPr>
          <a:xfrm>
            <a:off x="837724" y="4789170"/>
            <a:ext cx="471249" cy="471249"/>
          </a:xfrm>
          <a:prstGeom prst="roundRect">
            <a:avLst>
              <a:gd name="adj" fmla="val 6667"/>
            </a:avLst>
          </a:prstGeom>
          <a:solidFill>
            <a:srgbClr val="315251"/>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925532" y="4840010"/>
            <a:ext cx="295632" cy="369570"/>
          </a:xfrm>
          <a:prstGeom prst="rect">
            <a:avLst/>
          </a:prstGeom>
        </p:spPr>
      </p:pic>
      <p:sp>
        <p:nvSpPr>
          <p:cNvPr id="17" name="Text 12"/>
          <p:cNvSpPr/>
          <p:nvPr/>
        </p:nvSpPr>
        <p:spPr>
          <a:xfrm>
            <a:off x="2120622" y="4861084"/>
            <a:ext cx="252876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Payment Recalculation</a:t>
            </a:r>
            <a:endParaRPr lang="en-US" sz="1900" dirty="0"/>
          </a:p>
        </p:txBody>
      </p:sp>
      <p:sp>
        <p:nvSpPr>
          <p:cNvPr id="18" name="Text 13"/>
          <p:cNvSpPr/>
          <p:nvPr/>
        </p:nvSpPr>
        <p:spPr>
          <a:xfrm>
            <a:off x="2120622" y="5294709"/>
            <a:ext cx="116720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new payment is calculated using the updated rate, remaining loan balance, and remaining amortization period.</a:t>
            </a:r>
            <a:endParaRPr lang="en-US" sz="1600" dirty="0"/>
          </a:p>
        </p:txBody>
      </p:sp>
      <p:sp>
        <p:nvSpPr>
          <p:cNvPr id="19" name="Shape 14"/>
          <p:cNvSpPr/>
          <p:nvPr/>
        </p:nvSpPr>
        <p:spPr>
          <a:xfrm>
            <a:off x="1286113" y="6272808"/>
            <a:ext cx="628293" cy="22860"/>
          </a:xfrm>
          <a:prstGeom prst="roundRect">
            <a:avLst>
              <a:gd name="adj" fmla="val 137440"/>
            </a:avLst>
          </a:prstGeom>
          <a:solidFill>
            <a:srgbClr val="4A6B6A"/>
          </a:solidFill>
          <a:ln/>
        </p:spPr>
        <p:txBody>
          <a:bodyPr/>
          <a:lstStyle/>
          <a:p>
            <a:endParaRPr lang="en-US"/>
          </a:p>
        </p:txBody>
      </p:sp>
      <p:sp>
        <p:nvSpPr>
          <p:cNvPr id="20" name="Shape 15"/>
          <p:cNvSpPr/>
          <p:nvPr/>
        </p:nvSpPr>
        <p:spPr>
          <a:xfrm>
            <a:off x="837724" y="6048613"/>
            <a:ext cx="471249" cy="471249"/>
          </a:xfrm>
          <a:prstGeom prst="roundRect">
            <a:avLst>
              <a:gd name="adj" fmla="val 6667"/>
            </a:avLst>
          </a:prstGeom>
          <a:solidFill>
            <a:srgbClr val="315251"/>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925532" y="6099453"/>
            <a:ext cx="295632" cy="369570"/>
          </a:xfrm>
          <a:prstGeom prst="rect">
            <a:avLst/>
          </a:prstGeom>
        </p:spPr>
      </p:pic>
      <p:sp>
        <p:nvSpPr>
          <p:cNvPr id="22" name="Text 16"/>
          <p:cNvSpPr/>
          <p:nvPr/>
        </p:nvSpPr>
        <p:spPr>
          <a:xfrm>
            <a:off x="2120622" y="6120527"/>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Ongoing Adjustments</a:t>
            </a:r>
            <a:endParaRPr lang="en-US" sz="1900" dirty="0"/>
          </a:p>
        </p:txBody>
      </p:sp>
      <p:sp>
        <p:nvSpPr>
          <p:cNvPr id="23" name="Text 17"/>
          <p:cNvSpPr/>
          <p:nvPr/>
        </p:nvSpPr>
        <p:spPr>
          <a:xfrm>
            <a:off x="2120622" y="6554153"/>
            <a:ext cx="116720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process repeats throughout the loan term, creating a payment pattern that reflects market interest rate movements.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2419</Words>
  <Application>Microsoft Office PowerPoint</Application>
  <PresentationFormat>Custom</PresentationFormat>
  <Paragraphs>261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1</cp:revision>
  <dcterms:created xsi:type="dcterms:W3CDTF">2025-06-15T22:22:10Z</dcterms:created>
  <dcterms:modified xsi:type="dcterms:W3CDTF">2025-06-15T22:42:19Z</dcterms:modified>
</cp:coreProperties>
</file>