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Quattrocento" panose="02020502030000000404" pitchFamily="18"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93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548765"/>
            <a:ext cx="7468553" cy="1231821"/>
          </a:xfrm>
          <a:prstGeom prst="rect">
            <a:avLst/>
          </a:prstGeom>
          <a:noFill/>
          <a:ln/>
        </p:spPr>
        <p:txBody>
          <a:bodyPr wrap="squar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Understanding Participating Mortgages</a:t>
            </a:r>
            <a:endParaRPr lang="en-US" sz="3850" dirty="0"/>
          </a:p>
        </p:txBody>
      </p:sp>
      <p:sp>
        <p:nvSpPr>
          <p:cNvPr id="4" name="Text 1"/>
          <p:cNvSpPr/>
          <p:nvPr/>
        </p:nvSpPr>
        <p:spPr>
          <a:xfrm>
            <a:off x="6324124" y="3094673"/>
            <a:ext cx="7468553"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Participating mortgages offer an innovative financing solution where lenders receive equity-like participation in property investments. Unlike conventional loans, these mortgages give lenders a stake in both annual operating income and property reversion, typically through "conditional interest" or "kickers" that activate above specified thresholds.</a:t>
            </a:r>
            <a:endParaRPr lang="en-US" sz="1600" dirty="0"/>
          </a:p>
        </p:txBody>
      </p:sp>
      <p:sp>
        <p:nvSpPr>
          <p:cNvPr id="5" name="Text 2"/>
          <p:cNvSpPr/>
          <p:nvPr/>
        </p:nvSpPr>
        <p:spPr>
          <a:xfrm>
            <a:off x="6324124" y="5005507"/>
            <a:ext cx="7468553"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This arrangement benefits both parties: lenders gain higher expected returns and potential inflation protection, while borrowers can secure higher loan amounts and lower base interest rates. For property investors facing challenging loan-to-value requirements, participating mortgages can make otherwise impossible deals viable.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9711" y="638294"/>
            <a:ext cx="7114818" cy="568643"/>
          </a:xfrm>
          <a:prstGeom prst="rect">
            <a:avLst/>
          </a:prstGeom>
          <a:noFill/>
          <a:ln/>
        </p:spPr>
        <p:txBody>
          <a:bodyPr wrap="none" lIns="0" tIns="0" rIns="0" bIns="0" rtlCol="0" anchor="t"/>
          <a:lstStyle/>
          <a:p>
            <a:pPr marL="0" indent="0" algn="l">
              <a:lnSpc>
                <a:spcPts val="4450"/>
              </a:lnSpc>
              <a:buNone/>
            </a:pPr>
            <a:r>
              <a:rPr lang="en-US" sz="3550" dirty="0">
                <a:solidFill>
                  <a:srgbClr val="FFD9BE"/>
                </a:solidFill>
                <a:latin typeface="Quattrocento" pitchFamily="34" charset="0"/>
                <a:ea typeface="Quattrocento" pitchFamily="34" charset="-122"/>
                <a:cs typeface="Quattrocento" pitchFamily="34" charset="-120"/>
              </a:rPr>
              <a:t>How Participating Mortgages Work</a:t>
            </a:r>
            <a:endParaRPr lang="en-US" sz="3550" dirty="0"/>
          </a:p>
        </p:txBody>
      </p:sp>
      <p:pic>
        <p:nvPicPr>
          <p:cNvPr id="4" name="Image 1" descr="preencoded.png"/>
          <p:cNvPicPr>
            <a:picLocks noChangeAspect="1"/>
          </p:cNvPicPr>
          <p:nvPr/>
        </p:nvPicPr>
        <p:blipFill>
          <a:blip r:embed="rId4"/>
          <a:stretch>
            <a:fillRect/>
          </a:stretch>
        </p:blipFill>
        <p:spPr>
          <a:xfrm>
            <a:off x="6259711" y="1496854"/>
            <a:ext cx="966549" cy="1159907"/>
          </a:xfrm>
          <a:prstGeom prst="rect">
            <a:avLst/>
          </a:prstGeom>
        </p:spPr>
      </p:pic>
      <p:sp>
        <p:nvSpPr>
          <p:cNvPr id="5" name="Text 1"/>
          <p:cNvSpPr/>
          <p:nvPr/>
        </p:nvSpPr>
        <p:spPr>
          <a:xfrm>
            <a:off x="7419499" y="1690092"/>
            <a:ext cx="2274451" cy="284202"/>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Base Interest Rate</a:t>
            </a:r>
            <a:endParaRPr lang="en-US" sz="1750" dirty="0"/>
          </a:p>
        </p:txBody>
      </p:sp>
      <p:sp>
        <p:nvSpPr>
          <p:cNvPr id="6" name="Text 2"/>
          <p:cNvSpPr/>
          <p:nvPr/>
        </p:nvSpPr>
        <p:spPr>
          <a:xfrm>
            <a:off x="7419499" y="2090261"/>
            <a:ext cx="6437590" cy="309324"/>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Lower than conventional mortgages (e.g., 6% vs 7.87%)</a:t>
            </a:r>
            <a:endParaRPr lang="en-US" sz="1500" dirty="0"/>
          </a:p>
        </p:txBody>
      </p:sp>
      <p:pic>
        <p:nvPicPr>
          <p:cNvPr id="7" name="Image 2" descr="preencoded.png"/>
          <p:cNvPicPr>
            <a:picLocks noChangeAspect="1"/>
          </p:cNvPicPr>
          <p:nvPr/>
        </p:nvPicPr>
        <p:blipFill>
          <a:blip r:embed="rId5"/>
          <a:stretch>
            <a:fillRect/>
          </a:stretch>
        </p:blipFill>
        <p:spPr>
          <a:xfrm>
            <a:off x="6259711" y="2656761"/>
            <a:ext cx="966549" cy="1159907"/>
          </a:xfrm>
          <a:prstGeom prst="rect">
            <a:avLst/>
          </a:prstGeom>
        </p:spPr>
      </p:pic>
      <p:sp>
        <p:nvSpPr>
          <p:cNvPr id="8" name="Text 3"/>
          <p:cNvSpPr/>
          <p:nvPr/>
        </p:nvSpPr>
        <p:spPr>
          <a:xfrm>
            <a:off x="7419499" y="2849999"/>
            <a:ext cx="2274451" cy="284202"/>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Income Participation</a:t>
            </a:r>
            <a:endParaRPr lang="en-US" sz="1750" dirty="0"/>
          </a:p>
        </p:txBody>
      </p:sp>
      <p:sp>
        <p:nvSpPr>
          <p:cNvPr id="9" name="Text 4"/>
          <p:cNvSpPr/>
          <p:nvPr/>
        </p:nvSpPr>
        <p:spPr>
          <a:xfrm>
            <a:off x="7419499" y="3250168"/>
            <a:ext cx="6437590" cy="309324"/>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Lender receives percentage of NOI above threshold</a:t>
            </a:r>
            <a:endParaRPr lang="en-US" sz="1500" dirty="0"/>
          </a:p>
        </p:txBody>
      </p:sp>
      <p:pic>
        <p:nvPicPr>
          <p:cNvPr id="10" name="Image 3" descr="preencoded.png"/>
          <p:cNvPicPr>
            <a:picLocks noChangeAspect="1"/>
          </p:cNvPicPr>
          <p:nvPr/>
        </p:nvPicPr>
        <p:blipFill>
          <a:blip r:embed="rId6"/>
          <a:stretch>
            <a:fillRect/>
          </a:stretch>
        </p:blipFill>
        <p:spPr>
          <a:xfrm>
            <a:off x="6259711" y="3816668"/>
            <a:ext cx="966549" cy="1159907"/>
          </a:xfrm>
          <a:prstGeom prst="rect">
            <a:avLst/>
          </a:prstGeom>
        </p:spPr>
      </p:pic>
      <p:sp>
        <p:nvSpPr>
          <p:cNvPr id="11" name="Text 5"/>
          <p:cNvSpPr/>
          <p:nvPr/>
        </p:nvSpPr>
        <p:spPr>
          <a:xfrm>
            <a:off x="7419499" y="4009906"/>
            <a:ext cx="2375892" cy="284202"/>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Reversion Participation</a:t>
            </a:r>
            <a:endParaRPr lang="en-US" sz="1750" dirty="0"/>
          </a:p>
        </p:txBody>
      </p:sp>
      <p:sp>
        <p:nvSpPr>
          <p:cNvPr id="12" name="Text 6"/>
          <p:cNvSpPr/>
          <p:nvPr/>
        </p:nvSpPr>
        <p:spPr>
          <a:xfrm>
            <a:off x="7419499" y="4410075"/>
            <a:ext cx="6437590" cy="309324"/>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Lender gets percentage of sale proceeds above threshold</a:t>
            </a:r>
            <a:endParaRPr lang="en-US" sz="1500" dirty="0"/>
          </a:p>
        </p:txBody>
      </p:sp>
      <p:pic>
        <p:nvPicPr>
          <p:cNvPr id="13" name="Image 4" descr="preencoded.png"/>
          <p:cNvPicPr>
            <a:picLocks noChangeAspect="1"/>
          </p:cNvPicPr>
          <p:nvPr/>
        </p:nvPicPr>
        <p:blipFill>
          <a:blip r:embed="rId7"/>
          <a:stretch>
            <a:fillRect/>
          </a:stretch>
        </p:blipFill>
        <p:spPr>
          <a:xfrm>
            <a:off x="6259711" y="4976574"/>
            <a:ext cx="966549" cy="1159907"/>
          </a:xfrm>
          <a:prstGeom prst="rect">
            <a:avLst/>
          </a:prstGeom>
        </p:spPr>
      </p:pic>
      <p:sp>
        <p:nvSpPr>
          <p:cNvPr id="14" name="Text 7"/>
          <p:cNvSpPr/>
          <p:nvPr/>
        </p:nvSpPr>
        <p:spPr>
          <a:xfrm>
            <a:off x="7419499" y="5169813"/>
            <a:ext cx="2274451" cy="284202"/>
          </a:xfrm>
          <a:prstGeom prst="rect">
            <a:avLst/>
          </a:prstGeom>
          <a:noFill/>
          <a:ln/>
        </p:spPr>
        <p:txBody>
          <a:bodyPr wrap="none" lIns="0" tIns="0" rIns="0" bIns="0" rtlCol="0" anchor="t"/>
          <a:lstStyle/>
          <a:p>
            <a:pPr marL="0" indent="0" algn="l">
              <a:lnSpc>
                <a:spcPts val="2200"/>
              </a:lnSpc>
              <a:buNone/>
            </a:pPr>
            <a:r>
              <a:rPr lang="en-US" sz="1750" dirty="0">
                <a:solidFill>
                  <a:srgbClr val="F9EEE7"/>
                </a:solidFill>
                <a:latin typeface="Quattrocento" pitchFamily="34" charset="0"/>
                <a:ea typeface="Quattrocento" pitchFamily="34" charset="-122"/>
                <a:cs typeface="Quattrocento" pitchFamily="34" charset="-120"/>
              </a:rPr>
              <a:t>Mutual Benefits</a:t>
            </a:r>
            <a:endParaRPr lang="en-US" sz="1750" dirty="0"/>
          </a:p>
        </p:txBody>
      </p:sp>
      <p:sp>
        <p:nvSpPr>
          <p:cNvPr id="15" name="Text 8"/>
          <p:cNvSpPr/>
          <p:nvPr/>
        </p:nvSpPr>
        <p:spPr>
          <a:xfrm>
            <a:off x="7419499" y="5569982"/>
            <a:ext cx="6437590" cy="309324"/>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Higher loan amounts for borrowers, better returns for lenders</a:t>
            </a:r>
            <a:endParaRPr lang="en-US" sz="1500" dirty="0"/>
          </a:p>
        </p:txBody>
      </p:sp>
      <p:sp>
        <p:nvSpPr>
          <p:cNvPr id="16" name="Text 9"/>
          <p:cNvSpPr/>
          <p:nvPr/>
        </p:nvSpPr>
        <p:spPr>
          <a:xfrm>
            <a:off x="6259711" y="6353889"/>
            <a:ext cx="7597378" cy="1237298"/>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In our example, Sioux Fund offers Bob a $9,167,000 loan at 6% interest with 40% participation on NOI above $800,000 and resale proceeds above $12,250,000. This structure allows Bob to secure his full requested loan amount despite exceeding standard loan-to-value ratios.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899517"/>
            <a:ext cx="4928354"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Benefits for Lenders</a:t>
            </a:r>
            <a:endParaRPr lang="en-US" sz="3850" dirty="0"/>
          </a:p>
        </p:txBody>
      </p:sp>
      <p:sp>
        <p:nvSpPr>
          <p:cNvPr id="4" name="Shape 1"/>
          <p:cNvSpPr/>
          <p:nvPr/>
        </p:nvSpPr>
        <p:spPr>
          <a:xfrm>
            <a:off x="6324124" y="1829514"/>
            <a:ext cx="3629501" cy="2192655"/>
          </a:xfrm>
          <a:prstGeom prst="roundRect">
            <a:avLst>
              <a:gd name="adj" fmla="val 1433"/>
            </a:avLst>
          </a:prstGeom>
          <a:solidFill>
            <a:srgbClr val="315251"/>
          </a:solidFill>
          <a:ln/>
        </p:spPr>
        <p:txBody>
          <a:bodyPr/>
          <a:lstStyle/>
          <a:p>
            <a:endParaRPr lang="en-US"/>
          </a:p>
        </p:txBody>
      </p:sp>
      <p:sp>
        <p:nvSpPr>
          <p:cNvPr id="5" name="Text 2"/>
          <p:cNvSpPr/>
          <p:nvPr/>
        </p:nvSpPr>
        <p:spPr>
          <a:xfrm>
            <a:off x="6533555" y="203894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Enhanced Returns</a:t>
            </a:r>
            <a:endParaRPr lang="en-US" sz="1900" dirty="0"/>
          </a:p>
        </p:txBody>
      </p:sp>
      <p:sp>
        <p:nvSpPr>
          <p:cNvPr id="6" name="Text 3"/>
          <p:cNvSpPr/>
          <p:nvPr/>
        </p:nvSpPr>
        <p:spPr>
          <a:xfrm>
            <a:off x="6533555" y="2472571"/>
            <a:ext cx="3210639" cy="1340168"/>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Participation provides higher expected yields than straight mortgages (7.90% vs 7.87% in our example)</a:t>
            </a:r>
            <a:endParaRPr lang="en-US" sz="1600" dirty="0"/>
          </a:p>
        </p:txBody>
      </p:sp>
      <p:sp>
        <p:nvSpPr>
          <p:cNvPr id="7" name="Shape 4"/>
          <p:cNvSpPr/>
          <p:nvPr/>
        </p:nvSpPr>
        <p:spPr>
          <a:xfrm>
            <a:off x="10163056" y="1829514"/>
            <a:ext cx="3629620" cy="2192655"/>
          </a:xfrm>
          <a:prstGeom prst="roundRect">
            <a:avLst>
              <a:gd name="adj" fmla="val 1433"/>
            </a:avLst>
          </a:prstGeom>
          <a:solidFill>
            <a:srgbClr val="315251"/>
          </a:solidFill>
          <a:ln/>
        </p:spPr>
        <p:txBody>
          <a:bodyPr/>
          <a:lstStyle/>
          <a:p>
            <a:endParaRPr lang="en-US"/>
          </a:p>
        </p:txBody>
      </p:sp>
      <p:sp>
        <p:nvSpPr>
          <p:cNvPr id="8" name="Text 5"/>
          <p:cNvSpPr/>
          <p:nvPr/>
        </p:nvSpPr>
        <p:spPr>
          <a:xfrm>
            <a:off x="10372487" y="2038945"/>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Inflation Protection</a:t>
            </a:r>
            <a:endParaRPr lang="en-US" sz="1900" dirty="0"/>
          </a:p>
        </p:txBody>
      </p:sp>
      <p:sp>
        <p:nvSpPr>
          <p:cNvPr id="9" name="Text 6"/>
          <p:cNvSpPr/>
          <p:nvPr/>
        </p:nvSpPr>
        <p:spPr>
          <a:xfrm>
            <a:off x="10372487" y="2472571"/>
            <a:ext cx="3210758"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Property income typically rises with inflation, providing a natural hedge against inflation risk</a:t>
            </a:r>
            <a:endParaRPr lang="en-US" sz="1600" dirty="0"/>
          </a:p>
        </p:txBody>
      </p:sp>
      <p:sp>
        <p:nvSpPr>
          <p:cNvPr id="10" name="Shape 7"/>
          <p:cNvSpPr/>
          <p:nvPr/>
        </p:nvSpPr>
        <p:spPr>
          <a:xfrm>
            <a:off x="6324124" y="4231600"/>
            <a:ext cx="7468553" cy="1187529"/>
          </a:xfrm>
          <a:prstGeom prst="roundRect">
            <a:avLst>
              <a:gd name="adj" fmla="val 2646"/>
            </a:avLst>
          </a:prstGeom>
          <a:solidFill>
            <a:srgbClr val="315251"/>
          </a:solidFill>
          <a:ln/>
        </p:spPr>
        <p:txBody>
          <a:bodyPr/>
          <a:lstStyle/>
          <a:p>
            <a:endParaRPr lang="en-US"/>
          </a:p>
        </p:txBody>
      </p:sp>
      <p:sp>
        <p:nvSpPr>
          <p:cNvPr id="11" name="Text 8"/>
          <p:cNvSpPr/>
          <p:nvPr/>
        </p:nvSpPr>
        <p:spPr>
          <a:xfrm>
            <a:off x="6533555" y="4441031"/>
            <a:ext cx="2636163"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Portfolio Diversification</a:t>
            </a:r>
            <a:endParaRPr lang="en-US" sz="1900" dirty="0"/>
          </a:p>
        </p:txBody>
      </p:sp>
      <p:sp>
        <p:nvSpPr>
          <p:cNvPr id="12" name="Text 9"/>
          <p:cNvSpPr/>
          <p:nvPr/>
        </p:nvSpPr>
        <p:spPr>
          <a:xfrm>
            <a:off x="6533555" y="4874657"/>
            <a:ext cx="7049691" cy="335042"/>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Combines fixed-income stability with equity-like upside potential</a:t>
            </a:r>
            <a:endParaRPr lang="en-US" sz="1600" dirty="0"/>
          </a:p>
        </p:txBody>
      </p:sp>
      <p:sp>
        <p:nvSpPr>
          <p:cNvPr id="13" name="Text 10"/>
          <p:cNvSpPr/>
          <p:nvPr/>
        </p:nvSpPr>
        <p:spPr>
          <a:xfrm>
            <a:off x="6324124" y="5654754"/>
            <a:ext cx="7468553" cy="167520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For institutional investors like pension funds with inflation-adjusted obligations, participating mortgages offer particularly valuable benefits. The Sioux Fund, with its cost of living adjustment (COLA) obligations, gains protection against future inflation through property income participation that would likely increase with inflation.</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709970"/>
            <a:ext cx="4992410"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Benefits for Borrowers</a:t>
            </a:r>
            <a:endParaRPr lang="en-US" sz="3850" dirty="0"/>
          </a:p>
        </p:txBody>
      </p:sp>
      <p:sp>
        <p:nvSpPr>
          <p:cNvPr id="3" name="Text 1"/>
          <p:cNvSpPr/>
          <p:nvPr/>
        </p:nvSpPr>
        <p:spPr>
          <a:xfrm>
            <a:off x="2269927" y="2247900"/>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Lower Base Rate</a:t>
            </a:r>
            <a:endParaRPr lang="en-US" sz="1900" dirty="0"/>
          </a:p>
        </p:txBody>
      </p:sp>
      <p:sp>
        <p:nvSpPr>
          <p:cNvPr id="4" name="Text 2"/>
          <p:cNvSpPr/>
          <p:nvPr/>
        </p:nvSpPr>
        <p:spPr>
          <a:xfrm>
            <a:off x="837724" y="2681526"/>
            <a:ext cx="3896320" cy="670084"/>
          </a:xfrm>
          <a:prstGeom prst="rect">
            <a:avLst/>
          </a:prstGeom>
          <a:noFill/>
          <a:ln/>
        </p:spPr>
        <p:txBody>
          <a:bodyPr wrap="squar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Reduced interest payments improve cash flow</a:t>
            </a:r>
            <a:endParaRPr lang="en-US" sz="1600" dirty="0"/>
          </a:p>
        </p:txBody>
      </p:sp>
      <p:pic>
        <p:nvPicPr>
          <p:cNvPr id="5" name="Image 0" descr="preencoded.png"/>
          <p:cNvPicPr>
            <a:picLocks noChangeAspect="1"/>
          </p:cNvPicPr>
          <p:nvPr/>
        </p:nvPicPr>
        <p:blipFill>
          <a:blip r:embed="rId3"/>
          <a:stretch>
            <a:fillRect/>
          </a:stretch>
        </p:blipFill>
        <p:spPr>
          <a:xfrm>
            <a:off x="5048131" y="1744742"/>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245900" y="2517577"/>
            <a:ext cx="313373" cy="391716"/>
          </a:xfrm>
          <a:prstGeom prst="rect">
            <a:avLst/>
          </a:prstGeom>
        </p:spPr>
      </p:pic>
      <p:sp>
        <p:nvSpPr>
          <p:cNvPr id="7" name="Text 3"/>
          <p:cNvSpPr/>
          <p:nvPr/>
        </p:nvSpPr>
        <p:spPr>
          <a:xfrm>
            <a:off x="9896356" y="2247900"/>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Higher Loan Amounts</a:t>
            </a:r>
            <a:endParaRPr lang="en-US" sz="1900" dirty="0"/>
          </a:p>
        </p:txBody>
      </p:sp>
      <p:sp>
        <p:nvSpPr>
          <p:cNvPr id="8" name="Text 4"/>
          <p:cNvSpPr/>
          <p:nvPr/>
        </p:nvSpPr>
        <p:spPr>
          <a:xfrm>
            <a:off x="9896356" y="2681526"/>
            <a:ext cx="3896320"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Lenders may accept higher loan-to-value ratios</a:t>
            </a:r>
            <a:endParaRPr lang="en-US" sz="1600" dirty="0"/>
          </a:p>
        </p:txBody>
      </p:sp>
      <p:pic>
        <p:nvPicPr>
          <p:cNvPr id="9" name="Image 2" descr="preencoded.png"/>
          <p:cNvPicPr>
            <a:picLocks noChangeAspect="1"/>
          </p:cNvPicPr>
          <p:nvPr/>
        </p:nvPicPr>
        <p:blipFill>
          <a:blip r:embed="rId5"/>
          <a:stretch>
            <a:fillRect/>
          </a:stretch>
        </p:blipFill>
        <p:spPr>
          <a:xfrm>
            <a:off x="5048131" y="1744742"/>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456771" y="2903339"/>
            <a:ext cx="313373" cy="391716"/>
          </a:xfrm>
          <a:prstGeom prst="rect">
            <a:avLst/>
          </a:prstGeom>
        </p:spPr>
      </p:pic>
      <p:sp>
        <p:nvSpPr>
          <p:cNvPr id="11" name="Text 5"/>
          <p:cNvSpPr/>
          <p:nvPr/>
        </p:nvSpPr>
        <p:spPr>
          <a:xfrm>
            <a:off x="9896356" y="4672013"/>
            <a:ext cx="2464118" cy="308015"/>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Improved Returns</a:t>
            </a:r>
            <a:endParaRPr lang="en-US" sz="1900" dirty="0"/>
          </a:p>
        </p:txBody>
      </p:sp>
      <p:sp>
        <p:nvSpPr>
          <p:cNvPr id="12" name="Text 6"/>
          <p:cNvSpPr/>
          <p:nvPr/>
        </p:nvSpPr>
        <p:spPr>
          <a:xfrm>
            <a:off x="9896356" y="5105638"/>
            <a:ext cx="3896320" cy="67008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Can enhance equity IRR through positive leverage</a:t>
            </a:r>
            <a:endParaRPr lang="en-US" sz="1600" dirty="0"/>
          </a:p>
        </p:txBody>
      </p:sp>
      <p:pic>
        <p:nvPicPr>
          <p:cNvPr id="13" name="Image 4" descr="preencoded.png"/>
          <p:cNvPicPr>
            <a:picLocks noChangeAspect="1"/>
          </p:cNvPicPr>
          <p:nvPr/>
        </p:nvPicPr>
        <p:blipFill>
          <a:blip r:embed="rId7"/>
          <a:stretch>
            <a:fillRect/>
          </a:stretch>
        </p:blipFill>
        <p:spPr>
          <a:xfrm>
            <a:off x="5048131" y="1744742"/>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071009" y="5114211"/>
            <a:ext cx="313373" cy="391716"/>
          </a:xfrm>
          <a:prstGeom prst="rect">
            <a:avLst/>
          </a:prstGeom>
        </p:spPr>
      </p:pic>
      <p:sp>
        <p:nvSpPr>
          <p:cNvPr id="15" name="Text 7"/>
          <p:cNvSpPr/>
          <p:nvPr/>
        </p:nvSpPr>
        <p:spPr>
          <a:xfrm>
            <a:off x="2269927" y="4672013"/>
            <a:ext cx="2464118" cy="308015"/>
          </a:xfrm>
          <a:prstGeom prst="rect">
            <a:avLst/>
          </a:prstGeom>
          <a:noFill/>
          <a:ln/>
        </p:spPr>
        <p:txBody>
          <a:bodyPr wrap="none" lIns="0" tIns="0" rIns="0" bIns="0" rtlCol="0" anchor="t"/>
          <a:lstStyle/>
          <a:p>
            <a:pPr marL="0" indent="0" algn="r">
              <a:lnSpc>
                <a:spcPts val="2400"/>
              </a:lnSpc>
              <a:buNone/>
            </a:pPr>
            <a:r>
              <a:rPr lang="en-US" sz="1900" dirty="0">
                <a:solidFill>
                  <a:srgbClr val="F9EEE7"/>
                </a:solidFill>
                <a:latin typeface="Quattrocento" pitchFamily="34" charset="0"/>
                <a:ea typeface="Quattrocento" pitchFamily="34" charset="-122"/>
                <a:cs typeface="Quattrocento" pitchFamily="34" charset="-120"/>
              </a:rPr>
              <a:t>Deal Viability</a:t>
            </a:r>
            <a:endParaRPr lang="en-US" sz="1900" dirty="0"/>
          </a:p>
        </p:txBody>
      </p:sp>
      <p:sp>
        <p:nvSpPr>
          <p:cNvPr id="16" name="Text 8"/>
          <p:cNvSpPr/>
          <p:nvPr/>
        </p:nvSpPr>
        <p:spPr>
          <a:xfrm>
            <a:off x="837724" y="5105638"/>
            <a:ext cx="3896320" cy="670084"/>
          </a:xfrm>
          <a:prstGeom prst="rect">
            <a:avLst/>
          </a:prstGeom>
          <a:noFill/>
          <a:ln/>
        </p:spPr>
        <p:txBody>
          <a:bodyPr wrap="square" lIns="0" tIns="0" rIns="0" bIns="0" rtlCol="0" anchor="t"/>
          <a:lstStyle/>
          <a:p>
            <a:pPr marL="0" indent="0" algn="r">
              <a:lnSpc>
                <a:spcPts val="2600"/>
              </a:lnSpc>
              <a:buNone/>
            </a:pPr>
            <a:r>
              <a:rPr lang="en-US" sz="1600" dirty="0">
                <a:solidFill>
                  <a:srgbClr val="F9EEE7"/>
                </a:solidFill>
                <a:latin typeface="Quattrocento" pitchFamily="34" charset="0"/>
                <a:ea typeface="Quattrocento" pitchFamily="34" charset="-122"/>
                <a:cs typeface="Quattrocento" pitchFamily="34" charset="-120"/>
              </a:rPr>
              <a:t>Makes otherwise impossible transactions feasible</a:t>
            </a:r>
            <a:endParaRPr lang="en-US" sz="1600" dirty="0"/>
          </a:p>
        </p:txBody>
      </p:sp>
      <p:pic>
        <p:nvPicPr>
          <p:cNvPr id="17" name="Image 6" descr="preencoded.png"/>
          <p:cNvPicPr>
            <a:picLocks noChangeAspect="1"/>
          </p:cNvPicPr>
          <p:nvPr/>
        </p:nvPicPr>
        <p:blipFill>
          <a:blip r:embed="rId9"/>
          <a:stretch>
            <a:fillRect/>
          </a:stretch>
        </p:blipFill>
        <p:spPr>
          <a:xfrm>
            <a:off x="5048131" y="1744742"/>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5860137" y="4728448"/>
            <a:ext cx="313373" cy="391716"/>
          </a:xfrm>
          <a:prstGeom prst="rect">
            <a:avLst/>
          </a:prstGeom>
        </p:spPr>
      </p:pic>
      <p:sp>
        <p:nvSpPr>
          <p:cNvPr id="19" name="Text 9"/>
          <p:cNvSpPr/>
          <p:nvPr/>
        </p:nvSpPr>
        <p:spPr>
          <a:xfrm>
            <a:off x="837724" y="6514505"/>
            <a:ext cx="12954952"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In our case study, Bob's expected 10-year IRR on his levered equity investment with the participating mortgage is 12.97%, slightly better than the 12.83% he would achieve with a conventional 7.87% loan. The lower base interest rate provides greater positive leverage, offsetting the shared upside potential.</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28718"/>
          </a:xfrm>
          <a:prstGeom prst="rect">
            <a:avLst/>
          </a:prstGeom>
        </p:spPr>
      </p:pic>
      <p:sp>
        <p:nvSpPr>
          <p:cNvPr id="3" name="Text 0"/>
          <p:cNvSpPr/>
          <p:nvPr/>
        </p:nvSpPr>
        <p:spPr>
          <a:xfrm>
            <a:off x="681157" y="2731294"/>
            <a:ext cx="4007168" cy="500896"/>
          </a:xfrm>
          <a:prstGeom prst="rect">
            <a:avLst/>
          </a:prstGeom>
          <a:noFill/>
          <a:ln/>
        </p:spPr>
        <p:txBody>
          <a:bodyPr wrap="none" lIns="0" tIns="0" rIns="0" bIns="0" rtlCol="0" anchor="t"/>
          <a:lstStyle/>
          <a:p>
            <a:pPr marL="0" indent="0" algn="l">
              <a:lnSpc>
                <a:spcPts val="3900"/>
              </a:lnSpc>
              <a:buNone/>
            </a:pPr>
            <a:r>
              <a:rPr lang="en-US" sz="3150" dirty="0">
                <a:solidFill>
                  <a:srgbClr val="FFD9BE"/>
                </a:solidFill>
                <a:latin typeface="Quattrocento" pitchFamily="34" charset="0"/>
                <a:ea typeface="Quattrocento" pitchFamily="34" charset="-122"/>
                <a:cs typeface="Quattrocento" pitchFamily="34" charset="-120"/>
              </a:rPr>
              <a:t>Cash Flow Analysis</a:t>
            </a:r>
            <a:endParaRPr lang="en-US" sz="3150" dirty="0"/>
          </a:p>
        </p:txBody>
      </p:sp>
      <p:sp>
        <p:nvSpPr>
          <p:cNvPr id="4" name="Shape 1"/>
          <p:cNvSpPr/>
          <p:nvPr/>
        </p:nvSpPr>
        <p:spPr>
          <a:xfrm>
            <a:off x="681157" y="3487579"/>
            <a:ext cx="13268087" cy="2475071"/>
          </a:xfrm>
          <a:prstGeom prst="roundRect">
            <a:avLst>
              <a:gd name="adj" fmla="val 1032"/>
            </a:avLst>
          </a:prstGeom>
          <a:noFill/>
          <a:ln w="7620">
            <a:solidFill>
              <a:srgbClr val="FFFFFF">
                <a:alpha val="24000"/>
              </a:srgbClr>
            </a:solidFill>
            <a:prstDash val="solid"/>
          </a:ln>
        </p:spPr>
        <p:txBody>
          <a:bodyPr/>
          <a:lstStyle/>
          <a:p>
            <a:endParaRPr lang="en-US"/>
          </a:p>
        </p:txBody>
      </p:sp>
      <p:sp>
        <p:nvSpPr>
          <p:cNvPr id="5" name="Shape 2"/>
          <p:cNvSpPr/>
          <p:nvPr/>
        </p:nvSpPr>
        <p:spPr>
          <a:xfrm>
            <a:off x="688777" y="3495199"/>
            <a:ext cx="13252847" cy="491966"/>
          </a:xfrm>
          <a:prstGeom prst="rect">
            <a:avLst/>
          </a:prstGeom>
          <a:solidFill>
            <a:srgbClr val="FFFFFF">
              <a:alpha val="4000"/>
            </a:srgbClr>
          </a:solidFill>
          <a:ln/>
        </p:spPr>
        <p:txBody>
          <a:bodyPr/>
          <a:lstStyle/>
          <a:p>
            <a:endParaRPr lang="en-US"/>
          </a:p>
        </p:txBody>
      </p:sp>
      <p:sp>
        <p:nvSpPr>
          <p:cNvPr id="6" name="Text 3"/>
          <p:cNvSpPr/>
          <p:nvPr/>
        </p:nvSpPr>
        <p:spPr>
          <a:xfrm>
            <a:off x="859036" y="3604974"/>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Year</a:t>
            </a:r>
            <a:endParaRPr lang="en-US" sz="1300" dirty="0"/>
          </a:p>
        </p:txBody>
      </p:sp>
      <p:sp>
        <p:nvSpPr>
          <p:cNvPr id="7" name="Text 4"/>
          <p:cNvSpPr/>
          <p:nvPr/>
        </p:nvSpPr>
        <p:spPr>
          <a:xfrm>
            <a:off x="3513415" y="3604974"/>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NOI</a:t>
            </a:r>
            <a:endParaRPr lang="en-US" sz="1300" dirty="0"/>
          </a:p>
        </p:txBody>
      </p:sp>
      <p:sp>
        <p:nvSpPr>
          <p:cNvPr id="8" name="Text 5"/>
          <p:cNvSpPr/>
          <p:nvPr/>
        </p:nvSpPr>
        <p:spPr>
          <a:xfrm>
            <a:off x="6163985" y="3604974"/>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Base Interest</a:t>
            </a:r>
            <a:endParaRPr lang="en-US" sz="1300" dirty="0"/>
          </a:p>
        </p:txBody>
      </p:sp>
      <p:sp>
        <p:nvSpPr>
          <p:cNvPr id="9" name="Text 6"/>
          <p:cNvSpPr/>
          <p:nvPr/>
        </p:nvSpPr>
        <p:spPr>
          <a:xfrm>
            <a:off x="8814554" y="3604974"/>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Participation</a:t>
            </a:r>
            <a:endParaRPr lang="en-US" sz="1300" dirty="0"/>
          </a:p>
        </p:txBody>
      </p:sp>
      <p:sp>
        <p:nvSpPr>
          <p:cNvPr id="10" name="Text 7"/>
          <p:cNvSpPr/>
          <p:nvPr/>
        </p:nvSpPr>
        <p:spPr>
          <a:xfrm>
            <a:off x="11465123" y="3604974"/>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Borrower EBTCF</a:t>
            </a:r>
            <a:endParaRPr lang="en-US" sz="1300" dirty="0"/>
          </a:p>
        </p:txBody>
      </p:sp>
      <p:sp>
        <p:nvSpPr>
          <p:cNvPr id="11" name="Shape 8"/>
          <p:cNvSpPr/>
          <p:nvPr/>
        </p:nvSpPr>
        <p:spPr>
          <a:xfrm>
            <a:off x="688777" y="3987165"/>
            <a:ext cx="13252847" cy="491966"/>
          </a:xfrm>
          <a:prstGeom prst="rect">
            <a:avLst/>
          </a:prstGeom>
          <a:solidFill>
            <a:srgbClr val="000000">
              <a:alpha val="4000"/>
            </a:srgbClr>
          </a:solidFill>
          <a:ln/>
        </p:spPr>
        <p:txBody>
          <a:bodyPr/>
          <a:lstStyle/>
          <a:p>
            <a:endParaRPr lang="en-US"/>
          </a:p>
        </p:txBody>
      </p:sp>
      <p:sp>
        <p:nvSpPr>
          <p:cNvPr id="12" name="Text 9"/>
          <p:cNvSpPr/>
          <p:nvPr/>
        </p:nvSpPr>
        <p:spPr>
          <a:xfrm>
            <a:off x="859036" y="4096941"/>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a:t>
            </a:r>
            <a:endParaRPr lang="en-US" sz="1300" dirty="0"/>
          </a:p>
        </p:txBody>
      </p:sp>
      <p:sp>
        <p:nvSpPr>
          <p:cNvPr id="13" name="Text 10"/>
          <p:cNvSpPr/>
          <p:nvPr/>
        </p:nvSpPr>
        <p:spPr>
          <a:xfrm>
            <a:off x="3513415" y="4096941"/>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$1,100,000</a:t>
            </a:r>
            <a:endParaRPr lang="en-US" sz="1300" dirty="0"/>
          </a:p>
        </p:txBody>
      </p:sp>
      <p:sp>
        <p:nvSpPr>
          <p:cNvPr id="14" name="Text 11"/>
          <p:cNvSpPr/>
          <p:nvPr/>
        </p:nvSpPr>
        <p:spPr>
          <a:xfrm>
            <a:off x="6163985" y="4096941"/>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$550,020</a:t>
            </a:r>
            <a:endParaRPr lang="en-US" sz="1300" dirty="0"/>
          </a:p>
        </p:txBody>
      </p:sp>
      <p:sp>
        <p:nvSpPr>
          <p:cNvPr id="15" name="Text 12"/>
          <p:cNvSpPr/>
          <p:nvPr/>
        </p:nvSpPr>
        <p:spPr>
          <a:xfrm>
            <a:off x="8814554" y="4096941"/>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$120,000</a:t>
            </a:r>
            <a:endParaRPr lang="en-US" sz="1300" dirty="0"/>
          </a:p>
        </p:txBody>
      </p:sp>
      <p:sp>
        <p:nvSpPr>
          <p:cNvPr id="16" name="Text 13"/>
          <p:cNvSpPr/>
          <p:nvPr/>
        </p:nvSpPr>
        <p:spPr>
          <a:xfrm>
            <a:off x="11465123" y="4096941"/>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$429,980</a:t>
            </a:r>
            <a:endParaRPr lang="en-US" sz="1300" dirty="0"/>
          </a:p>
        </p:txBody>
      </p:sp>
      <p:sp>
        <p:nvSpPr>
          <p:cNvPr id="17" name="Shape 14"/>
          <p:cNvSpPr/>
          <p:nvPr/>
        </p:nvSpPr>
        <p:spPr>
          <a:xfrm>
            <a:off x="688777" y="4479131"/>
            <a:ext cx="13252847" cy="491966"/>
          </a:xfrm>
          <a:prstGeom prst="rect">
            <a:avLst/>
          </a:prstGeom>
          <a:solidFill>
            <a:srgbClr val="FFFFFF">
              <a:alpha val="4000"/>
            </a:srgbClr>
          </a:solidFill>
          <a:ln/>
        </p:spPr>
        <p:txBody>
          <a:bodyPr/>
          <a:lstStyle/>
          <a:p>
            <a:endParaRPr lang="en-US"/>
          </a:p>
        </p:txBody>
      </p:sp>
      <p:sp>
        <p:nvSpPr>
          <p:cNvPr id="18" name="Text 15"/>
          <p:cNvSpPr/>
          <p:nvPr/>
        </p:nvSpPr>
        <p:spPr>
          <a:xfrm>
            <a:off x="859036" y="4588907"/>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2</a:t>
            </a:r>
            <a:endParaRPr lang="en-US" sz="1300" dirty="0"/>
          </a:p>
        </p:txBody>
      </p:sp>
      <p:sp>
        <p:nvSpPr>
          <p:cNvPr id="19" name="Text 16"/>
          <p:cNvSpPr/>
          <p:nvPr/>
        </p:nvSpPr>
        <p:spPr>
          <a:xfrm>
            <a:off x="3513415" y="4588907"/>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$1,150,000</a:t>
            </a:r>
            <a:endParaRPr lang="en-US" sz="1300" dirty="0"/>
          </a:p>
        </p:txBody>
      </p:sp>
      <p:sp>
        <p:nvSpPr>
          <p:cNvPr id="20" name="Text 17"/>
          <p:cNvSpPr/>
          <p:nvPr/>
        </p:nvSpPr>
        <p:spPr>
          <a:xfrm>
            <a:off x="6163985" y="4588907"/>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$550,020</a:t>
            </a:r>
            <a:endParaRPr lang="en-US" sz="1300" dirty="0"/>
          </a:p>
        </p:txBody>
      </p:sp>
      <p:sp>
        <p:nvSpPr>
          <p:cNvPr id="21" name="Text 18"/>
          <p:cNvSpPr/>
          <p:nvPr/>
        </p:nvSpPr>
        <p:spPr>
          <a:xfrm>
            <a:off x="8814554" y="4588907"/>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$140,000</a:t>
            </a:r>
            <a:endParaRPr lang="en-US" sz="1300" dirty="0"/>
          </a:p>
        </p:txBody>
      </p:sp>
      <p:sp>
        <p:nvSpPr>
          <p:cNvPr id="22" name="Text 19"/>
          <p:cNvSpPr/>
          <p:nvPr/>
        </p:nvSpPr>
        <p:spPr>
          <a:xfrm>
            <a:off x="11465123" y="4588907"/>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$459,980</a:t>
            </a:r>
            <a:endParaRPr lang="en-US" sz="1300" dirty="0"/>
          </a:p>
        </p:txBody>
      </p:sp>
      <p:sp>
        <p:nvSpPr>
          <p:cNvPr id="23" name="Shape 20"/>
          <p:cNvSpPr/>
          <p:nvPr/>
        </p:nvSpPr>
        <p:spPr>
          <a:xfrm>
            <a:off x="688777" y="4971098"/>
            <a:ext cx="13252847" cy="491966"/>
          </a:xfrm>
          <a:prstGeom prst="rect">
            <a:avLst/>
          </a:prstGeom>
          <a:solidFill>
            <a:srgbClr val="000000">
              <a:alpha val="4000"/>
            </a:srgbClr>
          </a:solidFill>
          <a:ln/>
        </p:spPr>
        <p:txBody>
          <a:bodyPr/>
          <a:lstStyle/>
          <a:p>
            <a:endParaRPr lang="en-US"/>
          </a:p>
        </p:txBody>
      </p:sp>
      <p:sp>
        <p:nvSpPr>
          <p:cNvPr id="24" name="Text 21"/>
          <p:cNvSpPr/>
          <p:nvPr/>
        </p:nvSpPr>
        <p:spPr>
          <a:xfrm>
            <a:off x="859036" y="5080873"/>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5</a:t>
            </a:r>
            <a:endParaRPr lang="en-US" sz="1300" dirty="0"/>
          </a:p>
        </p:txBody>
      </p:sp>
      <p:sp>
        <p:nvSpPr>
          <p:cNvPr id="25" name="Text 22"/>
          <p:cNvSpPr/>
          <p:nvPr/>
        </p:nvSpPr>
        <p:spPr>
          <a:xfrm>
            <a:off x="3513415" y="5080873"/>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$1,200,000</a:t>
            </a:r>
            <a:endParaRPr lang="en-US" sz="1300" dirty="0"/>
          </a:p>
        </p:txBody>
      </p:sp>
      <p:sp>
        <p:nvSpPr>
          <p:cNvPr id="26" name="Text 23"/>
          <p:cNvSpPr/>
          <p:nvPr/>
        </p:nvSpPr>
        <p:spPr>
          <a:xfrm>
            <a:off x="6163985" y="5080873"/>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$550,020</a:t>
            </a:r>
            <a:endParaRPr lang="en-US" sz="1300" dirty="0"/>
          </a:p>
        </p:txBody>
      </p:sp>
      <p:sp>
        <p:nvSpPr>
          <p:cNvPr id="27" name="Text 24"/>
          <p:cNvSpPr/>
          <p:nvPr/>
        </p:nvSpPr>
        <p:spPr>
          <a:xfrm>
            <a:off x="8814554" y="5080873"/>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$160,000</a:t>
            </a:r>
            <a:endParaRPr lang="en-US" sz="1300" dirty="0"/>
          </a:p>
        </p:txBody>
      </p:sp>
      <p:sp>
        <p:nvSpPr>
          <p:cNvPr id="28" name="Text 25"/>
          <p:cNvSpPr/>
          <p:nvPr/>
        </p:nvSpPr>
        <p:spPr>
          <a:xfrm>
            <a:off x="11465123" y="5080873"/>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$489,980</a:t>
            </a:r>
            <a:endParaRPr lang="en-US" sz="1300" dirty="0"/>
          </a:p>
        </p:txBody>
      </p:sp>
      <p:sp>
        <p:nvSpPr>
          <p:cNvPr id="29" name="Shape 26"/>
          <p:cNvSpPr/>
          <p:nvPr/>
        </p:nvSpPr>
        <p:spPr>
          <a:xfrm>
            <a:off x="688777" y="5463064"/>
            <a:ext cx="13252847" cy="491966"/>
          </a:xfrm>
          <a:prstGeom prst="rect">
            <a:avLst/>
          </a:prstGeom>
          <a:solidFill>
            <a:srgbClr val="FFFFFF">
              <a:alpha val="4000"/>
            </a:srgbClr>
          </a:solidFill>
          <a:ln/>
        </p:spPr>
        <p:txBody>
          <a:bodyPr/>
          <a:lstStyle/>
          <a:p>
            <a:endParaRPr lang="en-US"/>
          </a:p>
        </p:txBody>
      </p:sp>
      <p:sp>
        <p:nvSpPr>
          <p:cNvPr id="30" name="Text 27"/>
          <p:cNvSpPr/>
          <p:nvPr/>
        </p:nvSpPr>
        <p:spPr>
          <a:xfrm>
            <a:off x="859036" y="5572839"/>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10</a:t>
            </a:r>
            <a:endParaRPr lang="en-US" sz="1300" dirty="0"/>
          </a:p>
        </p:txBody>
      </p:sp>
      <p:sp>
        <p:nvSpPr>
          <p:cNvPr id="31" name="Text 28"/>
          <p:cNvSpPr/>
          <p:nvPr/>
        </p:nvSpPr>
        <p:spPr>
          <a:xfrm>
            <a:off x="3513415" y="5572839"/>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$1,299,428</a:t>
            </a:r>
            <a:endParaRPr lang="en-US" sz="1300" dirty="0"/>
          </a:p>
        </p:txBody>
      </p:sp>
      <p:sp>
        <p:nvSpPr>
          <p:cNvPr id="32" name="Text 29"/>
          <p:cNvSpPr/>
          <p:nvPr/>
        </p:nvSpPr>
        <p:spPr>
          <a:xfrm>
            <a:off x="6163985" y="5572839"/>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$9,717,020*</a:t>
            </a:r>
            <a:endParaRPr lang="en-US" sz="1300" dirty="0"/>
          </a:p>
        </p:txBody>
      </p:sp>
      <p:sp>
        <p:nvSpPr>
          <p:cNvPr id="33" name="Text 30"/>
          <p:cNvSpPr/>
          <p:nvPr/>
        </p:nvSpPr>
        <p:spPr>
          <a:xfrm>
            <a:off x="8814554" y="5572839"/>
            <a:ext cx="230243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$497,483**</a:t>
            </a:r>
            <a:endParaRPr lang="en-US" sz="1300" dirty="0"/>
          </a:p>
        </p:txBody>
      </p:sp>
      <p:sp>
        <p:nvSpPr>
          <p:cNvPr id="34" name="Text 31"/>
          <p:cNvSpPr/>
          <p:nvPr/>
        </p:nvSpPr>
        <p:spPr>
          <a:xfrm>
            <a:off x="11465123" y="5572839"/>
            <a:ext cx="2306241"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$4,079,205</a:t>
            </a:r>
            <a:endParaRPr lang="en-US" sz="1300" dirty="0"/>
          </a:p>
        </p:txBody>
      </p:sp>
      <p:sp>
        <p:nvSpPr>
          <p:cNvPr id="35" name="Text 32"/>
          <p:cNvSpPr/>
          <p:nvPr/>
        </p:nvSpPr>
        <p:spPr>
          <a:xfrm>
            <a:off x="681157" y="6154222"/>
            <a:ext cx="13268087"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*Includes principal repayment of $9,167,000</a:t>
            </a:r>
            <a:endParaRPr lang="en-US" sz="1300" dirty="0"/>
          </a:p>
        </p:txBody>
      </p:sp>
      <p:sp>
        <p:nvSpPr>
          <p:cNvPr id="36" name="Text 33"/>
          <p:cNvSpPr/>
          <p:nvPr/>
        </p:nvSpPr>
        <p:spPr>
          <a:xfrm>
            <a:off x="681157" y="6618208"/>
            <a:ext cx="13268087" cy="272415"/>
          </a:xfrm>
          <a:prstGeom prst="rect">
            <a:avLst/>
          </a:prstGeom>
          <a:noFill/>
          <a:ln/>
        </p:spPr>
        <p:txBody>
          <a:bodyPr wrap="non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**Includes reversion participation of $297,712</a:t>
            </a:r>
            <a:endParaRPr lang="en-US" sz="1300" dirty="0"/>
          </a:p>
        </p:txBody>
      </p:sp>
      <p:sp>
        <p:nvSpPr>
          <p:cNvPr id="37" name="Text 34"/>
          <p:cNvSpPr/>
          <p:nvPr/>
        </p:nvSpPr>
        <p:spPr>
          <a:xfrm>
            <a:off x="681157" y="7082195"/>
            <a:ext cx="13268087" cy="544830"/>
          </a:xfrm>
          <a:prstGeom prst="rect">
            <a:avLst/>
          </a:prstGeom>
          <a:noFill/>
          <a:ln/>
        </p:spPr>
        <p:txBody>
          <a:bodyPr wrap="square" lIns="0" tIns="0" rIns="0" bIns="0" rtlCol="0" anchor="t"/>
          <a:lstStyle/>
          <a:p>
            <a:pPr marL="0" indent="0" algn="l">
              <a:lnSpc>
                <a:spcPts val="2100"/>
              </a:lnSpc>
              <a:buNone/>
            </a:pPr>
            <a:r>
              <a:rPr lang="en-US" sz="1300" dirty="0">
                <a:solidFill>
                  <a:srgbClr val="F9EEE7"/>
                </a:solidFill>
                <a:latin typeface="Quattrocento" pitchFamily="34" charset="0"/>
                <a:ea typeface="Quattrocento" pitchFamily="34" charset="-122"/>
                <a:cs typeface="Quattrocento" pitchFamily="34" charset="-120"/>
              </a:rPr>
              <a:t>The table shows how cash flows are distributed between lender and borrower. The lender receives base interest plus participation payments, while the borrower retains the remaining cash flow. At reversion in year 10, the lender receives principal repayment plus 40% of proceeds above the $12,250,000 threshold.</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27008" y="569357"/>
            <a:ext cx="8784908" cy="608052"/>
          </a:xfrm>
          <a:prstGeom prst="rect">
            <a:avLst/>
          </a:prstGeom>
          <a:noFill/>
          <a:ln/>
        </p:spPr>
        <p:txBody>
          <a:bodyPr wrap="none" lIns="0" tIns="0" rIns="0" bIns="0" rtlCol="0" anchor="t"/>
          <a:lstStyle/>
          <a:p>
            <a:pPr marL="0" indent="0" algn="l">
              <a:lnSpc>
                <a:spcPts val="4750"/>
              </a:lnSpc>
              <a:buNone/>
            </a:pPr>
            <a:r>
              <a:rPr lang="en-US" sz="3800" dirty="0">
                <a:solidFill>
                  <a:srgbClr val="FFD9BE"/>
                </a:solidFill>
                <a:latin typeface="Quattrocento" pitchFamily="34" charset="0"/>
                <a:ea typeface="Quattrocento" pitchFamily="34" charset="-122"/>
                <a:cs typeface="Quattrocento" pitchFamily="34" charset="-120"/>
              </a:rPr>
              <a:t>Potential Challenges and Considerations</a:t>
            </a:r>
            <a:endParaRPr lang="en-US" sz="3800" dirty="0"/>
          </a:p>
        </p:txBody>
      </p:sp>
      <p:pic>
        <p:nvPicPr>
          <p:cNvPr id="3" name="Image 0" descr="preencoded.png"/>
          <p:cNvPicPr>
            <a:picLocks noChangeAspect="1"/>
          </p:cNvPicPr>
          <p:nvPr/>
        </p:nvPicPr>
        <p:blipFill>
          <a:blip r:embed="rId3"/>
          <a:stretch>
            <a:fillRect/>
          </a:stretch>
        </p:blipFill>
        <p:spPr>
          <a:xfrm>
            <a:off x="3268147" y="1590913"/>
            <a:ext cx="1605796" cy="1172289"/>
          </a:xfrm>
          <a:prstGeom prst="rect">
            <a:avLst/>
          </a:prstGeom>
        </p:spPr>
      </p:pic>
      <p:pic>
        <p:nvPicPr>
          <p:cNvPr id="4" name="Image 1" descr="preencoded.png"/>
          <p:cNvPicPr>
            <a:picLocks noChangeAspect="1"/>
          </p:cNvPicPr>
          <p:nvPr/>
        </p:nvPicPr>
        <p:blipFill>
          <a:blip r:embed="rId4"/>
          <a:stretch>
            <a:fillRect/>
          </a:stretch>
        </p:blipFill>
        <p:spPr>
          <a:xfrm>
            <a:off x="3925610" y="2140148"/>
            <a:ext cx="290751" cy="363379"/>
          </a:xfrm>
          <a:prstGeom prst="rect">
            <a:avLst/>
          </a:prstGeom>
        </p:spPr>
      </p:pic>
      <p:sp>
        <p:nvSpPr>
          <p:cNvPr id="5" name="Text 1"/>
          <p:cNvSpPr/>
          <p:nvPr/>
        </p:nvSpPr>
        <p:spPr>
          <a:xfrm>
            <a:off x="5080635" y="1797606"/>
            <a:ext cx="2432566"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Moral Hazard</a:t>
            </a:r>
            <a:endParaRPr lang="en-US" sz="1900" dirty="0"/>
          </a:p>
        </p:txBody>
      </p:sp>
      <p:sp>
        <p:nvSpPr>
          <p:cNvPr id="6" name="Text 2"/>
          <p:cNvSpPr/>
          <p:nvPr/>
        </p:nvSpPr>
        <p:spPr>
          <a:xfrm>
            <a:off x="5080635" y="2225635"/>
            <a:ext cx="4865965"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Misaligned incentives between borrower and lender</a:t>
            </a:r>
            <a:endParaRPr lang="en-US" sz="1600" dirty="0"/>
          </a:p>
        </p:txBody>
      </p:sp>
      <p:sp>
        <p:nvSpPr>
          <p:cNvPr id="7" name="Shape 3"/>
          <p:cNvSpPr/>
          <p:nvPr/>
        </p:nvSpPr>
        <p:spPr>
          <a:xfrm>
            <a:off x="4925616" y="2779514"/>
            <a:ext cx="8826103" cy="11430"/>
          </a:xfrm>
          <a:prstGeom prst="roundRect">
            <a:avLst>
              <a:gd name="adj" fmla="val 271362"/>
            </a:avLst>
          </a:prstGeom>
          <a:solidFill>
            <a:srgbClr val="4A6B6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65189" y="2814876"/>
            <a:ext cx="3211592" cy="1172289"/>
          </a:xfrm>
          <a:prstGeom prst="rect">
            <a:avLst/>
          </a:prstGeom>
        </p:spPr>
      </p:pic>
      <p:pic>
        <p:nvPicPr>
          <p:cNvPr id="9" name="Image 3" descr="preencoded.png"/>
          <p:cNvPicPr>
            <a:picLocks noChangeAspect="1"/>
          </p:cNvPicPr>
          <p:nvPr/>
        </p:nvPicPr>
        <p:blipFill>
          <a:blip r:embed="rId6"/>
          <a:stretch>
            <a:fillRect/>
          </a:stretch>
        </p:blipFill>
        <p:spPr>
          <a:xfrm>
            <a:off x="3925610" y="3219331"/>
            <a:ext cx="290751" cy="363379"/>
          </a:xfrm>
          <a:prstGeom prst="rect">
            <a:avLst/>
          </a:prstGeom>
        </p:spPr>
      </p:pic>
      <p:sp>
        <p:nvSpPr>
          <p:cNvPr id="10" name="Text 4"/>
          <p:cNvSpPr/>
          <p:nvPr/>
        </p:nvSpPr>
        <p:spPr>
          <a:xfrm>
            <a:off x="5883473" y="3021568"/>
            <a:ext cx="2933581"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Administrative Complexity</a:t>
            </a:r>
            <a:endParaRPr lang="en-US" sz="1900" dirty="0"/>
          </a:p>
        </p:txBody>
      </p:sp>
      <p:sp>
        <p:nvSpPr>
          <p:cNvPr id="11" name="Text 5"/>
          <p:cNvSpPr/>
          <p:nvPr/>
        </p:nvSpPr>
        <p:spPr>
          <a:xfrm>
            <a:off x="5883473" y="3449598"/>
            <a:ext cx="5292566"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Requires monitoring and auditing of property operations</a:t>
            </a:r>
            <a:endParaRPr lang="en-US" sz="1600" dirty="0"/>
          </a:p>
        </p:txBody>
      </p:sp>
      <p:sp>
        <p:nvSpPr>
          <p:cNvPr id="12" name="Shape 6"/>
          <p:cNvSpPr/>
          <p:nvPr/>
        </p:nvSpPr>
        <p:spPr>
          <a:xfrm>
            <a:off x="5728454" y="4003477"/>
            <a:ext cx="8023265" cy="11430"/>
          </a:xfrm>
          <a:prstGeom prst="roundRect">
            <a:avLst>
              <a:gd name="adj" fmla="val 271362"/>
            </a:avLst>
          </a:prstGeom>
          <a:solidFill>
            <a:srgbClr val="4A6B6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62351" y="4038838"/>
            <a:ext cx="4817388" cy="1172289"/>
          </a:xfrm>
          <a:prstGeom prst="rect">
            <a:avLst/>
          </a:prstGeom>
        </p:spPr>
      </p:pic>
      <p:pic>
        <p:nvPicPr>
          <p:cNvPr id="14" name="Image 5" descr="preencoded.png"/>
          <p:cNvPicPr>
            <a:picLocks noChangeAspect="1"/>
          </p:cNvPicPr>
          <p:nvPr/>
        </p:nvPicPr>
        <p:blipFill>
          <a:blip r:embed="rId8"/>
          <a:stretch>
            <a:fillRect/>
          </a:stretch>
        </p:blipFill>
        <p:spPr>
          <a:xfrm>
            <a:off x="3925610" y="4443293"/>
            <a:ext cx="290751" cy="363379"/>
          </a:xfrm>
          <a:prstGeom prst="rect">
            <a:avLst/>
          </a:prstGeom>
        </p:spPr>
      </p:pic>
      <p:sp>
        <p:nvSpPr>
          <p:cNvPr id="15" name="Text 7"/>
          <p:cNvSpPr/>
          <p:nvPr/>
        </p:nvSpPr>
        <p:spPr>
          <a:xfrm>
            <a:off x="6686431" y="4245531"/>
            <a:ext cx="3459956"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Capital Improvement Decisions</a:t>
            </a:r>
            <a:endParaRPr lang="en-US" sz="1900" dirty="0"/>
          </a:p>
        </p:txBody>
      </p:sp>
      <p:sp>
        <p:nvSpPr>
          <p:cNvPr id="16" name="Text 8"/>
          <p:cNvSpPr/>
          <p:nvPr/>
        </p:nvSpPr>
        <p:spPr>
          <a:xfrm>
            <a:off x="6686431" y="4673560"/>
            <a:ext cx="5601653"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Potential conflicts over property enhancement expenditures</a:t>
            </a:r>
            <a:endParaRPr lang="en-US" sz="1600" dirty="0"/>
          </a:p>
        </p:txBody>
      </p:sp>
      <p:sp>
        <p:nvSpPr>
          <p:cNvPr id="17" name="Shape 9"/>
          <p:cNvSpPr/>
          <p:nvPr/>
        </p:nvSpPr>
        <p:spPr>
          <a:xfrm>
            <a:off x="6531412" y="5227439"/>
            <a:ext cx="7220307" cy="11430"/>
          </a:xfrm>
          <a:prstGeom prst="roundRect">
            <a:avLst>
              <a:gd name="adj" fmla="val 271362"/>
            </a:avLst>
          </a:prstGeom>
          <a:solidFill>
            <a:srgbClr val="4A6B6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59393" y="5262801"/>
            <a:ext cx="6423303" cy="1172289"/>
          </a:xfrm>
          <a:prstGeom prst="rect">
            <a:avLst/>
          </a:prstGeom>
        </p:spPr>
      </p:pic>
      <p:pic>
        <p:nvPicPr>
          <p:cNvPr id="19" name="Image 7" descr="preencoded.png"/>
          <p:cNvPicPr>
            <a:picLocks noChangeAspect="1"/>
          </p:cNvPicPr>
          <p:nvPr/>
        </p:nvPicPr>
        <p:blipFill>
          <a:blip r:embed="rId10"/>
          <a:stretch>
            <a:fillRect/>
          </a:stretch>
        </p:blipFill>
        <p:spPr>
          <a:xfrm>
            <a:off x="3925610" y="5667256"/>
            <a:ext cx="290751" cy="363379"/>
          </a:xfrm>
          <a:prstGeom prst="rect">
            <a:avLst/>
          </a:prstGeom>
        </p:spPr>
      </p:pic>
      <p:sp>
        <p:nvSpPr>
          <p:cNvPr id="20" name="Text 10"/>
          <p:cNvSpPr/>
          <p:nvPr/>
        </p:nvSpPr>
        <p:spPr>
          <a:xfrm>
            <a:off x="7489388" y="5469493"/>
            <a:ext cx="3896678" cy="303967"/>
          </a:xfrm>
          <a:prstGeom prst="rect">
            <a:avLst/>
          </a:prstGeom>
          <a:noFill/>
          <a:ln/>
        </p:spPr>
        <p:txBody>
          <a:bodyPr wrap="none" lIns="0" tIns="0" rIns="0" bIns="0" rtlCol="0" anchor="t"/>
          <a:lstStyle/>
          <a:p>
            <a:pPr marL="0" indent="0" algn="l">
              <a:lnSpc>
                <a:spcPts val="2350"/>
              </a:lnSpc>
              <a:buNone/>
            </a:pPr>
            <a:r>
              <a:rPr lang="en-US" sz="1900" dirty="0">
                <a:solidFill>
                  <a:srgbClr val="F9EEE7"/>
                </a:solidFill>
                <a:latin typeface="Quattrocento" pitchFamily="34" charset="0"/>
                <a:ea typeface="Quattrocento" pitchFamily="34" charset="-122"/>
                <a:cs typeface="Quattrocento" pitchFamily="34" charset="-120"/>
              </a:rPr>
              <a:t>Legal and Structural Considerations</a:t>
            </a:r>
            <a:endParaRPr lang="en-US" sz="1900" dirty="0"/>
          </a:p>
        </p:txBody>
      </p:sp>
      <p:sp>
        <p:nvSpPr>
          <p:cNvPr id="21" name="Text 11"/>
          <p:cNvSpPr/>
          <p:nvPr/>
        </p:nvSpPr>
        <p:spPr>
          <a:xfrm>
            <a:off x="7489388" y="5897523"/>
            <a:ext cx="5462111" cy="330875"/>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More complex documentation and potential liability issues</a:t>
            </a:r>
            <a:endParaRPr lang="en-US" sz="1600" dirty="0"/>
          </a:p>
        </p:txBody>
      </p:sp>
      <p:sp>
        <p:nvSpPr>
          <p:cNvPr id="22" name="Text 12"/>
          <p:cNvSpPr/>
          <p:nvPr/>
        </p:nvSpPr>
        <p:spPr>
          <a:xfrm>
            <a:off x="827008" y="6667619"/>
            <a:ext cx="12976384" cy="992624"/>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Participating mortgages introduce potential conflicts not present in conventional loans. For example, borrowers might pad expenses to reduce the lender's participation, or skimp on capital improvements that would enhance property value. Lenders must carefully structure agreements and implement monitoring systems to mitigate these risks.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639848"/>
            <a:ext cx="5348645" cy="615910"/>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Risk Profile Comparison</a:t>
            </a:r>
            <a:endParaRPr lang="en-US" sz="3850" dirty="0"/>
          </a:p>
        </p:txBody>
      </p:sp>
      <p:sp>
        <p:nvSpPr>
          <p:cNvPr id="3" name="Text 1"/>
          <p:cNvSpPr/>
          <p:nvPr/>
        </p:nvSpPr>
        <p:spPr>
          <a:xfrm>
            <a:off x="837724" y="2779276"/>
            <a:ext cx="2586157"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Conventional Mortgage</a:t>
            </a:r>
            <a:endParaRPr lang="en-US" sz="1900" dirty="0"/>
          </a:p>
        </p:txBody>
      </p:sp>
      <p:sp>
        <p:nvSpPr>
          <p:cNvPr id="4" name="Text 2"/>
          <p:cNvSpPr/>
          <p:nvPr/>
        </p:nvSpPr>
        <p:spPr>
          <a:xfrm>
            <a:off x="837724" y="3296722"/>
            <a:ext cx="6221968" cy="1005126"/>
          </a:xfrm>
          <a:prstGeom prst="rect">
            <a:avLst/>
          </a:prstGeom>
          <a:noFill/>
          <a:ln/>
        </p:spPr>
        <p:txBody>
          <a:bodyPr wrap="square" lIns="0" tIns="0" rIns="0" bIns="0" rtlCol="0" anchor="t"/>
          <a:lstStyle/>
          <a:p>
            <a:pPr marL="0" indent="0" algn="l">
              <a:lnSpc>
                <a:spcPts val="2600"/>
              </a:lnSpc>
              <a:buNone/>
            </a:pPr>
            <a:r>
              <a:rPr lang="en-US" sz="1600" b="1" dirty="0">
                <a:solidFill>
                  <a:srgbClr val="F9EEE7"/>
                </a:solidFill>
                <a:latin typeface="Quattrocento" pitchFamily="34" charset="0"/>
                <a:ea typeface="Quattrocento" pitchFamily="34" charset="-122"/>
                <a:cs typeface="Quattrocento" pitchFamily="34" charset="-120"/>
              </a:rPr>
              <a:t>Lender:</a:t>
            </a:r>
            <a:r>
              <a:rPr lang="en-US" sz="1600" dirty="0">
                <a:solidFill>
                  <a:srgbClr val="F9EEE7"/>
                </a:solidFill>
                <a:latin typeface="Quattrocento" pitchFamily="34" charset="0"/>
                <a:ea typeface="Quattrocento" pitchFamily="34" charset="-122"/>
                <a:cs typeface="Quattrocento" pitchFamily="34" charset="-120"/>
              </a:rPr>
              <a:t> Fixed returns regardless of property performance, higher default risk with high LTV loans, vulnerable to inflation eroding real returns</a:t>
            </a:r>
            <a:endParaRPr lang="en-US" sz="1600" dirty="0"/>
          </a:p>
        </p:txBody>
      </p:sp>
      <p:sp>
        <p:nvSpPr>
          <p:cNvPr id="5" name="Text 3"/>
          <p:cNvSpPr/>
          <p:nvPr/>
        </p:nvSpPr>
        <p:spPr>
          <a:xfrm>
            <a:off x="837724" y="4490323"/>
            <a:ext cx="6221968" cy="670084"/>
          </a:xfrm>
          <a:prstGeom prst="rect">
            <a:avLst/>
          </a:prstGeom>
          <a:noFill/>
          <a:ln/>
        </p:spPr>
        <p:txBody>
          <a:bodyPr wrap="square" lIns="0" tIns="0" rIns="0" bIns="0" rtlCol="0" anchor="t"/>
          <a:lstStyle/>
          <a:p>
            <a:pPr marL="0" indent="0" algn="l">
              <a:lnSpc>
                <a:spcPts val="2600"/>
              </a:lnSpc>
              <a:buNone/>
            </a:pPr>
            <a:r>
              <a:rPr lang="en-US" sz="1600" b="1" dirty="0">
                <a:solidFill>
                  <a:srgbClr val="F9EEE7"/>
                </a:solidFill>
                <a:latin typeface="Quattrocento" pitchFamily="34" charset="0"/>
                <a:ea typeface="Quattrocento" pitchFamily="34" charset="-122"/>
                <a:cs typeface="Quattrocento" pitchFamily="34" charset="-120"/>
              </a:rPr>
              <a:t>Borrower:</a:t>
            </a:r>
            <a:r>
              <a:rPr lang="en-US" sz="1600" dirty="0">
                <a:solidFill>
                  <a:srgbClr val="F9EEE7"/>
                </a:solidFill>
                <a:latin typeface="Quattrocento" pitchFamily="34" charset="0"/>
                <a:ea typeface="Quattrocento" pitchFamily="34" charset="-122"/>
                <a:cs typeface="Quattrocento" pitchFamily="34" charset="-120"/>
              </a:rPr>
              <a:t> Retains all upside potential, fixed debt service obligations, higher base interest rate</a:t>
            </a:r>
            <a:endParaRPr lang="en-US" sz="1600" dirty="0"/>
          </a:p>
        </p:txBody>
      </p:sp>
      <p:sp>
        <p:nvSpPr>
          <p:cNvPr id="6" name="Text 4"/>
          <p:cNvSpPr/>
          <p:nvPr/>
        </p:nvSpPr>
        <p:spPr>
          <a:xfrm>
            <a:off x="7578328" y="2779276"/>
            <a:ext cx="2491502" cy="308015"/>
          </a:xfrm>
          <a:prstGeom prst="rect">
            <a:avLst/>
          </a:prstGeom>
          <a:noFill/>
          <a:ln/>
        </p:spPr>
        <p:txBody>
          <a:bodyPr wrap="none" lIns="0" tIns="0" rIns="0" bIns="0" rtlCol="0" anchor="t"/>
          <a:lstStyle/>
          <a:p>
            <a:pPr marL="0" indent="0" algn="l">
              <a:lnSpc>
                <a:spcPts val="2400"/>
              </a:lnSpc>
              <a:buNone/>
            </a:pPr>
            <a:r>
              <a:rPr lang="en-US" sz="1900" dirty="0">
                <a:solidFill>
                  <a:srgbClr val="FFD9BE"/>
                </a:solidFill>
                <a:latin typeface="Quattrocento" pitchFamily="34" charset="0"/>
                <a:ea typeface="Quattrocento" pitchFamily="34" charset="-122"/>
                <a:cs typeface="Quattrocento" pitchFamily="34" charset="-120"/>
              </a:rPr>
              <a:t>Participating Mortgage</a:t>
            </a:r>
            <a:endParaRPr lang="en-US" sz="1900" dirty="0"/>
          </a:p>
        </p:txBody>
      </p:sp>
      <p:sp>
        <p:nvSpPr>
          <p:cNvPr id="7" name="Text 5"/>
          <p:cNvSpPr/>
          <p:nvPr/>
        </p:nvSpPr>
        <p:spPr>
          <a:xfrm>
            <a:off x="7578328" y="3296722"/>
            <a:ext cx="6221968" cy="670084"/>
          </a:xfrm>
          <a:prstGeom prst="rect">
            <a:avLst/>
          </a:prstGeom>
          <a:noFill/>
          <a:ln/>
        </p:spPr>
        <p:txBody>
          <a:bodyPr wrap="square" lIns="0" tIns="0" rIns="0" bIns="0" rtlCol="0" anchor="t"/>
          <a:lstStyle/>
          <a:p>
            <a:pPr marL="0" indent="0" algn="l">
              <a:lnSpc>
                <a:spcPts val="2600"/>
              </a:lnSpc>
              <a:buNone/>
            </a:pPr>
            <a:r>
              <a:rPr lang="en-US" sz="1600" b="1" dirty="0">
                <a:solidFill>
                  <a:srgbClr val="F9EEE7"/>
                </a:solidFill>
                <a:latin typeface="Quattrocento" pitchFamily="34" charset="0"/>
                <a:ea typeface="Quattrocento" pitchFamily="34" charset="-122"/>
                <a:cs typeface="Quattrocento" pitchFamily="34" charset="-120"/>
              </a:rPr>
              <a:t>Lender:</a:t>
            </a:r>
            <a:r>
              <a:rPr lang="en-US" sz="1600" dirty="0">
                <a:solidFill>
                  <a:srgbClr val="F9EEE7"/>
                </a:solidFill>
                <a:latin typeface="Quattrocento" pitchFamily="34" charset="0"/>
                <a:ea typeface="Quattrocento" pitchFamily="34" charset="-122"/>
                <a:cs typeface="Quattrocento" pitchFamily="34" charset="-120"/>
              </a:rPr>
              <a:t> Returns partially tied to property performance, reduced inflation risk, potentially lower default risk</a:t>
            </a:r>
            <a:endParaRPr lang="en-US" sz="1600" dirty="0"/>
          </a:p>
        </p:txBody>
      </p:sp>
      <p:sp>
        <p:nvSpPr>
          <p:cNvPr id="8" name="Text 6"/>
          <p:cNvSpPr/>
          <p:nvPr/>
        </p:nvSpPr>
        <p:spPr>
          <a:xfrm>
            <a:off x="7578328" y="4155281"/>
            <a:ext cx="6221968" cy="670084"/>
          </a:xfrm>
          <a:prstGeom prst="rect">
            <a:avLst/>
          </a:prstGeom>
          <a:noFill/>
          <a:ln/>
        </p:spPr>
        <p:txBody>
          <a:bodyPr wrap="square" lIns="0" tIns="0" rIns="0" bIns="0" rtlCol="0" anchor="t"/>
          <a:lstStyle/>
          <a:p>
            <a:pPr marL="0" indent="0" algn="l">
              <a:lnSpc>
                <a:spcPts val="2600"/>
              </a:lnSpc>
              <a:buNone/>
            </a:pPr>
            <a:r>
              <a:rPr lang="en-US" sz="1600" b="1" dirty="0">
                <a:solidFill>
                  <a:srgbClr val="F9EEE7"/>
                </a:solidFill>
                <a:latin typeface="Quattrocento" pitchFamily="34" charset="0"/>
                <a:ea typeface="Quattrocento" pitchFamily="34" charset="-122"/>
                <a:cs typeface="Quattrocento" pitchFamily="34" charset="-120"/>
              </a:rPr>
              <a:t>Borrower:</a:t>
            </a:r>
            <a:r>
              <a:rPr lang="en-US" sz="1600" dirty="0">
                <a:solidFill>
                  <a:srgbClr val="F9EEE7"/>
                </a:solidFill>
                <a:latin typeface="Quattrocento" pitchFamily="34" charset="0"/>
                <a:ea typeface="Quattrocento" pitchFamily="34" charset="-122"/>
                <a:cs typeface="Quattrocento" pitchFamily="34" charset="-120"/>
              </a:rPr>
              <a:t> Shares upside potential, lower base interest payments, risk profile becomes somewhat skewed</a:t>
            </a:r>
            <a:endParaRPr lang="en-US" sz="1600" dirty="0"/>
          </a:p>
        </p:txBody>
      </p:sp>
      <p:sp>
        <p:nvSpPr>
          <p:cNvPr id="9" name="Text 7"/>
          <p:cNvSpPr/>
          <p:nvPr/>
        </p:nvSpPr>
        <p:spPr>
          <a:xfrm>
            <a:off x="837724" y="5584507"/>
            <a:ext cx="12954952" cy="1005126"/>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participating mortgage fundamentally alters the risk distribution between lender and borrower. While the borrower sacrifices some upside potential, they gain from lower base interest rates and potentially higher loan amounts. The lender's risk becomes more equity-like but with inflation protection benefits.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2928" y="548283"/>
            <a:ext cx="7550944" cy="1171099"/>
          </a:xfrm>
          <a:prstGeom prst="rect">
            <a:avLst/>
          </a:prstGeom>
          <a:noFill/>
          <a:ln/>
        </p:spPr>
        <p:txBody>
          <a:bodyPr wrap="square" lIns="0" tIns="0" rIns="0" bIns="0" rtlCol="0" anchor="t"/>
          <a:lstStyle/>
          <a:p>
            <a:pPr marL="0" indent="0" algn="l">
              <a:lnSpc>
                <a:spcPts val="4600"/>
              </a:lnSpc>
              <a:buNone/>
            </a:pPr>
            <a:r>
              <a:rPr lang="en-US" sz="3650" dirty="0">
                <a:solidFill>
                  <a:srgbClr val="FFD9BE"/>
                </a:solidFill>
                <a:latin typeface="Quattrocento" pitchFamily="34" charset="0"/>
                <a:ea typeface="Quattrocento" pitchFamily="34" charset="-122"/>
                <a:cs typeface="Quattrocento" pitchFamily="34" charset="-120"/>
              </a:rPr>
              <a:t>Case Study: Bob's Investment Decision</a:t>
            </a:r>
            <a:endParaRPr lang="en-US" sz="3650" dirty="0"/>
          </a:p>
        </p:txBody>
      </p:sp>
      <p:sp>
        <p:nvSpPr>
          <p:cNvPr id="4" name="Text 1"/>
          <p:cNvSpPr/>
          <p:nvPr/>
        </p:nvSpPr>
        <p:spPr>
          <a:xfrm>
            <a:off x="6282928" y="2117527"/>
            <a:ext cx="2351008" cy="657106"/>
          </a:xfrm>
          <a:prstGeom prst="rect">
            <a:avLst/>
          </a:prstGeom>
          <a:noFill/>
          <a:ln/>
        </p:spPr>
        <p:txBody>
          <a:bodyPr wrap="none" lIns="0" tIns="0" rIns="0" bIns="0" rtlCol="0" anchor="t"/>
          <a:lstStyle/>
          <a:p>
            <a:pPr marL="0" indent="0" algn="ctr">
              <a:lnSpc>
                <a:spcPts val="5150"/>
              </a:lnSpc>
              <a:buNone/>
            </a:pPr>
            <a:r>
              <a:rPr lang="en-US" sz="5150" dirty="0">
                <a:solidFill>
                  <a:srgbClr val="F9EEE7"/>
                </a:solidFill>
                <a:latin typeface="Quattrocento" pitchFamily="34" charset="0"/>
                <a:ea typeface="Quattrocento" pitchFamily="34" charset="-122"/>
                <a:cs typeface="Quattrocento" pitchFamily="34" charset="-120"/>
              </a:rPr>
              <a:t>12.97%</a:t>
            </a:r>
            <a:endParaRPr lang="en-US" sz="5150" dirty="0"/>
          </a:p>
        </p:txBody>
      </p:sp>
      <p:sp>
        <p:nvSpPr>
          <p:cNvPr id="5" name="Text 2"/>
          <p:cNvSpPr/>
          <p:nvPr/>
        </p:nvSpPr>
        <p:spPr>
          <a:xfrm>
            <a:off x="6282928" y="3023473"/>
            <a:ext cx="2351008" cy="585788"/>
          </a:xfrm>
          <a:prstGeom prst="rect">
            <a:avLst/>
          </a:prstGeom>
          <a:noFill/>
          <a:ln/>
        </p:spPr>
        <p:txBody>
          <a:bodyPr wrap="square" lIns="0" tIns="0" rIns="0" bIns="0" rtlCol="0" anchor="t"/>
          <a:lstStyle/>
          <a:p>
            <a:pPr marL="0" indent="0" algn="ctr">
              <a:lnSpc>
                <a:spcPts val="2300"/>
              </a:lnSpc>
              <a:buNone/>
            </a:pPr>
            <a:r>
              <a:rPr lang="en-US" sz="1800" dirty="0">
                <a:solidFill>
                  <a:srgbClr val="F9EEE7"/>
                </a:solidFill>
                <a:latin typeface="Quattrocento" pitchFamily="34" charset="0"/>
                <a:ea typeface="Quattrocento" pitchFamily="34" charset="-122"/>
                <a:cs typeface="Quattrocento" pitchFamily="34" charset="-120"/>
              </a:rPr>
              <a:t>Participating Mortgage IRR</a:t>
            </a:r>
            <a:endParaRPr lang="en-US" sz="1800" dirty="0"/>
          </a:p>
        </p:txBody>
      </p:sp>
      <p:sp>
        <p:nvSpPr>
          <p:cNvPr id="6" name="Text 3"/>
          <p:cNvSpPr/>
          <p:nvPr/>
        </p:nvSpPr>
        <p:spPr>
          <a:xfrm>
            <a:off x="6282928" y="3728680"/>
            <a:ext cx="2351008" cy="955834"/>
          </a:xfrm>
          <a:prstGeom prst="rect">
            <a:avLst/>
          </a:prstGeom>
          <a:noFill/>
          <a:ln/>
        </p:spPr>
        <p:txBody>
          <a:bodyPr wrap="square" lIns="0" tIns="0" rIns="0" bIns="0" rtlCol="0" anchor="t"/>
          <a:lstStyle/>
          <a:p>
            <a:pPr marL="0" indent="0" algn="ctr">
              <a:lnSpc>
                <a:spcPts val="2500"/>
              </a:lnSpc>
              <a:buNone/>
            </a:pPr>
            <a:r>
              <a:rPr lang="en-US" sz="1550" dirty="0">
                <a:solidFill>
                  <a:srgbClr val="F9EEE7"/>
                </a:solidFill>
                <a:latin typeface="Quattrocento" pitchFamily="34" charset="0"/>
                <a:ea typeface="Quattrocento" pitchFamily="34" charset="-122"/>
                <a:cs typeface="Quattrocento" pitchFamily="34" charset="-120"/>
              </a:rPr>
              <a:t>Bob's expected equity return with 6% base rate and 40% participation</a:t>
            </a:r>
            <a:endParaRPr lang="en-US" sz="1550" dirty="0"/>
          </a:p>
        </p:txBody>
      </p:sp>
      <p:sp>
        <p:nvSpPr>
          <p:cNvPr id="7" name="Text 4"/>
          <p:cNvSpPr/>
          <p:nvPr/>
        </p:nvSpPr>
        <p:spPr>
          <a:xfrm>
            <a:off x="8882777" y="2117527"/>
            <a:ext cx="2351127" cy="657106"/>
          </a:xfrm>
          <a:prstGeom prst="rect">
            <a:avLst/>
          </a:prstGeom>
          <a:noFill/>
          <a:ln/>
        </p:spPr>
        <p:txBody>
          <a:bodyPr wrap="none" lIns="0" tIns="0" rIns="0" bIns="0" rtlCol="0" anchor="t"/>
          <a:lstStyle/>
          <a:p>
            <a:pPr marL="0" indent="0" algn="ctr">
              <a:lnSpc>
                <a:spcPts val="5150"/>
              </a:lnSpc>
              <a:buNone/>
            </a:pPr>
            <a:r>
              <a:rPr lang="en-US" sz="5150" dirty="0">
                <a:solidFill>
                  <a:srgbClr val="F9EEE7"/>
                </a:solidFill>
                <a:latin typeface="Quattrocento" pitchFamily="34" charset="0"/>
                <a:ea typeface="Quattrocento" pitchFamily="34" charset="-122"/>
                <a:cs typeface="Quattrocento" pitchFamily="34" charset="-120"/>
              </a:rPr>
              <a:t>12.83%</a:t>
            </a:r>
            <a:endParaRPr lang="en-US" sz="5150" dirty="0"/>
          </a:p>
        </p:txBody>
      </p:sp>
      <p:sp>
        <p:nvSpPr>
          <p:cNvPr id="8" name="Text 5"/>
          <p:cNvSpPr/>
          <p:nvPr/>
        </p:nvSpPr>
        <p:spPr>
          <a:xfrm>
            <a:off x="8882777" y="3023473"/>
            <a:ext cx="2351127" cy="585788"/>
          </a:xfrm>
          <a:prstGeom prst="rect">
            <a:avLst/>
          </a:prstGeom>
          <a:noFill/>
          <a:ln/>
        </p:spPr>
        <p:txBody>
          <a:bodyPr wrap="square" lIns="0" tIns="0" rIns="0" bIns="0" rtlCol="0" anchor="t"/>
          <a:lstStyle/>
          <a:p>
            <a:pPr marL="0" indent="0" algn="ctr">
              <a:lnSpc>
                <a:spcPts val="2300"/>
              </a:lnSpc>
              <a:buNone/>
            </a:pPr>
            <a:r>
              <a:rPr lang="en-US" sz="1800" dirty="0">
                <a:solidFill>
                  <a:srgbClr val="F9EEE7"/>
                </a:solidFill>
                <a:latin typeface="Quattrocento" pitchFamily="34" charset="0"/>
                <a:ea typeface="Quattrocento" pitchFamily="34" charset="-122"/>
                <a:cs typeface="Quattrocento" pitchFamily="34" charset="-120"/>
              </a:rPr>
              <a:t>Conventional Mortgage IRR</a:t>
            </a:r>
            <a:endParaRPr lang="en-US" sz="1800" dirty="0"/>
          </a:p>
        </p:txBody>
      </p:sp>
      <p:sp>
        <p:nvSpPr>
          <p:cNvPr id="9" name="Text 6"/>
          <p:cNvSpPr/>
          <p:nvPr/>
        </p:nvSpPr>
        <p:spPr>
          <a:xfrm>
            <a:off x="8882777" y="3728680"/>
            <a:ext cx="2351127" cy="637223"/>
          </a:xfrm>
          <a:prstGeom prst="rect">
            <a:avLst/>
          </a:prstGeom>
          <a:noFill/>
          <a:ln/>
        </p:spPr>
        <p:txBody>
          <a:bodyPr wrap="square" lIns="0" tIns="0" rIns="0" bIns="0" rtlCol="0" anchor="t"/>
          <a:lstStyle/>
          <a:p>
            <a:pPr marL="0" indent="0" algn="ctr">
              <a:lnSpc>
                <a:spcPts val="2500"/>
              </a:lnSpc>
              <a:buNone/>
            </a:pPr>
            <a:r>
              <a:rPr lang="en-US" sz="1550" dirty="0">
                <a:solidFill>
                  <a:srgbClr val="F9EEE7"/>
                </a:solidFill>
                <a:latin typeface="Quattrocento" pitchFamily="34" charset="0"/>
                <a:ea typeface="Quattrocento" pitchFamily="34" charset="-122"/>
                <a:cs typeface="Quattrocento" pitchFamily="34" charset="-120"/>
              </a:rPr>
              <a:t>Expected equity return with 7.87% straight loan</a:t>
            </a:r>
            <a:endParaRPr lang="en-US" sz="1550" dirty="0"/>
          </a:p>
        </p:txBody>
      </p:sp>
      <p:sp>
        <p:nvSpPr>
          <p:cNvPr id="10" name="Text 7"/>
          <p:cNvSpPr/>
          <p:nvPr/>
        </p:nvSpPr>
        <p:spPr>
          <a:xfrm>
            <a:off x="11482745" y="2117527"/>
            <a:ext cx="2351127" cy="657106"/>
          </a:xfrm>
          <a:prstGeom prst="rect">
            <a:avLst/>
          </a:prstGeom>
          <a:noFill/>
          <a:ln/>
        </p:spPr>
        <p:txBody>
          <a:bodyPr wrap="none" lIns="0" tIns="0" rIns="0" bIns="0" rtlCol="0" anchor="t"/>
          <a:lstStyle/>
          <a:p>
            <a:pPr marL="0" indent="0" algn="ctr">
              <a:lnSpc>
                <a:spcPts val="5150"/>
              </a:lnSpc>
              <a:buNone/>
            </a:pPr>
            <a:r>
              <a:rPr lang="en-US" sz="5150" dirty="0">
                <a:solidFill>
                  <a:srgbClr val="F9EEE7"/>
                </a:solidFill>
                <a:latin typeface="Quattrocento" pitchFamily="34" charset="0"/>
                <a:ea typeface="Quattrocento" pitchFamily="34" charset="-122"/>
                <a:cs typeface="Quattrocento" pitchFamily="34" charset="-120"/>
              </a:rPr>
              <a:t>7.90%</a:t>
            </a:r>
            <a:endParaRPr lang="en-US" sz="5150" dirty="0"/>
          </a:p>
        </p:txBody>
      </p:sp>
      <p:sp>
        <p:nvSpPr>
          <p:cNvPr id="11" name="Text 8"/>
          <p:cNvSpPr/>
          <p:nvPr/>
        </p:nvSpPr>
        <p:spPr>
          <a:xfrm>
            <a:off x="11482745" y="3023473"/>
            <a:ext cx="2351127" cy="585788"/>
          </a:xfrm>
          <a:prstGeom prst="rect">
            <a:avLst/>
          </a:prstGeom>
          <a:noFill/>
          <a:ln/>
        </p:spPr>
        <p:txBody>
          <a:bodyPr wrap="square" lIns="0" tIns="0" rIns="0" bIns="0" rtlCol="0" anchor="t"/>
          <a:lstStyle/>
          <a:p>
            <a:pPr marL="0" indent="0" algn="ctr">
              <a:lnSpc>
                <a:spcPts val="2300"/>
              </a:lnSpc>
              <a:buNone/>
            </a:pPr>
            <a:r>
              <a:rPr lang="en-US" sz="1800" dirty="0">
                <a:solidFill>
                  <a:srgbClr val="F9EEE7"/>
                </a:solidFill>
                <a:latin typeface="Quattrocento" pitchFamily="34" charset="0"/>
                <a:ea typeface="Quattrocento" pitchFamily="34" charset="-122"/>
                <a:cs typeface="Quattrocento" pitchFamily="34" charset="-120"/>
              </a:rPr>
              <a:t>Lender's Expected Return</a:t>
            </a:r>
            <a:endParaRPr lang="en-US" sz="1800" dirty="0"/>
          </a:p>
        </p:txBody>
      </p:sp>
      <p:sp>
        <p:nvSpPr>
          <p:cNvPr id="12" name="Text 9"/>
          <p:cNvSpPr/>
          <p:nvPr/>
        </p:nvSpPr>
        <p:spPr>
          <a:xfrm>
            <a:off x="11482745" y="3728680"/>
            <a:ext cx="2351127" cy="955834"/>
          </a:xfrm>
          <a:prstGeom prst="rect">
            <a:avLst/>
          </a:prstGeom>
          <a:noFill/>
          <a:ln/>
        </p:spPr>
        <p:txBody>
          <a:bodyPr wrap="square" lIns="0" tIns="0" rIns="0" bIns="0" rtlCol="0" anchor="t"/>
          <a:lstStyle/>
          <a:p>
            <a:pPr marL="0" indent="0" algn="ctr">
              <a:lnSpc>
                <a:spcPts val="2500"/>
              </a:lnSpc>
              <a:buNone/>
            </a:pPr>
            <a:r>
              <a:rPr lang="en-US" sz="1550" dirty="0">
                <a:solidFill>
                  <a:srgbClr val="F9EEE7"/>
                </a:solidFill>
                <a:latin typeface="Quattrocento" pitchFamily="34" charset="0"/>
                <a:ea typeface="Quattrocento" pitchFamily="34" charset="-122"/>
                <a:cs typeface="Quattrocento" pitchFamily="34" charset="-120"/>
              </a:rPr>
              <a:t>Sioux Fund's projected yield on the participating mortgage</a:t>
            </a:r>
            <a:endParaRPr lang="en-US" sz="1550" dirty="0"/>
          </a:p>
        </p:txBody>
      </p:sp>
      <p:sp>
        <p:nvSpPr>
          <p:cNvPr id="13" name="Text 10"/>
          <p:cNvSpPr/>
          <p:nvPr/>
        </p:nvSpPr>
        <p:spPr>
          <a:xfrm>
            <a:off x="6282928" y="4908471"/>
            <a:ext cx="7550944" cy="1593056"/>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Bob's decision ultimately depends on his risk preferences and investment goals. While the participating mortgage offers a slightly higher expected IRR, it comes with a skewed risk profile where he sacrifices some upside potential. For the Sioux Fund, the participating structure provides both enhanced returns and valuable inflation protection for their pension obligations.</a:t>
            </a:r>
            <a:endParaRPr lang="en-US" sz="1550" dirty="0"/>
          </a:p>
        </p:txBody>
      </p:sp>
      <p:sp>
        <p:nvSpPr>
          <p:cNvPr id="14" name="Text 11"/>
          <p:cNvSpPr/>
          <p:nvPr/>
        </p:nvSpPr>
        <p:spPr>
          <a:xfrm>
            <a:off x="6282928" y="6725483"/>
            <a:ext cx="7550944" cy="955834"/>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This case demonstrates how participating mortgages can create win-win solutions for challenging financing situations when properly structured to align incentives between borrowers and lenders.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Custom</PresentationFormat>
  <Paragraphs>98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1</cp:revision>
  <dcterms:created xsi:type="dcterms:W3CDTF">2025-06-16T00:26:13Z</dcterms:created>
  <dcterms:modified xsi:type="dcterms:W3CDTF">2025-06-16T00:27:07Z</dcterms:modified>
</cp:coreProperties>
</file>