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Quattrocento" panose="020205020300000004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36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716286"/>
            <a:ext cx="7468553" cy="1231821"/>
          </a:xfrm>
          <a:prstGeom prst="rect">
            <a:avLst/>
          </a:prstGeom>
          <a:noFill/>
          <a:ln/>
        </p:spPr>
        <p:txBody>
          <a:bodyPr wrap="squar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Commercial Mortgage Analysis and Underwriting</a:t>
            </a:r>
            <a:endParaRPr lang="en-US" sz="3850" dirty="0"/>
          </a:p>
        </p:txBody>
      </p:sp>
      <p:sp>
        <p:nvSpPr>
          <p:cNvPr id="4" name="Text 1"/>
          <p:cNvSpPr/>
          <p:nvPr/>
        </p:nvSpPr>
        <p:spPr>
          <a:xfrm>
            <a:off x="837724" y="3262193"/>
            <a:ext cx="7468553" cy="1340168"/>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Commercial mortgages represent a significant investment vehicle in real estate finance. Understanding how to analyze default risk and apply proper underwriting procedures is essential for both lenders and borrowers in this market.</a:t>
            </a:r>
            <a:endParaRPr lang="en-US" sz="1600" dirty="0"/>
          </a:p>
        </p:txBody>
      </p:sp>
      <p:sp>
        <p:nvSpPr>
          <p:cNvPr id="5" name="Text 2"/>
          <p:cNvSpPr/>
          <p:nvPr/>
        </p:nvSpPr>
        <p:spPr>
          <a:xfrm>
            <a:off x="837724" y="4837986"/>
            <a:ext cx="7468553" cy="167520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This presentation explores the quantitative aspects of default risk in commercial mortgages and examines the traditional underwriting procedures used by lenders. We'll investigate how expected returns differ from stated yields, analyze the impact of default timing, and review the key metrics used in commercial mortgage underwriting.</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0553"/>
          </a:xfrm>
          <a:prstGeom prst="rect">
            <a:avLst/>
          </a:prstGeom>
        </p:spPr>
      </p:pic>
      <p:sp>
        <p:nvSpPr>
          <p:cNvPr id="3" name="Text 0"/>
          <p:cNvSpPr/>
          <p:nvPr/>
        </p:nvSpPr>
        <p:spPr>
          <a:xfrm>
            <a:off x="4398169" y="509111"/>
            <a:ext cx="6467713" cy="544473"/>
          </a:xfrm>
          <a:prstGeom prst="rect">
            <a:avLst/>
          </a:prstGeom>
          <a:noFill/>
          <a:ln/>
        </p:spPr>
        <p:txBody>
          <a:bodyPr wrap="none" lIns="0" tIns="0" rIns="0" bIns="0" rtlCol="0" anchor="t"/>
          <a:lstStyle/>
          <a:p>
            <a:pPr marL="0" indent="0" algn="l">
              <a:lnSpc>
                <a:spcPts val="4250"/>
              </a:lnSpc>
              <a:buNone/>
            </a:pPr>
            <a:r>
              <a:rPr lang="en-US" sz="3400" dirty="0">
                <a:solidFill>
                  <a:srgbClr val="FFD9BE"/>
                </a:solidFill>
                <a:latin typeface="Quattrocento" pitchFamily="34" charset="0"/>
                <a:ea typeface="Quattrocento" pitchFamily="34" charset="-122"/>
                <a:cs typeface="Quattrocento" pitchFamily="34" charset="-120"/>
              </a:rPr>
              <a:t>Recovery Rates and Loss Severity</a:t>
            </a:r>
            <a:endParaRPr lang="en-US" sz="3400" dirty="0"/>
          </a:p>
        </p:txBody>
      </p:sp>
      <p:sp>
        <p:nvSpPr>
          <p:cNvPr id="4" name="Text 1"/>
          <p:cNvSpPr/>
          <p:nvPr/>
        </p:nvSpPr>
        <p:spPr>
          <a:xfrm>
            <a:off x="4398169" y="1423749"/>
            <a:ext cx="3009543" cy="611029"/>
          </a:xfrm>
          <a:prstGeom prst="rect">
            <a:avLst/>
          </a:prstGeom>
          <a:noFill/>
          <a:ln/>
        </p:spPr>
        <p:txBody>
          <a:bodyPr wrap="none" lIns="0" tIns="0" rIns="0" bIns="0" rtlCol="0" anchor="t"/>
          <a:lstStyle/>
          <a:p>
            <a:pPr marL="0" indent="0" algn="ctr">
              <a:lnSpc>
                <a:spcPts val="4800"/>
              </a:lnSpc>
              <a:buNone/>
            </a:pPr>
            <a:r>
              <a:rPr lang="en-US" sz="4800" dirty="0">
                <a:solidFill>
                  <a:srgbClr val="F9EEE7"/>
                </a:solidFill>
                <a:latin typeface="Quattrocento" pitchFamily="34" charset="0"/>
                <a:ea typeface="Quattrocento" pitchFamily="34" charset="-122"/>
                <a:cs typeface="Quattrocento" pitchFamily="34" charset="-120"/>
              </a:rPr>
              <a:t>69%</a:t>
            </a:r>
            <a:endParaRPr lang="en-US" sz="4800" dirty="0"/>
          </a:p>
        </p:txBody>
      </p:sp>
      <p:sp>
        <p:nvSpPr>
          <p:cNvPr id="5" name="Text 2"/>
          <p:cNvSpPr/>
          <p:nvPr/>
        </p:nvSpPr>
        <p:spPr>
          <a:xfrm>
            <a:off x="4790361" y="2266117"/>
            <a:ext cx="2225159" cy="272296"/>
          </a:xfrm>
          <a:prstGeom prst="rect">
            <a:avLst/>
          </a:prstGeom>
          <a:noFill/>
          <a:ln/>
        </p:spPr>
        <p:txBody>
          <a:bodyPr wrap="none" lIns="0" tIns="0" rIns="0" bIns="0" rtlCol="0" anchor="t"/>
          <a:lstStyle/>
          <a:p>
            <a:pPr marL="0" indent="0" algn="ctr">
              <a:lnSpc>
                <a:spcPts val="2100"/>
              </a:lnSpc>
              <a:buNone/>
            </a:pPr>
            <a:r>
              <a:rPr lang="en-US" sz="1700" dirty="0">
                <a:solidFill>
                  <a:srgbClr val="F9EEE7"/>
                </a:solidFill>
                <a:latin typeface="Quattrocento" pitchFamily="34" charset="0"/>
                <a:ea typeface="Quattrocento" pitchFamily="34" charset="-122"/>
                <a:cs typeface="Quattrocento" pitchFamily="34" charset="-120"/>
              </a:rPr>
              <a:t>Average Recovery Rate</a:t>
            </a:r>
            <a:endParaRPr lang="en-US" sz="1700" dirty="0"/>
          </a:p>
        </p:txBody>
      </p:sp>
      <p:sp>
        <p:nvSpPr>
          <p:cNvPr id="6" name="Text 3"/>
          <p:cNvSpPr/>
          <p:nvPr/>
        </p:nvSpPr>
        <p:spPr>
          <a:xfrm>
            <a:off x="4398169" y="2649498"/>
            <a:ext cx="3009543" cy="592455"/>
          </a:xfrm>
          <a:prstGeom prst="rect">
            <a:avLst/>
          </a:prstGeom>
          <a:noFill/>
          <a:ln/>
        </p:spPr>
        <p:txBody>
          <a:bodyPr wrap="square" lIns="0" tIns="0" rIns="0" bIns="0" rtlCol="0" anchor="t"/>
          <a:lstStyle/>
          <a:p>
            <a:pPr marL="0" indent="0" algn="ctr">
              <a:lnSpc>
                <a:spcPts val="2300"/>
              </a:lnSpc>
              <a:buNone/>
            </a:pPr>
            <a:r>
              <a:rPr lang="en-US" sz="1450" dirty="0">
                <a:solidFill>
                  <a:srgbClr val="F9EEE7"/>
                </a:solidFill>
                <a:latin typeface="Quattrocento" pitchFamily="34" charset="0"/>
                <a:ea typeface="Quattrocento" pitchFamily="34" charset="-122"/>
                <a:cs typeface="Quattrocento" pitchFamily="34" charset="-120"/>
              </a:rPr>
              <a:t>For liquidated loans in the Esaki study</a:t>
            </a:r>
            <a:endParaRPr lang="en-US" sz="1450" dirty="0"/>
          </a:p>
        </p:txBody>
      </p:sp>
      <p:sp>
        <p:nvSpPr>
          <p:cNvPr id="7" name="Text 4"/>
          <p:cNvSpPr/>
          <p:nvPr/>
        </p:nvSpPr>
        <p:spPr>
          <a:xfrm>
            <a:off x="7639169" y="1423749"/>
            <a:ext cx="3009543" cy="611029"/>
          </a:xfrm>
          <a:prstGeom prst="rect">
            <a:avLst/>
          </a:prstGeom>
          <a:noFill/>
          <a:ln/>
        </p:spPr>
        <p:txBody>
          <a:bodyPr wrap="none" lIns="0" tIns="0" rIns="0" bIns="0" rtlCol="0" anchor="t"/>
          <a:lstStyle/>
          <a:p>
            <a:pPr marL="0" indent="0" algn="ctr">
              <a:lnSpc>
                <a:spcPts val="4800"/>
              </a:lnSpc>
              <a:buNone/>
            </a:pPr>
            <a:r>
              <a:rPr lang="en-US" sz="4800" dirty="0">
                <a:solidFill>
                  <a:srgbClr val="F9EEE7"/>
                </a:solidFill>
                <a:latin typeface="Quattrocento" pitchFamily="34" charset="0"/>
                <a:ea typeface="Quattrocento" pitchFamily="34" charset="-122"/>
                <a:cs typeface="Quattrocento" pitchFamily="34" charset="-120"/>
              </a:rPr>
              <a:t>31%</a:t>
            </a:r>
            <a:endParaRPr lang="en-US" sz="4800" dirty="0"/>
          </a:p>
        </p:txBody>
      </p:sp>
      <p:sp>
        <p:nvSpPr>
          <p:cNvPr id="8" name="Text 5"/>
          <p:cNvSpPr/>
          <p:nvPr/>
        </p:nvSpPr>
        <p:spPr>
          <a:xfrm>
            <a:off x="8054697" y="2266117"/>
            <a:ext cx="2178368" cy="272296"/>
          </a:xfrm>
          <a:prstGeom prst="rect">
            <a:avLst/>
          </a:prstGeom>
          <a:noFill/>
          <a:ln/>
        </p:spPr>
        <p:txBody>
          <a:bodyPr wrap="none" lIns="0" tIns="0" rIns="0" bIns="0" rtlCol="0" anchor="t"/>
          <a:lstStyle/>
          <a:p>
            <a:pPr marL="0" indent="0" algn="ctr">
              <a:lnSpc>
                <a:spcPts val="2100"/>
              </a:lnSpc>
              <a:buNone/>
            </a:pPr>
            <a:r>
              <a:rPr lang="en-US" sz="1700" dirty="0">
                <a:solidFill>
                  <a:srgbClr val="F9EEE7"/>
                </a:solidFill>
                <a:latin typeface="Quattrocento" pitchFamily="34" charset="0"/>
                <a:ea typeface="Quattrocento" pitchFamily="34" charset="-122"/>
                <a:cs typeface="Quattrocento" pitchFamily="34" charset="-120"/>
              </a:rPr>
              <a:t>Average Loss Severity</a:t>
            </a:r>
            <a:endParaRPr lang="en-US" sz="1700" dirty="0"/>
          </a:p>
        </p:txBody>
      </p:sp>
      <p:sp>
        <p:nvSpPr>
          <p:cNvPr id="9" name="Text 6"/>
          <p:cNvSpPr/>
          <p:nvPr/>
        </p:nvSpPr>
        <p:spPr>
          <a:xfrm>
            <a:off x="7639169" y="2649498"/>
            <a:ext cx="3009543" cy="592455"/>
          </a:xfrm>
          <a:prstGeom prst="rect">
            <a:avLst/>
          </a:prstGeom>
          <a:noFill/>
          <a:ln/>
        </p:spPr>
        <p:txBody>
          <a:bodyPr wrap="square" lIns="0" tIns="0" rIns="0" bIns="0" rtlCol="0" anchor="t"/>
          <a:lstStyle/>
          <a:p>
            <a:pPr marL="0" indent="0" algn="ctr">
              <a:lnSpc>
                <a:spcPts val="2300"/>
              </a:lnSpc>
              <a:buNone/>
            </a:pPr>
            <a:r>
              <a:rPr lang="en-US" sz="1450" dirty="0">
                <a:solidFill>
                  <a:srgbClr val="F9EEE7"/>
                </a:solidFill>
                <a:latin typeface="Quattrocento" pitchFamily="34" charset="0"/>
                <a:ea typeface="Quattrocento" pitchFamily="34" charset="-122"/>
                <a:cs typeface="Quattrocento" pitchFamily="34" charset="-120"/>
              </a:rPr>
              <a:t>Including foreclosure expenses, lost interest and principal</a:t>
            </a:r>
            <a:endParaRPr lang="en-US" sz="1450" dirty="0"/>
          </a:p>
        </p:txBody>
      </p:sp>
      <p:sp>
        <p:nvSpPr>
          <p:cNvPr id="10" name="Text 7"/>
          <p:cNvSpPr/>
          <p:nvPr/>
        </p:nvSpPr>
        <p:spPr>
          <a:xfrm>
            <a:off x="10880169" y="1423749"/>
            <a:ext cx="3009662" cy="611029"/>
          </a:xfrm>
          <a:prstGeom prst="rect">
            <a:avLst/>
          </a:prstGeom>
          <a:noFill/>
          <a:ln/>
        </p:spPr>
        <p:txBody>
          <a:bodyPr wrap="none" lIns="0" tIns="0" rIns="0" bIns="0" rtlCol="0" anchor="t"/>
          <a:lstStyle/>
          <a:p>
            <a:pPr marL="0" indent="0" algn="ctr">
              <a:lnSpc>
                <a:spcPts val="4800"/>
              </a:lnSpc>
              <a:buNone/>
            </a:pPr>
            <a:r>
              <a:rPr lang="en-US" sz="4800" dirty="0">
                <a:solidFill>
                  <a:srgbClr val="F9EEE7"/>
                </a:solidFill>
                <a:latin typeface="Quattrocento" pitchFamily="34" charset="0"/>
                <a:ea typeface="Quattrocento" pitchFamily="34" charset="-122"/>
                <a:cs typeface="Quattrocento" pitchFamily="34" charset="-120"/>
              </a:rPr>
              <a:t>48.4%</a:t>
            </a:r>
            <a:endParaRPr lang="en-US" sz="4800" dirty="0"/>
          </a:p>
        </p:txBody>
      </p:sp>
      <p:sp>
        <p:nvSpPr>
          <p:cNvPr id="11" name="Text 8"/>
          <p:cNvSpPr/>
          <p:nvPr/>
        </p:nvSpPr>
        <p:spPr>
          <a:xfrm>
            <a:off x="11295817" y="2266117"/>
            <a:ext cx="2178368" cy="272296"/>
          </a:xfrm>
          <a:prstGeom prst="rect">
            <a:avLst/>
          </a:prstGeom>
          <a:noFill/>
          <a:ln/>
        </p:spPr>
        <p:txBody>
          <a:bodyPr wrap="none" lIns="0" tIns="0" rIns="0" bIns="0" rtlCol="0" anchor="t"/>
          <a:lstStyle/>
          <a:p>
            <a:pPr marL="0" indent="0" algn="ctr">
              <a:lnSpc>
                <a:spcPts val="2100"/>
              </a:lnSpc>
              <a:buNone/>
            </a:pPr>
            <a:r>
              <a:rPr lang="en-US" sz="1700" dirty="0">
                <a:solidFill>
                  <a:srgbClr val="F9EEE7"/>
                </a:solidFill>
                <a:latin typeface="Quattrocento" pitchFamily="34" charset="0"/>
                <a:ea typeface="Quattrocento" pitchFamily="34" charset="-122"/>
                <a:cs typeface="Quattrocento" pitchFamily="34" charset="-120"/>
              </a:rPr>
              <a:t>2023 Loss Severity</a:t>
            </a:r>
            <a:endParaRPr lang="en-US" sz="1700" dirty="0"/>
          </a:p>
        </p:txBody>
      </p:sp>
      <p:sp>
        <p:nvSpPr>
          <p:cNvPr id="12" name="Text 9"/>
          <p:cNvSpPr/>
          <p:nvPr/>
        </p:nvSpPr>
        <p:spPr>
          <a:xfrm>
            <a:off x="10880169" y="2649498"/>
            <a:ext cx="3009662" cy="592455"/>
          </a:xfrm>
          <a:prstGeom prst="rect">
            <a:avLst/>
          </a:prstGeom>
          <a:noFill/>
          <a:ln/>
        </p:spPr>
        <p:txBody>
          <a:bodyPr wrap="square" lIns="0" tIns="0" rIns="0" bIns="0" rtlCol="0" anchor="t"/>
          <a:lstStyle/>
          <a:p>
            <a:pPr marL="0" indent="0" algn="ctr">
              <a:lnSpc>
                <a:spcPts val="2300"/>
              </a:lnSpc>
              <a:buNone/>
            </a:pPr>
            <a:r>
              <a:rPr lang="en-US" sz="1450" dirty="0">
                <a:solidFill>
                  <a:srgbClr val="F9EEE7"/>
                </a:solidFill>
                <a:latin typeface="Quattrocento" pitchFamily="34" charset="0"/>
                <a:ea typeface="Quattrocento" pitchFamily="34" charset="-122"/>
                <a:cs typeface="Quattrocento" pitchFamily="34" charset="-120"/>
              </a:rPr>
              <a:t>For $2.1B in loans disposed with losses (Fitch Ratings)</a:t>
            </a:r>
            <a:endParaRPr lang="en-US" sz="1450" dirty="0"/>
          </a:p>
        </p:txBody>
      </p:sp>
      <p:sp>
        <p:nvSpPr>
          <p:cNvPr id="13" name="Text 10"/>
          <p:cNvSpPr/>
          <p:nvPr/>
        </p:nvSpPr>
        <p:spPr>
          <a:xfrm>
            <a:off x="7639169" y="3797379"/>
            <a:ext cx="3009543" cy="611029"/>
          </a:xfrm>
          <a:prstGeom prst="rect">
            <a:avLst/>
          </a:prstGeom>
          <a:noFill/>
          <a:ln/>
        </p:spPr>
        <p:txBody>
          <a:bodyPr wrap="none" lIns="0" tIns="0" rIns="0" bIns="0" rtlCol="0" anchor="t"/>
          <a:lstStyle/>
          <a:p>
            <a:pPr marL="0" indent="0" algn="ctr">
              <a:lnSpc>
                <a:spcPts val="4800"/>
              </a:lnSpc>
              <a:buNone/>
            </a:pPr>
            <a:r>
              <a:rPr lang="en-US" sz="4800" dirty="0">
                <a:solidFill>
                  <a:srgbClr val="F9EEE7"/>
                </a:solidFill>
                <a:latin typeface="Quattrocento" pitchFamily="34" charset="0"/>
                <a:ea typeface="Quattrocento" pitchFamily="34" charset="-122"/>
                <a:cs typeface="Quattrocento" pitchFamily="34" charset="-120"/>
              </a:rPr>
              <a:t>53.2%</a:t>
            </a:r>
            <a:endParaRPr lang="en-US" sz="4800" dirty="0"/>
          </a:p>
        </p:txBody>
      </p:sp>
      <p:sp>
        <p:nvSpPr>
          <p:cNvPr id="14" name="Text 11"/>
          <p:cNvSpPr/>
          <p:nvPr/>
        </p:nvSpPr>
        <p:spPr>
          <a:xfrm>
            <a:off x="8054697" y="4639747"/>
            <a:ext cx="2178368" cy="272296"/>
          </a:xfrm>
          <a:prstGeom prst="rect">
            <a:avLst/>
          </a:prstGeom>
          <a:noFill/>
          <a:ln/>
        </p:spPr>
        <p:txBody>
          <a:bodyPr wrap="none" lIns="0" tIns="0" rIns="0" bIns="0" rtlCol="0" anchor="t"/>
          <a:lstStyle/>
          <a:p>
            <a:pPr marL="0" indent="0" algn="ctr">
              <a:lnSpc>
                <a:spcPts val="2100"/>
              </a:lnSpc>
              <a:buNone/>
            </a:pPr>
            <a:r>
              <a:rPr lang="en-US" sz="1700" dirty="0">
                <a:solidFill>
                  <a:srgbClr val="F9EEE7"/>
                </a:solidFill>
                <a:latin typeface="Quattrocento" pitchFamily="34" charset="0"/>
                <a:ea typeface="Quattrocento" pitchFamily="34" charset="-122"/>
                <a:cs typeface="Quattrocento" pitchFamily="34" charset="-120"/>
              </a:rPr>
              <a:t>Office Sector Loss</a:t>
            </a:r>
            <a:endParaRPr lang="en-US" sz="1700" dirty="0"/>
          </a:p>
        </p:txBody>
      </p:sp>
      <p:sp>
        <p:nvSpPr>
          <p:cNvPr id="15" name="Text 12"/>
          <p:cNvSpPr/>
          <p:nvPr/>
        </p:nvSpPr>
        <p:spPr>
          <a:xfrm>
            <a:off x="7639169" y="5023128"/>
            <a:ext cx="3009543" cy="592455"/>
          </a:xfrm>
          <a:prstGeom prst="rect">
            <a:avLst/>
          </a:prstGeom>
          <a:noFill/>
          <a:ln/>
        </p:spPr>
        <p:txBody>
          <a:bodyPr wrap="square" lIns="0" tIns="0" rIns="0" bIns="0" rtlCol="0" anchor="t"/>
          <a:lstStyle/>
          <a:p>
            <a:pPr marL="0" indent="0" algn="ctr">
              <a:lnSpc>
                <a:spcPts val="2300"/>
              </a:lnSpc>
              <a:buNone/>
            </a:pPr>
            <a:r>
              <a:rPr lang="en-US" sz="1450" dirty="0">
                <a:solidFill>
                  <a:srgbClr val="F9EEE7"/>
                </a:solidFill>
                <a:latin typeface="Quattrocento" pitchFamily="34" charset="0"/>
                <a:ea typeface="Quattrocento" pitchFamily="34" charset="-122"/>
                <a:cs typeface="Quattrocento" pitchFamily="34" charset="-120"/>
              </a:rPr>
              <a:t>Highest loss severity among property types in 2023</a:t>
            </a:r>
            <a:endParaRPr lang="en-US" sz="1450" dirty="0"/>
          </a:p>
        </p:txBody>
      </p:sp>
      <p:sp>
        <p:nvSpPr>
          <p:cNvPr id="16" name="Text 13"/>
          <p:cNvSpPr/>
          <p:nvPr/>
        </p:nvSpPr>
        <p:spPr>
          <a:xfrm>
            <a:off x="4398169" y="5823822"/>
            <a:ext cx="9491662" cy="1750869"/>
          </a:xfrm>
          <a:prstGeom prst="rect">
            <a:avLst/>
          </a:prstGeom>
          <a:noFill/>
          <a:ln/>
        </p:spPr>
        <p:txBody>
          <a:bodyPr wrap="square" lIns="0" tIns="0" rIns="0" bIns="0" rtlCol="0" anchor="t"/>
          <a:lstStyle/>
          <a:p>
            <a:pPr marL="0" indent="0" algn="l">
              <a:lnSpc>
                <a:spcPts val="2300"/>
              </a:lnSpc>
              <a:buNone/>
            </a:pPr>
            <a:r>
              <a:rPr lang="en-US" sz="2000" dirty="0">
                <a:solidFill>
                  <a:srgbClr val="F9EEE7"/>
                </a:solidFill>
                <a:latin typeface="Quattrocento" pitchFamily="34" charset="0"/>
                <a:ea typeface="Quattrocento" pitchFamily="34" charset="-122"/>
                <a:cs typeface="Quattrocento" pitchFamily="34" charset="-120"/>
              </a:rPr>
              <a:t>A more detailed study by Ciochetti tracked 308 foreclosed mortgages from "cradle to grave" and found that while the average recovery was 57% based on reported property value at foreclosure, the average recovery was only 34% through to final disposition of the property.</a:t>
            </a:r>
            <a:endParaRPr lang="en-US" sz="2000" dirty="0"/>
          </a:p>
        </p:txBody>
      </p:sp>
      <p:sp>
        <p:nvSpPr>
          <p:cNvPr id="17" name="Text 14"/>
          <p:cNvSpPr/>
          <p:nvPr/>
        </p:nvSpPr>
        <p:spPr>
          <a:xfrm>
            <a:off x="4398169" y="6920746"/>
            <a:ext cx="9491662" cy="296228"/>
          </a:xfrm>
          <a:prstGeom prst="rect">
            <a:avLst/>
          </a:prstGeom>
          <a:noFill/>
          <a:ln/>
        </p:spPr>
        <p:txBody>
          <a:bodyPr wrap="none" lIns="0" tIns="0" rIns="0" bIns="0" rtlCol="0" anchor="t"/>
          <a:lstStyle/>
          <a:p>
            <a:pPr marL="0" indent="0" algn="l">
              <a:lnSpc>
                <a:spcPts val="2300"/>
              </a:lnSpc>
              <a:buNone/>
            </a:pPr>
            <a:endParaRPr lang="en-US" sz="1450" dirty="0"/>
          </a:p>
        </p:txBody>
      </p:sp>
      <p:sp>
        <p:nvSpPr>
          <p:cNvPr id="18" name="Text 15"/>
          <p:cNvSpPr/>
          <p:nvPr/>
        </p:nvSpPr>
        <p:spPr>
          <a:xfrm>
            <a:off x="4398169" y="7425214"/>
            <a:ext cx="9491662" cy="296228"/>
          </a:xfrm>
          <a:prstGeom prst="rect">
            <a:avLst/>
          </a:prstGeom>
          <a:noFill/>
          <a:ln/>
        </p:spPr>
        <p:txBody>
          <a:bodyPr wrap="none" lIns="0" tIns="0" rIns="0" bIns="0" rtlCol="0" anchor="t"/>
          <a:lstStyle/>
          <a:p>
            <a:pPr marL="0" indent="0" algn="l">
              <a:lnSpc>
                <a:spcPts val="2300"/>
              </a:lnSpc>
              <a:buNone/>
            </a:pP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62833" y="524351"/>
            <a:ext cx="12344519" cy="560903"/>
          </a:xfrm>
          <a:prstGeom prst="rect">
            <a:avLst/>
          </a:prstGeom>
          <a:noFill/>
          <a:ln/>
        </p:spPr>
        <p:txBody>
          <a:bodyPr wrap="none" lIns="0" tIns="0" rIns="0" bIns="0" rtlCol="0" anchor="t"/>
          <a:lstStyle/>
          <a:p>
            <a:pPr marL="0" indent="0" algn="l">
              <a:lnSpc>
                <a:spcPts val="4400"/>
              </a:lnSpc>
              <a:buNone/>
            </a:pPr>
            <a:r>
              <a:rPr lang="en-US" sz="3500" dirty="0">
                <a:solidFill>
                  <a:srgbClr val="FFD9BE"/>
                </a:solidFill>
                <a:latin typeface="Quattrocento" pitchFamily="34" charset="0"/>
                <a:ea typeface="Quattrocento" pitchFamily="34" charset="-122"/>
                <a:cs typeface="Quattrocento" pitchFamily="34" charset="-120"/>
              </a:rPr>
              <a:t>Is It Surprising That So Many Commercial Mortgages Default?</a:t>
            </a:r>
            <a:endParaRPr lang="en-US" sz="3500" dirty="0"/>
          </a:p>
        </p:txBody>
      </p:sp>
      <p:sp>
        <p:nvSpPr>
          <p:cNvPr id="3" name="Text 1"/>
          <p:cNvSpPr/>
          <p:nvPr/>
        </p:nvSpPr>
        <p:spPr>
          <a:xfrm>
            <a:off x="762833" y="1542812"/>
            <a:ext cx="6319718" cy="1220629"/>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No borrower plans to default on a loan when they take it out. Lenders go to great lengths to avoid making loans that will default. Yet about one out of every six long-term commercial mortgages in the United States defaults. Why?</a:t>
            </a:r>
            <a:endParaRPr lang="en-US" sz="1500" dirty="0"/>
          </a:p>
        </p:txBody>
      </p:sp>
      <p:sp>
        <p:nvSpPr>
          <p:cNvPr id="4" name="Text 2"/>
          <p:cNvSpPr/>
          <p:nvPr/>
        </p:nvSpPr>
        <p:spPr>
          <a:xfrm>
            <a:off x="762833" y="2935010"/>
            <a:ext cx="6319718" cy="1525786"/>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The answer lies in property market volatility. The typical individual commercial property has an annual volatility in excess of 15%. With a standard 75% LTV ratio and property values following a random walk, there's approximately a one-sixth chance that a property will be worth less than the loan balance after seven years.</a:t>
            </a:r>
            <a:endParaRPr lang="en-US" sz="1500" dirty="0"/>
          </a:p>
        </p:txBody>
      </p:sp>
      <p:pic>
        <p:nvPicPr>
          <p:cNvPr id="5" name="Image 0" descr="preencoded.png"/>
          <p:cNvPicPr>
            <a:picLocks noChangeAspect="1"/>
          </p:cNvPicPr>
          <p:nvPr/>
        </p:nvPicPr>
        <p:blipFill>
          <a:blip r:embed="rId3"/>
          <a:stretch>
            <a:fillRect/>
          </a:stretch>
        </p:blipFill>
        <p:spPr>
          <a:xfrm>
            <a:off x="7555468" y="1585674"/>
            <a:ext cx="6319718" cy="3791783"/>
          </a:xfrm>
          <a:prstGeom prst="rect">
            <a:avLst/>
          </a:prstGeom>
        </p:spPr>
      </p:pic>
      <p:sp>
        <p:nvSpPr>
          <p:cNvPr id="6" name="Text 3"/>
          <p:cNvSpPr/>
          <p:nvPr/>
        </p:nvSpPr>
        <p:spPr>
          <a:xfrm>
            <a:off x="7555468" y="5591889"/>
            <a:ext cx="6319718" cy="1220629"/>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Even with modest expected appreciation of 2% per year, there remains about a one-sixth chance that the property would be worth only 75% of its current value or less after seven years - right at the typical LTV threshold.</a:t>
            </a:r>
            <a:endParaRPr lang="en-US" sz="1500" dirty="0"/>
          </a:p>
        </p:txBody>
      </p:sp>
      <p:sp>
        <p:nvSpPr>
          <p:cNvPr id="7" name="Text 4"/>
          <p:cNvSpPr/>
          <p:nvPr/>
        </p:nvSpPr>
        <p:spPr>
          <a:xfrm>
            <a:off x="7555468" y="6984087"/>
            <a:ext cx="6319718" cy="610314"/>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Empirically observed default rates in commercial mortgages are consistent with evidence about property volatility.</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42449" y="372904"/>
            <a:ext cx="6751915" cy="398859"/>
          </a:xfrm>
          <a:prstGeom prst="rect">
            <a:avLst/>
          </a:prstGeom>
          <a:noFill/>
          <a:ln/>
        </p:spPr>
        <p:txBody>
          <a:bodyPr wrap="none" lIns="0" tIns="0" rIns="0" bIns="0" rtlCol="0" anchor="t"/>
          <a:lstStyle/>
          <a:p>
            <a:pPr marL="0" indent="0" algn="l">
              <a:lnSpc>
                <a:spcPts val="3100"/>
              </a:lnSpc>
              <a:buNone/>
            </a:pPr>
            <a:r>
              <a:rPr lang="en-US" sz="2500" dirty="0">
                <a:solidFill>
                  <a:srgbClr val="FFD9BE"/>
                </a:solidFill>
                <a:latin typeface="Quattrocento" pitchFamily="34" charset="0"/>
                <a:ea typeface="Quattrocento" pitchFamily="34" charset="-122"/>
                <a:cs typeface="Quattrocento" pitchFamily="34" charset="-120"/>
              </a:rPr>
              <a:t>Commercial Mortgage Default Rates Over Time</a:t>
            </a:r>
            <a:endParaRPr lang="en-US" sz="2500" dirty="0"/>
          </a:p>
        </p:txBody>
      </p:sp>
      <p:sp>
        <p:nvSpPr>
          <p:cNvPr id="4" name="Text 1"/>
          <p:cNvSpPr/>
          <p:nvPr/>
        </p:nvSpPr>
        <p:spPr>
          <a:xfrm>
            <a:off x="542449" y="8780978"/>
            <a:ext cx="13545503" cy="433864"/>
          </a:xfrm>
          <a:prstGeom prst="rect">
            <a:avLst/>
          </a:prstGeom>
          <a:noFill/>
          <a:ln/>
        </p:spPr>
        <p:txBody>
          <a:bodyPr wrap="square" lIns="0" tIns="0" rIns="0" bIns="0" rtlCol="0" anchor="t"/>
          <a:lstStyle/>
          <a:p>
            <a:pPr marL="0" indent="0" algn="l">
              <a:lnSpc>
                <a:spcPts val="1700"/>
              </a:lnSpc>
              <a:buNone/>
            </a:pPr>
            <a:r>
              <a:rPr lang="en-US" sz="1050" dirty="0">
                <a:solidFill>
                  <a:srgbClr val="F9EEE7"/>
                </a:solidFill>
                <a:latin typeface="Quattrocento" pitchFamily="34" charset="0"/>
                <a:ea typeface="Quattrocento" pitchFamily="34" charset="-122"/>
                <a:cs typeface="Quattrocento" pitchFamily="34" charset="-120"/>
              </a:rPr>
              <a:t>Credit losses are higher during downturns in the commercial property market (mid-1970s, early 1990s). Losses peaked at almost 240 basis points in 1992 but were as low as 6-9 basis points during the boom years of the early 2000s, only to rise to close to 100 basis points again by 2010.</a:t>
            </a:r>
            <a:endParaRPr lang="en-US" sz="1050" dirty="0"/>
          </a:p>
        </p:txBody>
      </p:sp>
      <p:sp>
        <p:nvSpPr>
          <p:cNvPr id="5" name="Text 2"/>
          <p:cNvSpPr/>
          <p:nvPr/>
        </p:nvSpPr>
        <p:spPr>
          <a:xfrm>
            <a:off x="542449" y="9367361"/>
            <a:ext cx="13545503" cy="216932"/>
          </a:xfrm>
          <a:prstGeom prst="rect">
            <a:avLst/>
          </a:prstGeom>
          <a:noFill/>
          <a:ln/>
        </p:spPr>
        <p:txBody>
          <a:bodyPr wrap="none" lIns="0" tIns="0" rIns="0" bIns="0" rtlCol="0" anchor="t"/>
          <a:lstStyle/>
          <a:p>
            <a:pPr marL="0" indent="0" algn="l">
              <a:lnSpc>
                <a:spcPts val="1700"/>
              </a:lnSpc>
              <a:buNone/>
            </a:pPr>
            <a:r>
              <a:rPr lang="en-US" sz="1050" dirty="0">
                <a:solidFill>
                  <a:srgbClr val="F9EEE7"/>
                </a:solidFill>
                <a:latin typeface="Quattrocento" pitchFamily="34" charset="0"/>
                <a:ea typeface="Quattrocento" pitchFamily="34" charset="-122"/>
                <a:cs typeface="Quattrocento" pitchFamily="34" charset="-120"/>
              </a:rPr>
              <a:t>The average annual credit loss in the GLCMPI during the 1972-2004 period was 62 basis points.</a:t>
            </a:r>
            <a:endParaRPr lang="en-US" sz="1050" dirty="0"/>
          </a:p>
        </p:txBody>
      </p:sp>
      <p:pic>
        <p:nvPicPr>
          <p:cNvPr id="6" name="Picture 5">
            <a:extLst>
              <a:ext uri="{FF2B5EF4-FFF2-40B4-BE49-F238E27FC236}">
                <a16:creationId xmlns:a16="http://schemas.microsoft.com/office/drawing/2014/main" id="{BC16A6BC-1946-8556-1207-2DAA9EEE4D0B}"/>
              </a:ext>
            </a:extLst>
          </p:cNvPr>
          <p:cNvPicPr>
            <a:picLocks noChangeAspect="1"/>
          </p:cNvPicPr>
          <p:nvPr/>
        </p:nvPicPr>
        <p:blipFill>
          <a:blip r:embed="rId3"/>
          <a:stretch>
            <a:fillRect/>
          </a:stretch>
        </p:blipFill>
        <p:spPr>
          <a:xfrm>
            <a:off x="1889538" y="924282"/>
            <a:ext cx="10356008" cy="6988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37724" y="1663422"/>
            <a:ext cx="12471321"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Commercial Mortgage Underwriting: Purpose and Focus</a:t>
            </a:r>
            <a:endParaRPr lang="en-US" sz="3850" dirty="0"/>
          </a:p>
        </p:txBody>
      </p:sp>
      <p:sp>
        <p:nvSpPr>
          <p:cNvPr id="3" name="Shape 1"/>
          <p:cNvSpPr/>
          <p:nvPr/>
        </p:nvSpPr>
        <p:spPr>
          <a:xfrm>
            <a:off x="837724" y="2698194"/>
            <a:ext cx="4178618" cy="3867864"/>
          </a:xfrm>
          <a:prstGeom prst="roundRect">
            <a:avLst>
              <a:gd name="adj" fmla="val 812"/>
            </a:avLst>
          </a:prstGeom>
          <a:solidFill>
            <a:srgbClr val="315251"/>
          </a:solidFill>
          <a:ln/>
        </p:spPr>
        <p:txBody>
          <a:bodyPr/>
          <a:lstStyle/>
          <a:p>
            <a:endParaRPr lang="en-US"/>
          </a:p>
        </p:txBody>
      </p:sp>
      <p:sp>
        <p:nvSpPr>
          <p:cNvPr id="4" name="Text 2"/>
          <p:cNvSpPr/>
          <p:nvPr/>
        </p:nvSpPr>
        <p:spPr>
          <a:xfrm>
            <a:off x="1047155" y="2907625"/>
            <a:ext cx="274974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Purpose of Underwriting</a:t>
            </a:r>
            <a:endParaRPr lang="en-US" sz="1900" dirty="0"/>
          </a:p>
        </p:txBody>
      </p:sp>
      <p:sp>
        <p:nvSpPr>
          <p:cNvPr id="5" name="Text 3"/>
          <p:cNvSpPr/>
          <p:nvPr/>
        </p:nvSpPr>
        <p:spPr>
          <a:xfrm>
            <a:off x="1047155" y="3341251"/>
            <a:ext cx="3759756" cy="2680335"/>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In principle, underwriting aims to make default a rare event. More broadly, it ensures lenders are getting their desired expected return when making loans. Tighter underwriting criteria lower default probability and yield degradation, raising expected returns toward contractual yields.</a:t>
            </a:r>
            <a:endParaRPr lang="en-US" sz="1600" dirty="0"/>
          </a:p>
        </p:txBody>
      </p:sp>
      <p:sp>
        <p:nvSpPr>
          <p:cNvPr id="6" name="Shape 4"/>
          <p:cNvSpPr/>
          <p:nvPr/>
        </p:nvSpPr>
        <p:spPr>
          <a:xfrm>
            <a:off x="5225772" y="2698194"/>
            <a:ext cx="4178737" cy="3867864"/>
          </a:xfrm>
          <a:prstGeom prst="roundRect">
            <a:avLst>
              <a:gd name="adj" fmla="val 812"/>
            </a:avLst>
          </a:prstGeom>
          <a:solidFill>
            <a:srgbClr val="315251"/>
          </a:solidFill>
          <a:ln/>
        </p:spPr>
        <p:txBody>
          <a:bodyPr/>
          <a:lstStyle/>
          <a:p>
            <a:endParaRPr lang="en-US"/>
          </a:p>
        </p:txBody>
      </p:sp>
      <p:sp>
        <p:nvSpPr>
          <p:cNvPr id="7" name="Text 5"/>
          <p:cNvSpPr/>
          <p:nvPr/>
        </p:nvSpPr>
        <p:spPr>
          <a:xfrm>
            <a:off x="5435203" y="2907625"/>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Focus on Properties</a:t>
            </a:r>
            <a:endParaRPr lang="en-US" sz="1900" dirty="0"/>
          </a:p>
        </p:txBody>
      </p:sp>
      <p:sp>
        <p:nvSpPr>
          <p:cNvPr id="8" name="Text 6"/>
          <p:cNvSpPr/>
          <p:nvPr/>
        </p:nvSpPr>
        <p:spPr>
          <a:xfrm>
            <a:off x="5435203" y="3341251"/>
            <a:ext cx="3759875" cy="3015377"/>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Unlike residential mortgages, commercial mortgage underwriting focuses primarily on the property rather than the borrower. Since many commercial mortgages are non-recourse, and the property itself provides cash to service the loan, property quality and income are critical factors.</a:t>
            </a:r>
            <a:endParaRPr lang="en-US" sz="1600" dirty="0"/>
          </a:p>
        </p:txBody>
      </p:sp>
      <p:sp>
        <p:nvSpPr>
          <p:cNvPr id="9" name="Shape 7"/>
          <p:cNvSpPr/>
          <p:nvPr/>
        </p:nvSpPr>
        <p:spPr>
          <a:xfrm>
            <a:off x="9613940" y="2698194"/>
            <a:ext cx="4178737" cy="3867864"/>
          </a:xfrm>
          <a:prstGeom prst="roundRect">
            <a:avLst>
              <a:gd name="adj" fmla="val 812"/>
            </a:avLst>
          </a:prstGeom>
          <a:solidFill>
            <a:srgbClr val="315251"/>
          </a:solidFill>
          <a:ln/>
        </p:spPr>
        <p:txBody>
          <a:bodyPr/>
          <a:lstStyle/>
          <a:p>
            <a:endParaRPr lang="en-US"/>
          </a:p>
        </p:txBody>
      </p:sp>
      <p:sp>
        <p:nvSpPr>
          <p:cNvPr id="10" name="Text 8"/>
          <p:cNvSpPr/>
          <p:nvPr/>
        </p:nvSpPr>
        <p:spPr>
          <a:xfrm>
            <a:off x="9823371" y="2907625"/>
            <a:ext cx="2789873"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Borrower Considerations</a:t>
            </a:r>
            <a:endParaRPr lang="en-US" sz="1900" dirty="0"/>
          </a:p>
        </p:txBody>
      </p:sp>
      <p:sp>
        <p:nvSpPr>
          <p:cNvPr id="11" name="Text 9"/>
          <p:cNvSpPr/>
          <p:nvPr/>
        </p:nvSpPr>
        <p:spPr>
          <a:xfrm>
            <a:off x="9823371" y="3341251"/>
            <a:ext cx="3759875" cy="2345293"/>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borrower remains important. Financially troubled borrowers may use healthy properties as "cash cows" to bail out other losses. Conversely, successful borrowers represent potential repeat customers, which may influence lender flexibility.</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27008" y="569357"/>
            <a:ext cx="7160895" cy="608052"/>
          </a:xfrm>
          <a:prstGeom prst="rect">
            <a:avLst/>
          </a:prstGeom>
          <a:noFill/>
          <a:ln/>
        </p:spPr>
        <p:txBody>
          <a:bodyPr wrap="none" lIns="0" tIns="0" rIns="0" bIns="0" rtlCol="0" anchor="t"/>
          <a:lstStyle/>
          <a:p>
            <a:pPr marL="0" indent="0" algn="l">
              <a:lnSpc>
                <a:spcPts val="4750"/>
              </a:lnSpc>
              <a:buNone/>
            </a:pPr>
            <a:r>
              <a:rPr lang="en-US" sz="3800" dirty="0">
                <a:solidFill>
                  <a:srgbClr val="FFD9BE"/>
                </a:solidFill>
                <a:latin typeface="Quattrocento" pitchFamily="34" charset="0"/>
                <a:ea typeface="Quattrocento" pitchFamily="34" charset="-122"/>
                <a:cs typeface="Quattrocento" pitchFamily="34" charset="-120"/>
              </a:rPr>
              <a:t>Initial Loan-to-Value Ratio (ILTV)</a:t>
            </a:r>
            <a:endParaRPr lang="en-US" sz="3800" dirty="0"/>
          </a:p>
        </p:txBody>
      </p:sp>
      <p:pic>
        <p:nvPicPr>
          <p:cNvPr id="3" name="Image 0" descr="preencoded.png"/>
          <p:cNvPicPr>
            <a:picLocks noChangeAspect="1"/>
          </p:cNvPicPr>
          <p:nvPr/>
        </p:nvPicPr>
        <p:blipFill>
          <a:blip r:embed="rId3"/>
          <a:stretch>
            <a:fillRect/>
          </a:stretch>
        </p:blipFill>
        <p:spPr>
          <a:xfrm>
            <a:off x="3268147" y="1590913"/>
            <a:ext cx="1605796" cy="1172289"/>
          </a:xfrm>
          <a:prstGeom prst="rect">
            <a:avLst/>
          </a:prstGeom>
        </p:spPr>
      </p:pic>
      <p:pic>
        <p:nvPicPr>
          <p:cNvPr id="4" name="Image 1" descr="preencoded.png"/>
          <p:cNvPicPr>
            <a:picLocks noChangeAspect="1"/>
          </p:cNvPicPr>
          <p:nvPr/>
        </p:nvPicPr>
        <p:blipFill>
          <a:blip r:embed="rId4"/>
          <a:stretch>
            <a:fillRect/>
          </a:stretch>
        </p:blipFill>
        <p:spPr>
          <a:xfrm>
            <a:off x="3925610" y="2140148"/>
            <a:ext cx="290751" cy="363379"/>
          </a:xfrm>
          <a:prstGeom prst="rect">
            <a:avLst/>
          </a:prstGeom>
        </p:spPr>
      </p:pic>
      <p:sp>
        <p:nvSpPr>
          <p:cNvPr id="5" name="Text 1"/>
          <p:cNvSpPr/>
          <p:nvPr/>
        </p:nvSpPr>
        <p:spPr>
          <a:xfrm>
            <a:off x="5080635" y="1797606"/>
            <a:ext cx="3441263"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Primary Underwriting Criterion</a:t>
            </a:r>
            <a:endParaRPr lang="en-US" sz="1900" dirty="0"/>
          </a:p>
        </p:txBody>
      </p:sp>
      <p:sp>
        <p:nvSpPr>
          <p:cNvPr id="6" name="Text 2"/>
          <p:cNvSpPr/>
          <p:nvPr/>
        </p:nvSpPr>
        <p:spPr>
          <a:xfrm>
            <a:off x="5080635" y="2225635"/>
            <a:ext cx="3647956"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Most fundamental measure of loan risk</a:t>
            </a:r>
            <a:endParaRPr lang="en-US" sz="1600" dirty="0"/>
          </a:p>
        </p:txBody>
      </p:sp>
      <p:sp>
        <p:nvSpPr>
          <p:cNvPr id="7" name="Shape 3"/>
          <p:cNvSpPr/>
          <p:nvPr/>
        </p:nvSpPr>
        <p:spPr>
          <a:xfrm>
            <a:off x="4925616" y="2779514"/>
            <a:ext cx="8826103" cy="11430"/>
          </a:xfrm>
          <a:prstGeom prst="roundRect">
            <a:avLst>
              <a:gd name="adj" fmla="val 271362"/>
            </a:avLst>
          </a:prstGeom>
          <a:solidFill>
            <a:srgbClr val="4A6B6A"/>
          </a:solidFill>
          <a:ln/>
        </p:spPr>
        <p:txBody>
          <a:bodyPr/>
          <a:lstStyle/>
          <a:p>
            <a:endParaRPr lang="en-US"/>
          </a:p>
        </p:txBody>
      </p:sp>
      <p:sp>
        <p:nvSpPr>
          <p:cNvPr id="10" name="Text 4"/>
          <p:cNvSpPr/>
          <p:nvPr/>
        </p:nvSpPr>
        <p:spPr>
          <a:xfrm>
            <a:off x="6531412" y="2958940"/>
            <a:ext cx="2432566" cy="303967"/>
          </a:xfrm>
          <a:prstGeom prst="rect">
            <a:avLst/>
          </a:prstGeom>
          <a:noFill/>
          <a:ln/>
        </p:spPr>
        <p:txBody>
          <a:bodyPr wrap="none" lIns="0" tIns="0" rIns="0" bIns="0" rtlCol="0" anchor="t"/>
          <a:lstStyle/>
          <a:p>
            <a:pPr marL="0" indent="0" algn="l">
              <a:lnSpc>
                <a:spcPts val="2350"/>
              </a:lnSpc>
              <a:buNone/>
            </a:pPr>
            <a:r>
              <a:rPr lang="en-US" sz="2000" dirty="0">
                <a:solidFill>
                  <a:srgbClr val="F9EEE7"/>
                </a:solidFill>
                <a:latin typeface="Quattrocento" pitchFamily="34" charset="0"/>
                <a:ea typeface="Quattrocento" pitchFamily="34" charset="-122"/>
                <a:cs typeface="Quattrocento" pitchFamily="34" charset="-120"/>
              </a:rPr>
              <a:t>Calculation</a:t>
            </a:r>
            <a:endParaRPr lang="en-US" sz="2000" dirty="0"/>
          </a:p>
        </p:txBody>
      </p:sp>
      <p:sp>
        <p:nvSpPr>
          <p:cNvPr id="11" name="Text 5"/>
          <p:cNvSpPr/>
          <p:nvPr/>
        </p:nvSpPr>
        <p:spPr>
          <a:xfrm>
            <a:off x="7083385" y="3408282"/>
            <a:ext cx="2838569" cy="330875"/>
          </a:xfrm>
          <a:prstGeom prst="rect">
            <a:avLst/>
          </a:prstGeom>
          <a:noFill/>
          <a:ln/>
        </p:spPr>
        <p:txBody>
          <a:bodyPr wrap="none" lIns="0" tIns="0" rIns="0" bIns="0" rtlCol="0" anchor="t"/>
          <a:lstStyle/>
          <a:p>
            <a:pPr marL="0" indent="0" algn="l">
              <a:lnSpc>
                <a:spcPts val="2600"/>
              </a:lnSpc>
              <a:buNone/>
            </a:pPr>
            <a:r>
              <a:rPr lang="en-US" sz="2000" dirty="0">
                <a:solidFill>
                  <a:srgbClr val="F9EEE7"/>
                </a:solidFill>
                <a:latin typeface="Quattrocento" pitchFamily="34" charset="0"/>
                <a:ea typeface="Quattrocento" pitchFamily="34" charset="-122"/>
                <a:cs typeface="Quattrocento" pitchFamily="34" charset="-120"/>
              </a:rPr>
              <a:t>Loan Amount ÷ Property Value</a:t>
            </a:r>
            <a:endParaRPr lang="en-US" sz="2000" dirty="0"/>
          </a:p>
        </p:txBody>
      </p:sp>
      <p:sp>
        <p:nvSpPr>
          <p:cNvPr id="12" name="Shape 6"/>
          <p:cNvSpPr/>
          <p:nvPr/>
        </p:nvSpPr>
        <p:spPr>
          <a:xfrm>
            <a:off x="5728454" y="4003477"/>
            <a:ext cx="8023265" cy="11430"/>
          </a:xfrm>
          <a:prstGeom prst="roundRect">
            <a:avLst>
              <a:gd name="adj" fmla="val 271362"/>
            </a:avLst>
          </a:prstGeom>
          <a:solidFill>
            <a:srgbClr val="4A6B6A"/>
          </a:solidFill>
          <a:ln/>
        </p:spPr>
        <p:txBody>
          <a:bodyPr/>
          <a:lstStyle/>
          <a:p>
            <a:endParaRPr lang="en-US"/>
          </a:p>
        </p:txBody>
      </p:sp>
      <p:sp>
        <p:nvSpPr>
          <p:cNvPr id="15" name="Text 7"/>
          <p:cNvSpPr/>
          <p:nvPr/>
        </p:nvSpPr>
        <p:spPr>
          <a:xfrm>
            <a:off x="6686431" y="4245531"/>
            <a:ext cx="2514719"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Note the Nonlinear Relationship</a:t>
            </a:r>
            <a:endParaRPr lang="en-US" sz="1900" dirty="0"/>
          </a:p>
        </p:txBody>
      </p:sp>
      <p:sp>
        <p:nvSpPr>
          <p:cNvPr id="16" name="Text 8"/>
          <p:cNvSpPr/>
          <p:nvPr/>
        </p:nvSpPr>
        <p:spPr>
          <a:xfrm>
            <a:off x="6686431" y="4673560"/>
            <a:ext cx="4746069"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Default probability increases sharply at higher LTVs</a:t>
            </a:r>
            <a:endParaRPr lang="en-US" sz="1600" dirty="0"/>
          </a:p>
        </p:txBody>
      </p:sp>
      <p:sp>
        <p:nvSpPr>
          <p:cNvPr id="17" name="Shape 9"/>
          <p:cNvSpPr/>
          <p:nvPr/>
        </p:nvSpPr>
        <p:spPr>
          <a:xfrm>
            <a:off x="6531412" y="5227439"/>
            <a:ext cx="7220307" cy="11430"/>
          </a:xfrm>
          <a:prstGeom prst="roundRect">
            <a:avLst>
              <a:gd name="adj" fmla="val 271362"/>
            </a:avLst>
          </a:prstGeom>
          <a:solidFill>
            <a:srgbClr val="4A6B6A"/>
          </a:solidFill>
          <a:ln/>
        </p:spPr>
        <p:txBody>
          <a:bodyPr/>
          <a:lstStyle/>
          <a:p>
            <a:endParaRPr lang="en-US"/>
          </a:p>
        </p:txBody>
      </p:sp>
      <p:pic>
        <p:nvPicPr>
          <p:cNvPr id="18" name="Image 6" descr="preencoded.png"/>
          <p:cNvPicPr>
            <a:picLocks noChangeAspect="1"/>
          </p:cNvPicPr>
          <p:nvPr/>
        </p:nvPicPr>
        <p:blipFill>
          <a:blip r:embed="rId5"/>
          <a:stretch>
            <a:fillRect/>
          </a:stretch>
        </p:blipFill>
        <p:spPr>
          <a:xfrm>
            <a:off x="859393" y="5262801"/>
            <a:ext cx="6423303" cy="1172289"/>
          </a:xfrm>
          <a:prstGeom prst="rect">
            <a:avLst/>
          </a:prstGeom>
        </p:spPr>
      </p:pic>
      <p:pic>
        <p:nvPicPr>
          <p:cNvPr id="19" name="Image 7" descr="preencoded.png"/>
          <p:cNvPicPr>
            <a:picLocks noChangeAspect="1"/>
          </p:cNvPicPr>
          <p:nvPr/>
        </p:nvPicPr>
        <p:blipFill>
          <a:blip r:embed="rId6"/>
          <a:stretch>
            <a:fillRect/>
          </a:stretch>
        </p:blipFill>
        <p:spPr>
          <a:xfrm>
            <a:off x="3925610" y="5667256"/>
            <a:ext cx="290751" cy="363379"/>
          </a:xfrm>
          <a:prstGeom prst="rect">
            <a:avLst/>
          </a:prstGeom>
        </p:spPr>
      </p:pic>
      <p:sp>
        <p:nvSpPr>
          <p:cNvPr id="20" name="Text 10"/>
          <p:cNvSpPr/>
          <p:nvPr/>
        </p:nvSpPr>
        <p:spPr>
          <a:xfrm>
            <a:off x="7489388" y="5469493"/>
            <a:ext cx="2432566"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Traditional ILTV Limit</a:t>
            </a:r>
            <a:endParaRPr lang="en-US" sz="1900" dirty="0"/>
          </a:p>
        </p:txBody>
      </p:sp>
      <p:sp>
        <p:nvSpPr>
          <p:cNvPr id="21" name="Text 11"/>
          <p:cNvSpPr/>
          <p:nvPr/>
        </p:nvSpPr>
        <p:spPr>
          <a:xfrm>
            <a:off x="7489388" y="5897523"/>
            <a:ext cx="3715703"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75% or lower (65% for riskier properties)</a:t>
            </a:r>
            <a:endParaRPr lang="en-US" sz="1600" dirty="0"/>
          </a:p>
        </p:txBody>
      </p:sp>
      <p:sp>
        <p:nvSpPr>
          <p:cNvPr id="22" name="Text 12"/>
          <p:cNvSpPr/>
          <p:nvPr/>
        </p:nvSpPr>
        <p:spPr>
          <a:xfrm>
            <a:off x="827008" y="6667619"/>
            <a:ext cx="12976384" cy="99262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ILTV ratio is directly related to the ex-ante default probability in the loan. Because the current market value of the property reflects the entire future income stream, ILTV is arguably the most important single underwriting criterion, reflecting both asset value and income coverage in a single measure.</a:t>
            </a:r>
            <a:endParaRPr lang="en-US" sz="1600" dirty="0"/>
          </a:p>
        </p:txBody>
      </p:sp>
      <p:pic>
        <p:nvPicPr>
          <p:cNvPr id="23" name="Picture 22">
            <a:extLst>
              <a:ext uri="{FF2B5EF4-FFF2-40B4-BE49-F238E27FC236}">
                <a16:creationId xmlns:a16="http://schemas.microsoft.com/office/drawing/2014/main" id="{971BD9C5-8BD1-C3D9-0405-F01B74A78730}"/>
              </a:ext>
            </a:extLst>
          </p:cNvPr>
          <p:cNvPicPr>
            <a:picLocks noChangeAspect="1"/>
          </p:cNvPicPr>
          <p:nvPr/>
        </p:nvPicPr>
        <p:blipFill>
          <a:blip r:embed="rId7"/>
          <a:stretch>
            <a:fillRect/>
          </a:stretch>
        </p:blipFill>
        <p:spPr>
          <a:xfrm>
            <a:off x="150677" y="2779514"/>
            <a:ext cx="6138741" cy="2376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37724" y="805696"/>
            <a:ext cx="7642503"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Debt Service Coverage Ratio (DCR)</a:t>
            </a:r>
            <a:endParaRPr lang="en-US" sz="3850" dirty="0"/>
          </a:p>
        </p:txBody>
      </p:sp>
      <p:sp>
        <p:nvSpPr>
          <p:cNvPr id="3" name="Shape 1"/>
          <p:cNvSpPr/>
          <p:nvPr/>
        </p:nvSpPr>
        <p:spPr>
          <a:xfrm>
            <a:off x="837724" y="1840468"/>
            <a:ext cx="2159079" cy="1187529"/>
          </a:xfrm>
          <a:prstGeom prst="roundRect">
            <a:avLst>
              <a:gd name="adj" fmla="val 2646"/>
            </a:avLst>
          </a:prstGeom>
          <a:solidFill>
            <a:srgbClr val="315251"/>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69983" y="2250162"/>
            <a:ext cx="294442" cy="368141"/>
          </a:xfrm>
          <a:prstGeom prst="rect">
            <a:avLst/>
          </a:prstGeom>
        </p:spPr>
      </p:pic>
      <p:sp>
        <p:nvSpPr>
          <p:cNvPr id="5" name="Text 2"/>
          <p:cNvSpPr/>
          <p:nvPr/>
        </p:nvSpPr>
        <p:spPr>
          <a:xfrm>
            <a:off x="3206234" y="2049899"/>
            <a:ext cx="3612833"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Primary Income-Based Criterion</a:t>
            </a:r>
            <a:endParaRPr lang="en-US" sz="1900" dirty="0"/>
          </a:p>
        </p:txBody>
      </p:sp>
      <p:sp>
        <p:nvSpPr>
          <p:cNvPr id="6" name="Text 3"/>
          <p:cNvSpPr/>
          <p:nvPr/>
        </p:nvSpPr>
        <p:spPr>
          <a:xfrm>
            <a:off x="3206234" y="2483525"/>
            <a:ext cx="3852029"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Measures income relative to debt service</a:t>
            </a:r>
            <a:endParaRPr lang="en-US" sz="1600" dirty="0"/>
          </a:p>
        </p:txBody>
      </p:sp>
      <p:sp>
        <p:nvSpPr>
          <p:cNvPr id="7" name="Shape 4"/>
          <p:cNvSpPr/>
          <p:nvPr/>
        </p:nvSpPr>
        <p:spPr>
          <a:xfrm>
            <a:off x="3101459" y="3018473"/>
            <a:ext cx="10586561" cy="11430"/>
          </a:xfrm>
          <a:prstGeom prst="roundRect">
            <a:avLst>
              <a:gd name="adj" fmla="val 274880"/>
            </a:avLst>
          </a:prstGeom>
          <a:solidFill>
            <a:srgbClr val="4A6B6A"/>
          </a:solidFill>
          <a:ln/>
        </p:spPr>
        <p:txBody>
          <a:bodyPr/>
          <a:lstStyle/>
          <a:p>
            <a:endParaRPr lang="en-US"/>
          </a:p>
        </p:txBody>
      </p:sp>
      <p:sp>
        <p:nvSpPr>
          <p:cNvPr id="8" name="Shape 5"/>
          <p:cNvSpPr/>
          <p:nvPr/>
        </p:nvSpPr>
        <p:spPr>
          <a:xfrm>
            <a:off x="837724" y="3132653"/>
            <a:ext cx="4318278" cy="1187529"/>
          </a:xfrm>
          <a:prstGeom prst="roundRect">
            <a:avLst>
              <a:gd name="adj" fmla="val 2646"/>
            </a:avLst>
          </a:prstGeom>
          <a:solidFill>
            <a:srgbClr val="315251"/>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49642" y="3542348"/>
            <a:ext cx="294442" cy="368141"/>
          </a:xfrm>
          <a:prstGeom prst="rect">
            <a:avLst/>
          </a:prstGeom>
        </p:spPr>
      </p:pic>
      <p:sp>
        <p:nvSpPr>
          <p:cNvPr id="10" name="Text 6"/>
          <p:cNvSpPr/>
          <p:nvPr/>
        </p:nvSpPr>
        <p:spPr>
          <a:xfrm>
            <a:off x="5365433" y="3342084"/>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Calculation = </a:t>
            </a:r>
            <a:endParaRPr lang="en-US" sz="1900" dirty="0"/>
          </a:p>
        </p:txBody>
      </p:sp>
      <p:sp>
        <p:nvSpPr>
          <p:cNvPr id="11" name="Text 7"/>
          <p:cNvSpPr/>
          <p:nvPr/>
        </p:nvSpPr>
        <p:spPr>
          <a:xfrm>
            <a:off x="5365433" y="3775710"/>
            <a:ext cx="2523887"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NOI ÷ Annual Debt Service</a:t>
            </a:r>
            <a:endParaRPr lang="en-US" sz="1600" dirty="0"/>
          </a:p>
        </p:txBody>
      </p:sp>
      <p:sp>
        <p:nvSpPr>
          <p:cNvPr id="12" name="Shape 8"/>
          <p:cNvSpPr/>
          <p:nvPr/>
        </p:nvSpPr>
        <p:spPr>
          <a:xfrm>
            <a:off x="5260658" y="4310658"/>
            <a:ext cx="8427363" cy="11430"/>
          </a:xfrm>
          <a:prstGeom prst="roundRect">
            <a:avLst>
              <a:gd name="adj" fmla="val 274880"/>
            </a:avLst>
          </a:prstGeom>
          <a:solidFill>
            <a:srgbClr val="4A6B6A"/>
          </a:solidFill>
          <a:ln/>
        </p:spPr>
        <p:txBody>
          <a:bodyPr/>
          <a:lstStyle/>
          <a:p>
            <a:endParaRPr lang="en-US"/>
          </a:p>
        </p:txBody>
      </p:sp>
      <p:sp>
        <p:nvSpPr>
          <p:cNvPr id="13" name="Shape 9"/>
          <p:cNvSpPr/>
          <p:nvPr/>
        </p:nvSpPr>
        <p:spPr>
          <a:xfrm>
            <a:off x="837724" y="4424839"/>
            <a:ext cx="6477476" cy="1187529"/>
          </a:xfrm>
          <a:prstGeom prst="roundRect">
            <a:avLst>
              <a:gd name="adj" fmla="val 2646"/>
            </a:avLst>
          </a:prstGeom>
          <a:solidFill>
            <a:srgbClr val="315251"/>
          </a:solidFill>
          <a:ln/>
        </p:spPr>
        <p:txBody>
          <a:bodyPr/>
          <a:lstStyle/>
          <a:p>
            <a:endParaRPr lang="en-US"/>
          </a:p>
        </p:txBody>
      </p:sp>
      <p:sp>
        <p:nvSpPr>
          <p:cNvPr id="14" name="Text 10"/>
          <p:cNvSpPr/>
          <p:nvPr/>
        </p:nvSpPr>
        <p:spPr>
          <a:xfrm>
            <a:off x="3929182" y="4834533"/>
            <a:ext cx="294442" cy="368141"/>
          </a:xfrm>
          <a:prstGeom prst="rect">
            <a:avLst/>
          </a:prstGeom>
          <a:noFill/>
          <a:ln/>
        </p:spPr>
        <p:txBody>
          <a:bodyPr wrap="none" lIns="0" tIns="0" rIns="0" bIns="0" rtlCol="0" anchor="t"/>
          <a:lstStyle/>
          <a:p>
            <a:pPr marL="0" indent="0" algn="ctr">
              <a:lnSpc>
                <a:spcPts val="3700"/>
              </a:lnSpc>
              <a:buNone/>
            </a:pPr>
            <a:r>
              <a:rPr lang="en-US" sz="2300" dirty="0">
                <a:solidFill>
                  <a:srgbClr val="F9EEE7"/>
                </a:solidFill>
                <a:latin typeface="Quattrocento" pitchFamily="34" charset="0"/>
                <a:ea typeface="Quattrocento" pitchFamily="34" charset="-122"/>
                <a:cs typeface="Quattrocento" pitchFamily="34" charset="-120"/>
              </a:rPr>
              <a:t>3</a:t>
            </a:r>
            <a:endParaRPr lang="en-US" sz="2300" dirty="0"/>
          </a:p>
        </p:txBody>
      </p:sp>
      <p:sp>
        <p:nvSpPr>
          <p:cNvPr id="15" name="Text 11"/>
          <p:cNvSpPr/>
          <p:nvPr/>
        </p:nvSpPr>
        <p:spPr>
          <a:xfrm>
            <a:off x="7524631" y="4634270"/>
            <a:ext cx="2311956"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Typical Requirement</a:t>
            </a:r>
            <a:endParaRPr lang="en-US" sz="1900" dirty="0"/>
          </a:p>
        </p:txBody>
      </p:sp>
      <p:sp>
        <p:nvSpPr>
          <p:cNvPr id="16" name="Text 12"/>
          <p:cNvSpPr/>
          <p:nvPr/>
        </p:nvSpPr>
        <p:spPr>
          <a:xfrm>
            <a:off x="7524631" y="5067895"/>
            <a:ext cx="6735066" cy="466368"/>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120% or higher depending on the quality and resiliency of the tenants </a:t>
            </a:r>
            <a:endParaRPr lang="en-US" sz="1600" dirty="0"/>
          </a:p>
        </p:txBody>
      </p:sp>
      <p:sp>
        <p:nvSpPr>
          <p:cNvPr id="17" name="Text 13"/>
          <p:cNvSpPr/>
          <p:nvPr/>
        </p:nvSpPr>
        <p:spPr>
          <a:xfrm>
            <a:off x="837724" y="5847993"/>
            <a:ext cx="1295495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DCR clearly makes sense as an underwriting criterion, as the NOI generated by the property is normally the primary source of cash to service the loan. The buffer provided by requiring DCR above 100% helps protect against cash flow squeezes.</a:t>
            </a:r>
            <a:endParaRPr lang="en-US" sz="1600" dirty="0"/>
          </a:p>
        </p:txBody>
      </p:sp>
      <p:sp>
        <p:nvSpPr>
          <p:cNvPr id="18" name="Text 14"/>
          <p:cNvSpPr/>
          <p:nvPr/>
        </p:nvSpPr>
        <p:spPr>
          <a:xfrm>
            <a:off x="837724" y="6753701"/>
            <a:ext cx="1295495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DCR criterion may be raised higher for riskier property types or during times when lenders are more risk-averse. Conversely, lower DCR hurdles may be accepted during periods of rapid inflation or when the loan market is "hot."</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0425" y="665559"/>
            <a:ext cx="6650117" cy="569238"/>
          </a:xfrm>
          <a:prstGeom prst="rect">
            <a:avLst/>
          </a:prstGeom>
          <a:noFill/>
          <a:ln/>
        </p:spPr>
        <p:txBody>
          <a:bodyPr wrap="none" lIns="0" tIns="0" rIns="0" bIns="0" rtlCol="0" anchor="t"/>
          <a:lstStyle/>
          <a:p>
            <a:pPr marL="0" indent="0" algn="l">
              <a:lnSpc>
                <a:spcPts val="4450"/>
              </a:lnSpc>
              <a:buNone/>
            </a:pPr>
            <a:r>
              <a:rPr lang="en-US" sz="3550" dirty="0">
                <a:solidFill>
                  <a:srgbClr val="FFD9BE"/>
                </a:solidFill>
                <a:latin typeface="Quattrocento" pitchFamily="34" charset="0"/>
                <a:ea typeface="Quattrocento" pitchFamily="34" charset="-122"/>
                <a:cs typeface="Quattrocento" pitchFamily="34" charset="-120"/>
              </a:rPr>
              <a:t>Additional Underwriting Metrics</a:t>
            </a:r>
            <a:endParaRPr lang="en-US" sz="3550" dirty="0"/>
          </a:p>
        </p:txBody>
      </p:sp>
      <p:pic>
        <p:nvPicPr>
          <p:cNvPr id="4" name="Image 1" descr="preencoded.png"/>
          <p:cNvPicPr>
            <a:picLocks noChangeAspect="1"/>
          </p:cNvPicPr>
          <p:nvPr/>
        </p:nvPicPr>
        <p:blipFill>
          <a:blip r:embed="rId4"/>
          <a:stretch>
            <a:fillRect/>
          </a:stretch>
        </p:blipFill>
        <p:spPr>
          <a:xfrm>
            <a:off x="6260425" y="1525072"/>
            <a:ext cx="483751" cy="483751"/>
          </a:xfrm>
          <a:prstGeom prst="rect">
            <a:avLst/>
          </a:prstGeom>
        </p:spPr>
      </p:pic>
      <p:sp>
        <p:nvSpPr>
          <p:cNvPr id="5" name="Text 1"/>
          <p:cNvSpPr/>
          <p:nvPr/>
        </p:nvSpPr>
        <p:spPr>
          <a:xfrm>
            <a:off x="6260425" y="2250638"/>
            <a:ext cx="2342078" cy="284559"/>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Break-Even Ratio (BER)</a:t>
            </a:r>
            <a:endParaRPr lang="en-US" sz="1750" dirty="0"/>
          </a:p>
        </p:txBody>
      </p:sp>
      <p:sp>
        <p:nvSpPr>
          <p:cNvPr id="6" name="Text 2"/>
          <p:cNvSpPr/>
          <p:nvPr/>
        </p:nvSpPr>
        <p:spPr>
          <a:xfrm>
            <a:off x="6260425" y="2651284"/>
            <a:ext cx="2370772" cy="928687"/>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(Debt Service + Operating Expenses) ÷ Potential Gross Income</a:t>
            </a:r>
            <a:endParaRPr lang="en-US" sz="1500" dirty="0"/>
          </a:p>
        </p:txBody>
      </p:sp>
      <p:sp>
        <p:nvSpPr>
          <p:cNvPr id="7" name="Text 3"/>
          <p:cNvSpPr/>
          <p:nvPr/>
        </p:nvSpPr>
        <p:spPr>
          <a:xfrm>
            <a:off x="6260425" y="3696057"/>
            <a:ext cx="2370772" cy="309563"/>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Typical limit: 85% or less</a:t>
            </a:r>
            <a:endParaRPr lang="en-US" sz="1500" dirty="0"/>
          </a:p>
        </p:txBody>
      </p:sp>
      <p:pic>
        <p:nvPicPr>
          <p:cNvPr id="8" name="Image 2" descr="preencoded.png"/>
          <p:cNvPicPr>
            <a:picLocks noChangeAspect="1"/>
          </p:cNvPicPr>
          <p:nvPr/>
        </p:nvPicPr>
        <p:blipFill>
          <a:blip r:embed="rId5"/>
          <a:stretch>
            <a:fillRect/>
          </a:stretch>
        </p:blipFill>
        <p:spPr>
          <a:xfrm>
            <a:off x="8873014" y="1525072"/>
            <a:ext cx="483751" cy="483751"/>
          </a:xfrm>
          <a:prstGeom prst="rect">
            <a:avLst/>
          </a:prstGeom>
        </p:spPr>
      </p:pic>
      <p:sp>
        <p:nvSpPr>
          <p:cNvPr id="9" name="Text 4"/>
          <p:cNvSpPr/>
          <p:nvPr/>
        </p:nvSpPr>
        <p:spPr>
          <a:xfrm>
            <a:off x="8873014" y="2250638"/>
            <a:ext cx="2370772" cy="569119"/>
          </a:xfrm>
          <a:prstGeom prst="rect">
            <a:avLst/>
          </a:prstGeom>
          <a:noFill/>
          <a:ln/>
        </p:spPr>
        <p:txBody>
          <a:bodyPr wrap="squar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Equity-Before-Tax Cash Flow</a:t>
            </a:r>
            <a:endParaRPr lang="en-US" sz="1750" dirty="0"/>
          </a:p>
        </p:txBody>
      </p:sp>
      <p:sp>
        <p:nvSpPr>
          <p:cNvPr id="10" name="Text 5"/>
          <p:cNvSpPr/>
          <p:nvPr/>
        </p:nvSpPr>
        <p:spPr>
          <a:xfrm>
            <a:off x="8873014" y="2935843"/>
            <a:ext cx="2370772" cy="928687"/>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NOI - Debt Service - Capital Improvement Expenditures</a:t>
            </a:r>
            <a:endParaRPr lang="en-US" sz="1500" dirty="0"/>
          </a:p>
        </p:txBody>
      </p:sp>
      <p:sp>
        <p:nvSpPr>
          <p:cNvPr id="11" name="Text 6"/>
          <p:cNvSpPr/>
          <p:nvPr/>
        </p:nvSpPr>
        <p:spPr>
          <a:xfrm>
            <a:off x="8873014" y="3980617"/>
            <a:ext cx="2370772" cy="619125"/>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Red flag if projected to be negative</a:t>
            </a:r>
            <a:endParaRPr lang="en-US" sz="1500" dirty="0"/>
          </a:p>
        </p:txBody>
      </p:sp>
      <p:sp>
        <p:nvSpPr>
          <p:cNvPr id="12" name="Shape 7"/>
          <p:cNvSpPr/>
          <p:nvPr/>
        </p:nvSpPr>
        <p:spPr>
          <a:xfrm>
            <a:off x="11509772" y="1515428"/>
            <a:ext cx="435173" cy="502920"/>
          </a:xfrm>
          <a:prstGeom prst="roundRect">
            <a:avLst>
              <a:gd name="adj" fmla="val 12607"/>
            </a:avLst>
          </a:prstGeom>
          <a:solidFill>
            <a:srgbClr val="4D4D51"/>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11485602" y="1525072"/>
            <a:ext cx="483751" cy="483751"/>
          </a:xfrm>
          <a:prstGeom prst="rect">
            <a:avLst/>
          </a:prstGeom>
        </p:spPr>
      </p:pic>
      <p:sp>
        <p:nvSpPr>
          <p:cNvPr id="14" name="Text 8"/>
          <p:cNvSpPr/>
          <p:nvPr/>
        </p:nvSpPr>
        <p:spPr>
          <a:xfrm>
            <a:off x="11485602" y="2250638"/>
            <a:ext cx="2276832" cy="284559"/>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Loan Yield</a:t>
            </a:r>
            <a:endParaRPr lang="en-US" sz="1750" dirty="0"/>
          </a:p>
        </p:txBody>
      </p:sp>
      <p:sp>
        <p:nvSpPr>
          <p:cNvPr id="15" name="Text 9"/>
          <p:cNvSpPr/>
          <p:nvPr/>
        </p:nvSpPr>
        <p:spPr>
          <a:xfrm>
            <a:off x="11485602" y="2651284"/>
            <a:ext cx="2370772" cy="619125"/>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Property NOI ÷ Loan Amount</a:t>
            </a:r>
            <a:endParaRPr lang="en-US" sz="1500" dirty="0"/>
          </a:p>
        </p:txBody>
      </p:sp>
      <p:sp>
        <p:nvSpPr>
          <p:cNvPr id="16" name="Text 10"/>
          <p:cNvSpPr/>
          <p:nvPr/>
        </p:nvSpPr>
        <p:spPr>
          <a:xfrm>
            <a:off x="11485602" y="3386495"/>
            <a:ext cx="2370772" cy="619125"/>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Relates loan to property pricing metrics</a:t>
            </a:r>
            <a:endParaRPr lang="en-US" sz="1500" dirty="0"/>
          </a:p>
        </p:txBody>
      </p:sp>
      <p:pic>
        <p:nvPicPr>
          <p:cNvPr id="17" name="Image 4" descr="preencoded.png"/>
          <p:cNvPicPr>
            <a:picLocks noChangeAspect="1"/>
          </p:cNvPicPr>
          <p:nvPr/>
        </p:nvPicPr>
        <p:blipFill>
          <a:blip r:embed="rId7"/>
          <a:stretch>
            <a:fillRect/>
          </a:stretch>
        </p:blipFill>
        <p:spPr>
          <a:xfrm>
            <a:off x="6260425" y="5083493"/>
            <a:ext cx="483751" cy="483751"/>
          </a:xfrm>
          <a:prstGeom prst="rect">
            <a:avLst/>
          </a:prstGeom>
        </p:spPr>
      </p:pic>
      <p:sp>
        <p:nvSpPr>
          <p:cNvPr id="18" name="Text 11"/>
          <p:cNvSpPr/>
          <p:nvPr/>
        </p:nvSpPr>
        <p:spPr>
          <a:xfrm>
            <a:off x="6260425" y="5809059"/>
            <a:ext cx="2276832" cy="284559"/>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Multi-year Proforma</a:t>
            </a:r>
            <a:endParaRPr lang="en-US" sz="1750" dirty="0"/>
          </a:p>
        </p:txBody>
      </p:sp>
      <p:sp>
        <p:nvSpPr>
          <p:cNvPr id="19" name="Text 12"/>
          <p:cNvSpPr/>
          <p:nvPr/>
        </p:nvSpPr>
        <p:spPr>
          <a:xfrm>
            <a:off x="6260425" y="6209705"/>
            <a:ext cx="2370772" cy="619125"/>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Cash flow projection extending to loan maturity</a:t>
            </a:r>
            <a:endParaRPr lang="en-US" sz="1500" dirty="0"/>
          </a:p>
        </p:txBody>
      </p:sp>
      <p:sp>
        <p:nvSpPr>
          <p:cNvPr id="20" name="Text 13"/>
          <p:cNvSpPr/>
          <p:nvPr/>
        </p:nvSpPr>
        <p:spPr>
          <a:xfrm>
            <a:off x="6260425" y="6944916"/>
            <a:ext cx="2370772" cy="619125"/>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Examines criteria for all years, not just initial year</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37724" y="709970"/>
            <a:ext cx="8471178"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Variables and Loan Terms to Negotiate</a:t>
            </a:r>
            <a:endParaRPr lang="en-US" sz="3850" dirty="0"/>
          </a:p>
        </p:txBody>
      </p:sp>
      <p:sp>
        <p:nvSpPr>
          <p:cNvPr id="3" name="Text 1"/>
          <p:cNvSpPr/>
          <p:nvPr/>
        </p:nvSpPr>
        <p:spPr>
          <a:xfrm>
            <a:off x="2269927" y="2415302"/>
            <a:ext cx="2464118" cy="308015"/>
          </a:xfrm>
          <a:prstGeom prst="rect">
            <a:avLst/>
          </a:prstGeom>
          <a:noFill/>
          <a:ln/>
        </p:spPr>
        <p:txBody>
          <a:bodyPr wrap="none" lIns="0" tIns="0" rIns="0" bIns="0" rtlCol="0" anchor="t"/>
          <a:lstStyle/>
          <a:p>
            <a:pPr marL="0" indent="0" algn="r">
              <a:lnSpc>
                <a:spcPts val="2400"/>
              </a:lnSpc>
              <a:buNone/>
            </a:pPr>
            <a:r>
              <a:rPr lang="en-US" sz="1900" dirty="0">
                <a:solidFill>
                  <a:srgbClr val="F9EEE7"/>
                </a:solidFill>
                <a:latin typeface="Quattrocento" pitchFamily="34" charset="0"/>
                <a:ea typeface="Quattrocento" pitchFamily="34" charset="-122"/>
                <a:cs typeface="Quattrocento" pitchFamily="34" charset="-120"/>
              </a:rPr>
              <a:t>Loan Amount</a:t>
            </a:r>
            <a:endParaRPr lang="en-US" sz="1900" dirty="0"/>
          </a:p>
        </p:txBody>
      </p:sp>
      <p:sp>
        <p:nvSpPr>
          <p:cNvPr id="4" name="Text 2"/>
          <p:cNvSpPr/>
          <p:nvPr/>
        </p:nvSpPr>
        <p:spPr>
          <a:xfrm>
            <a:off x="837724" y="2848928"/>
            <a:ext cx="3896320" cy="335042"/>
          </a:xfrm>
          <a:prstGeom prst="rect">
            <a:avLst/>
          </a:prstGeom>
          <a:noFill/>
          <a:ln/>
        </p:spPr>
        <p:txBody>
          <a:bodyPr wrap="none" lIns="0" tIns="0" rIns="0" bIns="0" rtlCol="0" anchor="t"/>
          <a:lstStyle/>
          <a:p>
            <a:pPr marL="0" indent="0" algn="r">
              <a:lnSpc>
                <a:spcPts val="2600"/>
              </a:lnSpc>
              <a:buNone/>
            </a:pPr>
            <a:r>
              <a:rPr lang="en-US" sz="1600" dirty="0">
                <a:solidFill>
                  <a:srgbClr val="F9EEE7"/>
                </a:solidFill>
                <a:latin typeface="Quattrocento" pitchFamily="34" charset="0"/>
                <a:ea typeface="Quattrocento" pitchFamily="34" charset="-122"/>
                <a:cs typeface="Quattrocento" pitchFamily="34" charset="-120"/>
              </a:rPr>
              <a:t>Total principal borrowed</a:t>
            </a:r>
            <a:endParaRPr lang="en-US" sz="1600" dirty="0"/>
          </a:p>
        </p:txBody>
      </p:sp>
      <p:pic>
        <p:nvPicPr>
          <p:cNvPr id="5" name="Image 0" descr="preencoded.png"/>
          <p:cNvPicPr>
            <a:picLocks noChangeAspect="1"/>
          </p:cNvPicPr>
          <p:nvPr/>
        </p:nvPicPr>
        <p:blipFill>
          <a:blip r:embed="rId3"/>
          <a:stretch>
            <a:fillRect/>
          </a:stretch>
        </p:blipFill>
        <p:spPr>
          <a:xfrm>
            <a:off x="5048131" y="1744742"/>
            <a:ext cx="4534138" cy="4534138"/>
          </a:xfrm>
          <a:prstGeom prst="rect">
            <a:avLst/>
          </a:prstGeom>
        </p:spPr>
      </p:pic>
      <p:pic>
        <p:nvPicPr>
          <p:cNvPr id="6" name="Image 1" descr="preencoded.png"/>
          <p:cNvPicPr>
            <a:picLocks noChangeAspect="1"/>
          </p:cNvPicPr>
          <p:nvPr/>
        </p:nvPicPr>
        <p:blipFill>
          <a:blip r:embed="rId4"/>
          <a:stretch>
            <a:fillRect/>
          </a:stretch>
        </p:blipFill>
        <p:spPr>
          <a:xfrm>
            <a:off x="6054090" y="2676287"/>
            <a:ext cx="313373" cy="391716"/>
          </a:xfrm>
          <a:prstGeom prst="rect">
            <a:avLst/>
          </a:prstGeom>
        </p:spPr>
      </p:pic>
      <p:sp>
        <p:nvSpPr>
          <p:cNvPr id="7" name="Text 3"/>
          <p:cNvSpPr/>
          <p:nvPr/>
        </p:nvSpPr>
        <p:spPr>
          <a:xfrm>
            <a:off x="9896356" y="2011323"/>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Loan Term</a:t>
            </a:r>
            <a:endParaRPr lang="en-US" sz="1900" dirty="0"/>
          </a:p>
        </p:txBody>
      </p:sp>
      <p:sp>
        <p:nvSpPr>
          <p:cNvPr id="8" name="Text 4"/>
          <p:cNvSpPr/>
          <p:nvPr/>
        </p:nvSpPr>
        <p:spPr>
          <a:xfrm>
            <a:off x="9896356" y="2444948"/>
            <a:ext cx="3896320"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Maturity length</a:t>
            </a:r>
            <a:endParaRPr lang="en-US" sz="1600" dirty="0"/>
          </a:p>
        </p:txBody>
      </p:sp>
      <p:pic>
        <p:nvPicPr>
          <p:cNvPr id="9" name="Image 2" descr="preencoded.png"/>
          <p:cNvPicPr>
            <a:picLocks noChangeAspect="1"/>
          </p:cNvPicPr>
          <p:nvPr/>
        </p:nvPicPr>
        <p:blipFill>
          <a:blip r:embed="rId5"/>
          <a:stretch>
            <a:fillRect/>
          </a:stretch>
        </p:blipFill>
        <p:spPr>
          <a:xfrm>
            <a:off x="5048131" y="1744742"/>
            <a:ext cx="4534138" cy="4534138"/>
          </a:xfrm>
          <a:prstGeom prst="rect">
            <a:avLst/>
          </a:prstGeom>
        </p:spPr>
      </p:pic>
      <p:pic>
        <p:nvPicPr>
          <p:cNvPr id="10" name="Image 3" descr="preencoded.png"/>
          <p:cNvPicPr>
            <a:picLocks noChangeAspect="1"/>
          </p:cNvPicPr>
          <p:nvPr/>
        </p:nvPicPr>
        <p:blipFill>
          <a:blip r:embed="rId6"/>
          <a:stretch>
            <a:fillRect/>
          </a:stretch>
        </p:blipFill>
        <p:spPr>
          <a:xfrm>
            <a:off x="7900988" y="2413397"/>
            <a:ext cx="313373" cy="391716"/>
          </a:xfrm>
          <a:prstGeom prst="rect">
            <a:avLst/>
          </a:prstGeom>
        </p:spPr>
      </p:pic>
      <p:sp>
        <p:nvSpPr>
          <p:cNvPr id="11" name="Text 5"/>
          <p:cNvSpPr/>
          <p:nvPr/>
        </p:nvSpPr>
        <p:spPr>
          <a:xfrm>
            <a:off x="10001131" y="3627358"/>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Interest Rate</a:t>
            </a:r>
            <a:endParaRPr lang="en-US" sz="1900" dirty="0"/>
          </a:p>
        </p:txBody>
      </p:sp>
      <p:sp>
        <p:nvSpPr>
          <p:cNvPr id="12" name="Text 6"/>
          <p:cNvSpPr/>
          <p:nvPr/>
        </p:nvSpPr>
        <p:spPr>
          <a:xfrm>
            <a:off x="10001131" y="4060984"/>
            <a:ext cx="3791545"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Contract rate</a:t>
            </a:r>
            <a:endParaRPr lang="en-US" sz="1600" dirty="0"/>
          </a:p>
        </p:txBody>
      </p:sp>
      <p:pic>
        <p:nvPicPr>
          <p:cNvPr id="13" name="Image 4" descr="preencoded.png"/>
          <p:cNvPicPr>
            <a:picLocks noChangeAspect="1"/>
          </p:cNvPicPr>
          <p:nvPr/>
        </p:nvPicPr>
        <p:blipFill>
          <a:blip r:embed="rId7"/>
          <a:stretch>
            <a:fillRect/>
          </a:stretch>
        </p:blipFill>
        <p:spPr>
          <a:xfrm>
            <a:off x="5048131" y="1744742"/>
            <a:ext cx="4534138" cy="4534138"/>
          </a:xfrm>
          <a:prstGeom prst="rect">
            <a:avLst/>
          </a:prstGeom>
        </p:spPr>
      </p:pic>
      <p:sp>
        <p:nvSpPr>
          <p:cNvPr id="14" name="Text 7"/>
          <p:cNvSpPr/>
          <p:nvPr/>
        </p:nvSpPr>
        <p:spPr>
          <a:xfrm>
            <a:off x="8721804" y="4088725"/>
            <a:ext cx="313373" cy="391716"/>
          </a:xfrm>
          <a:prstGeom prst="rect">
            <a:avLst/>
          </a:prstGeom>
          <a:noFill/>
          <a:ln/>
        </p:spPr>
        <p:txBody>
          <a:bodyPr wrap="none" lIns="0" tIns="0" rIns="0" bIns="0" rtlCol="0" anchor="t"/>
          <a:lstStyle/>
          <a:p>
            <a:pPr marL="0" indent="0" algn="l">
              <a:lnSpc>
                <a:spcPts val="3900"/>
              </a:lnSpc>
              <a:buNone/>
            </a:pPr>
            <a:r>
              <a:rPr lang="en-US" sz="2450" dirty="0">
                <a:solidFill>
                  <a:srgbClr val="F9EEE7"/>
                </a:solidFill>
                <a:latin typeface="Quattrocento" pitchFamily="34" charset="0"/>
                <a:ea typeface="Quattrocento" pitchFamily="34" charset="-122"/>
                <a:cs typeface="Quattrocento" pitchFamily="34" charset="-120"/>
              </a:rPr>
              <a:t>3</a:t>
            </a:r>
            <a:endParaRPr lang="en-US" sz="2450" dirty="0"/>
          </a:p>
        </p:txBody>
      </p:sp>
      <p:sp>
        <p:nvSpPr>
          <p:cNvPr id="15" name="Text 8"/>
          <p:cNvSpPr/>
          <p:nvPr/>
        </p:nvSpPr>
        <p:spPr>
          <a:xfrm>
            <a:off x="9896356" y="5243513"/>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Amortization</a:t>
            </a:r>
            <a:endParaRPr lang="en-US" sz="1900" dirty="0"/>
          </a:p>
        </p:txBody>
      </p:sp>
      <p:sp>
        <p:nvSpPr>
          <p:cNvPr id="16" name="Text 9"/>
          <p:cNvSpPr/>
          <p:nvPr/>
        </p:nvSpPr>
        <p:spPr>
          <a:xfrm>
            <a:off x="9896356" y="5677138"/>
            <a:ext cx="3896320"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Principal repayment schedule</a:t>
            </a:r>
            <a:endParaRPr lang="en-US" sz="1600" dirty="0"/>
          </a:p>
        </p:txBody>
      </p:sp>
      <p:pic>
        <p:nvPicPr>
          <p:cNvPr id="17" name="Image 5" descr="preencoded.png"/>
          <p:cNvPicPr>
            <a:picLocks noChangeAspect="1"/>
          </p:cNvPicPr>
          <p:nvPr/>
        </p:nvPicPr>
        <p:blipFill>
          <a:blip r:embed="rId8"/>
          <a:stretch>
            <a:fillRect/>
          </a:stretch>
        </p:blipFill>
        <p:spPr>
          <a:xfrm>
            <a:off x="5048131" y="1744742"/>
            <a:ext cx="4534138" cy="4534138"/>
          </a:xfrm>
          <a:prstGeom prst="rect">
            <a:avLst/>
          </a:prstGeom>
        </p:spPr>
      </p:pic>
      <p:pic>
        <p:nvPicPr>
          <p:cNvPr id="18" name="Image 6" descr="preencoded.png"/>
          <p:cNvPicPr>
            <a:picLocks noChangeAspect="1"/>
          </p:cNvPicPr>
          <p:nvPr/>
        </p:nvPicPr>
        <p:blipFill>
          <a:blip r:embed="rId9"/>
          <a:stretch>
            <a:fillRect/>
          </a:stretch>
        </p:blipFill>
        <p:spPr>
          <a:xfrm>
            <a:off x="7382113" y="5386983"/>
            <a:ext cx="313373" cy="391716"/>
          </a:xfrm>
          <a:prstGeom prst="rect">
            <a:avLst/>
          </a:prstGeom>
        </p:spPr>
      </p:pic>
      <p:sp>
        <p:nvSpPr>
          <p:cNvPr id="19" name="Text 10"/>
          <p:cNvSpPr/>
          <p:nvPr/>
        </p:nvSpPr>
        <p:spPr>
          <a:xfrm>
            <a:off x="2269927" y="4671893"/>
            <a:ext cx="2464118" cy="308015"/>
          </a:xfrm>
          <a:prstGeom prst="rect">
            <a:avLst/>
          </a:prstGeom>
          <a:noFill/>
          <a:ln/>
        </p:spPr>
        <p:txBody>
          <a:bodyPr wrap="none" lIns="0" tIns="0" rIns="0" bIns="0" rtlCol="0" anchor="t"/>
          <a:lstStyle/>
          <a:p>
            <a:pPr marL="0" indent="0" algn="r">
              <a:lnSpc>
                <a:spcPts val="2400"/>
              </a:lnSpc>
              <a:buNone/>
            </a:pPr>
            <a:r>
              <a:rPr lang="en-US" sz="1900" dirty="0">
                <a:solidFill>
                  <a:srgbClr val="F9EEE7"/>
                </a:solidFill>
                <a:latin typeface="Quattrocento" pitchFamily="34" charset="0"/>
                <a:ea typeface="Quattrocento" pitchFamily="34" charset="-122"/>
                <a:cs typeface="Quattrocento" pitchFamily="34" charset="-120"/>
              </a:rPr>
              <a:t>Other Terms</a:t>
            </a:r>
            <a:endParaRPr lang="en-US" sz="1900" dirty="0"/>
          </a:p>
        </p:txBody>
      </p:sp>
      <p:sp>
        <p:nvSpPr>
          <p:cNvPr id="20" name="Text 11"/>
          <p:cNvSpPr/>
          <p:nvPr/>
        </p:nvSpPr>
        <p:spPr>
          <a:xfrm>
            <a:off x="837724" y="5105519"/>
            <a:ext cx="3896320" cy="670084"/>
          </a:xfrm>
          <a:prstGeom prst="rect">
            <a:avLst/>
          </a:prstGeom>
          <a:noFill/>
          <a:ln/>
        </p:spPr>
        <p:txBody>
          <a:bodyPr wrap="square" lIns="0" tIns="0" rIns="0" bIns="0" rtlCol="0" anchor="t"/>
          <a:lstStyle/>
          <a:p>
            <a:pPr marL="0" indent="0" algn="r">
              <a:lnSpc>
                <a:spcPts val="2600"/>
              </a:lnSpc>
              <a:buNone/>
            </a:pPr>
            <a:r>
              <a:rPr lang="en-US" sz="1600" dirty="0">
                <a:solidFill>
                  <a:srgbClr val="F9EEE7"/>
                </a:solidFill>
                <a:latin typeface="Quattrocento" pitchFamily="34" charset="0"/>
                <a:ea typeface="Quattrocento" pitchFamily="34" charset="-122"/>
                <a:cs typeface="Quattrocento" pitchFamily="34" charset="-120"/>
              </a:rPr>
              <a:t>Fees, prepayment options, recourse provisions</a:t>
            </a:r>
            <a:endParaRPr lang="en-US" sz="1600" dirty="0"/>
          </a:p>
        </p:txBody>
      </p:sp>
      <p:pic>
        <p:nvPicPr>
          <p:cNvPr id="21" name="Image 7" descr="preencoded.png"/>
          <p:cNvPicPr>
            <a:picLocks noChangeAspect="1"/>
          </p:cNvPicPr>
          <p:nvPr/>
        </p:nvPicPr>
        <p:blipFill>
          <a:blip r:embed="rId10"/>
          <a:stretch>
            <a:fillRect/>
          </a:stretch>
        </p:blipFill>
        <p:spPr>
          <a:xfrm>
            <a:off x="5048131" y="1744742"/>
            <a:ext cx="4534138" cy="4534138"/>
          </a:xfrm>
          <a:prstGeom prst="rect">
            <a:avLst/>
          </a:prstGeom>
        </p:spPr>
      </p:pic>
      <p:pic>
        <p:nvPicPr>
          <p:cNvPr id="22" name="Image 8" descr="preencoded.png"/>
          <p:cNvPicPr>
            <a:picLocks noChangeAspect="1"/>
          </p:cNvPicPr>
          <p:nvPr/>
        </p:nvPicPr>
        <p:blipFill>
          <a:blip r:embed="rId11"/>
          <a:stretch>
            <a:fillRect/>
          </a:stretch>
        </p:blipFill>
        <p:spPr>
          <a:xfrm>
            <a:off x="5733336" y="4514017"/>
            <a:ext cx="313373" cy="391716"/>
          </a:xfrm>
          <a:prstGeom prst="rect">
            <a:avLst/>
          </a:prstGeom>
        </p:spPr>
      </p:pic>
      <p:sp>
        <p:nvSpPr>
          <p:cNvPr id="23" name="Text 12"/>
          <p:cNvSpPr/>
          <p:nvPr/>
        </p:nvSpPr>
        <p:spPr>
          <a:xfrm>
            <a:off x="837724" y="6514505"/>
            <a:ext cx="12954952" cy="100512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Commercial mortgages present a potentially large array of possible loan terms and variables that can be negotiated. The art of putting together a successful deal lies in finding a combination that maximizes both sides' preferences, requiring an understanding of how changing loan terms affects the ex ante risk and return.</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37724" y="1530548"/>
            <a:ext cx="10391656"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Numerical Example: Bob's Office Building Loan</a:t>
            </a:r>
            <a:endParaRPr lang="en-US" sz="3850" dirty="0"/>
          </a:p>
        </p:txBody>
      </p:sp>
      <p:sp>
        <p:nvSpPr>
          <p:cNvPr id="3" name="Text 1"/>
          <p:cNvSpPr/>
          <p:nvPr/>
        </p:nvSpPr>
        <p:spPr>
          <a:xfrm>
            <a:off x="837724" y="2669977"/>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Loan Request</a:t>
            </a:r>
            <a:endParaRPr lang="en-US" sz="1900" dirty="0"/>
          </a:p>
        </p:txBody>
      </p:sp>
      <p:sp>
        <p:nvSpPr>
          <p:cNvPr id="4" name="Text 2"/>
          <p:cNvSpPr/>
          <p:nvPr/>
        </p:nvSpPr>
        <p:spPr>
          <a:xfrm>
            <a:off x="837724" y="3187422"/>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$9,167,000 purchase-money mortgage</a:t>
            </a:r>
            <a:endParaRPr lang="en-US" sz="1600" dirty="0"/>
          </a:p>
        </p:txBody>
      </p:sp>
      <p:sp>
        <p:nvSpPr>
          <p:cNvPr id="5" name="Text 3"/>
          <p:cNvSpPr/>
          <p:nvPr/>
        </p:nvSpPr>
        <p:spPr>
          <a:xfrm>
            <a:off x="837724" y="3595688"/>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100,000-SF single-tenant office building</a:t>
            </a:r>
            <a:endParaRPr lang="en-US" sz="1600" dirty="0"/>
          </a:p>
        </p:txBody>
      </p:sp>
      <p:sp>
        <p:nvSpPr>
          <p:cNvPr id="6" name="Text 4"/>
          <p:cNvSpPr/>
          <p:nvPr/>
        </p:nvSpPr>
        <p:spPr>
          <a:xfrm>
            <a:off x="837724" y="4003953"/>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Purchase price: $12,222,000 (75% ILTV)</a:t>
            </a:r>
            <a:endParaRPr lang="en-US" sz="1600" dirty="0"/>
          </a:p>
        </p:txBody>
      </p:sp>
      <p:sp>
        <p:nvSpPr>
          <p:cNvPr id="7" name="Text 5"/>
          <p:cNvSpPr/>
          <p:nvPr/>
        </p:nvSpPr>
        <p:spPr>
          <a:xfrm>
            <a:off x="837724" y="4412218"/>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10-year interest-only, nonrecourse loan</a:t>
            </a:r>
            <a:endParaRPr lang="en-US" sz="1600" dirty="0"/>
          </a:p>
        </p:txBody>
      </p:sp>
      <p:sp>
        <p:nvSpPr>
          <p:cNvPr id="8" name="Text 6"/>
          <p:cNvSpPr/>
          <p:nvPr/>
        </p:nvSpPr>
        <p:spPr>
          <a:xfrm>
            <a:off x="837724" y="4820483"/>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No prepayment permitted (lockout)</a:t>
            </a:r>
            <a:endParaRPr lang="en-US" sz="1600" dirty="0"/>
          </a:p>
        </p:txBody>
      </p:sp>
      <p:sp>
        <p:nvSpPr>
          <p:cNvPr id="9" name="Text 7"/>
          <p:cNvSpPr/>
          <p:nvPr/>
        </p:nvSpPr>
        <p:spPr>
          <a:xfrm>
            <a:off x="7578328" y="2669977"/>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Market Conditions</a:t>
            </a:r>
            <a:endParaRPr lang="en-US" sz="1900" dirty="0"/>
          </a:p>
        </p:txBody>
      </p:sp>
      <p:sp>
        <p:nvSpPr>
          <p:cNvPr id="10" name="Text 8"/>
          <p:cNvSpPr/>
          <p:nvPr/>
        </p:nvSpPr>
        <p:spPr>
          <a:xfrm>
            <a:off x="7578328" y="3187422"/>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10-year Treasury bonds: 6% yield</a:t>
            </a:r>
            <a:endParaRPr lang="en-US" sz="1600" dirty="0"/>
          </a:p>
        </p:txBody>
      </p:sp>
      <p:sp>
        <p:nvSpPr>
          <p:cNvPr id="11" name="Text 9"/>
          <p:cNvSpPr/>
          <p:nvPr/>
        </p:nvSpPr>
        <p:spPr>
          <a:xfrm>
            <a:off x="7578328" y="3595688"/>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Commercial mortgage spreads: 200 basis points</a:t>
            </a:r>
            <a:endParaRPr lang="en-US" sz="1600" dirty="0"/>
          </a:p>
        </p:txBody>
      </p:sp>
      <p:sp>
        <p:nvSpPr>
          <p:cNvPr id="12" name="Text 10"/>
          <p:cNvSpPr/>
          <p:nvPr/>
        </p:nvSpPr>
        <p:spPr>
          <a:xfrm>
            <a:off x="7578328" y="4003953"/>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Required mortgage rate: 7.87% (MEY)</a:t>
            </a:r>
            <a:endParaRPr lang="en-US" sz="1600" dirty="0"/>
          </a:p>
        </p:txBody>
      </p:sp>
      <p:sp>
        <p:nvSpPr>
          <p:cNvPr id="13" name="Text 11"/>
          <p:cNvSpPr/>
          <p:nvPr/>
        </p:nvSpPr>
        <p:spPr>
          <a:xfrm>
            <a:off x="7578328" y="4548426"/>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Underwriting Criteria</a:t>
            </a:r>
            <a:endParaRPr lang="en-US" sz="1900" dirty="0"/>
          </a:p>
        </p:txBody>
      </p:sp>
      <p:sp>
        <p:nvSpPr>
          <p:cNvPr id="14" name="Text 12"/>
          <p:cNvSpPr/>
          <p:nvPr/>
        </p:nvSpPr>
        <p:spPr>
          <a:xfrm>
            <a:off x="7578328" y="5065871"/>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Maximum ILTV &lt; 75%</a:t>
            </a:r>
            <a:endParaRPr lang="en-US" sz="1600" dirty="0"/>
          </a:p>
        </p:txBody>
      </p:sp>
      <p:sp>
        <p:nvSpPr>
          <p:cNvPr id="15" name="Text 13"/>
          <p:cNvSpPr/>
          <p:nvPr/>
        </p:nvSpPr>
        <p:spPr>
          <a:xfrm>
            <a:off x="7578328" y="5474137"/>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Maximum terminal LTV &lt; 65%</a:t>
            </a:r>
            <a:endParaRPr lang="en-US" sz="1600" dirty="0"/>
          </a:p>
        </p:txBody>
      </p:sp>
      <p:sp>
        <p:nvSpPr>
          <p:cNvPr id="16" name="Text 14"/>
          <p:cNvSpPr/>
          <p:nvPr/>
        </p:nvSpPr>
        <p:spPr>
          <a:xfrm>
            <a:off x="7578328" y="5882402"/>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Minimum DCR &gt; 120%</a:t>
            </a:r>
            <a:endParaRPr lang="en-US" sz="1600" dirty="0"/>
          </a:p>
        </p:txBody>
      </p:sp>
      <p:sp>
        <p:nvSpPr>
          <p:cNvPr id="17" name="Text 15"/>
          <p:cNvSpPr/>
          <p:nvPr/>
        </p:nvSpPr>
        <p:spPr>
          <a:xfrm>
            <a:off x="7578328" y="6290667"/>
            <a:ext cx="6221968" cy="335042"/>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F9EEE7"/>
                </a:solidFill>
                <a:latin typeface="Quattrocento" pitchFamily="34" charset="0"/>
                <a:ea typeface="Quattrocento" pitchFamily="34" charset="-122"/>
                <a:cs typeface="Quattrocento" pitchFamily="34" charset="-120"/>
              </a:rPr>
              <a:t>Maximum BER &lt; 85%</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37724" y="879515"/>
            <a:ext cx="7346394"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Analyzing Bob's Loan Application</a:t>
            </a:r>
            <a:endParaRPr lang="en-US" sz="3850" dirty="0"/>
          </a:p>
        </p:txBody>
      </p:sp>
      <p:sp>
        <p:nvSpPr>
          <p:cNvPr id="3" name="Shape 1"/>
          <p:cNvSpPr/>
          <p:nvPr/>
        </p:nvSpPr>
        <p:spPr>
          <a:xfrm>
            <a:off x="837724" y="1914287"/>
            <a:ext cx="12954952" cy="3624263"/>
          </a:xfrm>
          <a:prstGeom prst="roundRect">
            <a:avLst>
              <a:gd name="adj" fmla="val 867"/>
            </a:avLst>
          </a:prstGeom>
          <a:noFill/>
          <a:ln w="7620">
            <a:solidFill>
              <a:srgbClr val="FFFFFF">
                <a:alpha val="24000"/>
              </a:srgbClr>
            </a:solidFill>
            <a:prstDash val="solid"/>
          </a:ln>
        </p:spPr>
        <p:txBody>
          <a:bodyPr/>
          <a:lstStyle/>
          <a:p>
            <a:endParaRPr lang="en-US"/>
          </a:p>
        </p:txBody>
      </p:sp>
      <p:sp>
        <p:nvSpPr>
          <p:cNvPr id="4" name="Shape 2"/>
          <p:cNvSpPr/>
          <p:nvPr/>
        </p:nvSpPr>
        <p:spPr>
          <a:xfrm>
            <a:off x="845344" y="1921907"/>
            <a:ext cx="12942213" cy="601504"/>
          </a:xfrm>
          <a:prstGeom prst="rect">
            <a:avLst/>
          </a:prstGeom>
          <a:solidFill>
            <a:srgbClr val="FFFFFF">
              <a:alpha val="4000"/>
            </a:srgbClr>
          </a:solidFill>
          <a:ln/>
        </p:spPr>
        <p:txBody>
          <a:bodyPr/>
          <a:lstStyle/>
          <a:p>
            <a:endParaRPr lang="en-US"/>
          </a:p>
        </p:txBody>
      </p:sp>
      <p:sp>
        <p:nvSpPr>
          <p:cNvPr id="5" name="Text 3"/>
          <p:cNvSpPr/>
          <p:nvPr/>
        </p:nvSpPr>
        <p:spPr>
          <a:xfrm>
            <a:off x="1055370" y="2055138"/>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Year</a:t>
            </a:r>
            <a:endParaRPr lang="en-US" sz="1600" dirty="0"/>
          </a:p>
        </p:txBody>
      </p:sp>
      <p:sp>
        <p:nvSpPr>
          <p:cNvPr id="6" name="Text 4"/>
          <p:cNvSpPr/>
          <p:nvPr/>
        </p:nvSpPr>
        <p:spPr>
          <a:xfrm>
            <a:off x="3216116" y="2055138"/>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a:t>
            </a:r>
            <a:endParaRPr lang="en-US" sz="1600" dirty="0"/>
          </a:p>
        </p:txBody>
      </p:sp>
      <p:sp>
        <p:nvSpPr>
          <p:cNvPr id="7" name="Text 5"/>
          <p:cNvSpPr/>
          <p:nvPr/>
        </p:nvSpPr>
        <p:spPr>
          <a:xfrm>
            <a:off x="5373053" y="2055138"/>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2</a:t>
            </a:r>
            <a:endParaRPr lang="en-US" sz="1600" dirty="0"/>
          </a:p>
        </p:txBody>
      </p:sp>
      <p:sp>
        <p:nvSpPr>
          <p:cNvPr id="8" name="Text 6"/>
          <p:cNvSpPr/>
          <p:nvPr/>
        </p:nvSpPr>
        <p:spPr>
          <a:xfrm>
            <a:off x="7529989" y="2055138"/>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5</a:t>
            </a:r>
            <a:endParaRPr lang="en-US" sz="1600" dirty="0"/>
          </a:p>
        </p:txBody>
      </p:sp>
      <p:sp>
        <p:nvSpPr>
          <p:cNvPr id="9" name="Text 7"/>
          <p:cNvSpPr/>
          <p:nvPr/>
        </p:nvSpPr>
        <p:spPr>
          <a:xfrm>
            <a:off x="9686925" y="2055138"/>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8</a:t>
            </a:r>
            <a:endParaRPr lang="en-US" sz="1600" dirty="0"/>
          </a:p>
        </p:txBody>
      </p:sp>
      <p:sp>
        <p:nvSpPr>
          <p:cNvPr id="10" name="Text 8"/>
          <p:cNvSpPr/>
          <p:nvPr/>
        </p:nvSpPr>
        <p:spPr>
          <a:xfrm>
            <a:off x="11843861" y="2055138"/>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10</a:t>
            </a:r>
            <a:endParaRPr lang="en-US" sz="1600" dirty="0"/>
          </a:p>
        </p:txBody>
      </p:sp>
      <p:sp>
        <p:nvSpPr>
          <p:cNvPr id="11" name="Shape 9"/>
          <p:cNvSpPr/>
          <p:nvPr/>
        </p:nvSpPr>
        <p:spPr>
          <a:xfrm>
            <a:off x="845344" y="2523411"/>
            <a:ext cx="12942213" cy="601504"/>
          </a:xfrm>
          <a:prstGeom prst="rect">
            <a:avLst/>
          </a:prstGeom>
          <a:solidFill>
            <a:srgbClr val="000000">
              <a:alpha val="4000"/>
            </a:srgbClr>
          </a:solidFill>
          <a:ln/>
        </p:spPr>
        <p:txBody>
          <a:bodyPr/>
          <a:lstStyle/>
          <a:p>
            <a:endParaRPr lang="en-US"/>
          </a:p>
        </p:txBody>
      </p:sp>
      <p:sp>
        <p:nvSpPr>
          <p:cNvPr id="12" name="Text 10"/>
          <p:cNvSpPr/>
          <p:nvPr/>
        </p:nvSpPr>
        <p:spPr>
          <a:xfrm>
            <a:off x="1055370" y="2656642"/>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NOI</a:t>
            </a:r>
            <a:endParaRPr lang="en-US" sz="1600" dirty="0"/>
          </a:p>
        </p:txBody>
      </p:sp>
      <p:sp>
        <p:nvSpPr>
          <p:cNvPr id="13" name="Text 11"/>
          <p:cNvSpPr/>
          <p:nvPr/>
        </p:nvSpPr>
        <p:spPr>
          <a:xfrm>
            <a:off x="3216116" y="2656642"/>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$1,100,000</a:t>
            </a:r>
            <a:endParaRPr lang="en-US" sz="1600" dirty="0"/>
          </a:p>
        </p:txBody>
      </p:sp>
      <p:sp>
        <p:nvSpPr>
          <p:cNvPr id="14" name="Text 12"/>
          <p:cNvSpPr/>
          <p:nvPr/>
        </p:nvSpPr>
        <p:spPr>
          <a:xfrm>
            <a:off x="5373053" y="2656642"/>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$1,150,000</a:t>
            </a:r>
            <a:endParaRPr lang="en-US" sz="1600" dirty="0"/>
          </a:p>
        </p:txBody>
      </p:sp>
      <p:sp>
        <p:nvSpPr>
          <p:cNvPr id="15" name="Text 13"/>
          <p:cNvSpPr/>
          <p:nvPr/>
        </p:nvSpPr>
        <p:spPr>
          <a:xfrm>
            <a:off x="7529989" y="2656642"/>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$1,200,000</a:t>
            </a:r>
            <a:endParaRPr lang="en-US" sz="1600" dirty="0"/>
          </a:p>
        </p:txBody>
      </p:sp>
      <p:sp>
        <p:nvSpPr>
          <p:cNvPr id="16" name="Text 14"/>
          <p:cNvSpPr/>
          <p:nvPr/>
        </p:nvSpPr>
        <p:spPr>
          <a:xfrm>
            <a:off x="9686925" y="2656642"/>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$1,218,214</a:t>
            </a:r>
            <a:endParaRPr lang="en-US" sz="1600" dirty="0"/>
          </a:p>
        </p:txBody>
      </p:sp>
      <p:sp>
        <p:nvSpPr>
          <p:cNvPr id="17" name="Text 15"/>
          <p:cNvSpPr/>
          <p:nvPr/>
        </p:nvSpPr>
        <p:spPr>
          <a:xfrm>
            <a:off x="11843861" y="2656642"/>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$1,299,428</a:t>
            </a:r>
            <a:endParaRPr lang="en-US" sz="1600" dirty="0"/>
          </a:p>
        </p:txBody>
      </p:sp>
      <p:sp>
        <p:nvSpPr>
          <p:cNvPr id="18" name="Shape 16"/>
          <p:cNvSpPr/>
          <p:nvPr/>
        </p:nvSpPr>
        <p:spPr>
          <a:xfrm>
            <a:off x="845344" y="3124914"/>
            <a:ext cx="12942213" cy="601504"/>
          </a:xfrm>
          <a:prstGeom prst="rect">
            <a:avLst/>
          </a:prstGeom>
          <a:solidFill>
            <a:srgbClr val="FFFFFF">
              <a:alpha val="4000"/>
            </a:srgbClr>
          </a:solidFill>
          <a:ln/>
        </p:spPr>
        <p:txBody>
          <a:bodyPr/>
          <a:lstStyle/>
          <a:p>
            <a:endParaRPr lang="en-US"/>
          </a:p>
        </p:txBody>
      </p:sp>
      <p:sp>
        <p:nvSpPr>
          <p:cNvPr id="19" name="Text 17"/>
          <p:cNvSpPr/>
          <p:nvPr/>
        </p:nvSpPr>
        <p:spPr>
          <a:xfrm>
            <a:off x="1055370" y="3258145"/>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Debt Service</a:t>
            </a:r>
            <a:endParaRPr lang="en-US" sz="1600" dirty="0"/>
          </a:p>
        </p:txBody>
      </p:sp>
      <p:sp>
        <p:nvSpPr>
          <p:cNvPr id="20" name="Text 18"/>
          <p:cNvSpPr/>
          <p:nvPr/>
        </p:nvSpPr>
        <p:spPr>
          <a:xfrm>
            <a:off x="3216116" y="3258145"/>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$721,443</a:t>
            </a:r>
            <a:endParaRPr lang="en-US" sz="1600" dirty="0"/>
          </a:p>
        </p:txBody>
      </p:sp>
      <p:sp>
        <p:nvSpPr>
          <p:cNvPr id="21" name="Text 19"/>
          <p:cNvSpPr/>
          <p:nvPr/>
        </p:nvSpPr>
        <p:spPr>
          <a:xfrm>
            <a:off x="5373053" y="3258145"/>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$721,443</a:t>
            </a:r>
            <a:endParaRPr lang="en-US" sz="1600" dirty="0"/>
          </a:p>
        </p:txBody>
      </p:sp>
      <p:sp>
        <p:nvSpPr>
          <p:cNvPr id="22" name="Text 20"/>
          <p:cNvSpPr/>
          <p:nvPr/>
        </p:nvSpPr>
        <p:spPr>
          <a:xfrm>
            <a:off x="7529989" y="3258145"/>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$721,443</a:t>
            </a:r>
            <a:endParaRPr lang="en-US" sz="1600" dirty="0"/>
          </a:p>
        </p:txBody>
      </p:sp>
      <p:sp>
        <p:nvSpPr>
          <p:cNvPr id="23" name="Text 21"/>
          <p:cNvSpPr/>
          <p:nvPr/>
        </p:nvSpPr>
        <p:spPr>
          <a:xfrm>
            <a:off x="9686925" y="3258145"/>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$721,443</a:t>
            </a:r>
            <a:endParaRPr lang="en-US" sz="1600" dirty="0"/>
          </a:p>
        </p:txBody>
      </p:sp>
      <p:sp>
        <p:nvSpPr>
          <p:cNvPr id="24" name="Text 22"/>
          <p:cNvSpPr/>
          <p:nvPr/>
        </p:nvSpPr>
        <p:spPr>
          <a:xfrm>
            <a:off x="11843861" y="3258145"/>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$9,888,443</a:t>
            </a:r>
            <a:endParaRPr lang="en-US" sz="1600" dirty="0"/>
          </a:p>
        </p:txBody>
      </p:sp>
      <p:sp>
        <p:nvSpPr>
          <p:cNvPr id="25" name="Shape 23"/>
          <p:cNvSpPr/>
          <p:nvPr/>
        </p:nvSpPr>
        <p:spPr>
          <a:xfrm>
            <a:off x="845344" y="3726418"/>
            <a:ext cx="12942213" cy="601504"/>
          </a:xfrm>
          <a:prstGeom prst="rect">
            <a:avLst/>
          </a:prstGeom>
          <a:solidFill>
            <a:srgbClr val="000000">
              <a:alpha val="4000"/>
            </a:srgbClr>
          </a:solidFill>
          <a:ln/>
        </p:spPr>
        <p:txBody>
          <a:bodyPr/>
          <a:lstStyle/>
          <a:p>
            <a:endParaRPr lang="en-US"/>
          </a:p>
        </p:txBody>
      </p:sp>
      <p:sp>
        <p:nvSpPr>
          <p:cNvPr id="26" name="Text 24"/>
          <p:cNvSpPr/>
          <p:nvPr/>
        </p:nvSpPr>
        <p:spPr>
          <a:xfrm>
            <a:off x="1055370" y="3859649"/>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EBTCF</a:t>
            </a:r>
            <a:endParaRPr lang="en-US" sz="1600" dirty="0"/>
          </a:p>
        </p:txBody>
      </p:sp>
      <p:sp>
        <p:nvSpPr>
          <p:cNvPr id="27" name="Text 25"/>
          <p:cNvSpPr/>
          <p:nvPr/>
        </p:nvSpPr>
        <p:spPr>
          <a:xfrm>
            <a:off x="3216116" y="3859649"/>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$378,557</a:t>
            </a:r>
            <a:endParaRPr lang="en-US" sz="1600" dirty="0"/>
          </a:p>
        </p:txBody>
      </p:sp>
      <p:sp>
        <p:nvSpPr>
          <p:cNvPr id="28" name="Text 26"/>
          <p:cNvSpPr/>
          <p:nvPr/>
        </p:nvSpPr>
        <p:spPr>
          <a:xfrm>
            <a:off x="5373053" y="3859649"/>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$428,557</a:t>
            </a:r>
            <a:endParaRPr lang="en-US" sz="1600" dirty="0"/>
          </a:p>
        </p:txBody>
      </p:sp>
      <p:sp>
        <p:nvSpPr>
          <p:cNvPr id="29" name="Text 27"/>
          <p:cNvSpPr/>
          <p:nvPr/>
        </p:nvSpPr>
        <p:spPr>
          <a:xfrm>
            <a:off x="7529989" y="3859649"/>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$478,557</a:t>
            </a:r>
            <a:endParaRPr lang="en-US" sz="1600" dirty="0"/>
          </a:p>
        </p:txBody>
      </p:sp>
      <p:sp>
        <p:nvSpPr>
          <p:cNvPr id="30" name="Text 28"/>
          <p:cNvSpPr/>
          <p:nvPr/>
        </p:nvSpPr>
        <p:spPr>
          <a:xfrm>
            <a:off x="9686925" y="3859649"/>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($1,028,229)</a:t>
            </a:r>
            <a:endParaRPr lang="en-US" sz="1600" dirty="0"/>
          </a:p>
        </p:txBody>
      </p:sp>
      <p:sp>
        <p:nvSpPr>
          <p:cNvPr id="31" name="Text 29"/>
          <p:cNvSpPr/>
          <p:nvPr/>
        </p:nvSpPr>
        <p:spPr>
          <a:xfrm>
            <a:off x="11843861" y="3859649"/>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$4,405,266</a:t>
            </a:r>
            <a:endParaRPr lang="en-US" sz="1600" dirty="0"/>
          </a:p>
        </p:txBody>
      </p:sp>
      <p:sp>
        <p:nvSpPr>
          <p:cNvPr id="32" name="Shape 30"/>
          <p:cNvSpPr/>
          <p:nvPr/>
        </p:nvSpPr>
        <p:spPr>
          <a:xfrm>
            <a:off x="845344" y="4327922"/>
            <a:ext cx="12942213" cy="601504"/>
          </a:xfrm>
          <a:prstGeom prst="rect">
            <a:avLst/>
          </a:prstGeom>
          <a:solidFill>
            <a:srgbClr val="FFFFFF">
              <a:alpha val="4000"/>
            </a:srgbClr>
          </a:solidFill>
          <a:ln/>
        </p:spPr>
        <p:txBody>
          <a:bodyPr/>
          <a:lstStyle/>
          <a:p>
            <a:endParaRPr lang="en-US"/>
          </a:p>
        </p:txBody>
      </p:sp>
      <p:sp>
        <p:nvSpPr>
          <p:cNvPr id="33" name="Text 31"/>
          <p:cNvSpPr/>
          <p:nvPr/>
        </p:nvSpPr>
        <p:spPr>
          <a:xfrm>
            <a:off x="1055370" y="4461153"/>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DCR</a:t>
            </a:r>
            <a:endParaRPr lang="en-US" sz="1600" dirty="0"/>
          </a:p>
        </p:txBody>
      </p:sp>
      <p:sp>
        <p:nvSpPr>
          <p:cNvPr id="34" name="Text 32"/>
          <p:cNvSpPr/>
          <p:nvPr/>
        </p:nvSpPr>
        <p:spPr>
          <a:xfrm>
            <a:off x="3216116" y="4461153"/>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152%</a:t>
            </a:r>
            <a:endParaRPr lang="en-US" sz="1600" dirty="0"/>
          </a:p>
        </p:txBody>
      </p:sp>
      <p:sp>
        <p:nvSpPr>
          <p:cNvPr id="35" name="Text 33"/>
          <p:cNvSpPr/>
          <p:nvPr/>
        </p:nvSpPr>
        <p:spPr>
          <a:xfrm>
            <a:off x="5373053" y="4461153"/>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159%</a:t>
            </a:r>
            <a:endParaRPr lang="en-US" sz="1600" dirty="0"/>
          </a:p>
        </p:txBody>
      </p:sp>
      <p:sp>
        <p:nvSpPr>
          <p:cNvPr id="36" name="Text 34"/>
          <p:cNvSpPr/>
          <p:nvPr/>
        </p:nvSpPr>
        <p:spPr>
          <a:xfrm>
            <a:off x="7529989" y="4461153"/>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166%</a:t>
            </a:r>
            <a:endParaRPr lang="en-US" sz="1600" dirty="0"/>
          </a:p>
        </p:txBody>
      </p:sp>
      <p:sp>
        <p:nvSpPr>
          <p:cNvPr id="37" name="Text 35"/>
          <p:cNvSpPr/>
          <p:nvPr/>
        </p:nvSpPr>
        <p:spPr>
          <a:xfrm>
            <a:off x="9686925" y="4461153"/>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169%</a:t>
            </a:r>
            <a:endParaRPr lang="en-US" sz="1600" dirty="0"/>
          </a:p>
        </p:txBody>
      </p:sp>
      <p:sp>
        <p:nvSpPr>
          <p:cNvPr id="38" name="Text 36"/>
          <p:cNvSpPr/>
          <p:nvPr/>
        </p:nvSpPr>
        <p:spPr>
          <a:xfrm>
            <a:off x="11843861" y="4461153"/>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180%</a:t>
            </a:r>
            <a:endParaRPr lang="en-US" sz="1600" dirty="0"/>
          </a:p>
        </p:txBody>
      </p:sp>
      <p:sp>
        <p:nvSpPr>
          <p:cNvPr id="39" name="Shape 37"/>
          <p:cNvSpPr/>
          <p:nvPr/>
        </p:nvSpPr>
        <p:spPr>
          <a:xfrm>
            <a:off x="845344" y="4929426"/>
            <a:ext cx="12942213" cy="601504"/>
          </a:xfrm>
          <a:prstGeom prst="rect">
            <a:avLst/>
          </a:prstGeom>
          <a:solidFill>
            <a:srgbClr val="000000">
              <a:alpha val="4000"/>
            </a:srgbClr>
          </a:solidFill>
          <a:ln/>
        </p:spPr>
        <p:txBody>
          <a:bodyPr/>
          <a:lstStyle/>
          <a:p>
            <a:endParaRPr lang="en-US"/>
          </a:p>
        </p:txBody>
      </p:sp>
      <p:sp>
        <p:nvSpPr>
          <p:cNvPr id="40" name="Text 38"/>
          <p:cNvSpPr/>
          <p:nvPr/>
        </p:nvSpPr>
        <p:spPr>
          <a:xfrm>
            <a:off x="1055370" y="5062657"/>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BER</a:t>
            </a:r>
            <a:endParaRPr lang="en-US" sz="1600" dirty="0"/>
          </a:p>
        </p:txBody>
      </p:sp>
      <p:sp>
        <p:nvSpPr>
          <p:cNvPr id="41" name="Text 39"/>
          <p:cNvSpPr/>
          <p:nvPr/>
        </p:nvSpPr>
        <p:spPr>
          <a:xfrm>
            <a:off x="3216116" y="5062657"/>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60%</a:t>
            </a:r>
            <a:endParaRPr lang="en-US" sz="1600" dirty="0"/>
          </a:p>
        </p:txBody>
      </p:sp>
      <p:sp>
        <p:nvSpPr>
          <p:cNvPr id="42" name="Text 40"/>
          <p:cNvSpPr/>
          <p:nvPr/>
        </p:nvSpPr>
        <p:spPr>
          <a:xfrm>
            <a:off x="5373053" y="5062657"/>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59%</a:t>
            </a:r>
            <a:endParaRPr lang="en-US" sz="1600" dirty="0"/>
          </a:p>
        </p:txBody>
      </p:sp>
      <p:sp>
        <p:nvSpPr>
          <p:cNvPr id="43" name="Text 41"/>
          <p:cNvSpPr/>
          <p:nvPr/>
        </p:nvSpPr>
        <p:spPr>
          <a:xfrm>
            <a:off x="7529989" y="5062657"/>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57%</a:t>
            </a:r>
            <a:endParaRPr lang="en-US" sz="1600" dirty="0"/>
          </a:p>
        </p:txBody>
      </p:sp>
      <p:sp>
        <p:nvSpPr>
          <p:cNvPr id="44" name="Text 42"/>
          <p:cNvSpPr/>
          <p:nvPr/>
        </p:nvSpPr>
        <p:spPr>
          <a:xfrm>
            <a:off x="9686925" y="5062657"/>
            <a:ext cx="173045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56%</a:t>
            </a:r>
            <a:endParaRPr lang="en-US" sz="1600" dirty="0"/>
          </a:p>
        </p:txBody>
      </p:sp>
      <p:sp>
        <p:nvSpPr>
          <p:cNvPr id="45" name="Text 43"/>
          <p:cNvSpPr/>
          <p:nvPr/>
        </p:nvSpPr>
        <p:spPr>
          <a:xfrm>
            <a:off x="11843861" y="5062657"/>
            <a:ext cx="173426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54%</a:t>
            </a:r>
            <a:endParaRPr lang="en-US" sz="1600" dirty="0"/>
          </a:p>
        </p:txBody>
      </p:sp>
      <p:sp>
        <p:nvSpPr>
          <p:cNvPr id="46" name="Text 44"/>
          <p:cNvSpPr/>
          <p:nvPr/>
        </p:nvSpPr>
        <p:spPr>
          <a:xfrm>
            <a:off x="837724" y="5774174"/>
            <a:ext cx="1295495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income-based metrics look good: DCR starts at 152% (above the 120% minimum) and improves over time. BER starts at 60%, well below the 85% maximum.</a:t>
            </a:r>
            <a:endParaRPr lang="en-US" sz="1600" dirty="0"/>
          </a:p>
        </p:txBody>
      </p:sp>
      <p:sp>
        <p:nvSpPr>
          <p:cNvPr id="47" name="Text 45"/>
          <p:cNvSpPr/>
          <p:nvPr/>
        </p:nvSpPr>
        <p:spPr>
          <a:xfrm>
            <a:off x="837724" y="6679883"/>
            <a:ext cx="1295495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However, there are two problems: 1) A sharply negative EBTCF in year 8 when the lease expires, and 2) The DCF valuation at a 10% discount rate gives a present value of only $11,557,000, implying a 79% ILTV, which violates the 75% ILTV criterion.</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048232"/>
            <a:ext cx="7544514"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Expected Returns vs. Stated Yields</a:t>
            </a:r>
            <a:endParaRPr lang="en-US" sz="3850" dirty="0"/>
          </a:p>
        </p:txBody>
      </p:sp>
      <p:sp>
        <p:nvSpPr>
          <p:cNvPr id="3" name="Text 1"/>
          <p:cNvSpPr/>
          <p:nvPr/>
        </p:nvSpPr>
        <p:spPr>
          <a:xfrm>
            <a:off x="837724" y="3187660"/>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Contract Yield (YTM)</a:t>
            </a:r>
            <a:endParaRPr lang="en-US" sz="1900" dirty="0"/>
          </a:p>
        </p:txBody>
      </p:sp>
      <p:sp>
        <p:nvSpPr>
          <p:cNvPr id="4" name="Text 2"/>
          <p:cNvSpPr/>
          <p:nvPr/>
        </p:nvSpPr>
        <p:spPr>
          <a:xfrm>
            <a:off x="837724" y="3705106"/>
            <a:ext cx="622196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Based on contractual cash flow terms of the mortgage</a:t>
            </a:r>
            <a:endParaRPr lang="en-US" sz="1600" dirty="0"/>
          </a:p>
        </p:txBody>
      </p:sp>
      <p:sp>
        <p:nvSpPr>
          <p:cNvPr id="5" name="Text 3"/>
          <p:cNvSpPr/>
          <p:nvPr/>
        </p:nvSpPr>
        <p:spPr>
          <a:xfrm>
            <a:off x="837724" y="4228624"/>
            <a:ext cx="622196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Assumes all payments will be made according to schedule</a:t>
            </a:r>
            <a:endParaRPr lang="en-US" sz="1600" dirty="0"/>
          </a:p>
        </p:txBody>
      </p:sp>
      <p:sp>
        <p:nvSpPr>
          <p:cNvPr id="6" name="Text 4"/>
          <p:cNvSpPr/>
          <p:nvPr/>
        </p:nvSpPr>
        <p:spPr>
          <a:xfrm>
            <a:off x="837724" y="4752142"/>
            <a:ext cx="622196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This is what lenders typically quote to borrowers</a:t>
            </a:r>
            <a:endParaRPr lang="en-US" sz="1600" dirty="0"/>
          </a:p>
        </p:txBody>
      </p:sp>
      <p:sp>
        <p:nvSpPr>
          <p:cNvPr id="7" name="Text 5"/>
          <p:cNvSpPr/>
          <p:nvPr/>
        </p:nvSpPr>
        <p:spPr>
          <a:xfrm>
            <a:off x="7578328" y="3187660"/>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Expected Return (E[r])</a:t>
            </a:r>
            <a:endParaRPr lang="en-US" sz="1900" dirty="0"/>
          </a:p>
        </p:txBody>
      </p:sp>
      <p:sp>
        <p:nvSpPr>
          <p:cNvPr id="8" name="Text 6"/>
          <p:cNvSpPr/>
          <p:nvPr/>
        </p:nvSpPr>
        <p:spPr>
          <a:xfrm>
            <a:off x="7578328" y="3705106"/>
            <a:ext cx="622196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Recognizes realistic probability of default and foreclosure</a:t>
            </a:r>
            <a:endParaRPr lang="en-US" sz="1600" dirty="0"/>
          </a:p>
        </p:txBody>
      </p:sp>
      <p:sp>
        <p:nvSpPr>
          <p:cNvPr id="9" name="Text 7"/>
          <p:cNvSpPr/>
          <p:nvPr/>
        </p:nvSpPr>
        <p:spPr>
          <a:xfrm>
            <a:off x="7578328" y="4228624"/>
            <a:ext cx="622196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Accounts for potential credit losses</a:t>
            </a:r>
            <a:endParaRPr lang="en-US" sz="1600" dirty="0"/>
          </a:p>
        </p:txBody>
      </p:sp>
      <p:sp>
        <p:nvSpPr>
          <p:cNvPr id="10" name="Text 8"/>
          <p:cNvSpPr/>
          <p:nvPr/>
        </p:nvSpPr>
        <p:spPr>
          <a:xfrm>
            <a:off x="7578328" y="4752142"/>
            <a:ext cx="6221968"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More fundamental measure for investment decisions</a:t>
            </a:r>
            <a:endParaRPr lang="en-US" sz="1600" dirty="0"/>
          </a:p>
        </p:txBody>
      </p:sp>
      <p:sp>
        <p:nvSpPr>
          <p:cNvPr id="11" name="Text 9"/>
          <p:cNvSpPr/>
          <p:nvPr/>
        </p:nvSpPr>
        <p:spPr>
          <a:xfrm>
            <a:off x="837724" y="5511284"/>
            <a:ext cx="1295495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difference between stated yield and expected return quantifies the impact of default risk on the ex ante return that lenders care about. This difference is known as yield degradation.</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37724" y="1440894"/>
            <a:ext cx="4928354"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Negotiating a Solution</a:t>
            </a:r>
            <a:endParaRPr lang="en-US" sz="3850" dirty="0"/>
          </a:p>
        </p:txBody>
      </p:sp>
      <p:sp>
        <p:nvSpPr>
          <p:cNvPr id="3" name="Shape 1"/>
          <p:cNvSpPr/>
          <p:nvPr/>
        </p:nvSpPr>
        <p:spPr>
          <a:xfrm>
            <a:off x="837724" y="3103959"/>
            <a:ext cx="4213622" cy="209431"/>
          </a:xfrm>
          <a:prstGeom prst="roundRect">
            <a:avLst>
              <a:gd name="adj" fmla="val 15002"/>
            </a:avLst>
          </a:prstGeom>
          <a:solidFill>
            <a:srgbClr val="315251"/>
          </a:solidFill>
          <a:ln/>
        </p:spPr>
        <p:txBody>
          <a:bodyPr/>
          <a:lstStyle/>
          <a:p>
            <a:endParaRPr lang="en-US"/>
          </a:p>
        </p:txBody>
      </p:sp>
      <p:sp>
        <p:nvSpPr>
          <p:cNvPr id="4" name="Text 2"/>
          <p:cNvSpPr/>
          <p:nvPr/>
        </p:nvSpPr>
        <p:spPr>
          <a:xfrm>
            <a:off x="1047155" y="3522821"/>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Identify the Problems</a:t>
            </a:r>
            <a:endParaRPr lang="en-US" sz="1900" dirty="0"/>
          </a:p>
        </p:txBody>
      </p:sp>
      <p:sp>
        <p:nvSpPr>
          <p:cNvPr id="5" name="Text 3"/>
          <p:cNvSpPr/>
          <p:nvPr/>
        </p:nvSpPr>
        <p:spPr>
          <a:xfrm>
            <a:off x="1047155" y="3956447"/>
            <a:ext cx="3794760" cy="1340168"/>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loan application fails the ILTV criterion (79% vs. 75% limit) and would also fail the terminal LTV criterion without amortization.</a:t>
            </a:r>
            <a:endParaRPr lang="en-US" sz="1600" dirty="0"/>
          </a:p>
        </p:txBody>
      </p:sp>
      <p:sp>
        <p:nvSpPr>
          <p:cNvPr id="6" name="Shape 4"/>
          <p:cNvSpPr/>
          <p:nvPr/>
        </p:nvSpPr>
        <p:spPr>
          <a:xfrm>
            <a:off x="5208389" y="2789753"/>
            <a:ext cx="4213622" cy="209431"/>
          </a:xfrm>
          <a:prstGeom prst="roundRect">
            <a:avLst>
              <a:gd name="adj" fmla="val 15002"/>
            </a:avLst>
          </a:prstGeom>
          <a:solidFill>
            <a:srgbClr val="315251"/>
          </a:solidFill>
          <a:ln/>
        </p:spPr>
        <p:txBody>
          <a:bodyPr/>
          <a:lstStyle/>
          <a:p>
            <a:endParaRPr lang="en-US"/>
          </a:p>
        </p:txBody>
      </p:sp>
      <p:sp>
        <p:nvSpPr>
          <p:cNvPr id="7" name="Text 5"/>
          <p:cNvSpPr/>
          <p:nvPr/>
        </p:nvSpPr>
        <p:spPr>
          <a:xfrm>
            <a:off x="5417820" y="3208615"/>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Develop Alternatives</a:t>
            </a:r>
            <a:endParaRPr lang="en-US" sz="1900" dirty="0"/>
          </a:p>
        </p:txBody>
      </p:sp>
      <p:sp>
        <p:nvSpPr>
          <p:cNvPr id="8" name="Text 6"/>
          <p:cNvSpPr/>
          <p:nvPr/>
        </p:nvSpPr>
        <p:spPr>
          <a:xfrm>
            <a:off x="5417820" y="3642241"/>
            <a:ext cx="3794760" cy="1340168"/>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Offer a smaller loan of $8.7 million (75% of $11,557,000) with some amortization to meet the terminal LTV requirement of 65%.</a:t>
            </a:r>
            <a:endParaRPr lang="en-US" sz="1600" dirty="0"/>
          </a:p>
        </p:txBody>
      </p:sp>
      <p:sp>
        <p:nvSpPr>
          <p:cNvPr id="9" name="Shape 7"/>
          <p:cNvSpPr/>
          <p:nvPr/>
        </p:nvSpPr>
        <p:spPr>
          <a:xfrm>
            <a:off x="9579054" y="2475667"/>
            <a:ext cx="4213622" cy="209431"/>
          </a:xfrm>
          <a:prstGeom prst="roundRect">
            <a:avLst>
              <a:gd name="adj" fmla="val 15002"/>
            </a:avLst>
          </a:prstGeom>
          <a:solidFill>
            <a:srgbClr val="315251"/>
          </a:solidFill>
          <a:ln/>
        </p:spPr>
        <p:txBody>
          <a:bodyPr/>
          <a:lstStyle/>
          <a:p>
            <a:endParaRPr lang="en-US"/>
          </a:p>
        </p:txBody>
      </p:sp>
      <p:sp>
        <p:nvSpPr>
          <p:cNvPr id="10" name="Text 8"/>
          <p:cNvSpPr/>
          <p:nvPr/>
        </p:nvSpPr>
        <p:spPr>
          <a:xfrm>
            <a:off x="9788485" y="2894528"/>
            <a:ext cx="3406973"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Structure the Counterproposal</a:t>
            </a:r>
            <a:endParaRPr lang="en-US" sz="1900" dirty="0"/>
          </a:p>
        </p:txBody>
      </p:sp>
      <p:sp>
        <p:nvSpPr>
          <p:cNvPr id="11" name="Text 9"/>
          <p:cNvSpPr/>
          <p:nvPr/>
        </p:nvSpPr>
        <p:spPr>
          <a:xfrm>
            <a:off x="9788485" y="3328154"/>
            <a:ext cx="3794760" cy="2010251"/>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With 40-year amortization, the balloon payment after 10 years would be $8,230,047, implying a TLTV ratio of 63%, below the 65% limit. Annual debt service would be $715,740, slightly less than Bob's original proposal.</a:t>
            </a:r>
            <a:endParaRPr lang="en-US" sz="1600" dirty="0"/>
          </a:p>
        </p:txBody>
      </p:sp>
      <p:sp>
        <p:nvSpPr>
          <p:cNvPr id="12" name="Text 10"/>
          <p:cNvSpPr/>
          <p:nvPr/>
        </p:nvSpPr>
        <p:spPr>
          <a:xfrm>
            <a:off x="837724" y="5783461"/>
            <a:ext cx="12954952" cy="100512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This example demonstrates how trade-offs among loan terms can be manipulated to meet underwriting criteria. If the lender's underwriting criteria are competitive and the property market valuation is accurate, Bob should find it difficult to secure better terms elsewhere.</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005245"/>
            <a:ext cx="7381875"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Understanding Yield Degradation</a:t>
            </a:r>
            <a:endParaRPr lang="en-US" sz="3850" dirty="0"/>
          </a:p>
        </p:txBody>
      </p:sp>
      <p:sp>
        <p:nvSpPr>
          <p:cNvPr id="4" name="Shape 1"/>
          <p:cNvSpPr/>
          <p:nvPr/>
        </p:nvSpPr>
        <p:spPr>
          <a:xfrm>
            <a:off x="6324124" y="1935242"/>
            <a:ext cx="471249" cy="471249"/>
          </a:xfrm>
          <a:prstGeom prst="roundRect">
            <a:avLst>
              <a:gd name="adj" fmla="val 6667"/>
            </a:avLst>
          </a:prstGeom>
          <a:solidFill>
            <a:srgbClr val="315251"/>
          </a:solidFill>
          <a:ln/>
        </p:spPr>
        <p:txBody>
          <a:bodyPr/>
          <a:lstStyle/>
          <a:p>
            <a:endParaRPr lang="en-US"/>
          </a:p>
        </p:txBody>
      </p:sp>
      <p:sp>
        <p:nvSpPr>
          <p:cNvPr id="5" name="Text 2"/>
          <p:cNvSpPr/>
          <p:nvPr/>
        </p:nvSpPr>
        <p:spPr>
          <a:xfrm>
            <a:off x="7004804" y="2007156"/>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Credit Losses</a:t>
            </a:r>
            <a:endParaRPr lang="en-US" sz="1900" dirty="0"/>
          </a:p>
        </p:txBody>
      </p:sp>
      <p:sp>
        <p:nvSpPr>
          <p:cNvPr id="6" name="Text 3"/>
          <p:cNvSpPr/>
          <p:nvPr/>
        </p:nvSpPr>
        <p:spPr>
          <a:xfrm>
            <a:off x="7004804" y="2440781"/>
            <a:ext cx="6787872"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Shortfalls to the lender resulting from default and foreclosure</a:t>
            </a:r>
            <a:endParaRPr lang="en-US" sz="1600" dirty="0"/>
          </a:p>
        </p:txBody>
      </p:sp>
      <p:sp>
        <p:nvSpPr>
          <p:cNvPr id="7" name="Shape 4"/>
          <p:cNvSpPr/>
          <p:nvPr/>
        </p:nvSpPr>
        <p:spPr>
          <a:xfrm>
            <a:off x="6324124" y="3194685"/>
            <a:ext cx="471249" cy="471249"/>
          </a:xfrm>
          <a:prstGeom prst="roundRect">
            <a:avLst>
              <a:gd name="adj" fmla="val 6667"/>
            </a:avLst>
          </a:prstGeom>
          <a:solidFill>
            <a:srgbClr val="315251"/>
          </a:solidFill>
          <a:ln/>
        </p:spPr>
        <p:txBody>
          <a:bodyPr/>
          <a:lstStyle/>
          <a:p>
            <a:endParaRPr lang="en-US"/>
          </a:p>
        </p:txBody>
      </p:sp>
      <p:sp>
        <p:nvSpPr>
          <p:cNvPr id="8" name="Text 5"/>
          <p:cNvSpPr/>
          <p:nvPr/>
        </p:nvSpPr>
        <p:spPr>
          <a:xfrm>
            <a:off x="7004804" y="3266599"/>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Yield Degradation</a:t>
            </a:r>
            <a:endParaRPr lang="en-US" sz="1900" dirty="0"/>
          </a:p>
        </p:txBody>
      </p:sp>
      <p:sp>
        <p:nvSpPr>
          <p:cNvPr id="9" name="Text 6"/>
          <p:cNvSpPr/>
          <p:nvPr/>
        </p:nvSpPr>
        <p:spPr>
          <a:xfrm>
            <a:off x="7004804" y="3700224"/>
            <a:ext cx="678787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effect of credit losses on realized yield compared to contractual yield</a:t>
            </a:r>
            <a:endParaRPr lang="en-US" sz="1600" dirty="0"/>
          </a:p>
        </p:txBody>
      </p:sp>
      <p:sp>
        <p:nvSpPr>
          <p:cNvPr id="10" name="Shape 7"/>
          <p:cNvSpPr/>
          <p:nvPr/>
        </p:nvSpPr>
        <p:spPr>
          <a:xfrm>
            <a:off x="6324124" y="4789170"/>
            <a:ext cx="471249" cy="471249"/>
          </a:xfrm>
          <a:prstGeom prst="roundRect">
            <a:avLst>
              <a:gd name="adj" fmla="val 6667"/>
            </a:avLst>
          </a:prstGeom>
          <a:solidFill>
            <a:srgbClr val="315251"/>
          </a:solidFill>
          <a:ln/>
        </p:spPr>
        <p:txBody>
          <a:bodyPr/>
          <a:lstStyle/>
          <a:p>
            <a:endParaRPr lang="en-US"/>
          </a:p>
        </p:txBody>
      </p:sp>
      <p:sp>
        <p:nvSpPr>
          <p:cNvPr id="11" name="Text 8"/>
          <p:cNvSpPr/>
          <p:nvPr/>
        </p:nvSpPr>
        <p:spPr>
          <a:xfrm>
            <a:off x="7004804" y="4861084"/>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Recovery Rate</a:t>
            </a:r>
            <a:endParaRPr lang="en-US" sz="1900" dirty="0"/>
          </a:p>
        </p:txBody>
      </p:sp>
      <p:sp>
        <p:nvSpPr>
          <p:cNvPr id="12" name="Text 9"/>
          <p:cNvSpPr/>
          <p:nvPr/>
        </p:nvSpPr>
        <p:spPr>
          <a:xfrm>
            <a:off x="7004804" y="5294709"/>
            <a:ext cx="678787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Percentage of outstanding loan balance recovered after default (e.g., 70%)</a:t>
            </a:r>
            <a:endParaRPr lang="en-US" sz="1600" dirty="0"/>
          </a:p>
        </p:txBody>
      </p:sp>
      <p:sp>
        <p:nvSpPr>
          <p:cNvPr id="13" name="Shape 10"/>
          <p:cNvSpPr/>
          <p:nvPr/>
        </p:nvSpPr>
        <p:spPr>
          <a:xfrm>
            <a:off x="6324124" y="6383655"/>
            <a:ext cx="471249" cy="471249"/>
          </a:xfrm>
          <a:prstGeom prst="roundRect">
            <a:avLst>
              <a:gd name="adj" fmla="val 6667"/>
            </a:avLst>
          </a:prstGeom>
          <a:solidFill>
            <a:srgbClr val="315251"/>
          </a:solidFill>
          <a:ln/>
        </p:spPr>
        <p:txBody>
          <a:bodyPr/>
          <a:lstStyle/>
          <a:p>
            <a:endParaRPr lang="en-US"/>
          </a:p>
        </p:txBody>
      </p:sp>
      <p:sp>
        <p:nvSpPr>
          <p:cNvPr id="14" name="Text 11"/>
          <p:cNvSpPr/>
          <p:nvPr/>
        </p:nvSpPr>
        <p:spPr>
          <a:xfrm>
            <a:off x="7004804" y="6455569"/>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Loss Severity</a:t>
            </a:r>
            <a:endParaRPr lang="en-US" sz="1900" dirty="0"/>
          </a:p>
        </p:txBody>
      </p:sp>
      <p:sp>
        <p:nvSpPr>
          <p:cNvPr id="15" name="Text 12"/>
          <p:cNvSpPr/>
          <p:nvPr/>
        </p:nvSpPr>
        <p:spPr>
          <a:xfrm>
            <a:off x="7004804" y="6889194"/>
            <a:ext cx="6787872"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Percentage of outstanding loan balance lost after default (e.g., 30%)</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30398"/>
          </a:xfrm>
          <a:prstGeom prst="rect">
            <a:avLst/>
          </a:prstGeom>
        </p:spPr>
      </p:pic>
      <p:sp>
        <p:nvSpPr>
          <p:cNvPr id="3" name="Text 0"/>
          <p:cNvSpPr/>
          <p:nvPr/>
        </p:nvSpPr>
        <p:spPr>
          <a:xfrm>
            <a:off x="713661" y="2722721"/>
            <a:ext cx="4830366" cy="524708"/>
          </a:xfrm>
          <a:prstGeom prst="rect">
            <a:avLst/>
          </a:prstGeom>
          <a:noFill/>
          <a:ln/>
        </p:spPr>
        <p:txBody>
          <a:bodyPr wrap="none" lIns="0" tIns="0" rIns="0" bIns="0" rtlCol="0" anchor="t"/>
          <a:lstStyle/>
          <a:p>
            <a:pPr marL="0" indent="0" algn="l">
              <a:lnSpc>
                <a:spcPts val="4100"/>
              </a:lnSpc>
              <a:buNone/>
            </a:pPr>
            <a:r>
              <a:rPr lang="en-US" sz="3300" dirty="0">
                <a:solidFill>
                  <a:srgbClr val="FFD9BE"/>
                </a:solidFill>
                <a:latin typeface="Quattrocento" pitchFamily="34" charset="0"/>
                <a:ea typeface="Quattrocento" pitchFamily="34" charset="-122"/>
                <a:cs typeface="Quattrocento" pitchFamily="34" charset="-120"/>
              </a:rPr>
              <a:t>Timing of Default Matters</a:t>
            </a:r>
            <a:endParaRPr lang="en-US" sz="3300" dirty="0"/>
          </a:p>
        </p:txBody>
      </p:sp>
      <p:pic>
        <p:nvPicPr>
          <p:cNvPr id="4" name="Image 1" descr="preencoded.png"/>
          <p:cNvPicPr>
            <a:picLocks noChangeAspect="1"/>
          </p:cNvPicPr>
          <p:nvPr/>
        </p:nvPicPr>
        <p:blipFill>
          <a:blip r:embed="rId4"/>
          <a:stretch>
            <a:fillRect/>
          </a:stretch>
        </p:blipFill>
        <p:spPr>
          <a:xfrm>
            <a:off x="713661" y="3515082"/>
            <a:ext cx="6601539" cy="713661"/>
          </a:xfrm>
          <a:prstGeom prst="rect">
            <a:avLst/>
          </a:prstGeom>
        </p:spPr>
      </p:pic>
      <p:sp>
        <p:nvSpPr>
          <p:cNvPr id="5" name="Text 1"/>
          <p:cNvSpPr/>
          <p:nvPr/>
        </p:nvSpPr>
        <p:spPr>
          <a:xfrm>
            <a:off x="892016" y="4407098"/>
            <a:ext cx="2099191" cy="262295"/>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Earlier Default</a:t>
            </a:r>
            <a:endParaRPr lang="en-US" sz="1650" dirty="0"/>
          </a:p>
        </p:txBody>
      </p:sp>
      <p:sp>
        <p:nvSpPr>
          <p:cNvPr id="6" name="Text 2"/>
          <p:cNvSpPr/>
          <p:nvPr/>
        </p:nvSpPr>
        <p:spPr>
          <a:xfrm>
            <a:off x="892016" y="4776430"/>
            <a:ext cx="6244828" cy="285512"/>
          </a:xfrm>
          <a:prstGeom prst="rect">
            <a:avLst/>
          </a:prstGeom>
          <a:noFill/>
          <a:ln/>
        </p:spPr>
        <p:txBody>
          <a:bodyPr wrap="none" lIns="0" tIns="0" rIns="0" bIns="0" rtlCol="0" anchor="t"/>
          <a:lstStyle/>
          <a:p>
            <a:pPr marL="0" indent="0" algn="l">
              <a:lnSpc>
                <a:spcPts val="2200"/>
              </a:lnSpc>
              <a:buNone/>
            </a:pPr>
            <a:r>
              <a:rPr lang="en-US" sz="1400" dirty="0">
                <a:solidFill>
                  <a:srgbClr val="F9EEE7"/>
                </a:solidFill>
                <a:latin typeface="Quattrocento" pitchFamily="34" charset="0"/>
                <a:ea typeface="Quattrocento" pitchFamily="34" charset="-122"/>
                <a:cs typeface="Quattrocento" pitchFamily="34" charset="-120"/>
              </a:rPr>
              <a:t>Greater yield degradation</a:t>
            </a:r>
            <a:endParaRPr lang="en-US" sz="1400" dirty="0"/>
          </a:p>
        </p:txBody>
      </p:sp>
      <p:pic>
        <p:nvPicPr>
          <p:cNvPr id="7" name="Image 2" descr="preencoded.png"/>
          <p:cNvPicPr>
            <a:picLocks noChangeAspect="1"/>
          </p:cNvPicPr>
          <p:nvPr/>
        </p:nvPicPr>
        <p:blipFill>
          <a:blip r:embed="rId5"/>
          <a:stretch>
            <a:fillRect/>
          </a:stretch>
        </p:blipFill>
        <p:spPr>
          <a:xfrm>
            <a:off x="7315200" y="3515082"/>
            <a:ext cx="6601539" cy="713661"/>
          </a:xfrm>
          <a:prstGeom prst="rect">
            <a:avLst/>
          </a:prstGeom>
        </p:spPr>
      </p:pic>
      <p:sp>
        <p:nvSpPr>
          <p:cNvPr id="8" name="Text 3"/>
          <p:cNvSpPr/>
          <p:nvPr/>
        </p:nvSpPr>
        <p:spPr>
          <a:xfrm>
            <a:off x="7493556" y="4407098"/>
            <a:ext cx="2099191" cy="262295"/>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Higher Loss</a:t>
            </a:r>
            <a:endParaRPr lang="en-US" sz="1650" dirty="0"/>
          </a:p>
        </p:txBody>
      </p:sp>
      <p:sp>
        <p:nvSpPr>
          <p:cNvPr id="9" name="Text 4"/>
          <p:cNvSpPr/>
          <p:nvPr/>
        </p:nvSpPr>
        <p:spPr>
          <a:xfrm>
            <a:off x="7493556" y="4776430"/>
            <a:ext cx="6244828" cy="285512"/>
          </a:xfrm>
          <a:prstGeom prst="rect">
            <a:avLst/>
          </a:prstGeom>
          <a:noFill/>
          <a:ln/>
        </p:spPr>
        <p:txBody>
          <a:bodyPr wrap="none" lIns="0" tIns="0" rIns="0" bIns="0" rtlCol="0" anchor="t"/>
          <a:lstStyle/>
          <a:p>
            <a:pPr marL="0" indent="0" algn="l">
              <a:lnSpc>
                <a:spcPts val="2200"/>
              </a:lnSpc>
              <a:buNone/>
            </a:pPr>
            <a:r>
              <a:rPr lang="en-US" sz="1400" dirty="0">
                <a:solidFill>
                  <a:srgbClr val="F9EEE7"/>
                </a:solidFill>
                <a:latin typeface="Quattrocento" pitchFamily="34" charset="0"/>
                <a:ea typeface="Quattrocento" pitchFamily="34" charset="-122"/>
                <a:cs typeface="Quattrocento" pitchFamily="34" charset="-120"/>
              </a:rPr>
              <a:t>Less time to collect interest payments</a:t>
            </a:r>
            <a:endParaRPr lang="en-US" sz="1400" dirty="0"/>
          </a:p>
        </p:txBody>
      </p:sp>
      <p:pic>
        <p:nvPicPr>
          <p:cNvPr id="10" name="Image 3" descr="preencoded.png"/>
          <p:cNvPicPr>
            <a:picLocks noChangeAspect="1"/>
          </p:cNvPicPr>
          <p:nvPr/>
        </p:nvPicPr>
        <p:blipFill>
          <a:blip r:embed="rId6"/>
          <a:stretch>
            <a:fillRect/>
          </a:stretch>
        </p:blipFill>
        <p:spPr>
          <a:xfrm>
            <a:off x="713661" y="5240298"/>
            <a:ext cx="6601539" cy="713661"/>
          </a:xfrm>
          <a:prstGeom prst="rect">
            <a:avLst/>
          </a:prstGeom>
        </p:spPr>
      </p:pic>
      <p:sp>
        <p:nvSpPr>
          <p:cNvPr id="11" name="Text 5"/>
          <p:cNvSpPr/>
          <p:nvPr/>
        </p:nvSpPr>
        <p:spPr>
          <a:xfrm>
            <a:off x="892016" y="6132314"/>
            <a:ext cx="2099191" cy="262295"/>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Property Value</a:t>
            </a:r>
            <a:endParaRPr lang="en-US" sz="1650" dirty="0"/>
          </a:p>
        </p:txBody>
      </p:sp>
      <p:sp>
        <p:nvSpPr>
          <p:cNvPr id="12" name="Text 6"/>
          <p:cNvSpPr/>
          <p:nvPr/>
        </p:nvSpPr>
        <p:spPr>
          <a:xfrm>
            <a:off x="892016" y="6501646"/>
            <a:ext cx="6244828" cy="285512"/>
          </a:xfrm>
          <a:prstGeom prst="rect">
            <a:avLst/>
          </a:prstGeom>
          <a:noFill/>
          <a:ln/>
        </p:spPr>
        <p:txBody>
          <a:bodyPr wrap="none" lIns="0" tIns="0" rIns="0" bIns="0" rtlCol="0" anchor="t"/>
          <a:lstStyle/>
          <a:p>
            <a:pPr marL="0" indent="0" algn="l">
              <a:lnSpc>
                <a:spcPts val="2200"/>
              </a:lnSpc>
              <a:buNone/>
            </a:pPr>
            <a:r>
              <a:rPr lang="en-US" sz="1400" dirty="0">
                <a:solidFill>
                  <a:srgbClr val="F9EEE7"/>
                </a:solidFill>
                <a:latin typeface="Quattrocento" pitchFamily="34" charset="0"/>
                <a:ea typeface="Quattrocento" pitchFamily="34" charset="-122"/>
                <a:cs typeface="Quattrocento" pitchFamily="34" charset="-120"/>
              </a:rPr>
              <a:t>May have declined significantly</a:t>
            </a:r>
            <a:endParaRPr lang="en-US" sz="1400" dirty="0"/>
          </a:p>
        </p:txBody>
      </p:sp>
      <p:pic>
        <p:nvPicPr>
          <p:cNvPr id="13" name="Image 4" descr="preencoded.png"/>
          <p:cNvPicPr>
            <a:picLocks noChangeAspect="1"/>
          </p:cNvPicPr>
          <p:nvPr/>
        </p:nvPicPr>
        <p:blipFill>
          <a:blip r:embed="rId7"/>
          <a:stretch>
            <a:fillRect/>
          </a:stretch>
        </p:blipFill>
        <p:spPr>
          <a:xfrm>
            <a:off x="7315200" y="5240298"/>
            <a:ext cx="6601539" cy="713661"/>
          </a:xfrm>
          <a:prstGeom prst="rect">
            <a:avLst/>
          </a:prstGeom>
        </p:spPr>
      </p:pic>
      <p:sp>
        <p:nvSpPr>
          <p:cNvPr id="14" name="Text 7"/>
          <p:cNvSpPr/>
          <p:nvPr/>
        </p:nvSpPr>
        <p:spPr>
          <a:xfrm>
            <a:off x="7493556" y="6132314"/>
            <a:ext cx="2099191" cy="262295"/>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Recovery Rate</a:t>
            </a:r>
            <a:endParaRPr lang="en-US" sz="1650" dirty="0"/>
          </a:p>
        </p:txBody>
      </p:sp>
      <p:sp>
        <p:nvSpPr>
          <p:cNvPr id="15" name="Text 8"/>
          <p:cNvSpPr/>
          <p:nvPr/>
        </p:nvSpPr>
        <p:spPr>
          <a:xfrm>
            <a:off x="7493556" y="6501646"/>
            <a:ext cx="6244828" cy="285512"/>
          </a:xfrm>
          <a:prstGeom prst="rect">
            <a:avLst/>
          </a:prstGeom>
          <a:noFill/>
          <a:ln/>
        </p:spPr>
        <p:txBody>
          <a:bodyPr wrap="none" lIns="0" tIns="0" rIns="0" bIns="0" rtlCol="0" anchor="t"/>
          <a:lstStyle/>
          <a:p>
            <a:pPr marL="0" indent="0" algn="l">
              <a:lnSpc>
                <a:spcPts val="2200"/>
              </a:lnSpc>
              <a:buNone/>
            </a:pPr>
            <a:r>
              <a:rPr lang="en-US" sz="1400" dirty="0">
                <a:solidFill>
                  <a:srgbClr val="F9EEE7"/>
                </a:solidFill>
                <a:latin typeface="Quattrocento" pitchFamily="34" charset="0"/>
                <a:ea typeface="Quattrocento" pitchFamily="34" charset="-122"/>
                <a:cs typeface="Quattrocento" pitchFamily="34" charset="-120"/>
              </a:rPr>
              <a:t>Critical to final loss calculation</a:t>
            </a:r>
            <a:endParaRPr lang="en-US" sz="1400" dirty="0"/>
          </a:p>
        </p:txBody>
      </p:sp>
      <p:sp>
        <p:nvSpPr>
          <p:cNvPr id="16" name="Text 9"/>
          <p:cNvSpPr/>
          <p:nvPr/>
        </p:nvSpPr>
        <p:spPr>
          <a:xfrm>
            <a:off x="713661" y="7166253"/>
            <a:ext cx="13203079" cy="571024"/>
          </a:xfrm>
          <a:prstGeom prst="rect">
            <a:avLst/>
          </a:prstGeom>
          <a:noFill/>
          <a:ln/>
        </p:spPr>
        <p:txBody>
          <a:bodyPr wrap="square" lIns="0" tIns="0" rIns="0" bIns="0" rtlCol="0" anchor="t"/>
          <a:lstStyle/>
          <a:p>
            <a:pPr marL="0" indent="0" algn="l">
              <a:lnSpc>
                <a:spcPts val="2200"/>
              </a:lnSpc>
              <a:buNone/>
            </a:pPr>
            <a:r>
              <a:rPr lang="en-US" sz="1400" dirty="0">
                <a:solidFill>
                  <a:srgbClr val="F9EEE7"/>
                </a:solidFill>
                <a:latin typeface="Quattrocento" pitchFamily="34" charset="0"/>
                <a:ea typeface="Quattrocento" pitchFamily="34" charset="-122"/>
                <a:cs typeface="Quattrocento" pitchFamily="34" charset="-120"/>
              </a:rPr>
              <a:t>For example, with a 3-year loan at 10% interest rate, default in year 1 with 80% recovery results in 22% yield degradation, while default in year 3 with 70% recovery results in only 11.12% yield degradation.</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3167360" y="0"/>
            <a:ext cx="1463040" cy="8229600"/>
          </a:xfrm>
          <a:prstGeom prst="rect">
            <a:avLst/>
          </a:prstGeom>
        </p:spPr>
      </p:pic>
      <p:sp>
        <p:nvSpPr>
          <p:cNvPr id="3" name="Text 0"/>
          <p:cNvSpPr/>
          <p:nvPr/>
        </p:nvSpPr>
        <p:spPr>
          <a:xfrm>
            <a:off x="837724" y="1365885"/>
            <a:ext cx="9136856"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Hazard Functions and Default Probability</a:t>
            </a:r>
            <a:endParaRPr lang="en-US" sz="3850" dirty="0"/>
          </a:p>
        </p:txBody>
      </p:sp>
      <p:sp>
        <p:nvSpPr>
          <p:cNvPr id="4" name="Text 1"/>
          <p:cNvSpPr/>
          <p:nvPr/>
        </p:nvSpPr>
        <p:spPr>
          <a:xfrm>
            <a:off x="837724" y="2295882"/>
            <a:ext cx="1149191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hazard function tells the conditional probability of default at each point in time, given that default has not already occurred before then.</a:t>
            </a:r>
            <a:endParaRPr lang="en-US" sz="1600" dirty="0"/>
          </a:p>
        </p:txBody>
      </p:sp>
      <p:sp>
        <p:nvSpPr>
          <p:cNvPr id="5" name="Shape 2"/>
          <p:cNvSpPr/>
          <p:nvPr/>
        </p:nvSpPr>
        <p:spPr>
          <a:xfrm>
            <a:off x="837724" y="3201591"/>
            <a:ext cx="11491912" cy="2756297"/>
          </a:xfrm>
          <a:prstGeom prst="roundRect">
            <a:avLst>
              <a:gd name="adj" fmla="val 1140"/>
            </a:avLst>
          </a:prstGeom>
          <a:noFill/>
          <a:ln w="7620">
            <a:solidFill>
              <a:srgbClr val="FFFFFF">
                <a:alpha val="24000"/>
              </a:srgbClr>
            </a:solidFill>
            <a:prstDash val="solid"/>
          </a:ln>
        </p:spPr>
        <p:txBody>
          <a:bodyPr/>
          <a:lstStyle/>
          <a:p>
            <a:endParaRPr lang="en-US"/>
          </a:p>
        </p:txBody>
      </p:sp>
      <p:sp>
        <p:nvSpPr>
          <p:cNvPr id="6" name="Shape 3"/>
          <p:cNvSpPr/>
          <p:nvPr/>
        </p:nvSpPr>
        <p:spPr>
          <a:xfrm>
            <a:off x="845344" y="3209211"/>
            <a:ext cx="11478935" cy="936546"/>
          </a:xfrm>
          <a:prstGeom prst="rect">
            <a:avLst/>
          </a:prstGeom>
          <a:solidFill>
            <a:srgbClr val="FFFFFF">
              <a:alpha val="4000"/>
            </a:srgbClr>
          </a:solidFill>
          <a:ln/>
        </p:spPr>
        <p:txBody>
          <a:bodyPr/>
          <a:lstStyle/>
          <a:p>
            <a:endParaRPr lang="en-US"/>
          </a:p>
        </p:txBody>
      </p:sp>
      <p:sp>
        <p:nvSpPr>
          <p:cNvPr id="7" name="Text 4"/>
          <p:cNvSpPr/>
          <p:nvPr/>
        </p:nvSpPr>
        <p:spPr>
          <a:xfrm>
            <a:off x="1055132" y="3342442"/>
            <a:ext cx="149042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Year</a:t>
            </a:r>
            <a:endParaRPr lang="en-US" sz="1600" dirty="0"/>
          </a:p>
        </p:txBody>
      </p:sp>
      <p:sp>
        <p:nvSpPr>
          <p:cNvPr id="8" name="Text 5"/>
          <p:cNvSpPr/>
          <p:nvPr/>
        </p:nvSpPr>
        <p:spPr>
          <a:xfrm>
            <a:off x="2972038" y="3342442"/>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Hazard</a:t>
            </a:r>
            <a:endParaRPr lang="en-US" sz="1600" dirty="0"/>
          </a:p>
        </p:txBody>
      </p:sp>
      <p:sp>
        <p:nvSpPr>
          <p:cNvPr id="9" name="Text 6"/>
          <p:cNvSpPr/>
          <p:nvPr/>
        </p:nvSpPr>
        <p:spPr>
          <a:xfrm>
            <a:off x="4885134" y="3342442"/>
            <a:ext cx="1486614"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Conditional Survival</a:t>
            </a:r>
            <a:endParaRPr lang="en-US" sz="1600" dirty="0"/>
          </a:p>
        </p:txBody>
      </p:sp>
      <p:sp>
        <p:nvSpPr>
          <p:cNvPr id="10" name="Text 7"/>
          <p:cNvSpPr/>
          <p:nvPr/>
        </p:nvSpPr>
        <p:spPr>
          <a:xfrm>
            <a:off x="6798231" y="3342442"/>
            <a:ext cx="1486614"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Cumulative Survival</a:t>
            </a:r>
            <a:endParaRPr lang="en-US" sz="1600" dirty="0"/>
          </a:p>
        </p:txBody>
      </p:sp>
      <p:sp>
        <p:nvSpPr>
          <p:cNvPr id="11" name="Text 8"/>
          <p:cNvSpPr/>
          <p:nvPr/>
        </p:nvSpPr>
        <p:spPr>
          <a:xfrm>
            <a:off x="8711327" y="3342442"/>
            <a:ext cx="1486614"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Unconditional PrDEF</a:t>
            </a:r>
            <a:endParaRPr lang="en-US" sz="1600" dirty="0"/>
          </a:p>
        </p:txBody>
      </p:sp>
      <p:sp>
        <p:nvSpPr>
          <p:cNvPr id="12" name="Text 9"/>
          <p:cNvSpPr/>
          <p:nvPr/>
        </p:nvSpPr>
        <p:spPr>
          <a:xfrm>
            <a:off x="10624423" y="3342442"/>
            <a:ext cx="1490424"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Cumulative PrDEF</a:t>
            </a:r>
            <a:endParaRPr lang="en-US" sz="1600" dirty="0"/>
          </a:p>
        </p:txBody>
      </p:sp>
      <p:sp>
        <p:nvSpPr>
          <p:cNvPr id="13" name="Shape 10"/>
          <p:cNvSpPr/>
          <p:nvPr/>
        </p:nvSpPr>
        <p:spPr>
          <a:xfrm>
            <a:off x="845344" y="4145756"/>
            <a:ext cx="11478935" cy="601504"/>
          </a:xfrm>
          <a:prstGeom prst="rect">
            <a:avLst/>
          </a:prstGeom>
          <a:solidFill>
            <a:srgbClr val="000000">
              <a:alpha val="4000"/>
            </a:srgbClr>
          </a:solidFill>
          <a:ln/>
        </p:spPr>
        <p:txBody>
          <a:bodyPr/>
          <a:lstStyle/>
          <a:p>
            <a:endParaRPr lang="en-US"/>
          </a:p>
        </p:txBody>
      </p:sp>
      <p:sp>
        <p:nvSpPr>
          <p:cNvPr id="14" name="Text 11"/>
          <p:cNvSpPr/>
          <p:nvPr/>
        </p:nvSpPr>
        <p:spPr>
          <a:xfrm>
            <a:off x="1055132" y="4278987"/>
            <a:ext cx="149042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a:t>
            </a:r>
            <a:endParaRPr lang="en-US" sz="1600" dirty="0"/>
          </a:p>
        </p:txBody>
      </p:sp>
      <p:sp>
        <p:nvSpPr>
          <p:cNvPr id="15" name="Text 12"/>
          <p:cNvSpPr/>
          <p:nvPr/>
        </p:nvSpPr>
        <p:spPr>
          <a:xfrm>
            <a:off x="2972038" y="4278987"/>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a:t>
            </a:r>
            <a:endParaRPr lang="en-US" sz="1600" dirty="0"/>
          </a:p>
        </p:txBody>
      </p:sp>
      <p:sp>
        <p:nvSpPr>
          <p:cNvPr id="16" name="Text 13"/>
          <p:cNvSpPr/>
          <p:nvPr/>
        </p:nvSpPr>
        <p:spPr>
          <a:xfrm>
            <a:off x="4885134" y="4278987"/>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99.00%</a:t>
            </a:r>
            <a:endParaRPr lang="en-US" sz="1600" dirty="0"/>
          </a:p>
        </p:txBody>
      </p:sp>
      <p:sp>
        <p:nvSpPr>
          <p:cNvPr id="17" name="Text 14"/>
          <p:cNvSpPr/>
          <p:nvPr/>
        </p:nvSpPr>
        <p:spPr>
          <a:xfrm>
            <a:off x="6798231" y="4278987"/>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99.00%</a:t>
            </a:r>
            <a:endParaRPr lang="en-US" sz="1600" dirty="0"/>
          </a:p>
        </p:txBody>
      </p:sp>
      <p:sp>
        <p:nvSpPr>
          <p:cNvPr id="18" name="Text 15"/>
          <p:cNvSpPr/>
          <p:nvPr/>
        </p:nvSpPr>
        <p:spPr>
          <a:xfrm>
            <a:off x="8711327" y="4278987"/>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1.00%</a:t>
            </a:r>
            <a:endParaRPr lang="en-US" sz="1600" dirty="0"/>
          </a:p>
        </p:txBody>
      </p:sp>
      <p:sp>
        <p:nvSpPr>
          <p:cNvPr id="19" name="Text 16"/>
          <p:cNvSpPr/>
          <p:nvPr/>
        </p:nvSpPr>
        <p:spPr>
          <a:xfrm>
            <a:off x="10624423" y="4278987"/>
            <a:ext cx="149042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1.00%</a:t>
            </a:r>
            <a:endParaRPr lang="en-US" sz="1600" dirty="0"/>
          </a:p>
        </p:txBody>
      </p:sp>
      <p:sp>
        <p:nvSpPr>
          <p:cNvPr id="20" name="Shape 17"/>
          <p:cNvSpPr/>
          <p:nvPr/>
        </p:nvSpPr>
        <p:spPr>
          <a:xfrm>
            <a:off x="845344" y="4747260"/>
            <a:ext cx="11478935" cy="601504"/>
          </a:xfrm>
          <a:prstGeom prst="rect">
            <a:avLst/>
          </a:prstGeom>
          <a:solidFill>
            <a:srgbClr val="FFFFFF">
              <a:alpha val="4000"/>
            </a:srgbClr>
          </a:solidFill>
          <a:ln/>
        </p:spPr>
        <p:txBody>
          <a:bodyPr/>
          <a:lstStyle/>
          <a:p>
            <a:endParaRPr lang="en-US"/>
          </a:p>
        </p:txBody>
      </p:sp>
      <p:sp>
        <p:nvSpPr>
          <p:cNvPr id="21" name="Text 18"/>
          <p:cNvSpPr/>
          <p:nvPr/>
        </p:nvSpPr>
        <p:spPr>
          <a:xfrm>
            <a:off x="1055132" y="4880491"/>
            <a:ext cx="149042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2</a:t>
            </a:r>
            <a:endParaRPr lang="en-US" sz="1600" dirty="0"/>
          </a:p>
        </p:txBody>
      </p:sp>
      <p:sp>
        <p:nvSpPr>
          <p:cNvPr id="22" name="Text 19"/>
          <p:cNvSpPr/>
          <p:nvPr/>
        </p:nvSpPr>
        <p:spPr>
          <a:xfrm>
            <a:off x="2972038" y="4880491"/>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2%</a:t>
            </a:r>
            <a:endParaRPr lang="en-US" sz="1600" dirty="0"/>
          </a:p>
        </p:txBody>
      </p:sp>
      <p:sp>
        <p:nvSpPr>
          <p:cNvPr id="23" name="Text 20"/>
          <p:cNvSpPr/>
          <p:nvPr/>
        </p:nvSpPr>
        <p:spPr>
          <a:xfrm>
            <a:off x="4885134" y="4880491"/>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98.00%</a:t>
            </a:r>
            <a:endParaRPr lang="en-US" sz="1600" dirty="0"/>
          </a:p>
        </p:txBody>
      </p:sp>
      <p:sp>
        <p:nvSpPr>
          <p:cNvPr id="24" name="Text 21"/>
          <p:cNvSpPr/>
          <p:nvPr/>
        </p:nvSpPr>
        <p:spPr>
          <a:xfrm>
            <a:off x="6798231" y="4880491"/>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97.02%</a:t>
            </a:r>
            <a:endParaRPr lang="en-US" sz="1600" dirty="0"/>
          </a:p>
        </p:txBody>
      </p:sp>
      <p:sp>
        <p:nvSpPr>
          <p:cNvPr id="25" name="Text 22"/>
          <p:cNvSpPr/>
          <p:nvPr/>
        </p:nvSpPr>
        <p:spPr>
          <a:xfrm>
            <a:off x="8711327" y="4880491"/>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1.98%</a:t>
            </a:r>
            <a:endParaRPr lang="en-US" sz="1600" dirty="0"/>
          </a:p>
        </p:txBody>
      </p:sp>
      <p:sp>
        <p:nvSpPr>
          <p:cNvPr id="26" name="Text 23"/>
          <p:cNvSpPr/>
          <p:nvPr/>
        </p:nvSpPr>
        <p:spPr>
          <a:xfrm>
            <a:off x="10624423" y="4880491"/>
            <a:ext cx="149042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2.98%</a:t>
            </a:r>
            <a:endParaRPr lang="en-US" sz="1600" dirty="0"/>
          </a:p>
        </p:txBody>
      </p:sp>
      <p:sp>
        <p:nvSpPr>
          <p:cNvPr id="27" name="Shape 24"/>
          <p:cNvSpPr/>
          <p:nvPr/>
        </p:nvSpPr>
        <p:spPr>
          <a:xfrm>
            <a:off x="845344" y="5348764"/>
            <a:ext cx="11478935" cy="601504"/>
          </a:xfrm>
          <a:prstGeom prst="rect">
            <a:avLst/>
          </a:prstGeom>
          <a:solidFill>
            <a:srgbClr val="000000">
              <a:alpha val="4000"/>
            </a:srgbClr>
          </a:solidFill>
          <a:ln/>
        </p:spPr>
        <p:txBody>
          <a:bodyPr/>
          <a:lstStyle/>
          <a:p>
            <a:endParaRPr lang="en-US"/>
          </a:p>
        </p:txBody>
      </p:sp>
      <p:sp>
        <p:nvSpPr>
          <p:cNvPr id="28" name="Text 25"/>
          <p:cNvSpPr/>
          <p:nvPr/>
        </p:nvSpPr>
        <p:spPr>
          <a:xfrm>
            <a:off x="1055132" y="5481995"/>
            <a:ext cx="149042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3</a:t>
            </a:r>
            <a:endParaRPr lang="en-US" sz="1600" dirty="0"/>
          </a:p>
        </p:txBody>
      </p:sp>
      <p:sp>
        <p:nvSpPr>
          <p:cNvPr id="29" name="Text 26"/>
          <p:cNvSpPr/>
          <p:nvPr/>
        </p:nvSpPr>
        <p:spPr>
          <a:xfrm>
            <a:off x="2972038" y="5481995"/>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3%</a:t>
            </a:r>
            <a:endParaRPr lang="en-US" sz="1600" dirty="0"/>
          </a:p>
        </p:txBody>
      </p:sp>
      <p:sp>
        <p:nvSpPr>
          <p:cNvPr id="30" name="Text 27"/>
          <p:cNvSpPr/>
          <p:nvPr/>
        </p:nvSpPr>
        <p:spPr>
          <a:xfrm>
            <a:off x="4885134" y="5481995"/>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97.00%</a:t>
            </a:r>
            <a:endParaRPr lang="en-US" sz="1600" dirty="0"/>
          </a:p>
        </p:txBody>
      </p:sp>
      <p:sp>
        <p:nvSpPr>
          <p:cNvPr id="31" name="Text 28"/>
          <p:cNvSpPr/>
          <p:nvPr/>
        </p:nvSpPr>
        <p:spPr>
          <a:xfrm>
            <a:off x="6798231" y="5481995"/>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94.11%</a:t>
            </a:r>
            <a:endParaRPr lang="en-US" sz="1600" dirty="0"/>
          </a:p>
        </p:txBody>
      </p:sp>
      <p:sp>
        <p:nvSpPr>
          <p:cNvPr id="32" name="Text 29"/>
          <p:cNvSpPr/>
          <p:nvPr/>
        </p:nvSpPr>
        <p:spPr>
          <a:xfrm>
            <a:off x="8711327" y="5481995"/>
            <a:ext cx="148661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2.91%</a:t>
            </a:r>
            <a:endParaRPr lang="en-US" sz="1600" dirty="0"/>
          </a:p>
        </p:txBody>
      </p:sp>
      <p:sp>
        <p:nvSpPr>
          <p:cNvPr id="33" name="Text 30"/>
          <p:cNvSpPr/>
          <p:nvPr/>
        </p:nvSpPr>
        <p:spPr>
          <a:xfrm>
            <a:off x="10624423" y="5481995"/>
            <a:ext cx="1490424"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5.89%</a:t>
            </a:r>
            <a:endParaRPr lang="en-US" sz="1600" dirty="0"/>
          </a:p>
        </p:txBody>
      </p:sp>
      <p:sp>
        <p:nvSpPr>
          <p:cNvPr id="34" name="Text 31"/>
          <p:cNvSpPr/>
          <p:nvPr/>
        </p:nvSpPr>
        <p:spPr>
          <a:xfrm>
            <a:off x="837724" y="6193512"/>
            <a:ext cx="11491912"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With hazards of 1%, 2%, and 3% for years 1-3, the ex ante probability of default at some point in the loan's life is 5.89%, which is less than the sum of all individual hazards (6%).</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67082" y="321112"/>
            <a:ext cx="5386745" cy="343495"/>
          </a:xfrm>
          <a:prstGeom prst="rect">
            <a:avLst/>
          </a:prstGeom>
          <a:noFill/>
          <a:ln/>
        </p:spPr>
        <p:txBody>
          <a:bodyPr wrap="none" lIns="0" tIns="0" rIns="0" bIns="0" rtlCol="0" anchor="t"/>
          <a:lstStyle/>
          <a:p>
            <a:pPr marL="0" indent="0" algn="l">
              <a:lnSpc>
                <a:spcPts val="2700"/>
              </a:lnSpc>
              <a:buNone/>
            </a:pPr>
            <a:r>
              <a:rPr lang="en-US" sz="2150" dirty="0">
                <a:solidFill>
                  <a:srgbClr val="FFD9BE"/>
                </a:solidFill>
                <a:latin typeface="Quattrocento" pitchFamily="34" charset="0"/>
                <a:ea typeface="Quattrocento" pitchFamily="34" charset="-122"/>
                <a:cs typeface="Quattrocento" pitchFamily="34" charset="-120"/>
              </a:rPr>
              <a:t>Typical Commercial Mortgage Hazard Rates by Loan Life Year  (from Esaki et al, 2002)</a:t>
            </a:r>
            <a:endParaRPr lang="en-US" sz="2150" dirty="0"/>
          </a:p>
        </p:txBody>
      </p:sp>
      <p:sp>
        <p:nvSpPr>
          <p:cNvPr id="4" name="Shape 1"/>
          <p:cNvSpPr/>
          <p:nvPr/>
        </p:nvSpPr>
        <p:spPr>
          <a:xfrm>
            <a:off x="6832997" y="8217575"/>
            <a:ext cx="116681" cy="116681"/>
          </a:xfrm>
          <a:prstGeom prst="roundRect">
            <a:avLst>
              <a:gd name="adj" fmla="val 15674"/>
            </a:avLst>
          </a:prstGeom>
          <a:solidFill>
            <a:srgbClr val="D9491C"/>
          </a:solidFill>
          <a:ln/>
        </p:spPr>
        <p:txBody>
          <a:bodyPr/>
          <a:lstStyle/>
          <a:p>
            <a:endParaRPr lang="en-US"/>
          </a:p>
        </p:txBody>
      </p:sp>
      <p:sp>
        <p:nvSpPr>
          <p:cNvPr id="5" name="Text 2"/>
          <p:cNvSpPr/>
          <p:nvPr/>
        </p:nvSpPr>
        <p:spPr>
          <a:xfrm>
            <a:off x="7010638" y="8217575"/>
            <a:ext cx="228362" cy="116681"/>
          </a:xfrm>
          <a:prstGeom prst="rect">
            <a:avLst/>
          </a:prstGeom>
          <a:noFill/>
          <a:ln/>
        </p:spPr>
        <p:txBody>
          <a:bodyPr wrap="none" lIns="0" tIns="0" rIns="0" bIns="0" rtlCol="0" anchor="t"/>
          <a:lstStyle/>
          <a:p>
            <a:pPr marL="0" indent="0" algn="l">
              <a:lnSpc>
                <a:spcPts val="900"/>
              </a:lnSpc>
              <a:buNone/>
            </a:pPr>
            <a:r>
              <a:rPr lang="en-US" sz="900" dirty="0">
                <a:solidFill>
                  <a:srgbClr val="F9EEE7"/>
                </a:solidFill>
                <a:latin typeface="Quattrocento" pitchFamily="34" charset="0"/>
                <a:ea typeface="Quattrocento" pitchFamily="34" charset="-122"/>
                <a:cs typeface="Quattrocento" pitchFamily="34" charset="-120"/>
              </a:rPr>
              <a:t>Year</a:t>
            </a:r>
            <a:endParaRPr lang="en-US" sz="900" dirty="0"/>
          </a:p>
        </p:txBody>
      </p:sp>
      <p:sp>
        <p:nvSpPr>
          <p:cNvPr id="6" name="Shape 3"/>
          <p:cNvSpPr/>
          <p:nvPr/>
        </p:nvSpPr>
        <p:spPr>
          <a:xfrm>
            <a:off x="7391400" y="8217575"/>
            <a:ext cx="116681" cy="116681"/>
          </a:xfrm>
          <a:prstGeom prst="roundRect">
            <a:avLst>
              <a:gd name="adj" fmla="val 15674"/>
            </a:avLst>
          </a:prstGeom>
          <a:solidFill>
            <a:srgbClr val="EF997E"/>
          </a:solidFill>
          <a:ln/>
        </p:spPr>
        <p:txBody>
          <a:bodyPr/>
          <a:lstStyle/>
          <a:p>
            <a:endParaRPr lang="en-US"/>
          </a:p>
        </p:txBody>
      </p:sp>
      <p:sp>
        <p:nvSpPr>
          <p:cNvPr id="7" name="Text 4"/>
          <p:cNvSpPr/>
          <p:nvPr/>
        </p:nvSpPr>
        <p:spPr>
          <a:xfrm>
            <a:off x="7569041" y="8217575"/>
            <a:ext cx="819626" cy="116681"/>
          </a:xfrm>
          <a:prstGeom prst="rect">
            <a:avLst/>
          </a:prstGeom>
          <a:noFill/>
          <a:ln/>
        </p:spPr>
        <p:txBody>
          <a:bodyPr wrap="none" lIns="0" tIns="0" rIns="0" bIns="0" rtlCol="0" anchor="t"/>
          <a:lstStyle/>
          <a:p>
            <a:pPr marL="0" indent="0" algn="l">
              <a:lnSpc>
                <a:spcPts val="900"/>
              </a:lnSpc>
              <a:buNone/>
            </a:pPr>
            <a:r>
              <a:rPr lang="en-US" sz="900" dirty="0">
                <a:solidFill>
                  <a:srgbClr val="F9EEE7"/>
                </a:solidFill>
                <a:latin typeface="Quattrocento" pitchFamily="34" charset="0"/>
                <a:ea typeface="Quattrocento" pitchFamily="34" charset="-122"/>
                <a:cs typeface="Quattrocento" pitchFamily="34" charset="-120"/>
              </a:rPr>
              <a:t>Hazard Rate (%)</a:t>
            </a:r>
            <a:endParaRPr lang="en-US" sz="900" dirty="0"/>
          </a:p>
        </p:txBody>
      </p:sp>
      <p:sp>
        <p:nvSpPr>
          <p:cNvPr id="8" name="Text 5"/>
          <p:cNvSpPr/>
          <p:nvPr/>
        </p:nvSpPr>
        <p:spPr>
          <a:xfrm>
            <a:off x="467082" y="8699302"/>
            <a:ext cx="13696236" cy="186809"/>
          </a:xfrm>
          <a:prstGeom prst="rect">
            <a:avLst/>
          </a:prstGeom>
          <a:noFill/>
          <a:ln/>
        </p:spPr>
        <p:txBody>
          <a:bodyPr wrap="none" lIns="0" tIns="0" rIns="0" bIns="0" rtlCol="0" anchor="t"/>
          <a:lstStyle/>
          <a:p>
            <a:pPr marL="0" indent="0" algn="l">
              <a:lnSpc>
                <a:spcPts val="1450"/>
              </a:lnSpc>
              <a:buNone/>
            </a:pPr>
            <a:r>
              <a:rPr lang="en-US" sz="900" dirty="0">
                <a:solidFill>
                  <a:srgbClr val="F9EEE7"/>
                </a:solidFill>
                <a:latin typeface="Quattrocento" pitchFamily="34" charset="0"/>
                <a:ea typeface="Quattrocento" pitchFamily="34" charset="-122"/>
                <a:cs typeface="Quattrocento" pitchFamily="34" charset="-120"/>
              </a:rPr>
              <a:t>Commercial mortgage hazard rates typically follow a humpbacked pattern. The probability of default is relatively low immediately after loan issuance but rises rapidly, peaking in the early to middle years (around years 3-7) before falling off in later years.</a:t>
            </a:r>
            <a:endParaRPr lang="en-US" sz="900" dirty="0"/>
          </a:p>
        </p:txBody>
      </p:sp>
      <p:sp>
        <p:nvSpPr>
          <p:cNvPr id="9" name="Text 6"/>
          <p:cNvSpPr/>
          <p:nvPr/>
        </p:nvSpPr>
        <p:spPr>
          <a:xfrm>
            <a:off x="467082" y="9017437"/>
            <a:ext cx="13696236" cy="186809"/>
          </a:xfrm>
          <a:prstGeom prst="rect">
            <a:avLst/>
          </a:prstGeom>
          <a:noFill/>
          <a:ln/>
        </p:spPr>
        <p:txBody>
          <a:bodyPr wrap="none" lIns="0" tIns="0" rIns="0" bIns="0" rtlCol="0" anchor="t"/>
          <a:lstStyle/>
          <a:p>
            <a:pPr marL="0" indent="0" algn="l">
              <a:lnSpc>
                <a:spcPts val="1450"/>
              </a:lnSpc>
              <a:buNone/>
            </a:pPr>
            <a:r>
              <a:rPr lang="en-US" sz="900" dirty="0">
                <a:solidFill>
                  <a:srgbClr val="F9EEE7"/>
                </a:solidFill>
                <a:latin typeface="Quattrocento" pitchFamily="34" charset="0"/>
                <a:ea typeface="Quattrocento" pitchFamily="34" charset="-122"/>
                <a:cs typeface="Quattrocento" pitchFamily="34" charset="-120"/>
              </a:rPr>
              <a:t>Based on ACLI data from 1972-2002, hazard probabilities peaked at 1.8% in the sixth year and fell rapidly after the seventh year. The implied mean time until default (if it occurs) is about seven years.</a:t>
            </a:r>
            <a:endParaRPr lang="en-US" sz="900" dirty="0"/>
          </a:p>
        </p:txBody>
      </p:sp>
      <p:sp>
        <p:nvSpPr>
          <p:cNvPr id="10" name="Text 7"/>
          <p:cNvSpPr/>
          <p:nvPr/>
        </p:nvSpPr>
        <p:spPr>
          <a:xfrm>
            <a:off x="467082" y="9335572"/>
            <a:ext cx="13696236" cy="186809"/>
          </a:xfrm>
          <a:prstGeom prst="rect">
            <a:avLst/>
          </a:prstGeom>
          <a:noFill/>
          <a:ln/>
        </p:spPr>
        <p:txBody>
          <a:bodyPr wrap="none" lIns="0" tIns="0" rIns="0" bIns="0" rtlCol="0" anchor="t"/>
          <a:lstStyle/>
          <a:p>
            <a:pPr marL="0" indent="0" algn="l">
              <a:lnSpc>
                <a:spcPts val="1450"/>
              </a:lnSpc>
              <a:buNone/>
            </a:pPr>
            <a:endParaRPr lang="en-US" sz="900" dirty="0"/>
          </a:p>
        </p:txBody>
      </p:sp>
      <p:sp>
        <p:nvSpPr>
          <p:cNvPr id="11" name="Text 8"/>
          <p:cNvSpPr/>
          <p:nvPr/>
        </p:nvSpPr>
        <p:spPr>
          <a:xfrm>
            <a:off x="467082" y="9653707"/>
            <a:ext cx="13696236" cy="186809"/>
          </a:xfrm>
          <a:prstGeom prst="rect">
            <a:avLst/>
          </a:prstGeom>
          <a:noFill/>
          <a:ln/>
        </p:spPr>
        <p:txBody>
          <a:bodyPr wrap="none" lIns="0" tIns="0" rIns="0" bIns="0" rtlCol="0" anchor="t"/>
          <a:lstStyle/>
          <a:p>
            <a:pPr marL="0" indent="0" algn="l">
              <a:lnSpc>
                <a:spcPts val="1450"/>
              </a:lnSpc>
              <a:buNone/>
            </a:pPr>
            <a:endParaRPr lang="en-US" sz="900" dirty="0"/>
          </a:p>
        </p:txBody>
      </p:sp>
      <p:pic>
        <p:nvPicPr>
          <p:cNvPr id="12" name="Picture 11">
            <a:extLst>
              <a:ext uri="{FF2B5EF4-FFF2-40B4-BE49-F238E27FC236}">
                <a16:creationId xmlns:a16="http://schemas.microsoft.com/office/drawing/2014/main" id="{321A000B-D9B5-23B1-C4D5-1C80AD55BAE8}"/>
              </a:ext>
            </a:extLst>
          </p:cNvPr>
          <p:cNvPicPr>
            <a:picLocks noChangeAspect="1"/>
          </p:cNvPicPr>
          <p:nvPr/>
        </p:nvPicPr>
        <p:blipFill>
          <a:blip r:embed="rId3"/>
          <a:stretch>
            <a:fillRect/>
          </a:stretch>
        </p:blipFill>
        <p:spPr>
          <a:xfrm>
            <a:off x="2166528" y="930894"/>
            <a:ext cx="8818629" cy="63038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67082" y="321112"/>
            <a:ext cx="4546283" cy="343495"/>
          </a:xfrm>
          <a:prstGeom prst="rect">
            <a:avLst/>
          </a:prstGeom>
          <a:noFill/>
          <a:ln/>
        </p:spPr>
        <p:txBody>
          <a:bodyPr wrap="none" lIns="0" tIns="0" rIns="0" bIns="0" rtlCol="0" anchor="t"/>
          <a:lstStyle/>
          <a:p>
            <a:pPr marL="0" indent="0" algn="l">
              <a:lnSpc>
                <a:spcPts val="2700"/>
              </a:lnSpc>
              <a:buNone/>
            </a:pPr>
            <a:r>
              <a:rPr lang="en-US" sz="2150" dirty="0">
                <a:solidFill>
                  <a:srgbClr val="FFD9BE"/>
                </a:solidFill>
                <a:latin typeface="Quattrocento" pitchFamily="34" charset="0"/>
                <a:ea typeface="Quattrocento" pitchFamily="34" charset="-122"/>
                <a:cs typeface="Quattrocento" pitchFamily="34" charset="-120"/>
              </a:rPr>
              <a:t>Commercial Mortgage Survival Rates  (Esaki et al, 2002)</a:t>
            </a:r>
            <a:endParaRPr lang="en-US" sz="2150" dirty="0"/>
          </a:p>
        </p:txBody>
      </p:sp>
      <p:sp>
        <p:nvSpPr>
          <p:cNvPr id="4" name="Shape 1"/>
          <p:cNvSpPr/>
          <p:nvPr/>
        </p:nvSpPr>
        <p:spPr>
          <a:xfrm>
            <a:off x="6832997" y="8217575"/>
            <a:ext cx="116681" cy="116681"/>
          </a:xfrm>
          <a:prstGeom prst="roundRect">
            <a:avLst>
              <a:gd name="adj" fmla="val 15674"/>
            </a:avLst>
          </a:prstGeom>
          <a:solidFill>
            <a:srgbClr val="D9491C"/>
          </a:solidFill>
          <a:ln/>
        </p:spPr>
        <p:txBody>
          <a:bodyPr/>
          <a:lstStyle/>
          <a:p>
            <a:endParaRPr lang="en-US"/>
          </a:p>
        </p:txBody>
      </p:sp>
      <p:sp>
        <p:nvSpPr>
          <p:cNvPr id="5" name="Text 2"/>
          <p:cNvSpPr/>
          <p:nvPr/>
        </p:nvSpPr>
        <p:spPr>
          <a:xfrm>
            <a:off x="7010638" y="8217575"/>
            <a:ext cx="228362" cy="116681"/>
          </a:xfrm>
          <a:prstGeom prst="rect">
            <a:avLst/>
          </a:prstGeom>
          <a:noFill/>
          <a:ln/>
        </p:spPr>
        <p:txBody>
          <a:bodyPr wrap="none" lIns="0" tIns="0" rIns="0" bIns="0" rtlCol="0" anchor="t"/>
          <a:lstStyle/>
          <a:p>
            <a:pPr marL="0" indent="0" algn="l">
              <a:lnSpc>
                <a:spcPts val="900"/>
              </a:lnSpc>
              <a:buNone/>
            </a:pPr>
            <a:r>
              <a:rPr lang="en-US" sz="900" dirty="0">
                <a:solidFill>
                  <a:srgbClr val="F9EEE7"/>
                </a:solidFill>
                <a:latin typeface="Quattrocento" pitchFamily="34" charset="0"/>
                <a:ea typeface="Quattrocento" pitchFamily="34" charset="-122"/>
                <a:cs typeface="Quattrocento" pitchFamily="34" charset="-120"/>
              </a:rPr>
              <a:t>Year</a:t>
            </a:r>
            <a:endParaRPr lang="en-US" sz="900" dirty="0"/>
          </a:p>
        </p:txBody>
      </p:sp>
      <p:sp>
        <p:nvSpPr>
          <p:cNvPr id="6" name="Shape 3"/>
          <p:cNvSpPr/>
          <p:nvPr/>
        </p:nvSpPr>
        <p:spPr>
          <a:xfrm>
            <a:off x="7391400" y="8217575"/>
            <a:ext cx="116681" cy="116681"/>
          </a:xfrm>
          <a:prstGeom prst="roundRect">
            <a:avLst>
              <a:gd name="adj" fmla="val 15674"/>
            </a:avLst>
          </a:prstGeom>
          <a:solidFill>
            <a:srgbClr val="EF997E"/>
          </a:solidFill>
          <a:ln/>
        </p:spPr>
        <p:txBody>
          <a:bodyPr/>
          <a:lstStyle/>
          <a:p>
            <a:endParaRPr lang="en-US"/>
          </a:p>
        </p:txBody>
      </p:sp>
      <p:sp>
        <p:nvSpPr>
          <p:cNvPr id="7" name="Text 4"/>
          <p:cNvSpPr/>
          <p:nvPr/>
        </p:nvSpPr>
        <p:spPr>
          <a:xfrm>
            <a:off x="7569041" y="8217575"/>
            <a:ext cx="1496378" cy="116681"/>
          </a:xfrm>
          <a:prstGeom prst="rect">
            <a:avLst/>
          </a:prstGeom>
          <a:noFill/>
          <a:ln/>
        </p:spPr>
        <p:txBody>
          <a:bodyPr wrap="none" lIns="0" tIns="0" rIns="0" bIns="0" rtlCol="0" anchor="t"/>
          <a:lstStyle/>
          <a:p>
            <a:pPr marL="0" indent="0" algn="l">
              <a:lnSpc>
                <a:spcPts val="900"/>
              </a:lnSpc>
              <a:buNone/>
            </a:pPr>
            <a:r>
              <a:rPr lang="en-US" sz="900" dirty="0">
                <a:solidFill>
                  <a:srgbClr val="F9EEE7"/>
                </a:solidFill>
                <a:latin typeface="Quattrocento" pitchFamily="34" charset="0"/>
                <a:ea typeface="Quattrocento" pitchFamily="34" charset="-122"/>
                <a:cs typeface="Quattrocento" pitchFamily="34" charset="-120"/>
              </a:rPr>
              <a:t>Cumulative Survival Rate (%)</a:t>
            </a:r>
            <a:endParaRPr lang="en-US" sz="900" dirty="0"/>
          </a:p>
        </p:txBody>
      </p:sp>
      <p:sp>
        <p:nvSpPr>
          <p:cNvPr id="8" name="Text 5"/>
          <p:cNvSpPr/>
          <p:nvPr/>
        </p:nvSpPr>
        <p:spPr>
          <a:xfrm>
            <a:off x="467082" y="8699302"/>
            <a:ext cx="13696236" cy="186809"/>
          </a:xfrm>
          <a:prstGeom prst="rect">
            <a:avLst/>
          </a:prstGeom>
          <a:noFill/>
          <a:ln/>
        </p:spPr>
        <p:txBody>
          <a:bodyPr wrap="none" lIns="0" tIns="0" rIns="0" bIns="0" rtlCol="0" anchor="t"/>
          <a:lstStyle/>
          <a:p>
            <a:pPr marL="0" indent="0" algn="l">
              <a:lnSpc>
                <a:spcPts val="1450"/>
              </a:lnSpc>
              <a:buNone/>
            </a:pPr>
            <a:r>
              <a:rPr lang="en-US" sz="900" dirty="0">
                <a:solidFill>
                  <a:srgbClr val="F9EEE7"/>
                </a:solidFill>
                <a:latin typeface="Quattrocento" pitchFamily="34" charset="0"/>
                <a:ea typeface="Quattrocento" pitchFamily="34" charset="-122"/>
                <a:cs typeface="Quattrocento" pitchFamily="34" charset="-120"/>
              </a:rPr>
              <a:t>The cumulative survival function shows the probability that a loan has not defaulted through a given year. Based on ACLI data, the implied cumulative lifetime default probability is slightly under 16%.</a:t>
            </a:r>
            <a:endParaRPr lang="en-US" sz="900" dirty="0"/>
          </a:p>
        </p:txBody>
      </p:sp>
      <p:sp>
        <p:nvSpPr>
          <p:cNvPr id="9" name="Text 6"/>
          <p:cNvSpPr/>
          <p:nvPr/>
        </p:nvSpPr>
        <p:spPr>
          <a:xfrm>
            <a:off x="467082" y="9017437"/>
            <a:ext cx="13696236" cy="186809"/>
          </a:xfrm>
          <a:prstGeom prst="rect">
            <a:avLst/>
          </a:prstGeom>
          <a:noFill/>
          <a:ln/>
        </p:spPr>
        <p:txBody>
          <a:bodyPr wrap="none" lIns="0" tIns="0" rIns="0" bIns="0" rtlCol="0" anchor="t"/>
          <a:lstStyle/>
          <a:p>
            <a:pPr marL="0" indent="0" algn="l">
              <a:lnSpc>
                <a:spcPts val="1450"/>
              </a:lnSpc>
              <a:buNone/>
            </a:pPr>
            <a:r>
              <a:rPr lang="en-US" sz="900" dirty="0">
                <a:solidFill>
                  <a:srgbClr val="F9EEE7"/>
                </a:solidFill>
                <a:latin typeface="Quattrocento" pitchFamily="34" charset="0"/>
                <a:ea typeface="Quattrocento" pitchFamily="34" charset="-122"/>
                <a:cs typeface="Quattrocento" pitchFamily="34" charset="-120"/>
              </a:rPr>
              <a:t>This means almost one in six commercial mortgages issued by life insurance companies during the 1972-1997 period defaulted, though performance varied significantly by loan vintage year.</a:t>
            </a:r>
            <a:endParaRPr lang="en-US" sz="900" dirty="0"/>
          </a:p>
        </p:txBody>
      </p:sp>
      <p:sp>
        <p:nvSpPr>
          <p:cNvPr id="10" name="Text 7"/>
          <p:cNvSpPr/>
          <p:nvPr/>
        </p:nvSpPr>
        <p:spPr>
          <a:xfrm>
            <a:off x="467082" y="9335572"/>
            <a:ext cx="13696236" cy="186809"/>
          </a:xfrm>
          <a:prstGeom prst="rect">
            <a:avLst/>
          </a:prstGeom>
          <a:noFill/>
          <a:ln/>
        </p:spPr>
        <p:txBody>
          <a:bodyPr wrap="none" lIns="0" tIns="0" rIns="0" bIns="0" rtlCol="0" anchor="t"/>
          <a:lstStyle/>
          <a:p>
            <a:pPr marL="0" indent="0" algn="l">
              <a:lnSpc>
                <a:spcPts val="1450"/>
              </a:lnSpc>
              <a:buNone/>
            </a:pPr>
            <a:endParaRPr lang="en-US" sz="900" dirty="0"/>
          </a:p>
        </p:txBody>
      </p:sp>
      <p:sp>
        <p:nvSpPr>
          <p:cNvPr id="11" name="Text 8"/>
          <p:cNvSpPr/>
          <p:nvPr/>
        </p:nvSpPr>
        <p:spPr>
          <a:xfrm>
            <a:off x="467082" y="9653707"/>
            <a:ext cx="13696236" cy="186809"/>
          </a:xfrm>
          <a:prstGeom prst="rect">
            <a:avLst/>
          </a:prstGeom>
          <a:noFill/>
          <a:ln/>
        </p:spPr>
        <p:txBody>
          <a:bodyPr wrap="none" lIns="0" tIns="0" rIns="0" bIns="0" rtlCol="0" anchor="t"/>
          <a:lstStyle/>
          <a:p>
            <a:pPr marL="0" indent="0" algn="l">
              <a:lnSpc>
                <a:spcPts val="1450"/>
              </a:lnSpc>
              <a:buNone/>
            </a:pPr>
            <a:endParaRPr lang="en-US" sz="900" dirty="0"/>
          </a:p>
        </p:txBody>
      </p:sp>
      <p:pic>
        <p:nvPicPr>
          <p:cNvPr id="12" name="Picture 11">
            <a:extLst>
              <a:ext uri="{FF2B5EF4-FFF2-40B4-BE49-F238E27FC236}">
                <a16:creationId xmlns:a16="http://schemas.microsoft.com/office/drawing/2014/main" id="{0123E47E-F04A-FF0D-F5FE-13BA45678176}"/>
              </a:ext>
            </a:extLst>
          </p:cNvPr>
          <p:cNvPicPr>
            <a:picLocks noChangeAspect="1"/>
          </p:cNvPicPr>
          <p:nvPr/>
        </p:nvPicPr>
        <p:blipFill>
          <a:blip r:embed="rId3"/>
          <a:stretch>
            <a:fillRect/>
          </a:stretch>
        </p:blipFill>
        <p:spPr>
          <a:xfrm>
            <a:off x="1476678" y="956154"/>
            <a:ext cx="10712637" cy="63096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32805" y="366236"/>
            <a:ext cx="4861679" cy="391716"/>
          </a:xfrm>
          <a:prstGeom prst="rect">
            <a:avLst/>
          </a:prstGeom>
          <a:noFill/>
          <a:ln/>
        </p:spPr>
        <p:txBody>
          <a:bodyPr wrap="none" lIns="0" tIns="0" rIns="0" bIns="0" rtlCol="0" anchor="t"/>
          <a:lstStyle/>
          <a:p>
            <a:pPr marL="0" indent="0" algn="l">
              <a:lnSpc>
                <a:spcPts val="3050"/>
              </a:lnSpc>
              <a:buNone/>
            </a:pPr>
            <a:r>
              <a:rPr lang="en-US" sz="2450" dirty="0">
                <a:solidFill>
                  <a:srgbClr val="FFD9BE"/>
                </a:solidFill>
                <a:latin typeface="Quattrocento" pitchFamily="34" charset="0"/>
                <a:ea typeface="Quattrocento" pitchFamily="34" charset="-122"/>
                <a:cs typeface="Quattrocento" pitchFamily="34" charset="-120"/>
              </a:rPr>
              <a:t>Default Rates Vary by Loan Vintage</a:t>
            </a:r>
            <a:endParaRPr lang="en-US" sz="2450" dirty="0"/>
          </a:p>
        </p:txBody>
      </p:sp>
      <p:pic>
        <p:nvPicPr>
          <p:cNvPr id="3" name="Image 0" descr="preencoded.png"/>
          <p:cNvPicPr>
            <a:picLocks noChangeAspect="1"/>
          </p:cNvPicPr>
          <p:nvPr/>
        </p:nvPicPr>
        <p:blipFill>
          <a:blip r:embed="rId3"/>
          <a:stretch>
            <a:fillRect/>
          </a:stretch>
        </p:blipFill>
        <p:spPr>
          <a:xfrm>
            <a:off x="532805" y="1024295"/>
            <a:ext cx="3330059" cy="2058114"/>
          </a:xfrm>
          <a:prstGeom prst="rect">
            <a:avLst/>
          </a:prstGeom>
        </p:spPr>
      </p:pic>
      <p:sp>
        <p:nvSpPr>
          <p:cNvPr id="4" name="Text 1"/>
          <p:cNvSpPr/>
          <p:nvPr/>
        </p:nvSpPr>
        <p:spPr>
          <a:xfrm>
            <a:off x="3995976" y="1024295"/>
            <a:ext cx="2071807" cy="195858"/>
          </a:xfrm>
          <a:prstGeom prst="rect">
            <a:avLst/>
          </a:prstGeom>
          <a:noFill/>
          <a:ln/>
        </p:spPr>
        <p:txBody>
          <a:bodyPr wrap="none" lIns="0" tIns="0" rIns="0" bIns="0" rtlCol="0" anchor="t"/>
          <a:lstStyle/>
          <a:p>
            <a:pPr marL="0" indent="0" algn="l">
              <a:lnSpc>
                <a:spcPts val="1500"/>
              </a:lnSpc>
              <a:buNone/>
            </a:pPr>
            <a:r>
              <a:rPr lang="en-US" dirty="0">
                <a:solidFill>
                  <a:srgbClr val="F9EEE7"/>
                </a:solidFill>
                <a:latin typeface="Quattrocento" pitchFamily="34" charset="0"/>
                <a:ea typeface="Quattrocento" pitchFamily="34" charset="-122"/>
                <a:cs typeface="Quattrocento" pitchFamily="34" charset="-120"/>
              </a:rPr>
              <a:t>Market</a:t>
            </a:r>
            <a:r>
              <a:rPr lang="en-US" sz="1200" dirty="0">
                <a:solidFill>
                  <a:srgbClr val="F9EEE7"/>
                </a:solidFill>
                <a:latin typeface="Quattrocento" pitchFamily="34" charset="0"/>
                <a:ea typeface="Quattrocento" pitchFamily="34" charset="-122"/>
                <a:cs typeface="Quattrocento" pitchFamily="34" charset="-120"/>
              </a:rPr>
              <a:t> </a:t>
            </a:r>
            <a:r>
              <a:rPr lang="en-US" sz="1600" dirty="0">
                <a:solidFill>
                  <a:srgbClr val="F9EEE7"/>
                </a:solidFill>
                <a:latin typeface="Quattrocento" pitchFamily="34" charset="0"/>
                <a:ea typeface="Quattrocento" pitchFamily="34" charset="-122"/>
                <a:cs typeface="Quattrocento" pitchFamily="34" charset="-120"/>
              </a:rPr>
              <a:t>Cycles Impact Default</a:t>
            </a:r>
            <a:endParaRPr lang="en-US" sz="1200" dirty="0"/>
          </a:p>
        </p:txBody>
      </p:sp>
      <p:sp>
        <p:nvSpPr>
          <p:cNvPr id="5" name="Text 2"/>
          <p:cNvSpPr/>
          <p:nvPr/>
        </p:nvSpPr>
        <p:spPr>
          <a:xfrm>
            <a:off x="3995976" y="1300043"/>
            <a:ext cx="10101620" cy="426244"/>
          </a:xfrm>
          <a:prstGeom prst="rect">
            <a:avLst/>
          </a:prstGeom>
          <a:noFill/>
          <a:ln/>
        </p:spPr>
        <p:txBody>
          <a:bodyPr wrap="square" lIns="0" tIns="0" rIns="0" bIns="0" rtlCol="0" anchor="t"/>
          <a:lstStyle/>
          <a:p>
            <a:pPr marL="0" indent="0" algn="l">
              <a:lnSpc>
                <a:spcPts val="1650"/>
              </a:lnSpc>
              <a:buNone/>
            </a:pPr>
            <a:r>
              <a:rPr lang="en-US" sz="1400" dirty="0">
                <a:solidFill>
                  <a:srgbClr val="F9EEE7"/>
                </a:solidFill>
                <a:latin typeface="Quattrocento" pitchFamily="34" charset="0"/>
                <a:ea typeface="Quattrocento" pitchFamily="34" charset="-122"/>
                <a:cs typeface="Quattrocento" pitchFamily="34" charset="-120"/>
              </a:rPr>
              <a:t>Loans issued when property values were relatively high (early 1970s and mid-1980s) had much higher lifetime default rates, peaking at almost 28% for loans issued in 1986.</a:t>
            </a:r>
            <a:endParaRPr lang="en-US" sz="1400" dirty="0"/>
          </a:p>
        </p:txBody>
      </p:sp>
      <p:pic>
        <p:nvPicPr>
          <p:cNvPr id="6" name="Image 1" descr="preencoded.png"/>
          <p:cNvPicPr>
            <a:picLocks noChangeAspect="1"/>
          </p:cNvPicPr>
          <p:nvPr/>
        </p:nvPicPr>
        <p:blipFill>
          <a:blip r:embed="rId4"/>
          <a:stretch>
            <a:fillRect/>
          </a:stretch>
        </p:blipFill>
        <p:spPr>
          <a:xfrm>
            <a:off x="532805" y="3415308"/>
            <a:ext cx="3330059" cy="2058114"/>
          </a:xfrm>
          <a:prstGeom prst="rect">
            <a:avLst/>
          </a:prstGeom>
        </p:spPr>
      </p:pic>
      <p:sp>
        <p:nvSpPr>
          <p:cNvPr id="7" name="Text 3"/>
          <p:cNvSpPr/>
          <p:nvPr/>
        </p:nvSpPr>
        <p:spPr>
          <a:xfrm>
            <a:off x="3995976" y="3415308"/>
            <a:ext cx="1932980" cy="195858"/>
          </a:xfrm>
          <a:prstGeom prst="rect">
            <a:avLst/>
          </a:prstGeom>
          <a:noFill/>
          <a:ln/>
        </p:spPr>
        <p:txBody>
          <a:bodyPr wrap="none" lIns="0" tIns="0" rIns="0" bIns="0" rtlCol="0" anchor="t"/>
          <a:lstStyle/>
          <a:p>
            <a:pPr marL="0" indent="0" algn="l">
              <a:lnSpc>
                <a:spcPts val="1500"/>
              </a:lnSpc>
              <a:buNone/>
            </a:pPr>
            <a:r>
              <a:rPr lang="en-US" dirty="0">
                <a:solidFill>
                  <a:srgbClr val="F9EEE7"/>
                </a:solidFill>
                <a:latin typeface="Quattrocento" pitchFamily="34" charset="0"/>
                <a:ea typeface="Quattrocento" pitchFamily="34" charset="-122"/>
                <a:cs typeface="Quattrocento" pitchFamily="34" charset="-120"/>
              </a:rPr>
              <a:t>The "Santa Claus Approach"</a:t>
            </a:r>
            <a:endParaRPr lang="en-US" dirty="0"/>
          </a:p>
        </p:txBody>
      </p:sp>
      <p:sp>
        <p:nvSpPr>
          <p:cNvPr id="8" name="Text 4"/>
          <p:cNvSpPr/>
          <p:nvPr/>
        </p:nvSpPr>
        <p:spPr>
          <a:xfrm>
            <a:off x="3995976" y="3691057"/>
            <a:ext cx="10101620" cy="213122"/>
          </a:xfrm>
          <a:prstGeom prst="rect">
            <a:avLst/>
          </a:prstGeom>
          <a:noFill/>
          <a:ln/>
        </p:spPr>
        <p:txBody>
          <a:bodyPr wrap="none" lIns="0" tIns="0" rIns="0" bIns="0" rtlCol="0" anchor="t"/>
          <a:lstStyle/>
          <a:p>
            <a:pPr marL="0" indent="0" algn="l">
              <a:lnSpc>
                <a:spcPts val="1650"/>
              </a:lnSpc>
              <a:buNone/>
            </a:pPr>
            <a:r>
              <a:rPr lang="en-US" sz="1600" dirty="0">
                <a:solidFill>
                  <a:srgbClr val="F9EEE7"/>
                </a:solidFill>
                <a:latin typeface="Quattrocento" pitchFamily="34" charset="0"/>
                <a:ea typeface="Quattrocento" pitchFamily="34" charset="-122"/>
                <a:cs typeface="Quattrocento" pitchFamily="34" charset="-120"/>
              </a:rPr>
              <a:t>Borrowers are rewarded (loaned more capital) when they have done well and penalized </a:t>
            </a:r>
          </a:p>
          <a:p>
            <a:pPr marL="0" indent="0" algn="l">
              <a:lnSpc>
                <a:spcPts val="1650"/>
              </a:lnSpc>
              <a:buNone/>
            </a:pPr>
            <a:r>
              <a:rPr lang="en-US" sz="1600" dirty="0">
                <a:solidFill>
                  <a:srgbClr val="F9EEE7"/>
                </a:solidFill>
                <a:latin typeface="Quattrocento" pitchFamily="34" charset="0"/>
                <a:ea typeface="Quattrocento" pitchFamily="34" charset="-122"/>
                <a:cs typeface="Quattrocento" pitchFamily="34" charset="-120"/>
              </a:rPr>
              <a:t>(given less capital) when they have performed poorly during the recent past.</a:t>
            </a:r>
            <a:endParaRPr lang="en-US" sz="1600" dirty="0"/>
          </a:p>
        </p:txBody>
      </p:sp>
      <p:pic>
        <p:nvPicPr>
          <p:cNvPr id="9" name="Image 2" descr="preencoded.png"/>
          <p:cNvPicPr>
            <a:picLocks noChangeAspect="1"/>
          </p:cNvPicPr>
          <p:nvPr/>
        </p:nvPicPr>
        <p:blipFill>
          <a:blip r:embed="rId5"/>
          <a:stretch>
            <a:fillRect/>
          </a:stretch>
        </p:blipFill>
        <p:spPr>
          <a:xfrm>
            <a:off x="532805" y="5806321"/>
            <a:ext cx="3330059" cy="2058114"/>
          </a:xfrm>
          <a:prstGeom prst="rect">
            <a:avLst/>
          </a:prstGeom>
        </p:spPr>
      </p:pic>
      <p:sp>
        <p:nvSpPr>
          <p:cNvPr id="10" name="Text 5"/>
          <p:cNvSpPr/>
          <p:nvPr/>
        </p:nvSpPr>
        <p:spPr>
          <a:xfrm>
            <a:off x="3995976" y="5806321"/>
            <a:ext cx="1567101" cy="195858"/>
          </a:xfrm>
          <a:prstGeom prst="rect">
            <a:avLst/>
          </a:prstGeom>
          <a:noFill/>
          <a:ln/>
        </p:spPr>
        <p:txBody>
          <a:bodyPr wrap="none" lIns="0" tIns="0" rIns="0" bIns="0" rtlCol="0" anchor="t"/>
          <a:lstStyle/>
          <a:p>
            <a:pPr marL="0" indent="0" algn="l">
              <a:lnSpc>
                <a:spcPts val="1500"/>
              </a:lnSpc>
              <a:buNone/>
            </a:pPr>
            <a:r>
              <a:rPr lang="en-US" sz="2000" dirty="0">
                <a:solidFill>
                  <a:srgbClr val="F9EEE7"/>
                </a:solidFill>
                <a:latin typeface="Quattrocento" pitchFamily="34" charset="0"/>
                <a:ea typeface="Quattrocento" pitchFamily="34" charset="-122"/>
                <a:cs typeface="Quattrocento" pitchFamily="34" charset="-120"/>
              </a:rPr>
              <a:t>Cyclical</a:t>
            </a:r>
            <a:r>
              <a:rPr lang="en-US" sz="1200" dirty="0">
                <a:solidFill>
                  <a:srgbClr val="F9EEE7"/>
                </a:solidFill>
                <a:latin typeface="Quattrocento" pitchFamily="34" charset="0"/>
                <a:ea typeface="Quattrocento" pitchFamily="34" charset="-122"/>
                <a:cs typeface="Quattrocento" pitchFamily="34" charset="-120"/>
              </a:rPr>
              <a:t> </a:t>
            </a:r>
            <a:r>
              <a:rPr lang="en-US" sz="2000" dirty="0">
                <a:solidFill>
                  <a:srgbClr val="F9EEE7"/>
                </a:solidFill>
                <a:latin typeface="Quattrocento" pitchFamily="34" charset="0"/>
                <a:ea typeface="Quattrocento" pitchFamily="34" charset="-122"/>
                <a:cs typeface="Quattrocento" pitchFamily="34" charset="-120"/>
              </a:rPr>
              <a:t>Pattern</a:t>
            </a:r>
            <a:endParaRPr lang="en-US" sz="1200" dirty="0"/>
          </a:p>
        </p:txBody>
      </p:sp>
      <p:sp>
        <p:nvSpPr>
          <p:cNvPr id="11" name="Text 6"/>
          <p:cNvSpPr/>
          <p:nvPr/>
        </p:nvSpPr>
        <p:spPr>
          <a:xfrm>
            <a:off x="3995976" y="6082070"/>
            <a:ext cx="10101620" cy="213122"/>
          </a:xfrm>
          <a:prstGeom prst="rect">
            <a:avLst/>
          </a:prstGeom>
          <a:noFill/>
          <a:ln/>
        </p:spPr>
        <p:txBody>
          <a:bodyPr wrap="none" lIns="0" tIns="0" rIns="0" bIns="0" rtlCol="0" anchor="t"/>
          <a:lstStyle/>
          <a:p>
            <a:pPr marL="0" indent="0" algn="l">
              <a:lnSpc>
                <a:spcPts val="1650"/>
              </a:lnSpc>
              <a:buNone/>
            </a:pPr>
            <a:r>
              <a:rPr lang="en-US" sz="1600" dirty="0">
                <a:solidFill>
                  <a:srgbClr val="F9EEE7"/>
                </a:solidFill>
                <a:latin typeface="Quattrocento" pitchFamily="34" charset="0"/>
                <a:ea typeface="Quattrocento" pitchFamily="34" charset="-122"/>
                <a:cs typeface="Quattrocento" pitchFamily="34" charset="-120"/>
              </a:rPr>
              <a:t>If lenders maintain constant LTV ratios while property values cycle, this creates a pattern</a:t>
            </a:r>
          </a:p>
          <a:p>
            <a:pPr marL="0" indent="0" algn="l">
              <a:lnSpc>
                <a:spcPts val="1650"/>
              </a:lnSpc>
              <a:buNone/>
            </a:pPr>
            <a:r>
              <a:rPr lang="en-US" sz="1600" dirty="0">
                <a:solidFill>
                  <a:srgbClr val="F9EEE7"/>
                </a:solidFill>
                <a:latin typeface="Quattrocento" pitchFamily="34" charset="0"/>
                <a:ea typeface="Quattrocento" pitchFamily="34" charset="-122"/>
                <a:cs typeface="Quattrocento" pitchFamily="34" charset="-120"/>
              </a:rPr>
              <a:t> of higher defaults for loans originated during market peaks.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77798" y="328493"/>
            <a:ext cx="5127784" cy="351353"/>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Default Rates by Lender Type: 1990-2010</a:t>
            </a:r>
            <a:endParaRPr lang="en-US" sz="2200" dirty="0"/>
          </a:p>
        </p:txBody>
      </p:sp>
      <p:sp>
        <p:nvSpPr>
          <p:cNvPr id="4" name="Shape 1"/>
          <p:cNvSpPr/>
          <p:nvPr/>
        </p:nvSpPr>
        <p:spPr>
          <a:xfrm>
            <a:off x="4246483" y="8218051"/>
            <a:ext cx="119420" cy="119420"/>
          </a:xfrm>
          <a:prstGeom prst="roundRect">
            <a:avLst>
              <a:gd name="adj" fmla="val 15314"/>
            </a:avLst>
          </a:prstGeom>
          <a:solidFill>
            <a:srgbClr val="D9491C"/>
          </a:solidFill>
          <a:ln/>
        </p:spPr>
        <p:txBody>
          <a:bodyPr/>
          <a:lstStyle/>
          <a:p>
            <a:endParaRPr lang="en-US"/>
          </a:p>
        </p:txBody>
      </p:sp>
      <p:sp>
        <p:nvSpPr>
          <p:cNvPr id="5" name="Text 2"/>
          <p:cNvSpPr/>
          <p:nvPr/>
        </p:nvSpPr>
        <p:spPr>
          <a:xfrm>
            <a:off x="4426863" y="8218051"/>
            <a:ext cx="507563" cy="119420"/>
          </a:xfrm>
          <a:prstGeom prst="rect">
            <a:avLst/>
          </a:prstGeom>
          <a:noFill/>
          <a:ln/>
        </p:spPr>
        <p:txBody>
          <a:bodyPr wrap="none" lIns="0" tIns="0" rIns="0" bIns="0" rtlCol="0" anchor="t"/>
          <a:lstStyle/>
          <a:p>
            <a:pPr marL="0" indent="0" algn="l">
              <a:lnSpc>
                <a:spcPts val="900"/>
              </a:lnSpc>
              <a:buNone/>
            </a:pPr>
            <a:r>
              <a:rPr lang="en-US" sz="900" dirty="0">
                <a:solidFill>
                  <a:srgbClr val="F9EEE7"/>
                </a:solidFill>
                <a:latin typeface="Quattrocento" pitchFamily="34" charset="0"/>
                <a:ea typeface="Quattrocento" pitchFamily="34" charset="-122"/>
                <a:cs typeface="Quattrocento" pitchFamily="34" charset="-120"/>
              </a:rPr>
              <a:t>CMBS (%)</a:t>
            </a:r>
            <a:endParaRPr lang="en-US" sz="900" dirty="0"/>
          </a:p>
        </p:txBody>
      </p:sp>
      <p:sp>
        <p:nvSpPr>
          <p:cNvPr id="6" name="Shape 3"/>
          <p:cNvSpPr/>
          <p:nvPr/>
        </p:nvSpPr>
        <p:spPr>
          <a:xfrm>
            <a:off x="6749891" y="8218051"/>
            <a:ext cx="119420" cy="119420"/>
          </a:xfrm>
          <a:prstGeom prst="roundRect">
            <a:avLst>
              <a:gd name="adj" fmla="val 15314"/>
            </a:avLst>
          </a:prstGeom>
          <a:solidFill>
            <a:srgbClr val="EA7D5B"/>
          </a:solidFill>
          <a:ln/>
        </p:spPr>
        <p:txBody>
          <a:bodyPr/>
          <a:lstStyle/>
          <a:p>
            <a:endParaRPr lang="en-US"/>
          </a:p>
        </p:txBody>
      </p:sp>
      <p:sp>
        <p:nvSpPr>
          <p:cNvPr id="7" name="Text 4"/>
          <p:cNvSpPr/>
          <p:nvPr/>
        </p:nvSpPr>
        <p:spPr>
          <a:xfrm>
            <a:off x="6930271" y="8218051"/>
            <a:ext cx="950119" cy="119420"/>
          </a:xfrm>
          <a:prstGeom prst="rect">
            <a:avLst/>
          </a:prstGeom>
          <a:noFill/>
          <a:ln/>
        </p:spPr>
        <p:txBody>
          <a:bodyPr wrap="none" lIns="0" tIns="0" rIns="0" bIns="0" rtlCol="0" anchor="t"/>
          <a:lstStyle/>
          <a:p>
            <a:pPr marL="0" indent="0" algn="l">
              <a:lnSpc>
                <a:spcPts val="900"/>
              </a:lnSpc>
              <a:buNone/>
            </a:pPr>
            <a:r>
              <a:rPr lang="en-US" sz="900" dirty="0">
                <a:solidFill>
                  <a:srgbClr val="F9EEE7"/>
                </a:solidFill>
                <a:latin typeface="Quattrocento" pitchFamily="34" charset="0"/>
                <a:ea typeface="Quattrocento" pitchFamily="34" charset="-122"/>
                <a:cs typeface="Quattrocento" pitchFamily="34" charset="-120"/>
              </a:rPr>
              <a:t>Life Insurance (%)</a:t>
            </a:r>
            <a:endParaRPr lang="en-US" sz="900" dirty="0"/>
          </a:p>
        </p:txBody>
      </p:sp>
      <p:sp>
        <p:nvSpPr>
          <p:cNvPr id="8" name="Shape 5"/>
          <p:cNvSpPr/>
          <p:nvPr/>
        </p:nvSpPr>
        <p:spPr>
          <a:xfrm>
            <a:off x="9695855" y="8218051"/>
            <a:ext cx="119420" cy="119420"/>
          </a:xfrm>
          <a:prstGeom prst="roundRect">
            <a:avLst>
              <a:gd name="adj" fmla="val 15314"/>
            </a:avLst>
          </a:prstGeom>
          <a:solidFill>
            <a:srgbClr val="F3B5A2"/>
          </a:solidFill>
          <a:ln/>
        </p:spPr>
        <p:txBody>
          <a:bodyPr/>
          <a:lstStyle/>
          <a:p>
            <a:endParaRPr lang="en-US"/>
          </a:p>
        </p:txBody>
      </p:sp>
      <p:sp>
        <p:nvSpPr>
          <p:cNvPr id="9" name="Text 6"/>
          <p:cNvSpPr/>
          <p:nvPr/>
        </p:nvSpPr>
        <p:spPr>
          <a:xfrm>
            <a:off x="9876234" y="8218051"/>
            <a:ext cx="503634" cy="119420"/>
          </a:xfrm>
          <a:prstGeom prst="rect">
            <a:avLst/>
          </a:prstGeom>
          <a:noFill/>
          <a:ln/>
        </p:spPr>
        <p:txBody>
          <a:bodyPr wrap="none" lIns="0" tIns="0" rIns="0" bIns="0" rtlCol="0" anchor="t"/>
          <a:lstStyle/>
          <a:p>
            <a:pPr marL="0" indent="0" algn="l">
              <a:lnSpc>
                <a:spcPts val="900"/>
              </a:lnSpc>
              <a:buNone/>
            </a:pPr>
            <a:r>
              <a:rPr lang="en-US" sz="900" dirty="0">
                <a:solidFill>
                  <a:srgbClr val="F9EEE7"/>
                </a:solidFill>
                <a:latin typeface="Quattrocento" pitchFamily="34" charset="0"/>
                <a:ea typeface="Quattrocento" pitchFamily="34" charset="-122"/>
                <a:cs typeface="Quattrocento" pitchFamily="34" charset="-120"/>
              </a:rPr>
              <a:t>Banks (%)</a:t>
            </a:r>
            <a:endParaRPr lang="en-US" sz="900" dirty="0"/>
          </a:p>
        </p:txBody>
      </p:sp>
      <p:sp>
        <p:nvSpPr>
          <p:cNvPr id="10" name="Text 7"/>
          <p:cNvSpPr/>
          <p:nvPr/>
        </p:nvSpPr>
        <p:spPr>
          <a:xfrm>
            <a:off x="477798" y="8710851"/>
            <a:ext cx="13674804" cy="381952"/>
          </a:xfrm>
          <a:prstGeom prst="rect">
            <a:avLst/>
          </a:prstGeom>
          <a:noFill/>
          <a:ln/>
        </p:spPr>
        <p:txBody>
          <a:bodyPr wrap="square" lIns="0" tIns="0" rIns="0" bIns="0" rtlCol="0" anchor="t"/>
          <a:lstStyle/>
          <a:p>
            <a:pPr marL="0" indent="0" algn="l">
              <a:lnSpc>
                <a:spcPts val="1500"/>
              </a:lnSpc>
              <a:buNone/>
            </a:pPr>
            <a:r>
              <a:rPr lang="en-US" sz="900" dirty="0">
                <a:solidFill>
                  <a:srgbClr val="F9EEE7"/>
                </a:solidFill>
                <a:latin typeface="Quattrocento" pitchFamily="34" charset="0"/>
                <a:ea typeface="Quattrocento" pitchFamily="34" charset="-122"/>
                <a:cs typeface="Quattrocento" pitchFamily="34" charset="-120"/>
              </a:rPr>
              <a:t>By 2010, CMBS loans were experiencing default rates comparable to the worst performance of the early 1990s. Life insurance companies performed better in the 2008-2010 downturn, possibly because they had learned from the previous cycle and maintained more conservative underwriting standards.</a:t>
            </a:r>
            <a:endParaRPr lang="en-US" sz="900" dirty="0"/>
          </a:p>
        </p:txBody>
      </p:sp>
      <p:sp>
        <p:nvSpPr>
          <p:cNvPr id="11" name="Text 8"/>
          <p:cNvSpPr/>
          <p:nvPr/>
        </p:nvSpPr>
        <p:spPr>
          <a:xfrm>
            <a:off x="477798" y="9227106"/>
            <a:ext cx="13674804" cy="190976"/>
          </a:xfrm>
          <a:prstGeom prst="rect">
            <a:avLst/>
          </a:prstGeom>
          <a:noFill/>
          <a:ln/>
        </p:spPr>
        <p:txBody>
          <a:bodyPr wrap="none" lIns="0" tIns="0" rIns="0" bIns="0" rtlCol="0" anchor="t"/>
          <a:lstStyle/>
          <a:p>
            <a:pPr marL="0" indent="0" algn="l">
              <a:lnSpc>
                <a:spcPts val="1500"/>
              </a:lnSpc>
              <a:buNone/>
            </a:pPr>
            <a:r>
              <a:rPr lang="en-US" sz="900" dirty="0">
                <a:solidFill>
                  <a:srgbClr val="F9EEE7"/>
                </a:solidFill>
                <a:latin typeface="Quattrocento" pitchFamily="34" charset="0"/>
                <a:ea typeface="Quattrocento" pitchFamily="34" charset="-122"/>
                <a:cs typeface="Quattrocento" pitchFamily="34" charset="-120"/>
              </a:rPr>
              <a:t>By 2011, the delinquency rate for the worst-performing cohort of loans issued during the 2007 peak of the bubble reached 12%.</a:t>
            </a:r>
            <a:endParaRPr lang="en-US" sz="900" dirty="0"/>
          </a:p>
        </p:txBody>
      </p:sp>
      <p:sp>
        <p:nvSpPr>
          <p:cNvPr id="12" name="Text 9"/>
          <p:cNvSpPr/>
          <p:nvPr/>
        </p:nvSpPr>
        <p:spPr>
          <a:xfrm>
            <a:off x="477798" y="9552384"/>
            <a:ext cx="13674804" cy="190976"/>
          </a:xfrm>
          <a:prstGeom prst="rect">
            <a:avLst/>
          </a:prstGeom>
          <a:noFill/>
          <a:ln/>
        </p:spPr>
        <p:txBody>
          <a:bodyPr wrap="none" lIns="0" tIns="0" rIns="0" bIns="0" rtlCol="0" anchor="t"/>
          <a:lstStyle/>
          <a:p>
            <a:pPr marL="0" indent="0" algn="l">
              <a:lnSpc>
                <a:spcPts val="1500"/>
              </a:lnSpc>
              <a:buNone/>
            </a:pPr>
            <a:endParaRPr lang="en-US" sz="900" dirty="0"/>
          </a:p>
        </p:txBody>
      </p:sp>
      <p:sp>
        <p:nvSpPr>
          <p:cNvPr id="13" name="Text 10"/>
          <p:cNvSpPr/>
          <p:nvPr/>
        </p:nvSpPr>
        <p:spPr>
          <a:xfrm>
            <a:off x="477798" y="9877663"/>
            <a:ext cx="13674804" cy="190976"/>
          </a:xfrm>
          <a:prstGeom prst="rect">
            <a:avLst/>
          </a:prstGeom>
          <a:noFill/>
          <a:ln/>
        </p:spPr>
        <p:txBody>
          <a:bodyPr wrap="none" lIns="0" tIns="0" rIns="0" bIns="0" rtlCol="0" anchor="t"/>
          <a:lstStyle/>
          <a:p>
            <a:pPr marL="0" indent="0" algn="l">
              <a:lnSpc>
                <a:spcPts val="1500"/>
              </a:lnSpc>
              <a:buNone/>
            </a:pPr>
            <a:endParaRPr lang="en-US" sz="900" dirty="0"/>
          </a:p>
        </p:txBody>
      </p:sp>
      <p:pic>
        <p:nvPicPr>
          <p:cNvPr id="14" name="Picture 13">
            <a:extLst>
              <a:ext uri="{FF2B5EF4-FFF2-40B4-BE49-F238E27FC236}">
                <a16:creationId xmlns:a16="http://schemas.microsoft.com/office/drawing/2014/main" id="{C77E1536-9600-0705-4456-973A7F724B38}"/>
              </a:ext>
            </a:extLst>
          </p:cNvPr>
          <p:cNvPicPr>
            <a:picLocks noChangeAspect="1"/>
          </p:cNvPicPr>
          <p:nvPr/>
        </p:nvPicPr>
        <p:blipFill>
          <a:blip r:embed="rId3"/>
          <a:stretch>
            <a:fillRect/>
          </a:stretch>
        </p:blipFill>
        <p:spPr>
          <a:xfrm>
            <a:off x="1411480" y="858136"/>
            <a:ext cx="11807440" cy="65929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2108</Words>
  <Application>Microsoft Office PowerPoint</Application>
  <PresentationFormat>Custom</PresentationFormat>
  <Paragraphs>242</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Quattrocento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Norman Miller</cp:lastModifiedBy>
  <cp:revision>2</cp:revision>
  <dcterms:created xsi:type="dcterms:W3CDTF">2025-06-16T00:10:13Z</dcterms:created>
  <dcterms:modified xsi:type="dcterms:W3CDTF">2025-06-16T00:23:16Z</dcterms:modified>
</cp:coreProperties>
</file>