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0" r:id="rId23"/>
    <p:sldId id="281" r:id="rId24"/>
    <p:sldId id="509" r:id="rId25"/>
    <p:sldId id="419" r:id="rId26"/>
    <p:sldId id="464" r:id="rId27"/>
    <p:sldId id="510" r:id="rId28"/>
    <p:sldId id="511" r:id="rId29"/>
    <p:sldId id="512" r:id="rId30"/>
    <p:sldId id="513" r:id="rId31"/>
    <p:sldId id="282" r:id="rId32"/>
    <p:sldId id="283" r:id="rId33"/>
    <p:sldId id="476" r:id="rId34"/>
    <p:sldId id="477" r:id="rId35"/>
    <p:sldId id="467" r:id="rId36"/>
    <p:sldId id="468" r:id="rId37"/>
    <p:sldId id="469" r:id="rId38"/>
    <p:sldId id="470" r:id="rId39"/>
    <p:sldId id="471" r:id="rId40"/>
    <p:sldId id="473" r:id="rId41"/>
    <p:sldId id="505" r:id="rId42"/>
  </p:sldIdLst>
  <p:sldSz cx="14630400" cy="8229600"/>
  <p:notesSz cx="8229600" cy="14630400"/>
  <p:embeddedFontLst>
    <p:embeddedFont>
      <p:font typeface="Georgia" panose="02040502050405020303" pitchFamily="18" charset="0"/>
      <p:regular r:id="rId44"/>
      <p:bold r:id="rId45"/>
      <p:italic r:id="rId46"/>
      <p:boldItalic r:id="rId47"/>
    </p:embeddedFont>
    <p:embeddedFont>
      <p:font typeface="Quattrocento" panose="02020502030000000404" pitchFamily="18" charset="0"/>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56E65C-597A-46DE-AB64-0D454FAEDF56}" v="3" dt="2025-06-16T00:56:34.3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2" d="100"/>
          <a:sy n="62" d="100"/>
        </p:scale>
        <p:origin x="984" y="2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man Miller" userId="33eb6ff97e000b03" providerId="LiveId" clId="{2156E65C-597A-46DE-AB64-0D454FAEDF56}"/>
    <pc:docChg chg="custSel addSld delSld modSld">
      <pc:chgData name="Norman Miller" userId="33eb6ff97e000b03" providerId="LiveId" clId="{2156E65C-597A-46DE-AB64-0D454FAEDF56}" dt="2025-06-16T01:00:38.747" v="146" actId="20577"/>
      <pc:docMkLst>
        <pc:docMk/>
      </pc:docMkLst>
      <pc:sldChg chg="modSp mod">
        <pc:chgData name="Norman Miller" userId="33eb6ff97e000b03" providerId="LiveId" clId="{2156E65C-597A-46DE-AB64-0D454FAEDF56}" dt="2025-06-16T01:00:38.747" v="146" actId="20577"/>
        <pc:sldMkLst>
          <pc:docMk/>
          <pc:sldMk cId="0" sldId="274"/>
        </pc:sldMkLst>
        <pc:spChg chg="mod">
          <ac:chgData name="Norman Miller" userId="33eb6ff97e000b03" providerId="LiveId" clId="{2156E65C-597A-46DE-AB64-0D454FAEDF56}" dt="2025-06-16T01:00:38.747" v="146" actId="20577"/>
          <ac:spMkLst>
            <pc:docMk/>
            <pc:sldMk cId="0" sldId="274"/>
            <ac:spMk id="5" creationId="{00000000-0000-0000-0000-000000000000}"/>
          </ac:spMkLst>
        </pc:spChg>
      </pc:sldChg>
      <pc:sldChg chg="addSp modSp new mod">
        <pc:chgData name="Norman Miller" userId="33eb6ff97e000b03" providerId="LiveId" clId="{2156E65C-597A-46DE-AB64-0D454FAEDF56}" dt="2025-06-16T01:00:25.938" v="131" actId="20577"/>
        <pc:sldMkLst>
          <pc:docMk/>
          <pc:sldMk cId="3699612602" sldId="276"/>
        </pc:sldMkLst>
        <pc:spChg chg="add mod">
          <ac:chgData name="Norman Miller" userId="33eb6ff97e000b03" providerId="LiveId" clId="{2156E65C-597A-46DE-AB64-0D454FAEDF56}" dt="2025-06-16T01:00:25.938" v="131" actId="20577"/>
          <ac:spMkLst>
            <pc:docMk/>
            <pc:sldMk cId="3699612602" sldId="276"/>
            <ac:spMk id="2" creationId="{93E5DDD4-41EC-E9BC-509C-DFF8A476D88D}"/>
          </ac:spMkLst>
        </pc:spChg>
      </pc:sldChg>
      <pc:sldChg chg="new del">
        <pc:chgData name="Norman Miller" userId="33eb6ff97e000b03" providerId="LiveId" clId="{2156E65C-597A-46DE-AB64-0D454FAEDF56}" dt="2025-06-16T00:55:49.471" v="56" actId="47"/>
        <pc:sldMkLst>
          <pc:docMk/>
          <pc:sldMk cId="3269105452" sldId="277"/>
        </pc:sldMkLst>
      </pc:sldChg>
      <pc:sldChg chg="new del">
        <pc:chgData name="Norman Miller" userId="33eb6ff97e000b03" providerId="LiveId" clId="{2156E65C-597A-46DE-AB64-0D454FAEDF56}" dt="2025-06-16T00:59:57.608" v="98" actId="47"/>
        <pc:sldMkLst>
          <pc:docMk/>
          <pc:sldMk cId="3290179204" sldId="278"/>
        </pc:sldMkLst>
      </pc:sldChg>
      <pc:sldChg chg="new del">
        <pc:chgData name="Norman Miller" userId="33eb6ff97e000b03" providerId="LiveId" clId="{2156E65C-597A-46DE-AB64-0D454FAEDF56}" dt="2025-06-16T00:59:58.356" v="99" actId="47"/>
        <pc:sldMkLst>
          <pc:docMk/>
          <pc:sldMk cId="754286777" sldId="279"/>
        </pc:sldMkLst>
      </pc:sldChg>
      <pc:sldChg chg="modSp add mod">
        <pc:chgData name="Norman Miller" userId="33eb6ff97e000b03" providerId="LiveId" clId="{2156E65C-597A-46DE-AB64-0D454FAEDF56}" dt="2025-06-16T00:56:15.914" v="58" actId="6549"/>
        <pc:sldMkLst>
          <pc:docMk/>
          <pc:sldMk cId="0" sldId="280"/>
        </pc:sldMkLst>
        <pc:spChg chg="mod">
          <ac:chgData name="Norman Miller" userId="33eb6ff97e000b03" providerId="LiveId" clId="{2156E65C-597A-46DE-AB64-0D454FAEDF56}" dt="2025-06-16T00:56:15.914" v="58" actId="6549"/>
          <ac:spMkLst>
            <pc:docMk/>
            <pc:sldMk cId="0" sldId="280"/>
            <ac:spMk id="5" creationId="{00000000-0000-0000-0000-000000000000}"/>
          </ac:spMkLst>
        </pc:spChg>
        <pc:graphicFrameChg chg="mod">
          <ac:chgData name="Norman Miller" userId="33eb6ff97e000b03" providerId="LiveId" clId="{2156E65C-597A-46DE-AB64-0D454FAEDF56}" dt="2025-06-16T00:55:58.993" v="57" actId="1076"/>
          <ac:graphicFrameMkLst>
            <pc:docMk/>
            <pc:sldMk cId="0" sldId="280"/>
            <ac:graphicFrameMk id="160775" creationId="{00000000-0000-0000-0000-000000000000}"/>
          </ac:graphicFrameMkLst>
        </pc:graphicFrameChg>
      </pc:sldChg>
      <pc:sldChg chg="modSp add mod">
        <pc:chgData name="Norman Miller" userId="33eb6ff97e000b03" providerId="LiveId" clId="{2156E65C-597A-46DE-AB64-0D454FAEDF56}" dt="2025-06-16T00:56:42.680" v="63" actId="1076"/>
        <pc:sldMkLst>
          <pc:docMk/>
          <pc:sldMk cId="0" sldId="281"/>
        </pc:sldMkLst>
        <pc:spChg chg="mod">
          <ac:chgData name="Norman Miller" userId="33eb6ff97e000b03" providerId="LiveId" clId="{2156E65C-597A-46DE-AB64-0D454FAEDF56}" dt="2025-06-16T00:56:27.821" v="59" actId="14100"/>
          <ac:spMkLst>
            <pc:docMk/>
            <pc:sldMk cId="0" sldId="281"/>
            <ac:spMk id="161796" creationId="{00000000-0000-0000-0000-000000000000}"/>
          </ac:spMkLst>
        </pc:spChg>
        <pc:spChg chg="mod">
          <ac:chgData name="Norman Miller" userId="33eb6ff97e000b03" providerId="LiveId" clId="{2156E65C-597A-46DE-AB64-0D454FAEDF56}" dt="2025-06-16T00:56:42.680" v="63" actId="1076"/>
          <ac:spMkLst>
            <pc:docMk/>
            <pc:sldMk cId="0" sldId="281"/>
            <ac:spMk id="161800" creationId="{00000000-0000-0000-0000-000000000000}"/>
          </ac:spMkLst>
        </pc:spChg>
        <pc:graphicFrameChg chg="mod">
          <ac:chgData name="Norman Miller" userId="33eb6ff97e000b03" providerId="LiveId" clId="{2156E65C-597A-46DE-AB64-0D454FAEDF56}" dt="2025-06-16T00:56:38.072" v="61" actId="1076"/>
          <ac:graphicFrameMkLst>
            <pc:docMk/>
            <pc:sldMk cId="0" sldId="281"/>
            <ac:graphicFrameMk id="161802" creationId="{00000000-0000-0000-0000-000000000000}"/>
          </ac:graphicFrameMkLst>
        </pc:graphicFrameChg>
      </pc:sldChg>
      <pc:sldChg chg="modSp add mod">
        <pc:chgData name="Norman Miller" userId="33eb6ff97e000b03" providerId="LiveId" clId="{2156E65C-597A-46DE-AB64-0D454FAEDF56}" dt="2025-06-16T00:57:38.331" v="66" actId="6549"/>
        <pc:sldMkLst>
          <pc:docMk/>
          <pc:sldMk cId="0" sldId="282"/>
        </pc:sldMkLst>
        <pc:spChg chg="mod">
          <ac:chgData name="Norman Miller" userId="33eb6ff97e000b03" providerId="LiveId" clId="{2156E65C-597A-46DE-AB64-0D454FAEDF56}" dt="2025-06-16T00:57:38.331" v="66" actId="6549"/>
          <ac:spMkLst>
            <pc:docMk/>
            <pc:sldMk cId="0" sldId="282"/>
            <ac:spMk id="5" creationId="{00000000-0000-0000-0000-000000000000}"/>
          </ac:spMkLst>
        </pc:spChg>
      </pc:sldChg>
      <pc:sldChg chg="modSp add mod">
        <pc:chgData name="Norman Miller" userId="33eb6ff97e000b03" providerId="LiveId" clId="{2156E65C-597A-46DE-AB64-0D454FAEDF56}" dt="2025-06-16T00:57:43.898" v="67" actId="6549"/>
        <pc:sldMkLst>
          <pc:docMk/>
          <pc:sldMk cId="0" sldId="283"/>
        </pc:sldMkLst>
        <pc:spChg chg="mod">
          <ac:chgData name="Norman Miller" userId="33eb6ff97e000b03" providerId="LiveId" clId="{2156E65C-597A-46DE-AB64-0D454FAEDF56}" dt="2025-06-16T00:57:43.898" v="67" actId="6549"/>
          <ac:spMkLst>
            <pc:docMk/>
            <pc:sldMk cId="0" sldId="283"/>
            <ac:spMk id="3" creationId="{00000000-0000-0000-0000-000000000000}"/>
          </ac:spMkLst>
        </pc:spChg>
      </pc:sldChg>
      <pc:sldChg chg="add">
        <pc:chgData name="Norman Miller" userId="33eb6ff97e000b03" providerId="LiveId" clId="{2156E65C-597A-46DE-AB64-0D454FAEDF56}" dt="2025-06-16T00:55:43.465" v="55"/>
        <pc:sldMkLst>
          <pc:docMk/>
          <pc:sldMk cId="0" sldId="419"/>
        </pc:sldMkLst>
      </pc:sldChg>
      <pc:sldChg chg="add">
        <pc:chgData name="Norman Miller" userId="33eb6ff97e000b03" providerId="LiveId" clId="{2156E65C-597A-46DE-AB64-0D454FAEDF56}" dt="2025-06-16T00:55:43.465" v="55"/>
        <pc:sldMkLst>
          <pc:docMk/>
          <pc:sldMk cId="3402105780" sldId="464"/>
        </pc:sldMkLst>
      </pc:sldChg>
      <pc:sldChg chg="modSp add mod">
        <pc:chgData name="Norman Miller" userId="33eb6ff97e000b03" providerId="LiveId" clId="{2156E65C-597A-46DE-AB64-0D454FAEDF56}" dt="2025-06-16T00:57:59.131" v="70" actId="20577"/>
        <pc:sldMkLst>
          <pc:docMk/>
          <pc:sldMk cId="1245425244" sldId="467"/>
        </pc:sldMkLst>
        <pc:spChg chg="mod">
          <ac:chgData name="Norman Miller" userId="33eb6ff97e000b03" providerId="LiveId" clId="{2156E65C-597A-46DE-AB64-0D454FAEDF56}" dt="2025-06-16T00:57:59.131" v="70" actId="20577"/>
          <ac:spMkLst>
            <pc:docMk/>
            <pc:sldMk cId="1245425244" sldId="467"/>
            <ac:spMk id="3" creationId="{00000000-0000-0000-0000-000000000000}"/>
          </ac:spMkLst>
        </pc:spChg>
      </pc:sldChg>
      <pc:sldChg chg="modSp add mod">
        <pc:chgData name="Norman Miller" userId="33eb6ff97e000b03" providerId="LiveId" clId="{2156E65C-597A-46DE-AB64-0D454FAEDF56}" dt="2025-06-16T00:58:37.034" v="74" actId="1076"/>
        <pc:sldMkLst>
          <pc:docMk/>
          <pc:sldMk cId="2263781271" sldId="468"/>
        </pc:sldMkLst>
        <pc:spChg chg="mod">
          <ac:chgData name="Norman Miller" userId="33eb6ff97e000b03" providerId="LiveId" clId="{2156E65C-597A-46DE-AB64-0D454FAEDF56}" dt="2025-06-16T00:58:02.972" v="71" actId="6549"/>
          <ac:spMkLst>
            <pc:docMk/>
            <pc:sldMk cId="2263781271" sldId="468"/>
            <ac:spMk id="2" creationId="{00000000-0000-0000-0000-000000000000}"/>
          </ac:spMkLst>
        </pc:spChg>
        <pc:spChg chg="mod">
          <ac:chgData name="Norman Miller" userId="33eb6ff97e000b03" providerId="LiveId" clId="{2156E65C-597A-46DE-AB64-0D454FAEDF56}" dt="2025-06-16T00:58:37.034" v="74" actId="1076"/>
          <ac:spMkLst>
            <pc:docMk/>
            <pc:sldMk cId="2263781271" sldId="468"/>
            <ac:spMk id="15" creationId="{00000000-0000-0000-0000-000000000000}"/>
          </ac:spMkLst>
        </pc:spChg>
      </pc:sldChg>
      <pc:sldChg chg="modSp add mod">
        <pc:chgData name="Norman Miller" userId="33eb6ff97e000b03" providerId="LiveId" clId="{2156E65C-597A-46DE-AB64-0D454FAEDF56}" dt="2025-06-16T00:58:47.395" v="75" actId="20577"/>
        <pc:sldMkLst>
          <pc:docMk/>
          <pc:sldMk cId="2737168284" sldId="469"/>
        </pc:sldMkLst>
        <pc:spChg chg="mod">
          <ac:chgData name="Norman Miller" userId="33eb6ff97e000b03" providerId="LiveId" clId="{2156E65C-597A-46DE-AB64-0D454FAEDF56}" dt="2025-06-16T00:58:47.395" v="75" actId="20577"/>
          <ac:spMkLst>
            <pc:docMk/>
            <pc:sldMk cId="2737168284" sldId="469"/>
            <ac:spMk id="3" creationId="{00000000-0000-0000-0000-000000000000}"/>
          </ac:spMkLst>
        </pc:spChg>
      </pc:sldChg>
      <pc:sldChg chg="modSp add mod">
        <pc:chgData name="Norman Miller" userId="33eb6ff97e000b03" providerId="LiveId" clId="{2156E65C-597A-46DE-AB64-0D454FAEDF56}" dt="2025-06-16T00:58:58.531" v="78" actId="20577"/>
        <pc:sldMkLst>
          <pc:docMk/>
          <pc:sldMk cId="1417774417" sldId="470"/>
        </pc:sldMkLst>
        <pc:spChg chg="mod">
          <ac:chgData name="Norman Miller" userId="33eb6ff97e000b03" providerId="LiveId" clId="{2156E65C-597A-46DE-AB64-0D454FAEDF56}" dt="2025-06-16T00:58:53.940" v="76" actId="20577"/>
          <ac:spMkLst>
            <pc:docMk/>
            <pc:sldMk cId="1417774417" sldId="470"/>
            <ac:spMk id="5" creationId="{00000000-0000-0000-0000-000000000000}"/>
          </ac:spMkLst>
        </pc:spChg>
        <pc:spChg chg="mod">
          <ac:chgData name="Norman Miller" userId="33eb6ff97e000b03" providerId="LiveId" clId="{2156E65C-597A-46DE-AB64-0D454FAEDF56}" dt="2025-06-16T00:58:58.531" v="78" actId="20577"/>
          <ac:spMkLst>
            <pc:docMk/>
            <pc:sldMk cId="1417774417" sldId="470"/>
            <ac:spMk id="176132" creationId="{00000000-0000-0000-0000-000000000000}"/>
          </ac:spMkLst>
        </pc:spChg>
      </pc:sldChg>
      <pc:sldChg chg="modSp add mod">
        <pc:chgData name="Norman Miller" userId="33eb6ff97e000b03" providerId="LiveId" clId="{2156E65C-597A-46DE-AB64-0D454FAEDF56}" dt="2025-06-16T00:59:03.331" v="80" actId="20577"/>
        <pc:sldMkLst>
          <pc:docMk/>
          <pc:sldMk cId="1133806586" sldId="471"/>
        </pc:sldMkLst>
        <pc:spChg chg="mod">
          <ac:chgData name="Norman Miller" userId="33eb6ff97e000b03" providerId="LiveId" clId="{2156E65C-597A-46DE-AB64-0D454FAEDF56}" dt="2025-06-16T00:59:03.331" v="80" actId="20577"/>
          <ac:spMkLst>
            <pc:docMk/>
            <pc:sldMk cId="1133806586" sldId="471"/>
            <ac:spMk id="177159" creationId="{00000000-0000-0000-0000-000000000000}"/>
          </ac:spMkLst>
        </pc:spChg>
      </pc:sldChg>
      <pc:sldChg chg="delSp modSp add mod">
        <pc:chgData name="Norman Miller" userId="33eb6ff97e000b03" providerId="LiveId" clId="{2156E65C-597A-46DE-AB64-0D454FAEDF56}" dt="2025-06-16T00:59:19.843" v="84" actId="6549"/>
        <pc:sldMkLst>
          <pc:docMk/>
          <pc:sldMk cId="2422419276" sldId="473"/>
        </pc:sldMkLst>
        <pc:spChg chg="mod">
          <ac:chgData name="Norman Miller" userId="33eb6ff97e000b03" providerId="LiveId" clId="{2156E65C-597A-46DE-AB64-0D454FAEDF56}" dt="2025-06-16T00:59:19.843" v="84" actId="6549"/>
          <ac:spMkLst>
            <pc:docMk/>
            <pc:sldMk cId="2422419276" sldId="473"/>
            <ac:spMk id="2" creationId="{00000000-0000-0000-0000-000000000000}"/>
          </ac:spMkLst>
        </pc:spChg>
        <pc:spChg chg="del mod">
          <ac:chgData name="Norman Miller" userId="33eb6ff97e000b03" providerId="LiveId" clId="{2156E65C-597A-46DE-AB64-0D454FAEDF56}" dt="2025-06-16T00:59:16.714" v="83" actId="478"/>
          <ac:spMkLst>
            <pc:docMk/>
            <pc:sldMk cId="2422419276" sldId="473"/>
            <ac:spMk id="3" creationId="{00000000-0000-0000-0000-000000000000}"/>
          </ac:spMkLst>
        </pc:spChg>
      </pc:sldChg>
      <pc:sldChg chg="modSp add mod">
        <pc:chgData name="Norman Miller" userId="33eb6ff97e000b03" providerId="LiveId" clId="{2156E65C-597A-46DE-AB64-0D454FAEDF56}" dt="2025-06-16T00:57:51.276" v="68" actId="6549"/>
        <pc:sldMkLst>
          <pc:docMk/>
          <pc:sldMk cId="404645915" sldId="476"/>
        </pc:sldMkLst>
        <pc:spChg chg="mod">
          <ac:chgData name="Norman Miller" userId="33eb6ff97e000b03" providerId="LiveId" clId="{2156E65C-597A-46DE-AB64-0D454FAEDF56}" dt="2025-06-16T00:57:51.276" v="68" actId="6549"/>
          <ac:spMkLst>
            <pc:docMk/>
            <pc:sldMk cId="404645915" sldId="476"/>
            <ac:spMk id="5" creationId="{00000000-0000-0000-0000-000000000000}"/>
          </ac:spMkLst>
        </pc:spChg>
      </pc:sldChg>
      <pc:sldChg chg="modSp add mod">
        <pc:chgData name="Norman Miller" userId="33eb6ff97e000b03" providerId="LiveId" clId="{2156E65C-597A-46DE-AB64-0D454FAEDF56}" dt="2025-06-16T00:57:55.323" v="69" actId="20577"/>
        <pc:sldMkLst>
          <pc:docMk/>
          <pc:sldMk cId="4141669595" sldId="477"/>
        </pc:sldMkLst>
        <pc:spChg chg="mod">
          <ac:chgData name="Norman Miller" userId="33eb6ff97e000b03" providerId="LiveId" clId="{2156E65C-597A-46DE-AB64-0D454FAEDF56}" dt="2025-06-16T00:57:55.323" v="69" actId="20577"/>
          <ac:spMkLst>
            <pc:docMk/>
            <pc:sldMk cId="4141669595" sldId="477"/>
            <ac:spMk id="5" creationId="{00000000-0000-0000-0000-000000000000}"/>
          </ac:spMkLst>
        </pc:spChg>
      </pc:sldChg>
      <pc:sldChg chg="modSp add mod">
        <pc:chgData name="Norman Miller" userId="33eb6ff97e000b03" providerId="LiveId" clId="{2156E65C-597A-46DE-AB64-0D454FAEDF56}" dt="2025-06-16T00:59:45.658" v="97" actId="20577"/>
        <pc:sldMkLst>
          <pc:docMk/>
          <pc:sldMk cId="4000655770" sldId="505"/>
        </pc:sldMkLst>
        <pc:spChg chg="mod">
          <ac:chgData name="Norman Miller" userId="33eb6ff97e000b03" providerId="LiveId" clId="{2156E65C-597A-46DE-AB64-0D454FAEDF56}" dt="2025-06-16T00:59:30.154" v="86" actId="20577"/>
          <ac:spMkLst>
            <pc:docMk/>
            <pc:sldMk cId="4000655770" sldId="505"/>
            <ac:spMk id="178180" creationId="{00000000-0000-0000-0000-000000000000}"/>
          </ac:spMkLst>
        </pc:spChg>
        <pc:spChg chg="mod">
          <ac:chgData name="Norman Miller" userId="33eb6ff97e000b03" providerId="LiveId" clId="{2156E65C-597A-46DE-AB64-0D454FAEDF56}" dt="2025-06-16T00:59:45.658" v="97" actId="20577"/>
          <ac:spMkLst>
            <pc:docMk/>
            <pc:sldMk cId="4000655770" sldId="505"/>
            <ac:spMk id="178186" creationId="{00000000-0000-0000-0000-000000000000}"/>
          </ac:spMkLst>
        </pc:spChg>
      </pc:sldChg>
      <pc:sldChg chg="add">
        <pc:chgData name="Norman Miller" userId="33eb6ff97e000b03" providerId="LiveId" clId="{2156E65C-597A-46DE-AB64-0D454FAEDF56}" dt="2025-06-16T00:55:43.465" v="55"/>
        <pc:sldMkLst>
          <pc:docMk/>
          <pc:sldMk cId="2768035237" sldId="509"/>
        </pc:sldMkLst>
      </pc:sldChg>
      <pc:sldChg chg="modSp add mod">
        <pc:chgData name="Norman Miller" userId="33eb6ff97e000b03" providerId="LiveId" clId="{2156E65C-597A-46DE-AB64-0D454FAEDF56}" dt="2025-06-16T00:57:14.682" v="65" actId="20577"/>
        <pc:sldMkLst>
          <pc:docMk/>
          <pc:sldMk cId="0" sldId="510"/>
        </pc:sldMkLst>
        <pc:spChg chg="mod">
          <ac:chgData name="Norman Miller" userId="33eb6ff97e000b03" providerId="LiveId" clId="{2156E65C-597A-46DE-AB64-0D454FAEDF56}" dt="2025-06-16T00:57:14.682" v="65" actId="20577"/>
          <ac:spMkLst>
            <pc:docMk/>
            <pc:sldMk cId="0" sldId="510"/>
            <ac:spMk id="168965" creationId="{00000000-0000-0000-0000-000000000000}"/>
          </ac:spMkLst>
        </pc:spChg>
      </pc:sldChg>
      <pc:sldChg chg="add">
        <pc:chgData name="Norman Miller" userId="33eb6ff97e000b03" providerId="LiveId" clId="{2156E65C-597A-46DE-AB64-0D454FAEDF56}" dt="2025-06-16T00:55:43.465" v="55"/>
        <pc:sldMkLst>
          <pc:docMk/>
          <pc:sldMk cId="0" sldId="511"/>
        </pc:sldMkLst>
      </pc:sldChg>
      <pc:sldChg chg="add">
        <pc:chgData name="Norman Miller" userId="33eb6ff97e000b03" providerId="LiveId" clId="{2156E65C-597A-46DE-AB64-0D454FAEDF56}" dt="2025-06-16T00:55:43.465" v="55"/>
        <pc:sldMkLst>
          <pc:docMk/>
          <pc:sldMk cId="0" sldId="512"/>
        </pc:sldMkLst>
      </pc:sldChg>
      <pc:sldChg chg="add">
        <pc:chgData name="Norman Miller" userId="33eb6ff97e000b03" providerId="LiveId" clId="{2156E65C-597A-46DE-AB64-0D454FAEDF56}" dt="2025-06-16T00:55:43.465" v="55"/>
        <pc:sldMkLst>
          <pc:docMk/>
          <pc:sldMk cId="0" sldId="5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09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B45194-A8F0-48F6-8596-A301BF3DFC8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615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5AEA57-9983-4DBE-BEF3-FEF184CEEBA1}" type="slidenum">
              <a:rPr lang="en-US"/>
              <a:pPr/>
              <a:t>27</a:t>
            </a:fld>
            <a:endParaRPr lang="en-US"/>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r>
              <a:rPr lang="en-US" dirty="0"/>
              <a:t>The two steps are going to be: (1) Identifying the “efficient frontier”, and then (ii) Ascertaining where (which portfolio) the investor should prefer on that frontier.</a:t>
            </a:r>
          </a:p>
          <a:p>
            <a:endParaRPr lang="en-US" dirty="0"/>
          </a:p>
          <a:p>
            <a:r>
              <a:rPr lang="en-US" dirty="0"/>
              <a:t>Note: The risk/return expectations employed in this example are not exactly equal to the historical risk/return performances of the three asset classes (see earlier statistics). But what matters for making investment decisions is </a:t>
            </a:r>
            <a:r>
              <a:rPr lang="en-US" i="1" dirty="0"/>
              <a:t>ex ante</a:t>
            </a:r>
            <a:r>
              <a:rPr lang="en-US" dirty="0"/>
              <a:t> expectations, as of the present looking forward into the future. Historical statistics provide relevant information, but not the whole story, in making the kind of subjective, informed judgments (estimates) that decision-makers must make.</a:t>
            </a:r>
          </a:p>
        </p:txBody>
      </p:sp>
    </p:spTree>
    <p:extLst>
      <p:ext uri="{BB962C8B-B14F-4D97-AF65-F5344CB8AC3E}">
        <p14:creationId xmlns:p14="http://schemas.microsoft.com/office/powerpoint/2010/main" val="649126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45194-A8F0-48F6-8596-A301BF3DFC80}" type="slidenum">
              <a:rPr lang="en-US" smtClean="0"/>
              <a:t>33</a:t>
            </a:fld>
            <a:endParaRPr lang="en-US"/>
          </a:p>
        </p:txBody>
      </p:sp>
    </p:spTree>
    <p:extLst>
      <p:ext uri="{BB962C8B-B14F-4D97-AF65-F5344CB8AC3E}">
        <p14:creationId xmlns:p14="http://schemas.microsoft.com/office/powerpoint/2010/main" val="1466078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A9CDFD-B306-4447-91AF-A022CAB274D3}" type="slidenum">
              <a:rPr lang="en-US">
                <a:solidFill>
                  <a:srgbClr val="000000"/>
                </a:solidFill>
              </a:rPr>
              <a:pPr/>
              <a:t>34</a:t>
            </a:fld>
            <a:endParaRPr lang="en-US">
              <a:solidFill>
                <a:srgbClr val="000000"/>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r>
              <a:rPr lang="en-US"/>
              <a:t>How to determine the investor’s risk preferences (target risk and return) is not an exact science. There are some exercises that are often employed (e.g., asking the investor to choose betw various combinations of stocks and bonds, or between various risk/return simulated distributions, or to specify maximum acceptable probability of a given degree of specified loss, etc.,etc.). The final decision ends up usually being both intuitive and “political”, especially for decision-making entities that are “organizations” (e.g., institutions, firms, that is, collectivities of multiple individuals) as opposed to single wealthy individuals. Note that, from a “scientific” perspective, there is no rigorous way to quantitatively aggregate across individuals’ utility functions (“Arrow’s Impossibility Theorem” of welfare economics).</a:t>
            </a:r>
          </a:p>
        </p:txBody>
      </p:sp>
    </p:spTree>
    <p:extLst>
      <p:ext uri="{BB962C8B-B14F-4D97-AF65-F5344CB8AC3E}">
        <p14:creationId xmlns:p14="http://schemas.microsoft.com/office/powerpoint/2010/main" val="3479313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45194-A8F0-48F6-8596-A301BF3DFC80}" type="slidenum">
              <a:rPr lang="en-US" smtClean="0"/>
              <a:t>35</a:t>
            </a:fld>
            <a:endParaRPr lang="en-US"/>
          </a:p>
        </p:txBody>
      </p:sp>
    </p:spTree>
    <p:extLst>
      <p:ext uri="{BB962C8B-B14F-4D97-AF65-F5344CB8AC3E}">
        <p14:creationId xmlns:p14="http://schemas.microsoft.com/office/powerpoint/2010/main" val="2455650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how this computation works</a:t>
            </a:r>
            <a:r>
              <a:rPr lang="en-US" baseline="0" dirty="0"/>
              <a:t> in cell E25 applied to range E21:G23 on the “Optimizer” tab of the “HW1PortfTemplate.xls” workbook.</a:t>
            </a:r>
            <a:endParaRPr lang="en-US" dirty="0"/>
          </a:p>
        </p:txBody>
      </p:sp>
      <p:sp>
        <p:nvSpPr>
          <p:cNvPr id="4" name="Slide Number Placeholder 3"/>
          <p:cNvSpPr>
            <a:spLocks noGrp="1"/>
          </p:cNvSpPr>
          <p:nvPr>
            <p:ph type="sldNum" sz="quarter" idx="10"/>
          </p:nvPr>
        </p:nvSpPr>
        <p:spPr/>
        <p:txBody>
          <a:bodyPr/>
          <a:lstStyle/>
          <a:p>
            <a:fld id="{04B45194-A8F0-48F6-8596-A301BF3DFC80}" type="slidenum">
              <a:rPr lang="en-US" smtClean="0"/>
              <a:t>36</a:t>
            </a:fld>
            <a:endParaRPr lang="en-US"/>
          </a:p>
        </p:txBody>
      </p:sp>
    </p:spTree>
    <p:extLst>
      <p:ext uri="{BB962C8B-B14F-4D97-AF65-F5344CB8AC3E}">
        <p14:creationId xmlns:p14="http://schemas.microsoft.com/office/powerpoint/2010/main" val="660039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45194-A8F0-48F6-8596-A301BF3DFC80}" type="slidenum">
              <a:rPr lang="en-US" smtClean="0"/>
              <a:t>37</a:t>
            </a:fld>
            <a:endParaRPr lang="en-US"/>
          </a:p>
        </p:txBody>
      </p:sp>
    </p:spTree>
    <p:extLst>
      <p:ext uri="{BB962C8B-B14F-4D97-AF65-F5344CB8AC3E}">
        <p14:creationId xmlns:p14="http://schemas.microsoft.com/office/powerpoint/2010/main" val="15542942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B45194-A8F0-48F6-8596-A301BF3DFC80}" type="slidenum">
              <a:rPr lang="en-US" smtClean="0"/>
              <a:t>38</a:t>
            </a:fld>
            <a:endParaRPr lang="en-US"/>
          </a:p>
        </p:txBody>
      </p:sp>
    </p:spTree>
    <p:extLst>
      <p:ext uri="{BB962C8B-B14F-4D97-AF65-F5344CB8AC3E}">
        <p14:creationId xmlns:p14="http://schemas.microsoft.com/office/powerpoint/2010/main" val="207728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A9CDFD-B306-4447-91AF-A022CAB274D3}" type="slidenum">
              <a:rPr lang="en-US">
                <a:solidFill>
                  <a:srgbClr val="000000"/>
                </a:solidFill>
              </a:rPr>
              <a:pPr/>
              <a:t>39</a:t>
            </a:fld>
            <a:endParaRPr lang="en-US">
              <a:solidFill>
                <a:srgbClr val="000000"/>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r>
              <a:rPr lang="en-US" dirty="0"/>
              <a:t>How to determine the investor’s risk preferences (target risk and return) is not an exact science. There are some exercises that are often employed (e.g., asking the investor to choose </a:t>
            </a:r>
            <a:r>
              <a:rPr lang="en-US" dirty="0" err="1"/>
              <a:t>betw</a:t>
            </a:r>
            <a:r>
              <a:rPr lang="en-US" dirty="0"/>
              <a:t> various combinations of stocks and bonds, or between various risk/return simulated distributions, or to specify maximum acceptable probability of a given degree of specified loss, </a:t>
            </a:r>
            <a:r>
              <a:rPr lang="en-US" dirty="0" err="1"/>
              <a:t>etc</a:t>
            </a:r>
            <a:r>
              <a:rPr lang="en-US" dirty="0"/>
              <a:t>.,etc.). The final decision ends up usually being both intuitive and “political”, especially for decision-making entities that are “organizations” (e.g., institutions, firms, that is, collectivities of multiple individuals) as opposed to single wealthy individuals. Note that, from a “scientific” perspective, there is no rigorous way to quantitatively aggregate across individuals’ utility functions (“Arrow’s Impossibility Theorem” of welfare economics).</a:t>
            </a:r>
          </a:p>
          <a:p>
            <a:endParaRPr lang="en-US" dirty="0"/>
          </a:p>
          <a:p>
            <a:r>
              <a:rPr lang="en-US" dirty="0"/>
              <a:t>The big picture is that:</a:t>
            </a:r>
            <a:r>
              <a:rPr lang="en-US" baseline="0" dirty="0"/>
              <a:t> F</a:t>
            </a:r>
            <a:r>
              <a:rPr lang="en-US" dirty="0"/>
              <a:t>irst,</a:t>
            </a:r>
            <a:r>
              <a:rPr lang="en-US" baseline="0" dirty="0"/>
              <a:t> MPT is an important intellectual exercise to build your intuition about portfolio allocation and investment planning but rarely enters directly and majorly into actual portfolio allocation decisions in the real world very specifically (though it underlies why institutions are interested in including real estate in their portfolios – MPT was influential in the ERISA law that governs pension fund </a:t>
            </a:r>
            <a:r>
              <a:rPr lang="en-US" baseline="0"/>
              <a:t>investment policy), </a:t>
            </a:r>
            <a:r>
              <a:rPr lang="en-US" baseline="0" dirty="0"/>
              <a:t>but; Second, MPT underlies the classical Capital Asset Pricing Model (CAPM) and the CAPM does enter into actual real world portfolio allocation strategies in a big way, because the CAPM provides the theoretical and intuitive underpinning for conforming portfolio allocations to “the market”, which in practice translates to matching your portfolio allocations to the weights in a major benchmark portfolio (e.g., include a lot of stocks in your portfolio because the “market” – society’s total wealth – includes a lot of stocks, or, include a lot of Apple stock in your stock portfolio because Apple is a large-cap stock that has a relatively large weight in the overall stock market…). Thus, indirectly (via the classical CAPM), MPT does substantially influence typical real world portfolio allocation decision strategies.</a:t>
            </a:r>
            <a:endParaRPr lang="en-US" dirty="0"/>
          </a:p>
        </p:txBody>
      </p:sp>
    </p:spTree>
    <p:extLst>
      <p:ext uri="{BB962C8B-B14F-4D97-AF65-F5344CB8AC3E}">
        <p14:creationId xmlns:p14="http://schemas.microsoft.com/office/powerpoint/2010/main" val="2936510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the Min-Vol</a:t>
            </a:r>
            <a:r>
              <a:rPr lang="en-US" baseline="0" dirty="0"/>
              <a:t> Portfolio (MVP) using the Solver </a:t>
            </a:r>
            <a:r>
              <a:rPr lang="en-US" i="1" baseline="0" dirty="0"/>
              <a:t>without</a:t>
            </a:r>
            <a:r>
              <a:rPr lang="en-US" i="0" baseline="0" dirty="0"/>
              <a:t> the target return constraint. Place the value of the return of that MVP into the lowest return target value in cell B8. Then use the other four return targets that are given by the pre-entered formulas in cells B9:B12 (which are equally-spaced to the maximum possible all-positive-weights portfolio return).</a:t>
            </a:r>
            <a:endParaRPr lang="en-US" dirty="0"/>
          </a:p>
        </p:txBody>
      </p:sp>
      <p:sp>
        <p:nvSpPr>
          <p:cNvPr id="4" name="Slide Number Placeholder 3"/>
          <p:cNvSpPr>
            <a:spLocks noGrp="1"/>
          </p:cNvSpPr>
          <p:nvPr>
            <p:ph type="sldNum" sz="quarter" idx="10"/>
          </p:nvPr>
        </p:nvSpPr>
        <p:spPr/>
        <p:txBody>
          <a:bodyPr/>
          <a:lstStyle/>
          <a:p>
            <a:fld id="{04B45194-A8F0-48F6-8596-A301BF3DFC80}" type="slidenum">
              <a:rPr lang="en-US" smtClean="0"/>
              <a:t>40</a:t>
            </a:fld>
            <a:endParaRPr lang="en-US"/>
          </a:p>
        </p:txBody>
      </p:sp>
    </p:spTree>
    <p:extLst>
      <p:ext uri="{BB962C8B-B14F-4D97-AF65-F5344CB8AC3E}">
        <p14:creationId xmlns:p14="http://schemas.microsoft.com/office/powerpoint/2010/main" val="2948235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85D6B-47B8-42FD-BD11-D66B5AE3CFAF}" type="slidenum">
              <a:rPr kumimoji="0" lang="en-US" sz="13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2896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D26A27B-6C3E-46CC-B3DA-9C9F449BB8A5}" type="slidenum">
              <a:rPr lang="en-US"/>
              <a:pPr/>
              <a:t>‹#›</a:t>
            </a:fld>
            <a:endParaRPr lang="en-US"/>
          </a:p>
        </p:txBody>
      </p:sp>
    </p:spTree>
    <p:extLst>
      <p:ext uri="{BB962C8B-B14F-4D97-AF65-F5344CB8AC3E}">
        <p14:creationId xmlns:p14="http://schemas.microsoft.com/office/powerpoint/2010/main" val="424751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oleObject" Target="../embeddings/oleObject1.bin"/><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oleObject" Target="../embeddings/oleObject2.bin"/><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3.bin"/><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3.bin"/><Relationship Id="rId1" Type="http://schemas.openxmlformats.org/officeDocument/2006/relationships/slideLayout" Target="../slideLayouts/slideLayout22.xml"/><Relationship Id="rId5" Type="http://schemas.openxmlformats.org/officeDocument/2006/relationships/image" Target="../media/image53.wmf"/><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54.wmf"/></Relationships>
</file>

<file path=ppt/slides/_rels/slide2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hyperlink" Target="https://www.dropbox.com/s/y1oz9mthrn1beoh/5.1embeddedDGvideo1_MIT+CRI+M5+U1+Notes+V1+The+efficient+frontier.mp4?dl=0" TargetMode="External"/><Relationship Id="rId5" Type="http://schemas.openxmlformats.org/officeDocument/2006/relationships/image" Target="../media/image62.wmf"/><Relationship Id="rId4" Type="http://schemas.openxmlformats.org/officeDocument/2006/relationships/oleObject" Target="../embeddings/oleObject6.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1947624"/>
            <a:ext cx="7468553" cy="1408033"/>
          </a:xfrm>
          <a:prstGeom prst="rect">
            <a:avLst/>
          </a:prstGeom>
          <a:noFill/>
          <a:ln/>
        </p:spPr>
        <p:txBody>
          <a:bodyPr wrap="squar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Macro-Level Real Estate Investment Analysis</a:t>
            </a:r>
            <a:endParaRPr lang="en-US" sz="4400" dirty="0"/>
          </a:p>
        </p:txBody>
      </p:sp>
      <p:sp>
        <p:nvSpPr>
          <p:cNvPr id="4" name="Text 1"/>
          <p:cNvSpPr/>
          <p:nvPr/>
        </p:nvSpPr>
        <p:spPr>
          <a:xfrm>
            <a:off x="6324124" y="3714631"/>
            <a:ext cx="7468553"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Welcome to an exploration of macro-level real estate investment analysis. We'll examine how real estate fits into the broader investment landscape and portfolio strategy.</a:t>
            </a:r>
            <a:endParaRPr lang="en-US" sz="1850" dirty="0"/>
          </a:p>
        </p:txBody>
      </p:sp>
      <p:sp>
        <p:nvSpPr>
          <p:cNvPr id="5" name="Text 2"/>
          <p:cNvSpPr/>
          <p:nvPr/>
        </p:nvSpPr>
        <p:spPr>
          <a:xfrm>
            <a:off x="6324124" y="5132903"/>
            <a:ext cx="7468553"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This presentation covers strategic policy formulation, tactical policy implementation, and the critical role real estate plays in diversified investment portfolios.</a:t>
            </a:r>
            <a:endParaRPr lang="en-US" sz="1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92D050"/>
        </a:solidFill>
        <a:effectLst/>
      </p:bgPr>
    </p:bg>
    <p:spTree>
      <p:nvGrpSpPr>
        <p:cNvPr id="1" name=""/>
        <p:cNvGrpSpPr/>
        <p:nvPr/>
      </p:nvGrpSpPr>
      <p:grpSpPr>
        <a:xfrm>
          <a:off x="0" y="0"/>
          <a:ext cx="0" cy="0"/>
          <a:chOff x="0" y="0"/>
          <a:chExt cx="0" cy="0"/>
        </a:xfrm>
      </p:grpSpPr>
      <p:sp>
        <p:nvSpPr>
          <p:cNvPr id="2" name="Text 0"/>
          <p:cNvSpPr/>
          <p:nvPr/>
        </p:nvSpPr>
        <p:spPr>
          <a:xfrm>
            <a:off x="517088" y="406241"/>
            <a:ext cx="3476506" cy="434578"/>
          </a:xfrm>
          <a:prstGeom prst="rect">
            <a:avLst/>
          </a:prstGeom>
          <a:noFill/>
          <a:ln/>
        </p:spPr>
        <p:txBody>
          <a:bodyPr wrap="none" lIns="0" tIns="0" rIns="0" bIns="0" rtlCol="0" anchor="t"/>
          <a:lstStyle/>
          <a:p>
            <a:pPr marL="0" indent="0" algn="l">
              <a:lnSpc>
                <a:spcPts val="3400"/>
              </a:lnSpc>
              <a:buNone/>
            </a:pPr>
            <a:r>
              <a:rPr lang="en-US" sz="2700" dirty="0">
                <a:solidFill>
                  <a:srgbClr val="FFD9BE"/>
                </a:solidFill>
                <a:latin typeface="Quattrocento" pitchFamily="34" charset="0"/>
                <a:ea typeface="Quattrocento" pitchFamily="34" charset="-122"/>
                <a:cs typeface="Quattrocento" pitchFamily="34" charset="-120"/>
              </a:rPr>
              <a:t>The Efficient Frontier</a:t>
            </a:r>
            <a:endParaRPr lang="en-US" sz="2700" dirty="0"/>
          </a:p>
        </p:txBody>
      </p:sp>
      <p:sp>
        <p:nvSpPr>
          <p:cNvPr id="3" name="Text 1"/>
          <p:cNvSpPr/>
          <p:nvPr/>
        </p:nvSpPr>
        <p:spPr>
          <a:xfrm>
            <a:off x="4199401" y="406241"/>
            <a:ext cx="13596223" cy="236339"/>
          </a:xfrm>
          <a:prstGeom prst="rect">
            <a:avLst/>
          </a:prstGeom>
          <a:noFill/>
          <a:ln/>
        </p:spPr>
        <p:txBody>
          <a:bodyPr wrap="none" lIns="0" tIns="0" rIns="0" bIns="0" rtlCol="0" anchor="t"/>
          <a:lstStyle/>
          <a:p>
            <a:pPr marL="0" indent="0" algn="l">
              <a:lnSpc>
                <a:spcPts val="1850"/>
              </a:lnSpc>
              <a:buNone/>
            </a:pPr>
            <a:r>
              <a:rPr lang="en-US" dirty="0">
                <a:solidFill>
                  <a:srgbClr val="F9EEE7"/>
                </a:solidFill>
                <a:latin typeface="Quattrocento" pitchFamily="34" charset="0"/>
                <a:ea typeface="Quattrocento" pitchFamily="34" charset="-122"/>
                <a:cs typeface="Quattrocento" pitchFamily="34" charset="-120"/>
              </a:rPr>
              <a:t>The efficient frontier represents the set of portfolios that offer the highest expected return</a:t>
            </a:r>
          </a:p>
          <a:p>
            <a:pPr marL="0" indent="0" algn="l">
              <a:lnSpc>
                <a:spcPts val="1850"/>
              </a:lnSpc>
              <a:buNone/>
            </a:pPr>
            <a:r>
              <a:rPr lang="en-US" dirty="0">
                <a:solidFill>
                  <a:srgbClr val="F9EEE7"/>
                </a:solidFill>
                <a:latin typeface="Quattrocento" pitchFamily="34" charset="0"/>
                <a:ea typeface="Quattrocento" pitchFamily="34" charset="-122"/>
                <a:cs typeface="Quattrocento" pitchFamily="34" charset="-120"/>
              </a:rPr>
              <a:t> for a given level of risk.  Here the blue line represents stocks and bonds and the green line </a:t>
            </a:r>
          </a:p>
          <a:p>
            <a:pPr marL="0" indent="0" algn="l">
              <a:lnSpc>
                <a:spcPts val="1850"/>
              </a:lnSpc>
              <a:buNone/>
            </a:pPr>
            <a:r>
              <a:rPr lang="en-US" dirty="0">
                <a:solidFill>
                  <a:srgbClr val="F9EEE7"/>
                </a:solidFill>
                <a:latin typeface="Quattrocento" pitchFamily="34" charset="0"/>
              </a:rPr>
              <a:t>Represents the impact of including real estate. </a:t>
            </a:r>
            <a:endParaRPr lang="en-US" dirty="0"/>
          </a:p>
        </p:txBody>
      </p:sp>
      <p:sp>
        <p:nvSpPr>
          <p:cNvPr id="5" name="Shape 2"/>
          <p:cNvSpPr/>
          <p:nvPr/>
        </p:nvSpPr>
        <p:spPr>
          <a:xfrm>
            <a:off x="6058138" y="8709303"/>
            <a:ext cx="147637" cy="147638"/>
          </a:xfrm>
          <a:prstGeom prst="roundRect">
            <a:avLst>
              <a:gd name="adj" fmla="val 12387"/>
            </a:avLst>
          </a:prstGeom>
          <a:solidFill>
            <a:srgbClr val="D9491C"/>
          </a:solidFill>
          <a:ln/>
        </p:spPr>
        <p:txBody>
          <a:bodyPr/>
          <a:lstStyle/>
          <a:p>
            <a:endParaRPr lang="en-US"/>
          </a:p>
        </p:txBody>
      </p:sp>
      <p:sp>
        <p:nvSpPr>
          <p:cNvPr id="6" name="Text 3"/>
          <p:cNvSpPr/>
          <p:nvPr/>
        </p:nvSpPr>
        <p:spPr>
          <a:xfrm>
            <a:off x="6266736" y="8709303"/>
            <a:ext cx="972264" cy="147638"/>
          </a:xfrm>
          <a:prstGeom prst="rect">
            <a:avLst/>
          </a:prstGeom>
          <a:noFill/>
          <a:ln/>
        </p:spPr>
        <p:txBody>
          <a:bodyPr wrap="none" lIns="0" tIns="0" rIns="0" bIns="0" rtlCol="0" anchor="t"/>
          <a:lstStyle/>
          <a:p>
            <a:pPr marL="0" indent="0" algn="l">
              <a:lnSpc>
                <a:spcPts val="1150"/>
              </a:lnSpc>
              <a:buNone/>
            </a:pPr>
            <a:r>
              <a:rPr lang="en-US" sz="1150" dirty="0">
                <a:solidFill>
                  <a:srgbClr val="F9EEE7"/>
                </a:solidFill>
                <a:latin typeface="Quattrocento" pitchFamily="34" charset="0"/>
                <a:ea typeface="Quattrocento" pitchFamily="34" charset="-122"/>
                <a:cs typeface="Quattrocento" pitchFamily="34" charset="-120"/>
              </a:rPr>
              <a:t>Risk (Volatility)</a:t>
            </a:r>
            <a:endParaRPr lang="en-US" sz="1150" dirty="0"/>
          </a:p>
        </p:txBody>
      </p:sp>
      <p:sp>
        <p:nvSpPr>
          <p:cNvPr id="7" name="Shape 4"/>
          <p:cNvSpPr/>
          <p:nvPr/>
        </p:nvSpPr>
        <p:spPr>
          <a:xfrm>
            <a:off x="7391400" y="8709303"/>
            <a:ext cx="147637" cy="147638"/>
          </a:xfrm>
          <a:prstGeom prst="roundRect">
            <a:avLst>
              <a:gd name="adj" fmla="val 12387"/>
            </a:avLst>
          </a:prstGeom>
          <a:solidFill>
            <a:srgbClr val="EF997E"/>
          </a:solidFill>
          <a:ln/>
        </p:spPr>
        <p:txBody>
          <a:bodyPr/>
          <a:lstStyle/>
          <a:p>
            <a:endParaRPr lang="en-US"/>
          </a:p>
        </p:txBody>
      </p:sp>
      <p:sp>
        <p:nvSpPr>
          <p:cNvPr id="8" name="Text 5"/>
          <p:cNvSpPr/>
          <p:nvPr/>
        </p:nvSpPr>
        <p:spPr>
          <a:xfrm>
            <a:off x="7599998" y="8709303"/>
            <a:ext cx="1109543" cy="147638"/>
          </a:xfrm>
          <a:prstGeom prst="rect">
            <a:avLst/>
          </a:prstGeom>
          <a:noFill/>
          <a:ln/>
        </p:spPr>
        <p:txBody>
          <a:bodyPr wrap="none" lIns="0" tIns="0" rIns="0" bIns="0" rtlCol="0" anchor="t"/>
          <a:lstStyle/>
          <a:p>
            <a:pPr marL="0" indent="0" algn="l">
              <a:lnSpc>
                <a:spcPts val="1150"/>
              </a:lnSpc>
              <a:buNone/>
            </a:pPr>
            <a:r>
              <a:rPr lang="en-US" sz="1150" dirty="0">
                <a:solidFill>
                  <a:srgbClr val="F9EEE7"/>
                </a:solidFill>
                <a:latin typeface="Quattrocento" pitchFamily="34" charset="0"/>
                <a:ea typeface="Quattrocento" pitchFamily="34" charset="-122"/>
                <a:cs typeface="Quattrocento" pitchFamily="34" charset="-120"/>
              </a:rPr>
              <a:t>Expected Return</a:t>
            </a:r>
            <a:endParaRPr lang="en-US" sz="1150" dirty="0"/>
          </a:p>
        </p:txBody>
      </p:sp>
      <p:sp>
        <p:nvSpPr>
          <p:cNvPr id="9" name="Text 6"/>
          <p:cNvSpPr/>
          <p:nvPr/>
        </p:nvSpPr>
        <p:spPr>
          <a:xfrm>
            <a:off x="517088" y="9318784"/>
            <a:ext cx="13596223" cy="236339"/>
          </a:xfrm>
          <a:prstGeom prst="rect">
            <a:avLst/>
          </a:prstGeom>
          <a:noFill/>
          <a:ln/>
        </p:spPr>
        <p:txBody>
          <a:bodyPr wrap="none" lIns="0" tIns="0" rIns="0" bIns="0" rtlCol="0" anchor="t"/>
          <a:lstStyle/>
          <a:p>
            <a:pPr marL="0" indent="0" algn="l">
              <a:lnSpc>
                <a:spcPts val="1850"/>
              </a:lnSpc>
              <a:buNone/>
            </a:pPr>
            <a:r>
              <a:rPr lang="en-US" sz="1150" dirty="0">
                <a:solidFill>
                  <a:srgbClr val="F9EEE7"/>
                </a:solidFill>
                <a:latin typeface="Quattrocento" pitchFamily="34" charset="0"/>
                <a:ea typeface="Quattrocento" pitchFamily="34" charset="-122"/>
                <a:cs typeface="Quattrocento" pitchFamily="34" charset="-120"/>
              </a:rPr>
              <a:t>Any portfolio on the efficient frontier is, by definition, not dominated by any other portfolio. For a given volatility, it maximizes expected return, and for a given expected return, it minimizes volatility.</a:t>
            </a:r>
            <a:endParaRPr lang="en-US" sz="1150" dirty="0"/>
          </a:p>
        </p:txBody>
      </p:sp>
      <p:pic>
        <p:nvPicPr>
          <p:cNvPr id="10" name="Picture 9">
            <a:extLst>
              <a:ext uri="{FF2B5EF4-FFF2-40B4-BE49-F238E27FC236}">
                <a16:creationId xmlns:a16="http://schemas.microsoft.com/office/drawing/2014/main" id="{C6CB5DA8-D4C3-6077-C0A1-6838BF1FC1E3}"/>
              </a:ext>
            </a:extLst>
          </p:cNvPr>
          <p:cNvPicPr>
            <a:picLocks noChangeAspect="1"/>
          </p:cNvPicPr>
          <p:nvPr/>
        </p:nvPicPr>
        <p:blipFill>
          <a:blip r:embed="rId3"/>
          <a:stretch>
            <a:fillRect/>
          </a:stretch>
        </p:blipFill>
        <p:spPr>
          <a:xfrm>
            <a:off x="1472918" y="1187267"/>
            <a:ext cx="11341683" cy="6636092"/>
          </a:xfrm>
          <a:prstGeom prst="rect">
            <a:avLst/>
          </a:prstGeom>
          <a:solidFill>
            <a:schemeClr val="accent6">
              <a:lumMod val="40000"/>
              <a:lumOff val="60000"/>
            </a:schemeClr>
          </a:solid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712470"/>
            <a:ext cx="7468553" cy="1408033"/>
          </a:xfrm>
          <a:prstGeom prst="rect">
            <a:avLst/>
          </a:prstGeom>
          <a:noFill/>
          <a:ln/>
        </p:spPr>
        <p:txBody>
          <a:bodyPr wrap="squar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Real Estate in the Mixed-Asset Portfolio</a:t>
            </a:r>
            <a:endParaRPr lang="en-US" sz="4400" dirty="0"/>
          </a:p>
        </p:txBody>
      </p:sp>
      <p:sp>
        <p:nvSpPr>
          <p:cNvPr id="4" name="Text 1"/>
          <p:cNvSpPr/>
          <p:nvPr/>
        </p:nvSpPr>
        <p:spPr>
          <a:xfrm>
            <a:off x="6324124" y="2599134"/>
            <a:ext cx="22900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33%</a:t>
            </a:r>
            <a:endParaRPr lang="en-US" sz="6200" dirty="0"/>
          </a:p>
        </p:txBody>
      </p:sp>
      <p:sp>
        <p:nvSpPr>
          <p:cNvPr id="5" name="Text 2"/>
          <p:cNvSpPr/>
          <p:nvPr/>
        </p:nvSpPr>
        <p:spPr>
          <a:xfrm>
            <a:off x="6324124" y="3688080"/>
            <a:ext cx="2290048" cy="703898"/>
          </a:xfrm>
          <a:prstGeom prst="rect">
            <a:avLst/>
          </a:prstGeom>
          <a:noFill/>
          <a:ln/>
        </p:spPr>
        <p:txBody>
          <a:bodyPr wrap="squar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Optimal Allocation</a:t>
            </a:r>
            <a:endParaRPr lang="en-US" sz="2200" dirty="0"/>
          </a:p>
        </p:txBody>
      </p:sp>
      <p:sp>
        <p:nvSpPr>
          <p:cNvPr id="6" name="Text 3"/>
          <p:cNvSpPr/>
          <p:nvPr/>
        </p:nvSpPr>
        <p:spPr>
          <a:xfrm>
            <a:off x="6324124" y="4535567"/>
            <a:ext cx="2290048" cy="1532096"/>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Typical real estate allocation in conservative to moderate portfolios</a:t>
            </a:r>
            <a:endParaRPr lang="en-US" sz="1850" dirty="0"/>
          </a:p>
        </p:txBody>
      </p:sp>
      <p:sp>
        <p:nvSpPr>
          <p:cNvPr id="7" name="Text 4"/>
          <p:cNvSpPr/>
          <p:nvPr/>
        </p:nvSpPr>
        <p:spPr>
          <a:xfrm>
            <a:off x="8913376" y="2599134"/>
            <a:ext cx="22900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1/3</a:t>
            </a:r>
            <a:endParaRPr lang="en-US" sz="6200" dirty="0"/>
          </a:p>
        </p:txBody>
      </p:sp>
      <p:sp>
        <p:nvSpPr>
          <p:cNvPr id="8" name="Text 5"/>
          <p:cNvSpPr/>
          <p:nvPr/>
        </p:nvSpPr>
        <p:spPr>
          <a:xfrm>
            <a:off x="8913376" y="3688080"/>
            <a:ext cx="2290048" cy="351949"/>
          </a:xfrm>
          <a:prstGeom prst="rect">
            <a:avLst/>
          </a:prstGeom>
          <a:noFill/>
          <a:ln/>
        </p:spPr>
        <p:txBody>
          <a:bodyPr wrap="non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Market Value</a:t>
            </a:r>
            <a:endParaRPr lang="en-US" sz="2200" dirty="0"/>
          </a:p>
        </p:txBody>
      </p:sp>
      <p:sp>
        <p:nvSpPr>
          <p:cNvPr id="9" name="Text 6"/>
          <p:cNvSpPr/>
          <p:nvPr/>
        </p:nvSpPr>
        <p:spPr>
          <a:xfrm>
            <a:off x="8913376" y="4183618"/>
            <a:ext cx="2290048" cy="1915120"/>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Real estate represents about one-third of investable capital market value</a:t>
            </a:r>
            <a:endParaRPr lang="en-US" sz="1850" dirty="0"/>
          </a:p>
        </p:txBody>
      </p:sp>
      <p:sp>
        <p:nvSpPr>
          <p:cNvPr id="10" name="Text 7"/>
          <p:cNvSpPr/>
          <p:nvPr/>
        </p:nvSpPr>
        <p:spPr>
          <a:xfrm>
            <a:off x="11502628" y="2599134"/>
            <a:ext cx="2290048" cy="789861"/>
          </a:xfrm>
          <a:prstGeom prst="rect">
            <a:avLst/>
          </a:prstGeom>
          <a:noFill/>
          <a:ln/>
        </p:spPr>
        <p:txBody>
          <a:bodyPr wrap="none" lIns="0" tIns="0" rIns="0" bIns="0" rtlCol="0" anchor="t"/>
          <a:lstStyle/>
          <a:p>
            <a:pPr marL="0" indent="0" algn="ctr">
              <a:lnSpc>
                <a:spcPts val="6200"/>
              </a:lnSpc>
              <a:buNone/>
            </a:pPr>
            <a:r>
              <a:rPr lang="en-US" sz="6200" dirty="0">
                <a:solidFill>
                  <a:srgbClr val="F9EEE7"/>
                </a:solidFill>
                <a:latin typeface="Quattrocento" pitchFamily="34" charset="0"/>
                <a:ea typeface="Quattrocento" pitchFamily="34" charset="-122"/>
                <a:cs typeface="Quattrocento" pitchFamily="34" charset="-120"/>
              </a:rPr>
              <a:t>3rd</a:t>
            </a:r>
            <a:endParaRPr lang="en-US" sz="6200" dirty="0"/>
          </a:p>
        </p:txBody>
      </p:sp>
      <p:sp>
        <p:nvSpPr>
          <p:cNvPr id="11" name="Text 8"/>
          <p:cNvSpPr/>
          <p:nvPr/>
        </p:nvSpPr>
        <p:spPr>
          <a:xfrm>
            <a:off x="11502628" y="3688080"/>
            <a:ext cx="2290048" cy="351949"/>
          </a:xfrm>
          <a:prstGeom prst="rect">
            <a:avLst/>
          </a:prstGeom>
          <a:noFill/>
          <a:ln/>
        </p:spPr>
        <p:txBody>
          <a:bodyPr wrap="none" lIns="0" tIns="0" rIns="0" bIns="0" rtlCol="0" anchor="t"/>
          <a:lstStyle/>
          <a:p>
            <a:pPr marL="0" indent="0" algn="ctr">
              <a:lnSpc>
                <a:spcPts val="2750"/>
              </a:lnSpc>
              <a:buNone/>
            </a:pPr>
            <a:r>
              <a:rPr lang="en-US" sz="2200" dirty="0">
                <a:solidFill>
                  <a:srgbClr val="F9EEE7"/>
                </a:solidFill>
                <a:latin typeface="Quattrocento" pitchFamily="34" charset="0"/>
                <a:ea typeface="Quattrocento" pitchFamily="34" charset="-122"/>
                <a:cs typeface="Quattrocento" pitchFamily="34" charset="-120"/>
              </a:rPr>
              <a:t>Asset Class</a:t>
            </a:r>
            <a:endParaRPr lang="en-US" sz="2200" dirty="0"/>
          </a:p>
        </p:txBody>
      </p:sp>
      <p:sp>
        <p:nvSpPr>
          <p:cNvPr id="12" name="Text 9"/>
          <p:cNvSpPr/>
          <p:nvPr/>
        </p:nvSpPr>
        <p:spPr>
          <a:xfrm>
            <a:off x="11502628" y="4183618"/>
            <a:ext cx="2290048" cy="1532096"/>
          </a:xfrm>
          <a:prstGeom prst="rect">
            <a:avLst/>
          </a:prstGeom>
          <a:noFill/>
          <a:ln/>
        </p:spPr>
        <p:txBody>
          <a:bodyPr wrap="square" lIns="0" tIns="0" rIns="0" bIns="0" rtlCol="0" anchor="t"/>
          <a:lstStyle/>
          <a:p>
            <a:pPr marL="0" indent="0" algn="ctr">
              <a:lnSpc>
                <a:spcPts val="3000"/>
              </a:lnSpc>
              <a:buNone/>
            </a:pPr>
            <a:r>
              <a:rPr lang="en-US" sz="1850" dirty="0">
                <a:solidFill>
                  <a:srgbClr val="F9EEE7"/>
                </a:solidFill>
                <a:latin typeface="Quattrocento" pitchFamily="34" charset="0"/>
                <a:ea typeface="Quattrocento" pitchFamily="34" charset="-122"/>
                <a:cs typeface="Quattrocento" pitchFamily="34" charset="-120"/>
              </a:rPr>
              <a:t>Real estate is the third major asset class after stocks and bonds</a:t>
            </a:r>
            <a:endParaRPr lang="en-US" sz="1850" dirty="0"/>
          </a:p>
        </p:txBody>
      </p:sp>
      <p:sp>
        <p:nvSpPr>
          <p:cNvPr id="13" name="Text 10"/>
          <p:cNvSpPr/>
          <p:nvPr/>
        </p:nvSpPr>
        <p:spPr>
          <a:xfrm>
            <a:off x="6324124" y="6367939"/>
            <a:ext cx="7468553"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Portfolio theory provides an underlying explanation for why real estate should occupy a prominent role in the average investment portfolio.</a:t>
            </a:r>
            <a:endParaRPr lang="en-US" sz="18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394103"/>
          </a:xfrm>
          <a:prstGeom prst="rect">
            <a:avLst/>
          </a:prstGeom>
        </p:spPr>
      </p:pic>
      <p:sp>
        <p:nvSpPr>
          <p:cNvPr id="3" name="Text 0"/>
          <p:cNvSpPr/>
          <p:nvPr/>
        </p:nvSpPr>
        <p:spPr>
          <a:xfrm>
            <a:off x="780693" y="2028230"/>
            <a:ext cx="10494764" cy="656034"/>
          </a:xfrm>
          <a:prstGeom prst="rect">
            <a:avLst/>
          </a:prstGeom>
          <a:noFill/>
          <a:ln/>
        </p:spPr>
        <p:txBody>
          <a:bodyPr wrap="none" lIns="0" tIns="0" rIns="0" bIns="0" rtlCol="0" anchor="t"/>
          <a:lstStyle/>
          <a:p>
            <a:pPr marL="0" indent="0" algn="l">
              <a:lnSpc>
                <a:spcPts val="5150"/>
              </a:lnSpc>
              <a:buNone/>
            </a:pPr>
            <a:r>
              <a:rPr lang="en-US" sz="4100" dirty="0">
                <a:solidFill>
                  <a:srgbClr val="FFD9BE"/>
                </a:solidFill>
                <a:latin typeface="Quattrocento" pitchFamily="34" charset="0"/>
                <a:ea typeface="Quattrocento" pitchFamily="34" charset="-122"/>
                <a:cs typeface="Quattrocento" pitchFamily="34" charset="-120"/>
              </a:rPr>
              <a:t>Another Role for Real Estate: Inflation Hedge</a:t>
            </a:r>
            <a:endParaRPr lang="en-US" sz="4100" dirty="0"/>
          </a:p>
        </p:txBody>
      </p:sp>
      <p:pic>
        <p:nvPicPr>
          <p:cNvPr id="4" name="Image 1" descr="preencoded.png"/>
          <p:cNvPicPr>
            <a:picLocks noChangeAspect="1"/>
          </p:cNvPicPr>
          <p:nvPr/>
        </p:nvPicPr>
        <p:blipFill>
          <a:blip r:embed="rId4"/>
          <a:stretch>
            <a:fillRect/>
          </a:stretch>
        </p:blipFill>
        <p:spPr>
          <a:xfrm>
            <a:off x="780693" y="3018830"/>
            <a:ext cx="557570" cy="557570"/>
          </a:xfrm>
          <a:prstGeom prst="rect">
            <a:avLst/>
          </a:prstGeom>
        </p:spPr>
      </p:pic>
      <p:sp>
        <p:nvSpPr>
          <p:cNvPr id="5" name="Text 1"/>
          <p:cNvSpPr/>
          <p:nvPr/>
        </p:nvSpPr>
        <p:spPr>
          <a:xfrm>
            <a:off x="1616988" y="3151227"/>
            <a:ext cx="2624257" cy="328017"/>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Liability Protection</a:t>
            </a:r>
            <a:endParaRPr lang="en-US" sz="2050" dirty="0"/>
          </a:p>
        </p:txBody>
      </p:sp>
      <p:sp>
        <p:nvSpPr>
          <p:cNvPr id="6" name="Text 2"/>
          <p:cNvSpPr/>
          <p:nvPr/>
        </p:nvSpPr>
        <p:spPr>
          <a:xfrm>
            <a:off x="1616988" y="3613071"/>
            <a:ext cx="12232719" cy="356949"/>
          </a:xfrm>
          <a:prstGeom prst="rect">
            <a:avLst/>
          </a:prstGeom>
          <a:noFill/>
          <a:ln/>
        </p:spPr>
        <p:txBody>
          <a:bodyPr wrap="non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Helps pension funds meet inflation-adjusted benefit obligations</a:t>
            </a:r>
            <a:endParaRPr lang="en-US" sz="1750" dirty="0"/>
          </a:p>
        </p:txBody>
      </p:sp>
      <p:pic>
        <p:nvPicPr>
          <p:cNvPr id="7" name="Image 2" descr="preencoded.png"/>
          <p:cNvPicPr>
            <a:picLocks noChangeAspect="1"/>
          </p:cNvPicPr>
          <p:nvPr/>
        </p:nvPicPr>
        <p:blipFill>
          <a:blip r:embed="rId5"/>
          <a:stretch>
            <a:fillRect/>
          </a:stretch>
        </p:blipFill>
        <p:spPr>
          <a:xfrm>
            <a:off x="780693" y="4527590"/>
            <a:ext cx="557570" cy="557570"/>
          </a:xfrm>
          <a:prstGeom prst="rect">
            <a:avLst/>
          </a:prstGeom>
        </p:spPr>
      </p:pic>
      <p:sp>
        <p:nvSpPr>
          <p:cNvPr id="8" name="Text 3"/>
          <p:cNvSpPr/>
          <p:nvPr/>
        </p:nvSpPr>
        <p:spPr>
          <a:xfrm>
            <a:off x="1616988" y="4659987"/>
            <a:ext cx="2624257" cy="328017"/>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COLA Coverage</a:t>
            </a:r>
            <a:endParaRPr lang="en-US" sz="2050" dirty="0"/>
          </a:p>
        </p:txBody>
      </p:sp>
      <p:sp>
        <p:nvSpPr>
          <p:cNvPr id="9" name="Text 4"/>
          <p:cNvSpPr/>
          <p:nvPr/>
        </p:nvSpPr>
        <p:spPr>
          <a:xfrm>
            <a:off x="1616988" y="5121831"/>
            <a:ext cx="12232719" cy="356949"/>
          </a:xfrm>
          <a:prstGeom prst="rect">
            <a:avLst/>
          </a:prstGeom>
          <a:noFill/>
          <a:ln/>
        </p:spPr>
        <p:txBody>
          <a:bodyPr wrap="non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Addresses cost-of-living adjustments in pension benefits</a:t>
            </a:r>
            <a:endParaRPr lang="en-US" sz="1750" dirty="0"/>
          </a:p>
        </p:txBody>
      </p:sp>
      <p:pic>
        <p:nvPicPr>
          <p:cNvPr id="10" name="Image 3" descr="preencoded.png"/>
          <p:cNvPicPr>
            <a:picLocks noChangeAspect="1"/>
          </p:cNvPicPr>
          <p:nvPr/>
        </p:nvPicPr>
        <p:blipFill>
          <a:blip r:embed="rId6"/>
          <a:stretch>
            <a:fillRect/>
          </a:stretch>
        </p:blipFill>
        <p:spPr>
          <a:xfrm>
            <a:off x="780693" y="6036350"/>
            <a:ext cx="557570" cy="557570"/>
          </a:xfrm>
          <a:prstGeom prst="rect">
            <a:avLst/>
          </a:prstGeom>
        </p:spPr>
      </p:pic>
      <p:sp>
        <p:nvSpPr>
          <p:cNvPr id="11" name="Text 5"/>
          <p:cNvSpPr/>
          <p:nvPr/>
        </p:nvSpPr>
        <p:spPr>
          <a:xfrm>
            <a:off x="1616988" y="6168747"/>
            <a:ext cx="2624257" cy="328017"/>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Real Asset Value</a:t>
            </a:r>
            <a:endParaRPr lang="en-US" sz="2050" dirty="0"/>
          </a:p>
        </p:txBody>
      </p:sp>
      <p:sp>
        <p:nvSpPr>
          <p:cNvPr id="12" name="Text 6"/>
          <p:cNvSpPr/>
          <p:nvPr/>
        </p:nvSpPr>
        <p:spPr>
          <a:xfrm>
            <a:off x="1616988" y="6630591"/>
            <a:ext cx="12232719" cy="356949"/>
          </a:xfrm>
          <a:prstGeom prst="rect">
            <a:avLst/>
          </a:prstGeom>
          <a:noFill/>
          <a:ln/>
        </p:spPr>
        <p:txBody>
          <a:bodyPr wrap="non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Based on physical product with intrinsic value that tends to rise with inflation</a:t>
            </a:r>
            <a:endParaRPr lang="en-US" sz="1750" dirty="0"/>
          </a:p>
        </p:txBody>
      </p:sp>
      <p:sp>
        <p:nvSpPr>
          <p:cNvPr id="13" name="Text 7"/>
          <p:cNvSpPr/>
          <p:nvPr/>
        </p:nvSpPr>
        <p:spPr>
          <a:xfrm>
            <a:off x="780693" y="7238405"/>
            <a:ext cx="13069014" cy="356949"/>
          </a:xfrm>
          <a:prstGeom prst="rect">
            <a:avLst/>
          </a:prstGeom>
          <a:noFill/>
          <a:ln/>
        </p:spPr>
        <p:txBody>
          <a:bodyPr wrap="non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While real estate's primary role on the asset side is as a diversifier, its value on the liability side is often as an inflation hedge asset.</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837724" y="910233"/>
            <a:ext cx="7198400"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The Riskless Asset Construct</a:t>
            </a:r>
            <a:endParaRPr lang="en-US" sz="4400" dirty="0"/>
          </a:p>
        </p:txBody>
      </p:sp>
      <p:pic>
        <p:nvPicPr>
          <p:cNvPr id="3" name="Image 0" descr="preencoded.png"/>
          <p:cNvPicPr>
            <a:picLocks noChangeAspect="1"/>
          </p:cNvPicPr>
          <p:nvPr/>
        </p:nvPicPr>
        <p:blipFill>
          <a:blip r:embed="rId3"/>
          <a:stretch>
            <a:fillRect/>
          </a:stretch>
        </p:blipFill>
        <p:spPr>
          <a:xfrm>
            <a:off x="3007638" y="2093000"/>
            <a:ext cx="2137529" cy="1357193"/>
          </a:xfrm>
          <a:prstGeom prst="rect">
            <a:avLst/>
          </a:prstGeom>
        </p:spPr>
      </p:pic>
      <p:pic>
        <p:nvPicPr>
          <p:cNvPr id="4" name="Image 1" descr="preencoded.png"/>
          <p:cNvPicPr>
            <a:picLocks noChangeAspect="1"/>
          </p:cNvPicPr>
          <p:nvPr/>
        </p:nvPicPr>
        <p:blipFill>
          <a:blip r:embed="rId4"/>
          <a:stretch>
            <a:fillRect/>
          </a:stretch>
        </p:blipFill>
        <p:spPr>
          <a:xfrm>
            <a:off x="3907988" y="2728793"/>
            <a:ext cx="336590" cy="420767"/>
          </a:xfrm>
          <a:prstGeom prst="rect">
            <a:avLst/>
          </a:prstGeom>
        </p:spPr>
      </p:pic>
      <p:sp>
        <p:nvSpPr>
          <p:cNvPr id="5" name="Text 1"/>
          <p:cNvSpPr/>
          <p:nvPr/>
        </p:nvSpPr>
        <p:spPr>
          <a:xfrm>
            <a:off x="5384482" y="2332315"/>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Two-Fund Theorem</a:t>
            </a:r>
            <a:endParaRPr lang="en-US" sz="2200" dirty="0"/>
          </a:p>
        </p:txBody>
      </p:sp>
      <p:sp>
        <p:nvSpPr>
          <p:cNvPr id="6" name="Text 2"/>
          <p:cNvSpPr/>
          <p:nvPr/>
        </p:nvSpPr>
        <p:spPr>
          <a:xfrm>
            <a:off x="5384482" y="2827853"/>
            <a:ext cx="4263271"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Simplifies portfolio allocation decisions</a:t>
            </a:r>
            <a:endParaRPr lang="en-US" sz="1850" dirty="0"/>
          </a:p>
        </p:txBody>
      </p:sp>
      <p:sp>
        <p:nvSpPr>
          <p:cNvPr id="7" name="Shape 3"/>
          <p:cNvSpPr/>
          <p:nvPr/>
        </p:nvSpPr>
        <p:spPr>
          <a:xfrm>
            <a:off x="5204936" y="3464838"/>
            <a:ext cx="8527971" cy="15240"/>
          </a:xfrm>
          <a:prstGeom prst="roundRect">
            <a:avLst>
              <a:gd name="adj" fmla="val 235611"/>
            </a:avLst>
          </a:prstGeom>
          <a:solidFill>
            <a:srgbClr val="4A6B6A"/>
          </a:solidFill>
          <a:ln/>
        </p:spPr>
        <p:txBody>
          <a:bodyPr/>
          <a:lstStyle/>
          <a:p>
            <a:endParaRPr lang="en-US"/>
          </a:p>
        </p:txBody>
      </p:sp>
      <p:pic>
        <p:nvPicPr>
          <p:cNvPr id="8" name="Image 2" descr="preencoded.png"/>
          <p:cNvPicPr>
            <a:picLocks noChangeAspect="1"/>
          </p:cNvPicPr>
          <p:nvPr/>
        </p:nvPicPr>
        <p:blipFill>
          <a:blip r:embed="rId5"/>
          <a:stretch>
            <a:fillRect/>
          </a:stretch>
        </p:blipFill>
        <p:spPr>
          <a:xfrm>
            <a:off x="1938814" y="3509962"/>
            <a:ext cx="4275058" cy="1357193"/>
          </a:xfrm>
          <a:prstGeom prst="rect">
            <a:avLst/>
          </a:prstGeom>
        </p:spPr>
      </p:pic>
      <p:pic>
        <p:nvPicPr>
          <p:cNvPr id="9" name="Image 3" descr="preencoded.png"/>
          <p:cNvPicPr>
            <a:picLocks noChangeAspect="1"/>
          </p:cNvPicPr>
          <p:nvPr/>
        </p:nvPicPr>
        <p:blipFill>
          <a:blip r:embed="rId6"/>
          <a:stretch>
            <a:fillRect/>
          </a:stretch>
        </p:blipFill>
        <p:spPr>
          <a:xfrm>
            <a:off x="3907988" y="3978116"/>
            <a:ext cx="336590" cy="420767"/>
          </a:xfrm>
          <a:prstGeom prst="rect">
            <a:avLst/>
          </a:prstGeom>
        </p:spPr>
      </p:pic>
      <p:sp>
        <p:nvSpPr>
          <p:cNvPr id="10" name="Text 4"/>
          <p:cNvSpPr/>
          <p:nvPr/>
        </p:nvSpPr>
        <p:spPr>
          <a:xfrm>
            <a:off x="6453187" y="374927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Borrowing &amp; Lending</a:t>
            </a:r>
            <a:endParaRPr lang="en-US" sz="2200" dirty="0"/>
          </a:p>
        </p:txBody>
      </p:sp>
      <p:sp>
        <p:nvSpPr>
          <p:cNvPr id="11" name="Text 5"/>
          <p:cNvSpPr/>
          <p:nvPr/>
        </p:nvSpPr>
        <p:spPr>
          <a:xfrm>
            <a:off x="6453187" y="4244816"/>
            <a:ext cx="5191482"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Approximates debt financing and cash positions</a:t>
            </a:r>
            <a:endParaRPr lang="en-US" sz="1850" dirty="0"/>
          </a:p>
        </p:txBody>
      </p:sp>
      <p:sp>
        <p:nvSpPr>
          <p:cNvPr id="12" name="Shape 6"/>
          <p:cNvSpPr/>
          <p:nvPr/>
        </p:nvSpPr>
        <p:spPr>
          <a:xfrm>
            <a:off x="6273641" y="4881801"/>
            <a:ext cx="7459266" cy="15240"/>
          </a:xfrm>
          <a:prstGeom prst="roundRect">
            <a:avLst>
              <a:gd name="adj" fmla="val 235611"/>
            </a:avLst>
          </a:prstGeom>
          <a:solidFill>
            <a:srgbClr val="4A6B6A"/>
          </a:solidFill>
          <a:ln/>
        </p:spPr>
        <p:txBody>
          <a:bodyPr/>
          <a:lstStyle/>
          <a:p>
            <a:endParaRPr lang="en-US"/>
          </a:p>
        </p:txBody>
      </p:sp>
      <p:pic>
        <p:nvPicPr>
          <p:cNvPr id="13" name="Image 4" descr="preencoded.png"/>
          <p:cNvPicPr>
            <a:picLocks noChangeAspect="1"/>
          </p:cNvPicPr>
          <p:nvPr/>
        </p:nvPicPr>
        <p:blipFill>
          <a:blip r:embed="rId7"/>
          <a:stretch>
            <a:fillRect/>
          </a:stretch>
        </p:blipFill>
        <p:spPr>
          <a:xfrm>
            <a:off x="870109" y="4926925"/>
            <a:ext cx="6412587" cy="1357193"/>
          </a:xfrm>
          <a:prstGeom prst="rect">
            <a:avLst/>
          </a:prstGeom>
        </p:spPr>
      </p:pic>
      <p:pic>
        <p:nvPicPr>
          <p:cNvPr id="14" name="Image 5" descr="preencoded.png"/>
          <p:cNvPicPr>
            <a:picLocks noChangeAspect="1"/>
          </p:cNvPicPr>
          <p:nvPr/>
        </p:nvPicPr>
        <p:blipFill>
          <a:blip r:embed="rId8"/>
          <a:stretch>
            <a:fillRect/>
          </a:stretch>
        </p:blipFill>
        <p:spPr>
          <a:xfrm>
            <a:off x="3908107" y="5395079"/>
            <a:ext cx="336590" cy="420767"/>
          </a:xfrm>
          <a:prstGeom prst="rect">
            <a:avLst/>
          </a:prstGeom>
        </p:spPr>
      </p:pic>
      <p:sp>
        <p:nvSpPr>
          <p:cNvPr id="15" name="Text 7"/>
          <p:cNvSpPr/>
          <p:nvPr/>
        </p:nvSpPr>
        <p:spPr>
          <a:xfrm>
            <a:off x="7522012" y="516624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Risk-Free Rate</a:t>
            </a:r>
            <a:endParaRPr lang="en-US" sz="2200" dirty="0"/>
          </a:p>
        </p:txBody>
      </p:sp>
      <p:sp>
        <p:nvSpPr>
          <p:cNvPr id="16" name="Text 8"/>
          <p:cNvSpPr/>
          <p:nvPr/>
        </p:nvSpPr>
        <p:spPr>
          <a:xfrm>
            <a:off x="7522012" y="5661779"/>
            <a:ext cx="3942278"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Usually represented by Treasury bills</a:t>
            </a:r>
            <a:endParaRPr lang="en-US" sz="1850" dirty="0"/>
          </a:p>
        </p:txBody>
      </p:sp>
      <p:sp>
        <p:nvSpPr>
          <p:cNvPr id="17" name="Text 9"/>
          <p:cNvSpPr/>
          <p:nvPr/>
        </p:nvSpPr>
        <p:spPr>
          <a:xfrm>
            <a:off x="837724" y="6553319"/>
            <a:ext cx="12954952"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The riskless asset construct extends MPT by allowing investors to combine risk-free investments with risky portfolios. This creates a straight line on the risk-return diagram rather than a curved efficient frontier.</a:t>
            </a:r>
            <a:endParaRPr lang="en-US" sz="18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43188" y="584240"/>
            <a:ext cx="4996934" cy="624602"/>
          </a:xfrm>
          <a:prstGeom prst="rect">
            <a:avLst/>
          </a:prstGeom>
          <a:noFill/>
          <a:ln/>
        </p:spPr>
        <p:txBody>
          <a:bodyPr wrap="none" lIns="0" tIns="0" rIns="0" bIns="0" rtlCol="0" anchor="t"/>
          <a:lstStyle/>
          <a:p>
            <a:pPr marL="0" indent="0" algn="l">
              <a:lnSpc>
                <a:spcPts val="4900"/>
              </a:lnSpc>
              <a:buNone/>
            </a:pPr>
            <a:r>
              <a:rPr lang="en-US" sz="3900" dirty="0">
                <a:solidFill>
                  <a:srgbClr val="FFD9BE"/>
                </a:solidFill>
                <a:latin typeface="Quattrocento" pitchFamily="34" charset="0"/>
                <a:ea typeface="Quattrocento" pitchFamily="34" charset="-122"/>
                <a:cs typeface="Quattrocento" pitchFamily="34" charset="-120"/>
              </a:rPr>
              <a:t>The Sharpe Ratio</a:t>
            </a:r>
            <a:endParaRPr lang="en-US" sz="3900" dirty="0"/>
          </a:p>
        </p:txBody>
      </p:sp>
      <p:sp>
        <p:nvSpPr>
          <p:cNvPr id="4" name="Text 1"/>
          <p:cNvSpPr/>
          <p:nvPr/>
        </p:nvSpPr>
        <p:spPr>
          <a:xfrm>
            <a:off x="743188" y="1527334"/>
            <a:ext cx="7657624" cy="605909"/>
          </a:xfrm>
          <a:prstGeom prst="rect">
            <a:avLst/>
          </a:prstGeom>
          <a:noFill/>
          <a:ln/>
        </p:spPr>
        <p:txBody>
          <a:bodyPr wrap="square" lIns="0" tIns="0" rIns="0" bIns="0" rtlCol="0" anchor="t"/>
          <a:lstStyle/>
          <a:p>
            <a:pPr marL="0" indent="0" algn="l">
              <a:lnSpc>
                <a:spcPts val="3000"/>
              </a:lnSpc>
              <a:buNone/>
            </a:pPr>
            <a:endParaRPr lang="en-US" sz="1850" dirty="0"/>
          </a:p>
        </p:txBody>
      </p:sp>
      <p:pic>
        <p:nvPicPr>
          <p:cNvPr id="5" name="Image 1" descr="preencoded.png"/>
          <p:cNvPicPr>
            <a:picLocks noChangeAspect="1"/>
          </p:cNvPicPr>
          <p:nvPr/>
        </p:nvPicPr>
        <p:blipFill>
          <a:blip r:embed="rId4"/>
          <a:stretch>
            <a:fillRect/>
          </a:stretch>
        </p:blipFill>
        <p:spPr>
          <a:xfrm>
            <a:off x="743188" y="1527334"/>
            <a:ext cx="7657624" cy="605909"/>
          </a:xfrm>
          <a:prstGeom prst="rect">
            <a:avLst/>
          </a:prstGeom>
        </p:spPr>
      </p:pic>
      <p:sp>
        <p:nvSpPr>
          <p:cNvPr id="6" name="Text 2"/>
          <p:cNvSpPr/>
          <p:nvPr/>
        </p:nvSpPr>
        <p:spPr>
          <a:xfrm>
            <a:off x="743188" y="2401967"/>
            <a:ext cx="7657624" cy="339804"/>
          </a:xfrm>
          <a:prstGeom prst="rect">
            <a:avLst/>
          </a:prstGeom>
          <a:noFill/>
          <a:ln/>
        </p:spPr>
        <p:txBody>
          <a:bodyPr wrap="non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Where:</a:t>
            </a:r>
            <a:endParaRPr lang="en-US" sz="1650" dirty="0"/>
          </a:p>
        </p:txBody>
      </p:sp>
      <p:sp>
        <p:nvSpPr>
          <p:cNvPr id="7" name="Shape 3"/>
          <p:cNvSpPr/>
          <p:nvPr/>
        </p:nvSpPr>
        <p:spPr>
          <a:xfrm>
            <a:off x="743188" y="2980611"/>
            <a:ext cx="477798" cy="477798"/>
          </a:xfrm>
          <a:prstGeom prst="roundRect">
            <a:avLst>
              <a:gd name="adj" fmla="val 6667"/>
            </a:avLst>
          </a:prstGeom>
          <a:solidFill>
            <a:srgbClr val="315251"/>
          </a:solidFill>
          <a:ln/>
        </p:spPr>
        <p:txBody>
          <a:bodyPr/>
          <a:lstStyle/>
          <a:p>
            <a:endParaRPr lang="en-US"/>
          </a:p>
        </p:txBody>
      </p:sp>
      <p:sp>
        <p:nvSpPr>
          <p:cNvPr id="8" name="Text 4"/>
          <p:cNvSpPr/>
          <p:nvPr/>
        </p:nvSpPr>
        <p:spPr>
          <a:xfrm>
            <a:off x="1433274" y="3053596"/>
            <a:ext cx="2498408" cy="312182"/>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rP</a:t>
            </a:r>
            <a:endParaRPr lang="en-US" sz="1950" dirty="0"/>
          </a:p>
        </p:txBody>
      </p:sp>
      <p:sp>
        <p:nvSpPr>
          <p:cNvPr id="9" name="Text 5"/>
          <p:cNvSpPr/>
          <p:nvPr/>
        </p:nvSpPr>
        <p:spPr>
          <a:xfrm>
            <a:off x="1433274" y="3493175"/>
            <a:ext cx="6967537" cy="339804"/>
          </a:xfrm>
          <a:prstGeom prst="rect">
            <a:avLst/>
          </a:prstGeom>
          <a:noFill/>
          <a:ln/>
        </p:spPr>
        <p:txBody>
          <a:bodyPr wrap="non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Expected return of the portfolio</a:t>
            </a:r>
            <a:endParaRPr lang="en-US" sz="1650" dirty="0"/>
          </a:p>
        </p:txBody>
      </p:sp>
      <p:sp>
        <p:nvSpPr>
          <p:cNvPr id="10" name="Shape 6"/>
          <p:cNvSpPr/>
          <p:nvPr/>
        </p:nvSpPr>
        <p:spPr>
          <a:xfrm>
            <a:off x="743188" y="4257675"/>
            <a:ext cx="477798" cy="477798"/>
          </a:xfrm>
          <a:prstGeom prst="roundRect">
            <a:avLst>
              <a:gd name="adj" fmla="val 6667"/>
            </a:avLst>
          </a:prstGeom>
          <a:solidFill>
            <a:srgbClr val="315251"/>
          </a:solidFill>
          <a:ln/>
        </p:spPr>
        <p:txBody>
          <a:bodyPr/>
          <a:lstStyle/>
          <a:p>
            <a:endParaRPr lang="en-US"/>
          </a:p>
        </p:txBody>
      </p:sp>
      <p:sp>
        <p:nvSpPr>
          <p:cNvPr id="11" name="Text 7"/>
          <p:cNvSpPr/>
          <p:nvPr/>
        </p:nvSpPr>
        <p:spPr>
          <a:xfrm>
            <a:off x="1433274" y="4330660"/>
            <a:ext cx="2498408" cy="312182"/>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rf</a:t>
            </a:r>
            <a:endParaRPr lang="en-US" sz="1950" dirty="0"/>
          </a:p>
        </p:txBody>
      </p:sp>
      <p:sp>
        <p:nvSpPr>
          <p:cNvPr id="12" name="Text 8"/>
          <p:cNvSpPr/>
          <p:nvPr/>
        </p:nvSpPr>
        <p:spPr>
          <a:xfrm>
            <a:off x="1433274" y="4770239"/>
            <a:ext cx="6967537" cy="339804"/>
          </a:xfrm>
          <a:prstGeom prst="rect">
            <a:avLst/>
          </a:prstGeom>
          <a:noFill/>
          <a:ln/>
        </p:spPr>
        <p:txBody>
          <a:bodyPr wrap="non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Risk-free rate (short term government bonds)</a:t>
            </a:r>
            <a:endParaRPr lang="en-US" sz="1650" dirty="0"/>
          </a:p>
        </p:txBody>
      </p:sp>
      <p:sp>
        <p:nvSpPr>
          <p:cNvPr id="13" name="Shape 9"/>
          <p:cNvSpPr/>
          <p:nvPr/>
        </p:nvSpPr>
        <p:spPr>
          <a:xfrm>
            <a:off x="743188" y="5534739"/>
            <a:ext cx="477798" cy="477798"/>
          </a:xfrm>
          <a:prstGeom prst="roundRect">
            <a:avLst>
              <a:gd name="adj" fmla="val 6667"/>
            </a:avLst>
          </a:prstGeom>
          <a:solidFill>
            <a:srgbClr val="315251"/>
          </a:solidFill>
          <a:ln/>
        </p:spPr>
        <p:txBody>
          <a:bodyPr/>
          <a:lstStyle/>
          <a:p>
            <a:endParaRPr lang="en-US"/>
          </a:p>
        </p:txBody>
      </p:sp>
      <p:sp>
        <p:nvSpPr>
          <p:cNvPr id="14" name="Text 10"/>
          <p:cNvSpPr/>
          <p:nvPr/>
        </p:nvSpPr>
        <p:spPr>
          <a:xfrm>
            <a:off x="1433274" y="5607725"/>
            <a:ext cx="2498408" cy="312182"/>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SP</a:t>
            </a:r>
            <a:endParaRPr lang="en-US" sz="1950" dirty="0"/>
          </a:p>
        </p:txBody>
      </p:sp>
      <p:sp>
        <p:nvSpPr>
          <p:cNvPr id="15" name="Text 11"/>
          <p:cNvSpPr/>
          <p:nvPr/>
        </p:nvSpPr>
        <p:spPr>
          <a:xfrm>
            <a:off x="1433274" y="6047303"/>
            <a:ext cx="6967537" cy="339804"/>
          </a:xfrm>
          <a:prstGeom prst="rect">
            <a:avLst/>
          </a:prstGeom>
          <a:noFill/>
          <a:ln/>
        </p:spPr>
        <p:txBody>
          <a:bodyPr wrap="non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Standard deviation (volatility) of the portfolio</a:t>
            </a:r>
            <a:endParaRPr lang="en-US" sz="1650" dirty="0"/>
          </a:p>
        </p:txBody>
      </p:sp>
      <p:sp>
        <p:nvSpPr>
          <p:cNvPr id="16" name="Text 12"/>
          <p:cNvSpPr/>
          <p:nvPr/>
        </p:nvSpPr>
        <p:spPr>
          <a:xfrm>
            <a:off x="743188" y="6625947"/>
            <a:ext cx="7657624" cy="1019413"/>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The Sharpe ratio measures risk-adjusted return by dividing the risk premium by volatility. The optimal combination of risky assets is the one with the highest Sharpe ratio.</a:t>
            </a:r>
            <a:endParaRPr lang="en-US" sz="16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24349" y="784384"/>
            <a:ext cx="7668101" cy="1240155"/>
          </a:xfrm>
          <a:prstGeom prst="rect">
            <a:avLst/>
          </a:prstGeom>
          <a:noFill/>
          <a:ln/>
        </p:spPr>
        <p:txBody>
          <a:bodyPr wrap="square" lIns="0" tIns="0" rIns="0" bIns="0" rtlCol="0" anchor="t"/>
          <a:lstStyle/>
          <a:p>
            <a:pPr marL="0" indent="0" algn="l">
              <a:lnSpc>
                <a:spcPts val="4850"/>
              </a:lnSpc>
              <a:buNone/>
            </a:pPr>
            <a:r>
              <a:rPr lang="en-US" sz="3900" dirty="0">
                <a:solidFill>
                  <a:srgbClr val="FFD9BE"/>
                </a:solidFill>
                <a:latin typeface="Quattrocento" pitchFamily="34" charset="0"/>
                <a:ea typeface="Quattrocento" pitchFamily="34" charset="-122"/>
                <a:cs typeface="Quattrocento" pitchFamily="34" charset="-120"/>
              </a:rPr>
              <a:t>Sharpe-Maximizing vs. Variance-Minimizing</a:t>
            </a:r>
            <a:endParaRPr lang="en-US" sz="3900" dirty="0"/>
          </a:p>
        </p:txBody>
      </p:sp>
      <p:sp>
        <p:nvSpPr>
          <p:cNvPr id="4" name="Shape 1"/>
          <p:cNvSpPr/>
          <p:nvPr/>
        </p:nvSpPr>
        <p:spPr>
          <a:xfrm>
            <a:off x="6224349" y="2340769"/>
            <a:ext cx="7668101" cy="3855363"/>
          </a:xfrm>
          <a:prstGeom prst="roundRect">
            <a:avLst>
              <a:gd name="adj" fmla="val 820"/>
            </a:avLst>
          </a:prstGeom>
          <a:noFill/>
          <a:ln w="7620">
            <a:solidFill>
              <a:srgbClr val="FFFFFF">
                <a:alpha val="24000"/>
              </a:srgbClr>
            </a:solidFill>
            <a:prstDash val="solid"/>
          </a:ln>
        </p:spPr>
        <p:txBody>
          <a:bodyPr/>
          <a:lstStyle/>
          <a:p>
            <a:endParaRPr lang="en-US"/>
          </a:p>
        </p:txBody>
      </p:sp>
      <p:sp>
        <p:nvSpPr>
          <p:cNvPr id="5" name="Shape 2"/>
          <p:cNvSpPr/>
          <p:nvPr/>
        </p:nvSpPr>
        <p:spPr>
          <a:xfrm>
            <a:off x="6231969" y="2348389"/>
            <a:ext cx="7652861" cy="942737"/>
          </a:xfrm>
          <a:prstGeom prst="rect">
            <a:avLst/>
          </a:prstGeom>
          <a:solidFill>
            <a:srgbClr val="FFFFFF">
              <a:alpha val="4000"/>
            </a:srgbClr>
          </a:solidFill>
          <a:ln/>
        </p:spPr>
        <p:txBody>
          <a:bodyPr/>
          <a:lstStyle/>
          <a:p>
            <a:endParaRPr lang="en-US"/>
          </a:p>
        </p:txBody>
      </p:sp>
      <p:sp>
        <p:nvSpPr>
          <p:cNvPr id="6" name="Text 3"/>
          <p:cNvSpPr/>
          <p:nvPr/>
        </p:nvSpPr>
        <p:spPr>
          <a:xfrm>
            <a:off x="6442948" y="2482453"/>
            <a:ext cx="1105019" cy="674608"/>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Portfolio Approach</a:t>
            </a:r>
            <a:endParaRPr lang="en-US" sz="1650" dirty="0"/>
          </a:p>
        </p:txBody>
      </p:sp>
      <p:sp>
        <p:nvSpPr>
          <p:cNvPr id="7" name="Text 4"/>
          <p:cNvSpPr/>
          <p:nvPr/>
        </p:nvSpPr>
        <p:spPr>
          <a:xfrm>
            <a:off x="7977307" y="2482453"/>
            <a:ext cx="1101209" cy="337304"/>
          </a:xfrm>
          <a:prstGeom prst="rect">
            <a:avLst/>
          </a:prstGeom>
          <a:noFill/>
          <a:ln/>
        </p:spPr>
        <p:txBody>
          <a:bodyPr wrap="non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Stocks</a:t>
            </a:r>
            <a:endParaRPr lang="en-US" sz="1650" dirty="0"/>
          </a:p>
        </p:txBody>
      </p:sp>
      <p:sp>
        <p:nvSpPr>
          <p:cNvPr id="8" name="Text 5"/>
          <p:cNvSpPr/>
          <p:nvPr/>
        </p:nvSpPr>
        <p:spPr>
          <a:xfrm>
            <a:off x="9507855" y="2482453"/>
            <a:ext cx="1101209" cy="337304"/>
          </a:xfrm>
          <a:prstGeom prst="rect">
            <a:avLst/>
          </a:prstGeom>
          <a:noFill/>
          <a:ln/>
        </p:spPr>
        <p:txBody>
          <a:bodyPr wrap="non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Bonds</a:t>
            </a:r>
            <a:endParaRPr lang="en-US" sz="1650" dirty="0"/>
          </a:p>
        </p:txBody>
      </p:sp>
      <p:sp>
        <p:nvSpPr>
          <p:cNvPr id="9" name="Text 6"/>
          <p:cNvSpPr/>
          <p:nvPr/>
        </p:nvSpPr>
        <p:spPr>
          <a:xfrm>
            <a:off x="11038403" y="2482453"/>
            <a:ext cx="1101209" cy="337304"/>
          </a:xfrm>
          <a:prstGeom prst="rect">
            <a:avLst/>
          </a:prstGeom>
          <a:noFill/>
          <a:ln/>
        </p:spPr>
        <p:txBody>
          <a:bodyPr wrap="non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Real Estate</a:t>
            </a:r>
            <a:endParaRPr lang="en-US" sz="1650" dirty="0"/>
          </a:p>
        </p:txBody>
      </p:sp>
      <p:sp>
        <p:nvSpPr>
          <p:cNvPr id="10" name="Text 7"/>
          <p:cNvSpPr/>
          <p:nvPr/>
        </p:nvSpPr>
        <p:spPr>
          <a:xfrm>
            <a:off x="12568952" y="2482453"/>
            <a:ext cx="1105019" cy="337304"/>
          </a:xfrm>
          <a:prstGeom prst="rect">
            <a:avLst/>
          </a:prstGeom>
          <a:noFill/>
          <a:ln/>
        </p:spPr>
        <p:txBody>
          <a:bodyPr wrap="non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Cash</a:t>
            </a:r>
            <a:endParaRPr lang="en-US" sz="1650" dirty="0"/>
          </a:p>
        </p:txBody>
      </p:sp>
      <p:sp>
        <p:nvSpPr>
          <p:cNvPr id="11" name="Shape 8"/>
          <p:cNvSpPr/>
          <p:nvPr/>
        </p:nvSpPr>
        <p:spPr>
          <a:xfrm>
            <a:off x="6231969" y="3291126"/>
            <a:ext cx="7652861" cy="1280041"/>
          </a:xfrm>
          <a:prstGeom prst="rect">
            <a:avLst/>
          </a:prstGeom>
          <a:solidFill>
            <a:srgbClr val="000000">
              <a:alpha val="4000"/>
            </a:srgbClr>
          </a:solidFill>
          <a:ln/>
        </p:spPr>
        <p:txBody>
          <a:bodyPr/>
          <a:lstStyle/>
          <a:p>
            <a:endParaRPr lang="en-US"/>
          </a:p>
        </p:txBody>
      </p:sp>
      <p:sp>
        <p:nvSpPr>
          <p:cNvPr id="12" name="Text 9"/>
          <p:cNvSpPr/>
          <p:nvPr/>
        </p:nvSpPr>
        <p:spPr>
          <a:xfrm>
            <a:off x="6442948" y="3425190"/>
            <a:ext cx="1105019" cy="1011912"/>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Variance-Minimizing (7% target)</a:t>
            </a:r>
            <a:endParaRPr lang="en-US" sz="1650" dirty="0"/>
          </a:p>
        </p:txBody>
      </p:sp>
      <p:sp>
        <p:nvSpPr>
          <p:cNvPr id="13" name="Text 10"/>
          <p:cNvSpPr/>
          <p:nvPr/>
        </p:nvSpPr>
        <p:spPr>
          <a:xfrm>
            <a:off x="7977307" y="3425190"/>
            <a:ext cx="1101209" cy="337304"/>
          </a:xfrm>
          <a:prstGeom prst="rect">
            <a:avLst/>
          </a:prstGeom>
          <a:noFill/>
          <a:ln/>
        </p:spPr>
        <p:txBody>
          <a:bodyPr wrap="non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16%</a:t>
            </a:r>
            <a:endParaRPr lang="en-US" sz="1650" dirty="0"/>
          </a:p>
        </p:txBody>
      </p:sp>
      <p:sp>
        <p:nvSpPr>
          <p:cNvPr id="14" name="Text 11"/>
          <p:cNvSpPr/>
          <p:nvPr/>
        </p:nvSpPr>
        <p:spPr>
          <a:xfrm>
            <a:off x="9507855" y="3425190"/>
            <a:ext cx="1101209" cy="337304"/>
          </a:xfrm>
          <a:prstGeom prst="rect">
            <a:avLst/>
          </a:prstGeom>
          <a:noFill/>
          <a:ln/>
        </p:spPr>
        <p:txBody>
          <a:bodyPr wrap="non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48%</a:t>
            </a:r>
            <a:endParaRPr lang="en-US" sz="1650" dirty="0"/>
          </a:p>
        </p:txBody>
      </p:sp>
      <p:sp>
        <p:nvSpPr>
          <p:cNvPr id="15" name="Text 12"/>
          <p:cNvSpPr/>
          <p:nvPr/>
        </p:nvSpPr>
        <p:spPr>
          <a:xfrm>
            <a:off x="11038403" y="3425190"/>
            <a:ext cx="1101209" cy="337304"/>
          </a:xfrm>
          <a:prstGeom prst="rect">
            <a:avLst/>
          </a:prstGeom>
          <a:noFill/>
          <a:ln/>
        </p:spPr>
        <p:txBody>
          <a:bodyPr wrap="non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36%</a:t>
            </a:r>
            <a:endParaRPr lang="en-US" sz="1650" dirty="0"/>
          </a:p>
        </p:txBody>
      </p:sp>
      <p:sp>
        <p:nvSpPr>
          <p:cNvPr id="16" name="Text 13"/>
          <p:cNvSpPr/>
          <p:nvPr/>
        </p:nvSpPr>
        <p:spPr>
          <a:xfrm>
            <a:off x="12568952" y="3425190"/>
            <a:ext cx="1105019" cy="337304"/>
          </a:xfrm>
          <a:prstGeom prst="rect">
            <a:avLst/>
          </a:prstGeom>
          <a:noFill/>
          <a:ln/>
        </p:spPr>
        <p:txBody>
          <a:bodyPr wrap="non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0%</a:t>
            </a:r>
            <a:endParaRPr lang="en-US" sz="1650" dirty="0"/>
          </a:p>
        </p:txBody>
      </p:sp>
      <p:sp>
        <p:nvSpPr>
          <p:cNvPr id="17" name="Shape 14"/>
          <p:cNvSpPr/>
          <p:nvPr/>
        </p:nvSpPr>
        <p:spPr>
          <a:xfrm>
            <a:off x="6231969" y="4571167"/>
            <a:ext cx="7652861" cy="1617345"/>
          </a:xfrm>
          <a:prstGeom prst="rect">
            <a:avLst/>
          </a:prstGeom>
          <a:solidFill>
            <a:srgbClr val="FFFFFF">
              <a:alpha val="4000"/>
            </a:srgbClr>
          </a:solidFill>
          <a:ln/>
        </p:spPr>
        <p:txBody>
          <a:bodyPr/>
          <a:lstStyle/>
          <a:p>
            <a:endParaRPr lang="en-US"/>
          </a:p>
        </p:txBody>
      </p:sp>
      <p:sp>
        <p:nvSpPr>
          <p:cNvPr id="18" name="Text 15"/>
          <p:cNvSpPr/>
          <p:nvPr/>
        </p:nvSpPr>
        <p:spPr>
          <a:xfrm>
            <a:off x="6442948" y="4705231"/>
            <a:ext cx="1105019" cy="1349216"/>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Sharpe-Maximizing (7% target)</a:t>
            </a:r>
            <a:endParaRPr lang="en-US" sz="1650" dirty="0"/>
          </a:p>
        </p:txBody>
      </p:sp>
      <p:sp>
        <p:nvSpPr>
          <p:cNvPr id="19" name="Text 16"/>
          <p:cNvSpPr/>
          <p:nvPr/>
        </p:nvSpPr>
        <p:spPr>
          <a:xfrm>
            <a:off x="7977307" y="4705231"/>
            <a:ext cx="1101209" cy="337304"/>
          </a:xfrm>
          <a:prstGeom prst="rect">
            <a:avLst/>
          </a:prstGeom>
          <a:noFill/>
          <a:ln/>
        </p:spPr>
        <p:txBody>
          <a:bodyPr wrap="non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25%</a:t>
            </a:r>
            <a:endParaRPr lang="en-US" sz="1650" dirty="0"/>
          </a:p>
        </p:txBody>
      </p:sp>
      <p:sp>
        <p:nvSpPr>
          <p:cNvPr id="20" name="Text 17"/>
          <p:cNvSpPr/>
          <p:nvPr/>
        </p:nvSpPr>
        <p:spPr>
          <a:xfrm>
            <a:off x="9507855" y="4705231"/>
            <a:ext cx="1101209" cy="337304"/>
          </a:xfrm>
          <a:prstGeom prst="rect">
            <a:avLst/>
          </a:prstGeom>
          <a:noFill/>
          <a:ln/>
        </p:spPr>
        <p:txBody>
          <a:bodyPr wrap="non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33%</a:t>
            </a:r>
            <a:endParaRPr lang="en-US" sz="1650" dirty="0"/>
          </a:p>
        </p:txBody>
      </p:sp>
      <p:sp>
        <p:nvSpPr>
          <p:cNvPr id="21" name="Text 18"/>
          <p:cNvSpPr/>
          <p:nvPr/>
        </p:nvSpPr>
        <p:spPr>
          <a:xfrm>
            <a:off x="11038403" y="4705231"/>
            <a:ext cx="1101209" cy="337304"/>
          </a:xfrm>
          <a:prstGeom prst="rect">
            <a:avLst/>
          </a:prstGeom>
          <a:noFill/>
          <a:ln/>
        </p:spPr>
        <p:txBody>
          <a:bodyPr wrap="non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32%</a:t>
            </a:r>
            <a:endParaRPr lang="en-US" sz="1650" dirty="0"/>
          </a:p>
        </p:txBody>
      </p:sp>
      <p:sp>
        <p:nvSpPr>
          <p:cNvPr id="22" name="Text 19"/>
          <p:cNvSpPr/>
          <p:nvPr/>
        </p:nvSpPr>
        <p:spPr>
          <a:xfrm>
            <a:off x="12568952" y="4705231"/>
            <a:ext cx="1105019" cy="337304"/>
          </a:xfrm>
          <a:prstGeom prst="rect">
            <a:avLst/>
          </a:prstGeom>
          <a:noFill/>
          <a:ln/>
        </p:spPr>
        <p:txBody>
          <a:bodyPr wrap="non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10%</a:t>
            </a:r>
            <a:endParaRPr lang="en-US" sz="1650" dirty="0"/>
          </a:p>
        </p:txBody>
      </p:sp>
      <p:sp>
        <p:nvSpPr>
          <p:cNvPr id="23" name="Text 20"/>
          <p:cNvSpPr/>
          <p:nvPr/>
        </p:nvSpPr>
        <p:spPr>
          <a:xfrm>
            <a:off x="6224349" y="6433304"/>
            <a:ext cx="7668101" cy="1011912"/>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The Sharpe-maximizing approach typically allocates more to higher-return assets like stocks compared to the variance-minimizing approach for conservative investors.</a:t>
            </a:r>
            <a:endParaRPr lang="en-US" sz="16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837724" y="1500188"/>
            <a:ext cx="6354247"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Risk Parity Portfolio (RPP)</a:t>
            </a:r>
            <a:endParaRPr lang="en-US" sz="4400" dirty="0"/>
          </a:p>
        </p:txBody>
      </p:sp>
      <p:pic>
        <p:nvPicPr>
          <p:cNvPr id="3" name="Image 0" descr="preencoded.png"/>
          <p:cNvPicPr>
            <a:picLocks noChangeAspect="1"/>
          </p:cNvPicPr>
          <p:nvPr/>
        </p:nvPicPr>
        <p:blipFill>
          <a:blip r:embed="rId3"/>
          <a:stretch>
            <a:fillRect/>
          </a:stretch>
        </p:blipFill>
        <p:spPr>
          <a:xfrm>
            <a:off x="837724" y="2682954"/>
            <a:ext cx="4118848" cy="2545556"/>
          </a:xfrm>
          <a:prstGeom prst="rect">
            <a:avLst/>
          </a:prstGeom>
        </p:spPr>
      </p:pic>
      <p:sp>
        <p:nvSpPr>
          <p:cNvPr id="4" name="Text 1"/>
          <p:cNvSpPr/>
          <p:nvPr/>
        </p:nvSpPr>
        <p:spPr>
          <a:xfrm>
            <a:off x="837724" y="5467826"/>
            <a:ext cx="3019901"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Equal Risk Contribution</a:t>
            </a:r>
            <a:endParaRPr lang="en-US" sz="2200" dirty="0"/>
          </a:p>
        </p:txBody>
      </p:sp>
      <p:sp>
        <p:nvSpPr>
          <p:cNvPr id="5" name="Text 2"/>
          <p:cNvSpPr/>
          <p:nvPr/>
        </p:nvSpPr>
        <p:spPr>
          <a:xfrm>
            <a:off x="837724" y="5963364"/>
            <a:ext cx="4118848"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Each asset class contributes the same amount to portfolio volatility</a:t>
            </a:r>
            <a:endParaRPr lang="en-US" sz="1850" dirty="0"/>
          </a:p>
        </p:txBody>
      </p:sp>
      <p:pic>
        <p:nvPicPr>
          <p:cNvPr id="6" name="Image 1" descr="preencoded.png"/>
          <p:cNvPicPr>
            <a:picLocks noChangeAspect="1"/>
          </p:cNvPicPr>
          <p:nvPr/>
        </p:nvPicPr>
        <p:blipFill>
          <a:blip r:embed="rId4"/>
          <a:stretch>
            <a:fillRect/>
          </a:stretch>
        </p:blipFill>
        <p:spPr>
          <a:xfrm>
            <a:off x="5255776" y="2682954"/>
            <a:ext cx="4118848" cy="2545556"/>
          </a:xfrm>
          <a:prstGeom prst="rect">
            <a:avLst/>
          </a:prstGeom>
        </p:spPr>
      </p:pic>
      <p:sp>
        <p:nvSpPr>
          <p:cNvPr id="7" name="Text 3"/>
          <p:cNvSpPr/>
          <p:nvPr/>
        </p:nvSpPr>
        <p:spPr>
          <a:xfrm>
            <a:off x="5255776" y="5467826"/>
            <a:ext cx="2869883"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Uncertainty Protection</a:t>
            </a:r>
            <a:endParaRPr lang="en-US" sz="2200" dirty="0"/>
          </a:p>
        </p:txBody>
      </p:sp>
      <p:sp>
        <p:nvSpPr>
          <p:cNvPr id="8" name="Text 4"/>
          <p:cNvSpPr/>
          <p:nvPr/>
        </p:nvSpPr>
        <p:spPr>
          <a:xfrm>
            <a:off x="5255776" y="5963364"/>
            <a:ext cx="4118848"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Less sensitive to errors in expected return forecasts</a:t>
            </a:r>
            <a:endParaRPr lang="en-US" sz="1850" dirty="0"/>
          </a:p>
        </p:txBody>
      </p:sp>
      <p:pic>
        <p:nvPicPr>
          <p:cNvPr id="9" name="Image 2" descr="preencoded.png"/>
          <p:cNvPicPr>
            <a:picLocks noChangeAspect="1"/>
          </p:cNvPicPr>
          <p:nvPr/>
        </p:nvPicPr>
        <p:blipFill>
          <a:blip r:embed="rId5"/>
          <a:stretch>
            <a:fillRect/>
          </a:stretch>
        </p:blipFill>
        <p:spPr>
          <a:xfrm>
            <a:off x="9673828" y="2682954"/>
            <a:ext cx="4118848" cy="2545556"/>
          </a:xfrm>
          <a:prstGeom prst="rect">
            <a:avLst/>
          </a:prstGeom>
        </p:spPr>
      </p:pic>
      <p:sp>
        <p:nvSpPr>
          <p:cNvPr id="10" name="Text 5"/>
          <p:cNvSpPr/>
          <p:nvPr/>
        </p:nvSpPr>
        <p:spPr>
          <a:xfrm>
            <a:off x="9673828" y="5467826"/>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Practical Simplicity</a:t>
            </a:r>
            <a:endParaRPr lang="en-US" sz="2200" dirty="0"/>
          </a:p>
        </p:txBody>
      </p:sp>
      <p:sp>
        <p:nvSpPr>
          <p:cNvPr id="11" name="Text 6"/>
          <p:cNvSpPr/>
          <p:nvPr/>
        </p:nvSpPr>
        <p:spPr>
          <a:xfrm>
            <a:off x="9673828" y="5963364"/>
            <a:ext cx="4118848"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One specific portfolio point rather than a curve of possibilities</a:t>
            </a:r>
            <a:endParaRPr lang="en-US" sz="18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36494" y="641985"/>
            <a:ext cx="6392228" cy="630436"/>
          </a:xfrm>
          <a:prstGeom prst="rect">
            <a:avLst/>
          </a:prstGeom>
          <a:noFill/>
          <a:ln/>
        </p:spPr>
        <p:txBody>
          <a:bodyPr wrap="none" lIns="0" tIns="0" rIns="0" bIns="0" rtlCol="0" anchor="t"/>
          <a:lstStyle/>
          <a:p>
            <a:pPr marL="0" indent="0" algn="l">
              <a:lnSpc>
                <a:spcPts val="4950"/>
              </a:lnSpc>
              <a:buNone/>
            </a:pPr>
            <a:r>
              <a:rPr lang="en-US" sz="3950" dirty="0">
                <a:solidFill>
                  <a:srgbClr val="FFD9BE"/>
                </a:solidFill>
                <a:latin typeface="Quattrocento" pitchFamily="34" charset="0"/>
                <a:ea typeface="Quattrocento" pitchFamily="34" charset="-122"/>
                <a:cs typeface="Quattrocento" pitchFamily="34" charset="-120"/>
              </a:rPr>
              <a:t>Passive Allocation Approach</a:t>
            </a:r>
            <a:endParaRPr lang="en-US" sz="3950" dirty="0"/>
          </a:p>
        </p:txBody>
      </p:sp>
      <p:sp>
        <p:nvSpPr>
          <p:cNvPr id="4" name="Shape 1"/>
          <p:cNvSpPr/>
          <p:nvPr/>
        </p:nvSpPr>
        <p:spPr>
          <a:xfrm>
            <a:off x="6236494" y="1593890"/>
            <a:ext cx="214313" cy="1558171"/>
          </a:xfrm>
          <a:prstGeom prst="roundRect">
            <a:avLst>
              <a:gd name="adj" fmla="val 15002"/>
            </a:avLst>
          </a:prstGeom>
          <a:solidFill>
            <a:srgbClr val="315251"/>
          </a:solidFill>
          <a:ln/>
        </p:spPr>
        <p:txBody>
          <a:bodyPr/>
          <a:lstStyle/>
          <a:p>
            <a:endParaRPr lang="en-US"/>
          </a:p>
        </p:txBody>
      </p:sp>
      <p:sp>
        <p:nvSpPr>
          <p:cNvPr id="5" name="Text 2"/>
          <p:cNvSpPr/>
          <p:nvPr/>
        </p:nvSpPr>
        <p:spPr>
          <a:xfrm>
            <a:off x="6665119" y="1808202"/>
            <a:ext cx="2785229" cy="315158"/>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Market-Based Allocation</a:t>
            </a:r>
            <a:endParaRPr lang="en-US" sz="1950" dirty="0"/>
          </a:p>
        </p:txBody>
      </p:sp>
      <p:sp>
        <p:nvSpPr>
          <p:cNvPr id="6" name="Text 3"/>
          <p:cNvSpPr/>
          <p:nvPr/>
        </p:nvSpPr>
        <p:spPr>
          <a:xfrm>
            <a:off x="6665119" y="2251948"/>
            <a:ext cx="7215188" cy="685800"/>
          </a:xfrm>
          <a:prstGeom prst="rect">
            <a:avLst/>
          </a:prstGeom>
          <a:noFill/>
          <a:ln/>
        </p:spPr>
        <p:txBody>
          <a:bodyPr wrap="square" lIns="0" tIns="0" rIns="0" bIns="0" rtlCol="0" anchor="t"/>
          <a:lstStyle/>
          <a:p>
            <a:pPr marL="0" indent="0" algn="l">
              <a:lnSpc>
                <a:spcPts val="2700"/>
              </a:lnSpc>
              <a:buNone/>
            </a:pPr>
            <a:r>
              <a:rPr lang="en-US" sz="1650" dirty="0">
                <a:solidFill>
                  <a:srgbClr val="F9EEE7"/>
                </a:solidFill>
                <a:latin typeface="Quattrocento" pitchFamily="34" charset="0"/>
                <a:ea typeface="Quattrocento" pitchFamily="34" charset="-122"/>
                <a:cs typeface="Quattrocento" pitchFamily="34" charset="-120"/>
              </a:rPr>
              <a:t>"The market knows best" philosophy matches portfolio to market value shares</a:t>
            </a:r>
            <a:endParaRPr lang="en-US" sz="1650" dirty="0"/>
          </a:p>
        </p:txBody>
      </p:sp>
      <p:sp>
        <p:nvSpPr>
          <p:cNvPr id="7" name="Shape 4"/>
          <p:cNvSpPr/>
          <p:nvPr/>
        </p:nvSpPr>
        <p:spPr>
          <a:xfrm>
            <a:off x="6557963" y="3312795"/>
            <a:ext cx="214313" cy="1285994"/>
          </a:xfrm>
          <a:prstGeom prst="roundRect">
            <a:avLst>
              <a:gd name="adj" fmla="val 15002"/>
            </a:avLst>
          </a:prstGeom>
          <a:solidFill>
            <a:srgbClr val="315251"/>
          </a:solidFill>
          <a:ln/>
        </p:spPr>
        <p:txBody>
          <a:bodyPr/>
          <a:lstStyle/>
          <a:p>
            <a:endParaRPr lang="en-US"/>
          </a:p>
        </p:txBody>
      </p:sp>
      <p:sp>
        <p:nvSpPr>
          <p:cNvPr id="8" name="Text 5"/>
          <p:cNvSpPr/>
          <p:nvPr/>
        </p:nvSpPr>
        <p:spPr>
          <a:xfrm>
            <a:off x="6986588" y="3527108"/>
            <a:ext cx="2521625" cy="315158"/>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Benchmark Matching</a:t>
            </a:r>
            <a:endParaRPr lang="en-US" sz="1950" dirty="0"/>
          </a:p>
        </p:txBody>
      </p:sp>
      <p:sp>
        <p:nvSpPr>
          <p:cNvPr id="9" name="Text 6"/>
          <p:cNvSpPr/>
          <p:nvPr/>
        </p:nvSpPr>
        <p:spPr>
          <a:xfrm>
            <a:off x="6986588" y="3970853"/>
            <a:ext cx="6893719" cy="342900"/>
          </a:xfrm>
          <a:prstGeom prst="rect">
            <a:avLst/>
          </a:prstGeom>
          <a:noFill/>
          <a:ln/>
        </p:spPr>
        <p:txBody>
          <a:bodyPr wrap="none" lIns="0" tIns="0" rIns="0" bIns="0" rtlCol="0" anchor="t"/>
          <a:lstStyle/>
          <a:p>
            <a:pPr marL="0" indent="0" algn="l">
              <a:lnSpc>
                <a:spcPts val="2700"/>
              </a:lnSpc>
              <a:buNone/>
            </a:pPr>
            <a:r>
              <a:rPr lang="en-US" sz="1650" dirty="0">
                <a:solidFill>
                  <a:srgbClr val="F9EEE7"/>
                </a:solidFill>
                <a:latin typeface="Quattrocento" pitchFamily="34" charset="0"/>
                <a:ea typeface="Quattrocento" pitchFamily="34" charset="-122"/>
                <a:cs typeface="Quattrocento" pitchFamily="34" charset="-120"/>
              </a:rPr>
              <a:t>Reduces risk of deviating from established performance benchmarks</a:t>
            </a:r>
            <a:endParaRPr lang="en-US" sz="1650" dirty="0"/>
          </a:p>
        </p:txBody>
      </p:sp>
      <p:sp>
        <p:nvSpPr>
          <p:cNvPr id="10" name="Shape 7"/>
          <p:cNvSpPr/>
          <p:nvPr/>
        </p:nvSpPr>
        <p:spPr>
          <a:xfrm>
            <a:off x="6879431" y="4759523"/>
            <a:ext cx="214313" cy="1558171"/>
          </a:xfrm>
          <a:prstGeom prst="roundRect">
            <a:avLst>
              <a:gd name="adj" fmla="val 15002"/>
            </a:avLst>
          </a:prstGeom>
          <a:solidFill>
            <a:srgbClr val="315251"/>
          </a:solidFill>
          <a:ln/>
        </p:spPr>
        <p:txBody>
          <a:bodyPr/>
          <a:lstStyle/>
          <a:p>
            <a:endParaRPr lang="en-US"/>
          </a:p>
        </p:txBody>
      </p:sp>
      <p:sp>
        <p:nvSpPr>
          <p:cNvPr id="11" name="Text 8"/>
          <p:cNvSpPr/>
          <p:nvPr/>
        </p:nvSpPr>
        <p:spPr>
          <a:xfrm>
            <a:off x="7308056" y="4973836"/>
            <a:ext cx="3073122" cy="315158"/>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Simplified Implementation</a:t>
            </a:r>
            <a:endParaRPr lang="en-US" sz="1950" dirty="0"/>
          </a:p>
        </p:txBody>
      </p:sp>
      <p:sp>
        <p:nvSpPr>
          <p:cNvPr id="12" name="Text 9"/>
          <p:cNvSpPr/>
          <p:nvPr/>
        </p:nvSpPr>
        <p:spPr>
          <a:xfrm>
            <a:off x="7308056" y="5417582"/>
            <a:ext cx="6572250" cy="685800"/>
          </a:xfrm>
          <a:prstGeom prst="rect">
            <a:avLst/>
          </a:prstGeom>
          <a:noFill/>
          <a:ln/>
        </p:spPr>
        <p:txBody>
          <a:bodyPr wrap="square" lIns="0" tIns="0" rIns="0" bIns="0" rtlCol="0" anchor="t"/>
          <a:lstStyle/>
          <a:p>
            <a:pPr marL="0" indent="0" algn="l">
              <a:lnSpc>
                <a:spcPts val="2700"/>
              </a:lnSpc>
              <a:buNone/>
            </a:pPr>
            <a:r>
              <a:rPr lang="en-US" sz="1650" dirty="0">
                <a:solidFill>
                  <a:srgbClr val="F9EEE7"/>
                </a:solidFill>
                <a:latin typeface="Quattrocento" pitchFamily="34" charset="0"/>
                <a:ea typeface="Quattrocento" pitchFamily="34" charset="-122"/>
                <a:cs typeface="Quattrocento" pitchFamily="34" charset="-120"/>
              </a:rPr>
              <a:t>Requires less research and fewer resources than optimization approaches</a:t>
            </a:r>
            <a:endParaRPr lang="en-US" sz="1650" dirty="0"/>
          </a:p>
        </p:txBody>
      </p:sp>
      <p:sp>
        <p:nvSpPr>
          <p:cNvPr id="13" name="Text 10"/>
          <p:cNvSpPr/>
          <p:nvPr/>
        </p:nvSpPr>
        <p:spPr>
          <a:xfrm>
            <a:off x="6236494" y="6558796"/>
            <a:ext cx="7643813" cy="1028700"/>
          </a:xfrm>
          <a:prstGeom prst="rect">
            <a:avLst/>
          </a:prstGeom>
          <a:noFill/>
          <a:ln/>
        </p:spPr>
        <p:txBody>
          <a:bodyPr wrap="square" lIns="0" tIns="0" rIns="0" bIns="0" rtlCol="0" anchor="t"/>
          <a:lstStyle/>
          <a:p>
            <a:pPr marL="0" indent="0" algn="l">
              <a:lnSpc>
                <a:spcPts val="2700"/>
              </a:lnSpc>
              <a:buNone/>
            </a:pPr>
            <a:r>
              <a:rPr lang="en-US" sz="1650" dirty="0">
                <a:solidFill>
                  <a:srgbClr val="F9EEE7"/>
                </a:solidFill>
                <a:latin typeface="Quattrocento" pitchFamily="34" charset="0"/>
                <a:ea typeface="Quattrocento" pitchFamily="34" charset="-122"/>
                <a:cs typeface="Quattrocento" pitchFamily="34" charset="-120"/>
              </a:rPr>
              <a:t>Based on U.S. investable capital market shares, passive allocation might suggest a real estate allocation of approximately 10-36% depending on whether all real estate or just commercial real estate equity is considered.</a:t>
            </a:r>
            <a:endParaRPr lang="en-US" sz="16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837724" y="1716881"/>
            <a:ext cx="10595491"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Risk vs. Uncertainty in Portfolio Allocation</a:t>
            </a:r>
            <a:endParaRPr lang="en-US" sz="4400" dirty="0"/>
          </a:p>
        </p:txBody>
      </p:sp>
      <p:sp>
        <p:nvSpPr>
          <p:cNvPr id="3" name="Text 1"/>
          <p:cNvSpPr/>
          <p:nvPr/>
        </p:nvSpPr>
        <p:spPr>
          <a:xfrm>
            <a:off x="837724" y="3019187"/>
            <a:ext cx="3108008"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Risk (Known Unknowns)</a:t>
            </a:r>
            <a:endParaRPr lang="en-US" sz="2200" dirty="0"/>
          </a:p>
        </p:txBody>
      </p:sp>
      <p:sp>
        <p:nvSpPr>
          <p:cNvPr id="4" name="Text 2"/>
          <p:cNvSpPr/>
          <p:nvPr/>
        </p:nvSpPr>
        <p:spPr>
          <a:xfrm>
            <a:off x="837724" y="3610451"/>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Quantifiable probabilities</a:t>
            </a:r>
            <a:endParaRPr lang="en-US" sz="1850" dirty="0"/>
          </a:p>
        </p:txBody>
      </p:sp>
      <p:sp>
        <p:nvSpPr>
          <p:cNvPr id="5" name="Text 3"/>
          <p:cNvSpPr/>
          <p:nvPr/>
        </p:nvSpPr>
        <p:spPr>
          <a:xfrm>
            <a:off x="837724" y="4077176"/>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Measurable volatility</a:t>
            </a:r>
            <a:endParaRPr lang="en-US" sz="1850" dirty="0"/>
          </a:p>
        </p:txBody>
      </p:sp>
      <p:sp>
        <p:nvSpPr>
          <p:cNvPr id="6" name="Text 4"/>
          <p:cNvSpPr/>
          <p:nvPr/>
        </p:nvSpPr>
        <p:spPr>
          <a:xfrm>
            <a:off x="837724" y="4543901"/>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Historical data available</a:t>
            </a:r>
            <a:endParaRPr lang="en-US" sz="1850" dirty="0"/>
          </a:p>
        </p:txBody>
      </p:sp>
      <p:sp>
        <p:nvSpPr>
          <p:cNvPr id="7" name="Text 5"/>
          <p:cNvSpPr/>
          <p:nvPr/>
        </p:nvSpPr>
        <p:spPr>
          <a:xfrm>
            <a:off x="837724" y="5010626"/>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Can be modeled mathematically</a:t>
            </a:r>
            <a:endParaRPr lang="en-US" sz="1850" dirty="0"/>
          </a:p>
        </p:txBody>
      </p:sp>
      <p:sp>
        <p:nvSpPr>
          <p:cNvPr id="8" name="Text 6"/>
          <p:cNvSpPr/>
          <p:nvPr/>
        </p:nvSpPr>
        <p:spPr>
          <a:xfrm>
            <a:off x="7614761" y="3019187"/>
            <a:ext cx="439483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Uncertainty (Unknown Unknowns) aka Black Swans</a:t>
            </a:r>
            <a:endParaRPr lang="en-US" sz="2200" dirty="0"/>
          </a:p>
        </p:txBody>
      </p:sp>
      <p:sp>
        <p:nvSpPr>
          <p:cNvPr id="9" name="Text 7"/>
          <p:cNvSpPr/>
          <p:nvPr/>
        </p:nvSpPr>
        <p:spPr>
          <a:xfrm>
            <a:off x="7614761" y="3610451"/>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Unquantifiable probabilities</a:t>
            </a:r>
            <a:endParaRPr lang="en-US" sz="1850" dirty="0"/>
          </a:p>
        </p:txBody>
      </p:sp>
      <p:sp>
        <p:nvSpPr>
          <p:cNvPr id="10" name="Text 8"/>
          <p:cNvSpPr/>
          <p:nvPr/>
        </p:nvSpPr>
        <p:spPr>
          <a:xfrm>
            <a:off x="7614761" y="4077176"/>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Future expectations unclear</a:t>
            </a:r>
            <a:endParaRPr lang="en-US" sz="1850" dirty="0"/>
          </a:p>
        </p:txBody>
      </p:sp>
      <p:sp>
        <p:nvSpPr>
          <p:cNvPr id="11" name="Text 9"/>
          <p:cNvSpPr/>
          <p:nvPr/>
        </p:nvSpPr>
        <p:spPr>
          <a:xfrm>
            <a:off x="7614761" y="4543901"/>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No reliable historical precedent</a:t>
            </a:r>
            <a:endParaRPr lang="en-US" sz="1850" dirty="0"/>
          </a:p>
        </p:txBody>
      </p:sp>
      <p:sp>
        <p:nvSpPr>
          <p:cNvPr id="12" name="Text 10"/>
          <p:cNvSpPr/>
          <p:nvPr/>
        </p:nvSpPr>
        <p:spPr>
          <a:xfrm>
            <a:off x="7614761" y="5010626"/>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Cannot be modeled effectively</a:t>
            </a:r>
            <a:endParaRPr lang="en-US" sz="1850" dirty="0"/>
          </a:p>
        </p:txBody>
      </p:sp>
      <p:sp>
        <p:nvSpPr>
          <p:cNvPr id="13" name="Text 11"/>
          <p:cNvSpPr/>
          <p:nvPr/>
        </p:nvSpPr>
        <p:spPr>
          <a:xfrm>
            <a:off x="837724" y="5746552"/>
            <a:ext cx="12954952"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The distinction between risk and uncertainty helps explain why some investors prefer simpler allocation approaches like Risk Parity over complex optimization models.</a:t>
            </a:r>
            <a:endParaRPr lang="en-US" sz="18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837724" y="706755"/>
            <a:ext cx="5632490"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Is MPT Economics?</a:t>
            </a:r>
            <a:endParaRPr lang="en-US" sz="4400" dirty="0"/>
          </a:p>
        </p:txBody>
      </p:sp>
      <p:pic>
        <p:nvPicPr>
          <p:cNvPr id="3" name="Image 0" descr="preencoded.png"/>
          <p:cNvPicPr>
            <a:picLocks noChangeAspect="1"/>
          </p:cNvPicPr>
          <p:nvPr/>
        </p:nvPicPr>
        <p:blipFill>
          <a:blip r:embed="rId3"/>
          <a:stretch>
            <a:fillRect/>
          </a:stretch>
        </p:blipFill>
        <p:spPr>
          <a:xfrm>
            <a:off x="6163155" y="1620323"/>
            <a:ext cx="3233560" cy="3233560"/>
          </a:xfrm>
          <a:prstGeom prst="rect">
            <a:avLst/>
          </a:prstGeom>
        </p:spPr>
      </p:pic>
      <p:sp>
        <p:nvSpPr>
          <p:cNvPr id="4" name="Text 1"/>
          <p:cNvSpPr/>
          <p:nvPr/>
        </p:nvSpPr>
        <p:spPr>
          <a:xfrm>
            <a:off x="837724" y="5338405"/>
            <a:ext cx="12954952"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MPT earned Harry Markowitz (left above)  a Nobel Prize in economics, yet it has unique characteristics in the world of economic theory. Unlike most economic theories based on market equilibrium, opportunity cost, or wealth maximization, MPT focuses on risk-return optimization.</a:t>
            </a:r>
            <a:endParaRPr lang="en-US" sz="1850" dirty="0"/>
          </a:p>
        </p:txBody>
      </p:sp>
      <p:sp>
        <p:nvSpPr>
          <p:cNvPr id="5" name="Text 2"/>
          <p:cNvSpPr/>
          <p:nvPr/>
        </p:nvSpPr>
        <p:spPr>
          <a:xfrm>
            <a:off x="837724" y="6756678"/>
            <a:ext cx="12954952"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When defending his PhD thesis, economist Milton Friedman (right above) reportedly commented that MPT was "a great theory, but it was finance or engineering, not economics." Whether economics or not, MPT remains a powerful tool for investment strategy.  After Harry won the Nobel prize in economics, he asked Harry: “Now is it economics?”</a:t>
            </a:r>
            <a:endParaRPr lang="en-US" sz="1850" dirty="0"/>
          </a:p>
        </p:txBody>
      </p:sp>
      <p:pic>
        <p:nvPicPr>
          <p:cNvPr id="6" name="Picture 5">
            <a:extLst>
              <a:ext uri="{FF2B5EF4-FFF2-40B4-BE49-F238E27FC236}">
                <a16:creationId xmlns:a16="http://schemas.microsoft.com/office/drawing/2014/main" id="{BB5D633A-96B6-8480-6A8A-C13359F38638}"/>
              </a:ext>
            </a:extLst>
          </p:cNvPr>
          <p:cNvPicPr>
            <a:picLocks noChangeAspect="1"/>
          </p:cNvPicPr>
          <p:nvPr/>
        </p:nvPicPr>
        <p:blipFill>
          <a:blip r:embed="rId4"/>
          <a:stretch>
            <a:fillRect/>
          </a:stretch>
        </p:blipFill>
        <p:spPr>
          <a:xfrm>
            <a:off x="1051706" y="1620323"/>
            <a:ext cx="4827243" cy="3233560"/>
          </a:xfrm>
          <a:prstGeom prst="rect">
            <a:avLst/>
          </a:prstGeom>
        </p:spPr>
      </p:pic>
      <p:pic>
        <p:nvPicPr>
          <p:cNvPr id="7" name="Picture 6">
            <a:extLst>
              <a:ext uri="{FF2B5EF4-FFF2-40B4-BE49-F238E27FC236}">
                <a16:creationId xmlns:a16="http://schemas.microsoft.com/office/drawing/2014/main" id="{E6530512-064A-6086-04B8-C495DE0971D4}"/>
              </a:ext>
            </a:extLst>
          </p:cNvPr>
          <p:cNvPicPr>
            <a:picLocks noChangeAspect="1"/>
          </p:cNvPicPr>
          <p:nvPr/>
        </p:nvPicPr>
        <p:blipFill>
          <a:blip r:embed="rId5"/>
          <a:srcRect l="30408" r="22826" b="41707"/>
          <a:stretch>
            <a:fillRect/>
          </a:stretch>
        </p:blipFill>
        <p:spPr>
          <a:xfrm>
            <a:off x="9873049" y="1305009"/>
            <a:ext cx="3705646" cy="360667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1977152"/>
            <a:ext cx="9264134"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Micro vs. Macro Investment Analysis</a:t>
            </a:r>
            <a:endParaRPr lang="en-US" sz="4400" dirty="0"/>
          </a:p>
        </p:txBody>
      </p:sp>
      <p:sp>
        <p:nvSpPr>
          <p:cNvPr id="3" name="Text 1"/>
          <p:cNvSpPr/>
          <p:nvPr/>
        </p:nvSpPr>
        <p:spPr>
          <a:xfrm>
            <a:off x="837724" y="327945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Micro-Level Analysis</a:t>
            </a:r>
            <a:endParaRPr lang="en-US" sz="2200" dirty="0"/>
          </a:p>
        </p:txBody>
      </p:sp>
      <p:sp>
        <p:nvSpPr>
          <p:cNvPr id="4" name="Text 2"/>
          <p:cNvSpPr/>
          <p:nvPr/>
        </p:nvSpPr>
        <p:spPr>
          <a:xfrm>
            <a:off x="837724" y="3870722"/>
            <a:ext cx="6185535"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Focuses on individual properties and deals</a:t>
            </a:r>
            <a:endParaRPr lang="en-US" sz="1850" dirty="0"/>
          </a:p>
        </p:txBody>
      </p:sp>
      <p:sp>
        <p:nvSpPr>
          <p:cNvPr id="5" name="Text 3"/>
          <p:cNvSpPr/>
          <p:nvPr/>
        </p:nvSpPr>
        <p:spPr>
          <a:xfrm>
            <a:off x="837724" y="4469130"/>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Property-specific metrics</a:t>
            </a:r>
            <a:endParaRPr lang="en-US" sz="1850" dirty="0"/>
          </a:p>
        </p:txBody>
      </p:sp>
      <p:sp>
        <p:nvSpPr>
          <p:cNvPr id="6" name="Text 4"/>
          <p:cNvSpPr/>
          <p:nvPr/>
        </p:nvSpPr>
        <p:spPr>
          <a:xfrm>
            <a:off x="837724" y="4935855"/>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Deal structure evaluation</a:t>
            </a:r>
            <a:endParaRPr lang="en-US" sz="1850" dirty="0"/>
          </a:p>
        </p:txBody>
      </p:sp>
      <p:sp>
        <p:nvSpPr>
          <p:cNvPr id="7" name="Text 5"/>
          <p:cNvSpPr/>
          <p:nvPr/>
        </p:nvSpPr>
        <p:spPr>
          <a:xfrm>
            <a:off x="837724" y="5402580"/>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Individual asset performance</a:t>
            </a:r>
            <a:endParaRPr lang="en-US" sz="1850" dirty="0"/>
          </a:p>
        </p:txBody>
      </p:sp>
      <p:sp>
        <p:nvSpPr>
          <p:cNvPr id="8" name="Text 6"/>
          <p:cNvSpPr/>
          <p:nvPr/>
        </p:nvSpPr>
        <p:spPr>
          <a:xfrm>
            <a:off x="7614761" y="327945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Macro-Level Analysis</a:t>
            </a:r>
            <a:endParaRPr lang="en-US" sz="2200" dirty="0"/>
          </a:p>
        </p:txBody>
      </p:sp>
      <p:sp>
        <p:nvSpPr>
          <p:cNvPr id="9" name="Text 7"/>
          <p:cNvSpPr/>
          <p:nvPr/>
        </p:nvSpPr>
        <p:spPr>
          <a:xfrm>
            <a:off x="7614761" y="3870722"/>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Examines aggregates of properties and portfolio considerations</a:t>
            </a:r>
            <a:endParaRPr lang="en-US" sz="1850" dirty="0"/>
          </a:p>
        </p:txBody>
      </p:sp>
      <p:sp>
        <p:nvSpPr>
          <p:cNvPr id="10" name="Text 8"/>
          <p:cNvSpPr/>
          <p:nvPr/>
        </p:nvSpPr>
        <p:spPr>
          <a:xfrm>
            <a:off x="7614761" y="4852154"/>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Portfolio-wide allocation decisions</a:t>
            </a:r>
            <a:endParaRPr lang="en-US" sz="1850" dirty="0"/>
          </a:p>
        </p:txBody>
      </p:sp>
      <p:sp>
        <p:nvSpPr>
          <p:cNvPr id="11" name="Text 9"/>
          <p:cNvSpPr/>
          <p:nvPr/>
        </p:nvSpPr>
        <p:spPr>
          <a:xfrm>
            <a:off x="7614761" y="5318879"/>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Mixed-asset portfolio management</a:t>
            </a:r>
            <a:endParaRPr lang="en-US" sz="1850" dirty="0"/>
          </a:p>
        </p:txBody>
      </p:sp>
      <p:sp>
        <p:nvSpPr>
          <p:cNvPr id="12" name="Text 10"/>
          <p:cNvSpPr/>
          <p:nvPr/>
        </p:nvSpPr>
        <p:spPr>
          <a:xfrm>
            <a:off x="7614761" y="5785604"/>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Interface between real estate and other asset classes</a:t>
            </a:r>
            <a:endParaRPr lang="en-US" sz="18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79383" y="629841"/>
            <a:ext cx="5240179" cy="654963"/>
          </a:xfrm>
          <a:prstGeom prst="rect">
            <a:avLst/>
          </a:prstGeom>
          <a:noFill/>
          <a:ln/>
        </p:spPr>
        <p:txBody>
          <a:bodyPr wrap="none" lIns="0" tIns="0" rIns="0" bIns="0" rtlCol="0" anchor="t"/>
          <a:lstStyle/>
          <a:p>
            <a:pPr marL="0" indent="0" algn="l">
              <a:lnSpc>
                <a:spcPts val="5150"/>
              </a:lnSpc>
              <a:buNone/>
            </a:pPr>
            <a:r>
              <a:rPr lang="en-US" sz="4100" dirty="0">
                <a:solidFill>
                  <a:srgbClr val="FFD9BE"/>
                </a:solidFill>
                <a:latin typeface="Quattrocento" pitchFamily="34" charset="0"/>
                <a:ea typeface="Quattrocento" pitchFamily="34" charset="-122"/>
                <a:cs typeface="Quattrocento" pitchFamily="34" charset="-120"/>
              </a:rPr>
              <a:t>Key Takeaways</a:t>
            </a:r>
            <a:endParaRPr lang="en-US" sz="4100" dirty="0"/>
          </a:p>
        </p:txBody>
      </p:sp>
      <p:sp>
        <p:nvSpPr>
          <p:cNvPr id="4" name="Shape 1"/>
          <p:cNvSpPr/>
          <p:nvPr/>
        </p:nvSpPr>
        <p:spPr>
          <a:xfrm>
            <a:off x="779383" y="1618774"/>
            <a:ext cx="501015" cy="501015"/>
          </a:xfrm>
          <a:prstGeom prst="roundRect">
            <a:avLst>
              <a:gd name="adj" fmla="val 6668"/>
            </a:avLst>
          </a:prstGeom>
          <a:solidFill>
            <a:srgbClr val="315251"/>
          </a:solidFill>
          <a:ln/>
        </p:spPr>
        <p:txBody>
          <a:bodyPr/>
          <a:lstStyle/>
          <a:p>
            <a:endParaRPr lang="en-US"/>
          </a:p>
        </p:txBody>
      </p:sp>
      <p:pic>
        <p:nvPicPr>
          <p:cNvPr id="5" name="Image 1" descr="preencoded.png"/>
          <p:cNvPicPr>
            <a:picLocks noChangeAspect="1"/>
          </p:cNvPicPr>
          <p:nvPr/>
        </p:nvPicPr>
        <p:blipFill>
          <a:blip r:embed="rId4"/>
          <a:stretch>
            <a:fillRect/>
          </a:stretch>
        </p:blipFill>
        <p:spPr>
          <a:xfrm>
            <a:off x="872728" y="1672828"/>
            <a:ext cx="314325" cy="392906"/>
          </a:xfrm>
          <a:prstGeom prst="rect">
            <a:avLst/>
          </a:prstGeom>
        </p:spPr>
      </p:pic>
      <p:sp>
        <p:nvSpPr>
          <p:cNvPr id="6" name="Text 2"/>
          <p:cNvSpPr/>
          <p:nvPr/>
        </p:nvSpPr>
        <p:spPr>
          <a:xfrm>
            <a:off x="1503045" y="1695212"/>
            <a:ext cx="2620089" cy="327541"/>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Strategic Importance</a:t>
            </a:r>
            <a:endParaRPr lang="en-US" sz="2050" dirty="0"/>
          </a:p>
        </p:txBody>
      </p:sp>
      <p:sp>
        <p:nvSpPr>
          <p:cNvPr id="7" name="Text 3"/>
          <p:cNvSpPr/>
          <p:nvPr/>
        </p:nvSpPr>
        <p:spPr>
          <a:xfrm>
            <a:off x="1503045" y="2156341"/>
            <a:ext cx="6861572" cy="712708"/>
          </a:xfrm>
          <a:prstGeom prst="rect">
            <a:avLst/>
          </a:prstGeom>
          <a:noFill/>
          <a:ln/>
        </p:spPr>
        <p:txBody>
          <a:bodyPr wrap="squar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Macro-level analysis is essential for optimal real estate investment allocation</a:t>
            </a:r>
            <a:endParaRPr lang="en-US" sz="1750" dirty="0"/>
          </a:p>
        </p:txBody>
      </p:sp>
      <p:sp>
        <p:nvSpPr>
          <p:cNvPr id="8" name="Shape 4"/>
          <p:cNvSpPr/>
          <p:nvPr/>
        </p:nvSpPr>
        <p:spPr>
          <a:xfrm>
            <a:off x="779383" y="3314462"/>
            <a:ext cx="501015" cy="501015"/>
          </a:xfrm>
          <a:prstGeom prst="roundRect">
            <a:avLst>
              <a:gd name="adj" fmla="val 6668"/>
            </a:avLst>
          </a:prstGeom>
          <a:solidFill>
            <a:srgbClr val="315251"/>
          </a:solidFill>
          <a:ln/>
        </p:spPr>
        <p:txBody>
          <a:bodyPr/>
          <a:lstStyle/>
          <a:p>
            <a:endParaRPr lang="en-US"/>
          </a:p>
        </p:txBody>
      </p:sp>
      <p:pic>
        <p:nvPicPr>
          <p:cNvPr id="9" name="Image 2" descr="preencoded.png"/>
          <p:cNvPicPr>
            <a:picLocks noChangeAspect="1"/>
          </p:cNvPicPr>
          <p:nvPr/>
        </p:nvPicPr>
        <p:blipFill>
          <a:blip r:embed="rId5"/>
          <a:stretch>
            <a:fillRect/>
          </a:stretch>
        </p:blipFill>
        <p:spPr>
          <a:xfrm>
            <a:off x="872728" y="3368516"/>
            <a:ext cx="314325" cy="392906"/>
          </a:xfrm>
          <a:prstGeom prst="rect">
            <a:avLst/>
          </a:prstGeom>
        </p:spPr>
      </p:pic>
      <p:sp>
        <p:nvSpPr>
          <p:cNvPr id="10" name="Text 5"/>
          <p:cNvSpPr/>
          <p:nvPr/>
        </p:nvSpPr>
        <p:spPr>
          <a:xfrm>
            <a:off x="1503045" y="3390900"/>
            <a:ext cx="2620089" cy="327541"/>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Significant Allocation</a:t>
            </a:r>
            <a:endParaRPr lang="en-US" sz="2050" dirty="0"/>
          </a:p>
        </p:txBody>
      </p:sp>
      <p:sp>
        <p:nvSpPr>
          <p:cNvPr id="11" name="Text 6"/>
          <p:cNvSpPr/>
          <p:nvPr/>
        </p:nvSpPr>
        <p:spPr>
          <a:xfrm>
            <a:off x="1503045" y="3852029"/>
            <a:ext cx="6861572" cy="712708"/>
          </a:xfrm>
          <a:prstGeom prst="rect">
            <a:avLst/>
          </a:prstGeom>
          <a:noFill/>
          <a:ln/>
        </p:spPr>
        <p:txBody>
          <a:bodyPr wrap="squar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All portfolio approaches suggest real estate deserves substantial allocation</a:t>
            </a:r>
            <a:endParaRPr lang="en-US" sz="1750" dirty="0"/>
          </a:p>
        </p:txBody>
      </p:sp>
      <p:sp>
        <p:nvSpPr>
          <p:cNvPr id="12" name="Shape 7"/>
          <p:cNvSpPr/>
          <p:nvPr/>
        </p:nvSpPr>
        <p:spPr>
          <a:xfrm>
            <a:off x="779383" y="5010150"/>
            <a:ext cx="501015" cy="501015"/>
          </a:xfrm>
          <a:prstGeom prst="roundRect">
            <a:avLst>
              <a:gd name="adj" fmla="val 6668"/>
            </a:avLst>
          </a:prstGeom>
          <a:solidFill>
            <a:srgbClr val="315251"/>
          </a:solidFill>
          <a:ln/>
        </p:spPr>
        <p:txBody>
          <a:bodyPr/>
          <a:lstStyle/>
          <a:p>
            <a:endParaRPr lang="en-US"/>
          </a:p>
        </p:txBody>
      </p:sp>
      <p:pic>
        <p:nvPicPr>
          <p:cNvPr id="13" name="Image 3" descr="preencoded.png"/>
          <p:cNvPicPr>
            <a:picLocks noChangeAspect="1"/>
          </p:cNvPicPr>
          <p:nvPr/>
        </p:nvPicPr>
        <p:blipFill>
          <a:blip r:embed="rId6"/>
          <a:stretch>
            <a:fillRect/>
          </a:stretch>
        </p:blipFill>
        <p:spPr>
          <a:xfrm>
            <a:off x="872728" y="5064204"/>
            <a:ext cx="314325" cy="392906"/>
          </a:xfrm>
          <a:prstGeom prst="rect">
            <a:avLst/>
          </a:prstGeom>
        </p:spPr>
      </p:pic>
      <p:sp>
        <p:nvSpPr>
          <p:cNvPr id="14" name="Text 8"/>
          <p:cNvSpPr/>
          <p:nvPr/>
        </p:nvSpPr>
        <p:spPr>
          <a:xfrm>
            <a:off x="1503045" y="5086588"/>
            <a:ext cx="2620089" cy="327541"/>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Multiple Approaches</a:t>
            </a:r>
            <a:endParaRPr lang="en-US" sz="2050" dirty="0"/>
          </a:p>
        </p:txBody>
      </p:sp>
      <p:sp>
        <p:nvSpPr>
          <p:cNvPr id="15" name="Text 9"/>
          <p:cNvSpPr/>
          <p:nvPr/>
        </p:nvSpPr>
        <p:spPr>
          <a:xfrm>
            <a:off x="1503045" y="5547717"/>
            <a:ext cx="6861572" cy="712708"/>
          </a:xfrm>
          <a:prstGeom prst="rect">
            <a:avLst/>
          </a:prstGeom>
          <a:noFill/>
          <a:ln/>
        </p:spPr>
        <p:txBody>
          <a:bodyPr wrap="squar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MPT, Risk Parity, and Passive Allocation each offer valuable perspectives</a:t>
            </a:r>
            <a:endParaRPr lang="en-US" sz="1750" dirty="0"/>
          </a:p>
        </p:txBody>
      </p:sp>
      <p:sp>
        <p:nvSpPr>
          <p:cNvPr id="16" name="Shape 10"/>
          <p:cNvSpPr/>
          <p:nvPr/>
        </p:nvSpPr>
        <p:spPr>
          <a:xfrm>
            <a:off x="779383" y="6705838"/>
            <a:ext cx="501015" cy="501015"/>
          </a:xfrm>
          <a:prstGeom prst="roundRect">
            <a:avLst>
              <a:gd name="adj" fmla="val 6668"/>
            </a:avLst>
          </a:prstGeom>
          <a:solidFill>
            <a:srgbClr val="315251"/>
          </a:solidFill>
          <a:ln/>
        </p:spPr>
        <p:txBody>
          <a:bodyPr/>
          <a:lstStyle/>
          <a:p>
            <a:endParaRPr lang="en-US"/>
          </a:p>
        </p:txBody>
      </p:sp>
      <p:pic>
        <p:nvPicPr>
          <p:cNvPr id="17" name="Image 4" descr="preencoded.png"/>
          <p:cNvPicPr>
            <a:picLocks noChangeAspect="1"/>
          </p:cNvPicPr>
          <p:nvPr/>
        </p:nvPicPr>
        <p:blipFill>
          <a:blip r:embed="rId7"/>
          <a:stretch>
            <a:fillRect/>
          </a:stretch>
        </p:blipFill>
        <p:spPr>
          <a:xfrm>
            <a:off x="872728" y="6759893"/>
            <a:ext cx="314325" cy="392906"/>
          </a:xfrm>
          <a:prstGeom prst="rect">
            <a:avLst/>
          </a:prstGeom>
        </p:spPr>
      </p:pic>
      <p:sp>
        <p:nvSpPr>
          <p:cNvPr id="18" name="Text 11"/>
          <p:cNvSpPr/>
          <p:nvPr/>
        </p:nvSpPr>
        <p:spPr>
          <a:xfrm>
            <a:off x="1503045" y="6782276"/>
            <a:ext cx="2620089" cy="327541"/>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Dual Benefits</a:t>
            </a:r>
            <a:endParaRPr lang="en-US" sz="2050" dirty="0"/>
          </a:p>
        </p:txBody>
      </p:sp>
      <p:sp>
        <p:nvSpPr>
          <p:cNvPr id="19" name="Text 12"/>
          <p:cNvSpPr/>
          <p:nvPr/>
        </p:nvSpPr>
        <p:spPr>
          <a:xfrm>
            <a:off x="1503045" y="7243405"/>
            <a:ext cx="6861572" cy="356354"/>
          </a:xfrm>
          <a:prstGeom prst="rect">
            <a:avLst/>
          </a:prstGeom>
          <a:noFill/>
          <a:ln/>
        </p:spPr>
        <p:txBody>
          <a:bodyPr wrap="non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Real estate serves as both a portfolio diversifier and inflation hedge</a:t>
            </a:r>
            <a:endParaRPr lang="en-US" sz="17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E5DDD4-41EC-E9BC-509C-DFF8A476D88D}"/>
              </a:ext>
            </a:extLst>
          </p:cNvPr>
          <p:cNvSpPr txBox="1"/>
          <p:nvPr/>
        </p:nvSpPr>
        <p:spPr>
          <a:xfrm>
            <a:off x="2446636" y="1260388"/>
            <a:ext cx="9934834" cy="1754326"/>
          </a:xfrm>
          <a:prstGeom prst="rect">
            <a:avLst/>
          </a:prstGeom>
          <a:noFill/>
        </p:spPr>
        <p:txBody>
          <a:bodyPr wrap="square" rtlCol="0">
            <a:spAutoFit/>
          </a:bodyPr>
          <a:lstStyle/>
          <a:p>
            <a:r>
              <a:rPr lang="en-US" sz="5400" dirty="0">
                <a:solidFill>
                  <a:schemeClr val="bg1"/>
                </a:solidFill>
              </a:rPr>
              <a:t>Appendix on the mathematics of the Efficient Frontier </a:t>
            </a:r>
          </a:p>
        </p:txBody>
      </p:sp>
    </p:spTree>
    <p:extLst>
      <p:ext uri="{BB962C8B-B14F-4D97-AF65-F5344CB8AC3E}">
        <p14:creationId xmlns:p14="http://schemas.microsoft.com/office/powerpoint/2010/main" val="3699612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endParaRPr lang="en-US" dirty="0"/>
          </a:p>
        </p:txBody>
      </p:sp>
      <p:sp>
        <p:nvSpPr>
          <p:cNvPr id="160773" name="Text Box 5"/>
          <p:cNvSpPr txBox="1">
            <a:spLocks noChangeArrowheads="1"/>
          </p:cNvSpPr>
          <p:nvPr/>
        </p:nvSpPr>
        <p:spPr bwMode="auto">
          <a:xfrm>
            <a:off x="2194560" y="731521"/>
            <a:ext cx="10332720" cy="3948132"/>
          </a:xfrm>
          <a:prstGeom prst="rect">
            <a:avLst/>
          </a:prstGeom>
          <a:noFill/>
          <a:ln w="9525">
            <a:noFill/>
            <a:miter lim="800000"/>
            <a:headEnd/>
            <a:tailEnd/>
          </a:ln>
          <a:effectLst/>
        </p:spPr>
        <p:txBody>
          <a:bodyPr>
            <a:spAutoFit/>
          </a:bodyPr>
          <a:lstStyle/>
          <a:p>
            <a:pPr>
              <a:spcBef>
                <a:spcPct val="50000"/>
              </a:spcBef>
            </a:pPr>
            <a:r>
              <a:rPr lang="en-US" sz="2160" dirty="0">
                <a:solidFill>
                  <a:srgbClr val="0000FF"/>
                </a:solidFill>
              </a:rPr>
              <a:t>AT THE HEART OF PORTFOLIO THEORY ARE TWO BASIC MATHEMATICAL </a:t>
            </a:r>
            <a:r>
              <a:rPr lang="en-US" sz="2160" u="sng" dirty="0">
                <a:solidFill>
                  <a:srgbClr val="0000FF"/>
                </a:solidFill>
              </a:rPr>
              <a:t>FACTS</a:t>
            </a:r>
            <a:r>
              <a:rPr lang="en-US" sz="2160" dirty="0">
                <a:solidFill>
                  <a:srgbClr val="0000FF"/>
                </a:solidFill>
                <a:effectLst>
                  <a:outerShdw blurRad="38100" dist="38100" dir="2700000" algn="tl">
                    <a:srgbClr val="000000"/>
                  </a:outerShdw>
                </a:effectLst>
              </a:rPr>
              <a:t>:</a:t>
            </a:r>
          </a:p>
          <a:p>
            <a:pPr>
              <a:spcBef>
                <a:spcPct val="50000"/>
              </a:spcBef>
            </a:pPr>
            <a:endParaRPr lang="en-US" sz="2160" dirty="0">
              <a:solidFill>
                <a:srgbClr val="0000FF"/>
              </a:solidFill>
              <a:effectLst>
                <a:outerShdw blurRad="38100" dist="38100" dir="2700000" algn="tl">
                  <a:srgbClr val="000000"/>
                </a:outerShdw>
              </a:effectLst>
            </a:endParaRPr>
          </a:p>
          <a:p>
            <a:pPr>
              <a:spcBef>
                <a:spcPct val="10000"/>
              </a:spcBef>
            </a:pPr>
            <a:r>
              <a:rPr lang="en-US" sz="2160" dirty="0">
                <a:effectLst>
                  <a:outerShdw blurRad="38100" dist="38100" dir="2700000" algn="tl">
                    <a:srgbClr val="FFFFFF"/>
                  </a:outerShdw>
                </a:effectLst>
              </a:rPr>
              <a:t>1) PORTFOLIO RETURN IS A LINEAR FUNCTION OF THE ASSET WEIGHTS (w, allocation, share of portfolio):</a:t>
            </a:r>
          </a:p>
          <a:p>
            <a:pPr>
              <a:spcBef>
                <a:spcPct val="50000"/>
              </a:spcBef>
            </a:pPr>
            <a:endParaRPr lang="en-US" sz="2160" dirty="0">
              <a:effectLst>
                <a:outerShdw blurRad="38100" dist="38100" dir="2700000" algn="tl">
                  <a:srgbClr val="FFFFFF"/>
                </a:outerShdw>
              </a:effectLst>
            </a:endParaRPr>
          </a:p>
          <a:p>
            <a:pPr>
              <a:spcBef>
                <a:spcPct val="50000"/>
              </a:spcBef>
            </a:pPr>
            <a:r>
              <a:rPr lang="en-US" sz="2160" dirty="0">
                <a:effectLst>
                  <a:outerShdw blurRad="38100" dist="38100" dir="2700000" algn="tl">
                    <a:srgbClr val="FFFFFF"/>
                  </a:outerShdw>
                </a:effectLst>
              </a:rPr>
              <a:t>IN PARTICULAR, THE PORTFOLIO EXPECTED RETURN IS A </a:t>
            </a:r>
            <a:r>
              <a:rPr lang="en-US" sz="2160" u="sng" dirty="0">
                <a:effectLst>
                  <a:outerShdw blurRad="38100" dist="38100" dir="2700000" algn="tl">
                    <a:srgbClr val="FFFFFF"/>
                  </a:outerShdw>
                </a:effectLst>
              </a:rPr>
              <a:t>WEIGHTED AVERAGE</a:t>
            </a:r>
            <a:r>
              <a:rPr lang="en-US" sz="2160" dirty="0">
                <a:effectLst>
                  <a:outerShdw blurRad="38100" dist="38100" dir="2700000" algn="tl">
                    <a:srgbClr val="FFFFFF"/>
                  </a:outerShdw>
                </a:effectLst>
              </a:rPr>
              <a:t> OF THE EXPECTED RETURNS TO THE INDIVIDUAL ASSETS. E.G., WITH TWO ASSETS ("</a:t>
            </a:r>
            <a:r>
              <a:rPr lang="en-US" sz="2160" dirty="0" err="1">
                <a:effectLst>
                  <a:outerShdw blurRad="38100" dist="38100" dir="2700000" algn="tl">
                    <a:srgbClr val="FFFFFF"/>
                  </a:outerShdw>
                </a:effectLst>
              </a:rPr>
              <a:t>i</a:t>
            </a:r>
            <a:r>
              <a:rPr lang="en-US" sz="2160" dirty="0">
                <a:effectLst>
                  <a:outerShdw blurRad="38100" dist="38100" dir="2700000" algn="tl">
                    <a:srgbClr val="FFFFFF"/>
                  </a:outerShdw>
                </a:effectLst>
              </a:rPr>
              <a:t>" &amp; "j"):</a:t>
            </a:r>
          </a:p>
          <a:p>
            <a:pPr>
              <a:spcBef>
                <a:spcPct val="50000"/>
              </a:spcBef>
            </a:pPr>
            <a:r>
              <a:rPr lang="en-US" sz="2160" dirty="0">
                <a:effectLst>
                  <a:outerShdw blurRad="38100" dist="38100" dir="2700000" algn="tl">
                    <a:srgbClr val="FFFFFF"/>
                  </a:outerShdw>
                </a:effectLst>
              </a:rPr>
              <a:t>					</a:t>
            </a:r>
            <a:r>
              <a:rPr lang="en-US" sz="2160" dirty="0" err="1">
                <a:effectLst>
                  <a:outerShdw blurRad="38100" dist="38100" dir="2700000" algn="tl">
                    <a:srgbClr val="FFFFFF"/>
                  </a:outerShdw>
                </a:effectLst>
              </a:rPr>
              <a:t>r</a:t>
            </a:r>
            <a:r>
              <a:rPr lang="en-US" sz="2160" baseline="-25000" dirty="0" err="1">
                <a:effectLst>
                  <a:outerShdw blurRad="38100" dist="38100" dir="2700000" algn="tl">
                    <a:srgbClr val="FFFFFF"/>
                  </a:outerShdw>
                </a:effectLst>
              </a:rPr>
              <a:t>p</a:t>
            </a:r>
            <a:r>
              <a:rPr lang="en-US" sz="2160" dirty="0">
                <a:effectLst>
                  <a:outerShdw blurRad="38100" dist="38100" dir="2700000" algn="tl">
                    <a:srgbClr val="FFFFFF"/>
                  </a:outerShdw>
                </a:effectLst>
              </a:rPr>
              <a:t>  =  </a:t>
            </a:r>
            <a:r>
              <a:rPr lang="el-GR" sz="2160" dirty="0">
                <a:effectLst>
                  <a:outerShdw blurRad="38100" dist="38100" dir="2700000" algn="tl">
                    <a:srgbClr val="FFFFFF"/>
                  </a:outerShdw>
                </a:effectLst>
                <a:cs typeface="Times New Roman" pitchFamily="18" charset="0"/>
              </a:rPr>
              <a:t>ω</a:t>
            </a:r>
            <a:r>
              <a:rPr lang="en-US" sz="2160" dirty="0" err="1">
                <a:effectLst>
                  <a:outerShdw blurRad="38100" dist="38100" dir="2700000" algn="tl">
                    <a:srgbClr val="FFFFFF"/>
                  </a:outerShdw>
                </a:effectLst>
              </a:rPr>
              <a:t>r</a:t>
            </a:r>
            <a:r>
              <a:rPr lang="en-US" sz="2160" baseline="-25000" dirty="0" err="1">
                <a:effectLst>
                  <a:outerShdw blurRad="38100" dist="38100" dir="2700000" algn="tl">
                    <a:srgbClr val="FFFFFF"/>
                  </a:outerShdw>
                </a:effectLst>
              </a:rPr>
              <a:t>i</a:t>
            </a:r>
            <a:r>
              <a:rPr lang="en-US" sz="2160" dirty="0">
                <a:effectLst>
                  <a:outerShdw blurRad="38100" dist="38100" dir="2700000" algn="tl">
                    <a:srgbClr val="FFFFFF"/>
                  </a:outerShdw>
                </a:effectLst>
              </a:rPr>
              <a:t> + (1-</a:t>
            </a:r>
            <a:r>
              <a:rPr lang="el-GR" sz="2160" dirty="0">
                <a:effectLst>
                  <a:outerShdw blurRad="38100" dist="38100" dir="2700000" algn="tl">
                    <a:srgbClr val="FFFFFF"/>
                  </a:outerShdw>
                </a:effectLst>
                <a:cs typeface="Times New Roman" pitchFamily="18" charset="0"/>
              </a:rPr>
              <a:t>ω</a:t>
            </a:r>
            <a:r>
              <a:rPr lang="en-US" sz="2160" dirty="0">
                <a:effectLst>
                  <a:outerShdw blurRad="38100" dist="38100" dir="2700000" algn="tl">
                    <a:srgbClr val="FFFFFF"/>
                  </a:outerShdw>
                </a:effectLst>
              </a:rPr>
              <a:t>)</a:t>
            </a:r>
            <a:r>
              <a:rPr lang="en-US" sz="2160" dirty="0" err="1">
                <a:effectLst>
                  <a:outerShdw blurRad="38100" dist="38100" dir="2700000" algn="tl">
                    <a:srgbClr val="FFFFFF"/>
                  </a:outerShdw>
                </a:effectLst>
              </a:rPr>
              <a:t>r</a:t>
            </a:r>
            <a:r>
              <a:rPr lang="en-US" sz="2160" baseline="-25000" dirty="0" err="1">
                <a:effectLst>
                  <a:outerShdw blurRad="38100" dist="38100" dir="2700000" algn="tl">
                    <a:srgbClr val="FFFFFF"/>
                  </a:outerShdw>
                </a:effectLst>
              </a:rPr>
              <a:t>j</a:t>
            </a:r>
            <a:endParaRPr lang="en-US" sz="2160" baseline="-25000" dirty="0">
              <a:effectLst>
                <a:outerShdw blurRad="38100" dist="38100" dir="2700000" algn="tl">
                  <a:srgbClr val="FFFFFF"/>
                </a:outerShdw>
              </a:effectLst>
            </a:endParaRPr>
          </a:p>
          <a:p>
            <a:pPr>
              <a:spcBef>
                <a:spcPct val="50000"/>
              </a:spcBef>
            </a:pPr>
            <a:r>
              <a:rPr lang="en-US" sz="2160" dirty="0">
                <a:effectLst>
                  <a:outerShdw blurRad="38100" dist="38100" dir="2700000" algn="tl">
                    <a:srgbClr val="FFFFFF"/>
                  </a:outerShdw>
                </a:effectLst>
              </a:rPr>
              <a:t>WHERE </a:t>
            </a:r>
            <a:r>
              <a:rPr lang="en-US" sz="2160" dirty="0">
                <a:effectLst>
                  <a:outerShdw blurRad="38100" dist="38100" dir="2700000" algn="tl">
                    <a:srgbClr val="FFFFFF"/>
                  </a:outerShdw>
                </a:effectLst>
                <a:sym typeface="Symbol" pitchFamily="18" charset="2"/>
              </a:rPr>
              <a:t></a:t>
            </a:r>
            <a:r>
              <a:rPr lang="en-US" sz="2160" baseline="-25000" dirty="0" err="1">
                <a:effectLst>
                  <a:outerShdw blurRad="38100" dist="38100" dir="2700000" algn="tl">
                    <a:srgbClr val="FFFFFF"/>
                  </a:outerShdw>
                </a:effectLst>
              </a:rPr>
              <a:t>i</a:t>
            </a:r>
            <a:r>
              <a:rPr lang="en-US" sz="2160" dirty="0">
                <a:effectLst>
                  <a:outerShdw blurRad="38100" dist="38100" dir="2700000" algn="tl">
                    <a:srgbClr val="FFFFFF"/>
                  </a:outerShdw>
                </a:effectLst>
              </a:rPr>
              <a:t> IS THE SHARE OF PORTFOLIO TOTAL VALUE INVESTED IN ASSET </a:t>
            </a:r>
            <a:r>
              <a:rPr lang="en-US" sz="2160" dirty="0" err="1">
                <a:effectLst>
                  <a:outerShdw blurRad="38100" dist="38100" dir="2700000" algn="tl">
                    <a:srgbClr val="FFFFFF"/>
                  </a:outerShdw>
                </a:effectLst>
              </a:rPr>
              <a:t>i</a:t>
            </a:r>
            <a:r>
              <a:rPr lang="en-US" sz="2160" dirty="0">
                <a:effectLst>
                  <a:outerShdw blurRad="38100" dist="38100" dir="2700000" algn="tl">
                    <a:srgbClr val="FFFFFF"/>
                  </a:outerShdw>
                </a:effectLst>
              </a:rPr>
              <a:t>.</a:t>
            </a:r>
          </a:p>
        </p:txBody>
      </p:sp>
      <p:sp>
        <p:nvSpPr>
          <p:cNvPr id="160774" name="Text Box 6"/>
          <p:cNvSpPr txBox="1">
            <a:spLocks noChangeArrowheads="1"/>
          </p:cNvSpPr>
          <p:nvPr/>
        </p:nvSpPr>
        <p:spPr bwMode="auto">
          <a:xfrm>
            <a:off x="2286000" y="6492240"/>
            <a:ext cx="10149840" cy="978729"/>
          </a:xfrm>
          <a:prstGeom prst="rect">
            <a:avLst/>
          </a:prstGeom>
          <a:solidFill>
            <a:srgbClr val="FFFFCC"/>
          </a:solidFill>
          <a:ln w="9525">
            <a:solidFill>
              <a:schemeClr val="tx1"/>
            </a:solidFill>
            <a:miter lim="800000"/>
            <a:headEnd/>
            <a:tailEnd/>
          </a:ln>
          <a:effectLst/>
        </p:spPr>
        <p:txBody>
          <a:bodyPr>
            <a:spAutoFit/>
          </a:bodyPr>
          <a:lstStyle/>
          <a:p>
            <a:pPr>
              <a:spcBef>
                <a:spcPct val="50000"/>
              </a:spcBef>
            </a:pPr>
            <a:r>
              <a:rPr lang="en-US" sz="2880" dirty="0"/>
              <a:t>e.g., If Asset A has E[</a:t>
            </a:r>
            <a:r>
              <a:rPr lang="en-US" sz="2880" dirty="0" err="1"/>
              <a:t>r</a:t>
            </a:r>
            <a:r>
              <a:rPr lang="en-US" sz="2880" baseline="-25000" dirty="0" err="1"/>
              <a:t>A</a:t>
            </a:r>
            <a:r>
              <a:rPr lang="en-US" sz="2880" dirty="0"/>
              <a:t>]=5% and Asset B has E[</a:t>
            </a:r>
            <a:r>
              <a:rPr lang="en-US" sz="2880" dirty="0" err="1"/>
              <a:t>r</a:t>
            </a:r>
            <a:r>
              <a:rPr lang="en-US" sz="2880" baseline="-25000" dirty="0" err="1"/>
              <a:t>B</a:t>
            </a:r>
            <a:r>
              <a:rPr lang="en-US" sz="2880" dirty="0"/>
              <a:t>]=10%, then a 50/50 Portfolio (50% A + 50% B) will have E[</a:t>
            </a:r>
            <a:r>
              <a:rPr lang="en-US" sz="2880" dirty="0" err="1"/>
              <a:t>r</a:t>
            </a:r>
            <a:r>
              <a:rPr lang="en-US" sz="2880" baseline="-25000" dirty="0" err="1"/>
              <a:t>P</a:t>
            </a:r>
            <a:r>
              <a:rPr lang="en-US" sz="2880" dirty="0"/>
              <a:t>]=7.5%.</a:t>
            </a:r>
          </a:p>
        </p:txBody>
      </p:sp>
      <p:graphicFrame>
        <p:nvGraphicFramePr>
          <p:cNvPr id="160775" name="Object 7"/>
          <p:cNvGraphicFramePr>
            <a:graphicFrameLocks noChangeAspect="1"/>
          </p:cNvGraphicFramePr>
          <p:nvPr>
            <p:extLst>
              <p:ext uri="{D42A27DB-BD31-4B8C-83A1-F6EECF244321}">
                <p14:modId xmlns:p14="http://schemas.microsoft.com/office/powerpoint/2010/main" val="3498312530"/>
              </p:ext>
            </p:extLst>
          </p:nvPr>
        </p:nvGraphicFramePr>
        <p:xfrm>
          <a:off x="8186763" y="1902991"/>
          <a:ext cx="1920240" cy="1034416"/>
        </p:xfrm>
        <a:graphic>
          <a:graphicData uri="http://schemas.openxmlformats.org/presentationml/2006/ole">
            <mc:AlternateContent xmlns:mc="http://schemas.openxmlformats.org/markup-compatibility/2006">
              <mc:Choice xmlns:v="urn:schemas-microsoft-com:vml" Requires="v">
                <p:oleObj name="Equation" r:id="rId2" imgW="1048439" imgH="563276" progId="Equation.3">
                  <p:embed/>
                </p:oleObj>
              </mc:Choice>
              <mc:Fallback>
                <p:oleObj name="Equation" r:id="rId2" imgW="1048439" imgH="563276" progId="Equation.3">
                  <p:embed/>
                  <p:pic>
                    <p:nvPicPr>
                      <p:cNvPr id="160775" name="Objec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63" y="1902991"/>
                        <a:ext cx="1920240" cy="103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p:cNvSpPr txBox="1"/>
          <p:nvPr/>
        </p:nvSpPr>
        <p:spPr>
          <a:xfrm>
            <a:off x="2194560" y="182880"/>
            <a:ext cx="7132320" cy="424732"/>
          </a:xfrm>
          <a:prstGeom prst="rect">
            <a:avLst/>
          </a:prstGeom>
          <a:noFill/>
        </p:spPr>
        <p:txBody>
          <a:bodyPr wrap="square" rtlCol="0">
            <a:spAutoFit/>
          </a:bodyPr>
          <a:lstStyle/>
          <a:p>
            <a:r>
              <a:rPr lang="en-US" sz="2160" dirty="0"/>
              <a:t>Making the analysis more formal &amp; rigorous…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BE7FA7F3-3037-455A-98B8-40CB58A6F0DD}" type="slidenum">
              <a:rPr lang="en-US"/>
              <a:pPr/>
              <a:t>23</a:t>
            </a:fld>
            <a:endParaRPr lang="en-US"/>
          </a:p>
        </p:txBody>
      </p:sp>
      <p:sp>
        <p:nvSpPr>
          <p:cNvPr id="161796" name="Text Box 4"/>
          <p:cNvSpPr txBox="1">
            <a:spLocks noChangeArrowheads="1"/>
          </p:cNvSpPr>
          <p:nvPr/>
        </p:nvSpPr>
        <p:spPr bwMode="auto">
          <a:xfrm>
            <a:off x="2051222" y="822959"/>
            <a:ext cx="10384618" cy="1754326"/>
          </a:xfrm>
          <a:prstGeom prst="rect">
            <a:avLst/>
          </a:prstGeom>
          <a:noFill/>
          <a:ln w="9525">
            <a:noFill/>
            <a:miter lim="800000"/>
            <a:headEnd/>
            <a:tailEnd/>
          </a:ln>
          <a:effectLst/>
        </p:spPr>
        <p:txBody>
          <a:bodyPr wrap="square">
            <a:spAutoFit/>
          </a:bodyPr>
          <a:lstStyle/>
          <a:p>
            <a:r>
              <a:rPr lang="en-US" sz="2160" dirty="0">
                <a:effectLst>
                  <a:outerShdw blurRad="38100" dist="38100" dir="2700000" algn="tl">
                    <a:srgbClr val="FFFFFF"/>
                  </a:outerShdw>
                </a:effectLst>
              </a:rPr>
              <a:t>2) PORTFOLIO VOLATILITY IS A NON-LINEAR FUNCTION OF THE ASSET WEIGHTS:</a:t>
            </a:r>
          </a:p>
          <a:p>
            <a:endParaRPr lang="en-US" sz="2160" dirty="0">
              <a:effectLst>
                <a:outerShdw blurRad="38100" dist="38100" dir="2700000" algn="tl">
                  <a:srgbClr val="FFFFFF"/>
                </a:outerShdw>
              </a:effectLst>
            </a:endParaRPr>
          </a:p>
          <a:p>
            <a:endParaRPr lang="en-US" sz="2160" dirty="0">
              <a:effectLst>
                <a:outerShdw blurRad="38100" dist="38100" dir="2700000" algn="tl">
                  <a:srgbClr val="FFFFFF"/>
                </a:outerShdw>
              </a:effectLst>
            </a:endParaRPr>
          </a:p>
          <a:p>
            <a:r>
              <a:rPr lang="en-US" sz="2160" dirty="0">
                <a:effectLst>
                  <a:outerShdw blurRad="38100" dist="38100" dir="2700000" algn="tl">
                    <a:srgbClr val="FFFFFF"/>
                  </a:outerShdw>
                </a:effectLst>
              </a:rPr>
              <a:t>SUCH THAT THE PORTFOLIO VOLATILITY IS </a:t>
            </a:r>
            <a:r>
              <a:rPr lang="en-US" sz="2160" u="sng" dirty="0">
                <a:effectLst>
                  <a:outerShdw blurRad="38100" dist="38100" dir="2700000" algn="tl">
                    <a:srgbClr val="FFFFFF"/>
                  </a:outerShdw>
                </a:effectLst>
              </a:rPr>
              <a:t>LESS THAN</a:t>
            </a:r>
            <a:r>
              <a:rPr lang="en-US" sz="2160" dirty="0">
                <a:effectLst>
                  <a:outerShdw blurRad="38100" dist="38100" dir="2700000" algn="tl">
                    <a:srgbClr val="FFFFFF"/>
                  </a:outerShdw>
                </a:effectLst>
              </a:rPr>
              <a:t> A WEIGHTED AVERAGE OF THE VOLATILITIES OF THE INDIVIDUAL ASSETS. E.G., WITH TWO ASSETS:</a:t>
            </a:r>
          </a:p>
        </p:txBody>
      </p:sp>
      <p:sp>
        <p:nvSpPr>
          <p:cNvPr id="161797" name="Text Box 5"/>
          <p:cNvSpPr txBox="1">
            <a:spLocks noChangeArrowheads="1"/>
          </p:cNvSpPr>
          <p:nvPr/>
        </p:nvSpPr>
        <p:spPr bwMode="auto">
          <a:xfrm>
            <a:off x="2286000" y="6583681"/>
            <a:ext cx="10149840" cy="1089529"/>
          </a:xfrm>
          <a:prstGeom prst="rect">
            <a:avLst/>
          </a:prstGeom>
          <a:solidFill>
            <a:srgbClr val="FFFFCC"/>
          </a:solidFill>
          <a:ln w="9525">
            <a:solidFill>
              <a:schemeClr val="tx1"/>
            </a:solidFill>
            <a:miter lim="800000"/>
            <a:headEnd/>
            <a:tailEnd/>
          </a:ln>
          <a:effectLst/>
        </p:spPr>
        <p:txBody>
          <a:bodyPr>
            <a:spAutoFit/>
          </a:bodyPr>
          <a:lstStyle/>
          <a:p>
            <a:r>
              <a:rPr lang="en-US" sz="2160" noProof="1">
                <a:solidFill>
                  <a:srgbClr val="FF0000"/>
                </a:solidFill>
                <a:sym typeface="Wingdings" pitchFamily="2" charset="2"/>
              </a:rPr>
              <a:t></a:t>
            </a:r>
            <a:r>
              <a:rPr lang="en-US" sz="2160">
                <a:solidFill>
                  <a:srgbClr val="FF0000"/>
                </a:solidFill>
              </a:rPr>
              <a:t> This is the beauty of </a:t>
            </a:r>
            <a:r>
              <a:rPr lang="en-US" sz="2160" u="sng">
                <a:solidFill>
                  <a:srgbClr val="FF0000"/>
                </a:solidFill>
              </a:rPr>
              <a:t>Diversification</a:t>
            </a:r>
            <a:r>
              <a:rPr lang="en-US" sz="2160">
                <a:solidFill>
                  <a:srgbClr val="FF0000"/>
                </a:solidFill>
              </a:rPr>
              <a:t>. It is at the core of Portfolio Theory. It is perhaps the only place in economics where you get a “free lunch”: In this case, less risk without necessarily reducing your expected return!</a:t>
            </a:r>
            <a:endParaRPr lang="en-US" sz="2160">
              <a:effectLst>
                <a:outerShdw blurRad="38100" dist="38100" dir="2700000" algn="tl">
                  <a:srgbClr val="FFFFFF"/>
                </a:outerShdw>
              </a:effectLst>
            </a:endParaRPr>
          </a:p>
        </p:txBody>
      </p:sp>
      <p:sp>
        <p:nvSpPr>
          <p:cNvPr id="161798" name="Text Box 6"/>
          <p:cNvSpPr txBox="1">
            <a:spLocks noChangeArrowheads="1"/>
          </p:cNvSpPr>
          <p:nvPr/>
        </p:nvSpPr>
        <p:spPr bwMode="auto">
          <a:xfrm>
            <a:off x="2286000" y="5029200"/>
            <a:ext cx="10149840" cy="1421928"/>
          </a:xfrm>
          <a:prstGeom prst="rect">
            <a:avLst/>
          </a:prstGeom>
          <a:solidFill>
            <a:srgbClr val="FFFFCC"/>
          </a:solidFill>
          <a:ln w="9525">
            <a:solidFill>
              <a:schemeClr val="tx1"/>
            </a:solidFill>
            <a:miter lim="800000"/>
            <a:headEnd/>
            <a:tailEnd/>
          </a:ln>
          <a:effectLst/>
        </p:spPr>
        <p:txBody>
          <a:bodyPr>
            <a:spAutoFit/>
          </a:bodyPr>
          <a:lstStyle/>
          <a:p>
            <a:pPr>
              <a:spcBef>
                <a:spcPct val="50000"/>
              </a:spcBef>
            </a:pPr>
            <a:r>
              <a:rPr lang="en-US" sz="2880"/>
              <a:t>e.g., If Asset A has StdDev[r</a:t>
            </a:r>
            <a:r>
              <a:rPr lang="en-US" sz="2880" baseline="-25000"/>
              <a:t>A</a:t>
            </a:r>
            <a:r>
              <a:rPr lang="en-US" sz="2880"/>
              <a:t>]=5% and Asset B has StdDev[r</a:t>
            </a:r>
            <a:r>
              <a:rPr lang="en-US" sz="2880" baseline="-25000"/>
              <a:t>B</a:t>
            </a:r>
            <a:r>
              <a:rPr lang="en-US" sz="2880"/>
              <a:t>]=10%, then a 50/50 Portfolio (50% A + 50% B) will have StdDev[r</a:t>
            </a:r>
            <a:r>
              <a:rPr lang="en-US" sz="2880" baseline="-25000"/>
              <a:t>P</a:t>
            </a:r>
            <a:r>
              <a:rPr lang="en-US" sz="2880"/>
              <a:t>] &lt; 7.5% (conceivably even &lt; 5%).</a:t>
            </a:r>
          </a:p>
        </p:txBody>
      </p:sp>
      <p:sp>
        <p:nvSpPr>
          <p:cNvPr id="161799" name="Text Box 7"/>
          <p:cNvSpPr txBox="1">
            <a:spLocks noChangeArrowheads="1"/>
          </p:cNvSpPr>
          <p:nvPr/>
        </p:nvSpPr>
        <p:spPr bwMode="auto">
          <a:xfrm>
            <a:off x="2194560" y="274320"/>
            <a:ext cx="9509760" cy="424732"/>
          </a:xfrm>
          <a:prstGeom prst="rect">
            <a:avLst/>
          </a:prstGeom>
          <a:noFill/>
          <a:ln w="9525">
            <a:noFill/>
            <a:miter lim="800000"/>
            <a:headEnd/>
            <a:tailEnd/>
          </a:ln>
          <a:effectLst/>
        </p:spPr>
        <p:txBody>
          <a:bodyPr>
            <a:spAutoFit/>
          </a:bodyPr>
          <a:lstStyle/>
          <a:p>
            <a:pPr>
              <a:spcBef>
                <a:spcPct val="50000"/>
              </a:spcBef>
            </a:pPr>
            <a:r>
              <a:rPr lang="en-US" sz="2160" dirty="0">
                <a:solidFill>
                  <a:srgbClr val="0000FF"/>
                </a:solidFill>
              </a:rPr>
              <a:t>THE 2</a:t>
            </a:r>
            <a:r>
              <a:rPr lang="en-US" sz="2160" baseline="30000" dirty="0">
                <a:solidFill>
                  <a:srgbClr val="0000FF"/>
                </a:solidFill>
              </a:rPr>
              <a:t>ND</a:t>
            </a:r>
            <a:r>
              <a:rPr lang="en-US" sz="2160" dirty="0">
                <a:solidFill>
                  <a:srgbClr val="0000FF"/>
                </a:solidFill>
              </a:rPr>
              <a:t> FACT:</a:t>
            </a:r>
          </a:p>
        </p:txBody>
      </p:sp>
      <p:sp>
        <p:nvSpPr>
          <p:cNvPr id="161800" name="Text Box 8"/>
          <p:cNvSpPr txBox="1">
            <a:spLocks noChangeArrowheads="1"/>
          </p:cNvSpPr>
          <p:nvPr/>
        </p:nvSpPr>
        <p:spPr bwMode="auto">
          <a:xfrm>
            <a:off x="4354521" y="3037460"/>
            <a:ext cx="7498080" cy="957698"/>
          </a:xfrm>
          <a:prstGeom prst="rect">
            <a:avLst/>
          </a:prstGeom>
          <a:noFill/>
          <a:ln w="9525">
            <a:noFill/>
            <a:miter lim="800000"/>
            <a:headEnd/>
            <a:tailEnd/>
          </a:ln>
          <a:effectLst/>
        </p:spPr>
        <p:txBody>
          <a:bodyPr wrap="square">
            <a:spAutoFit/>
          </a:bodyPr>
          <a:lstStyle/>
          <a:p>
            <a:pPr>
              <a:spcBef>
                <a:spcPct val="50000"/>
              </a:spcBef>
            </a:pPr>
            <a:r>
              <a:rPr lang="en-US" sz="2160" dirty="0" err="1">
                <a:effectLst>
                  <a:outerShdw blurRad="38100" dist="38100" dir="2700000" algn="tl">
                    <a:srgbClr val="FFFFFF"/>
                  </a:outerShdw>
                </a:effectLst>
                <a:cs typeface="Times New Roman" pitchFamily="18" charset="0"/>
              </a:rPr>
              <a:t>s</a:t>
            </a:r>
            <a:r>
              <a:rPr lang="en-US" sz="2160" baseline="-25000" dirty="0" err="1">
                <a:effectLst>
                  <a:outerShdw blurRad="38100" dist="38100" dir="2700000" algn="tl">
                    <a:srgbClr val="FFFFFF"/>
                  </a:outerShdw>
                </a:effectLst>
                <a:cs typeface="Times New Roman" pitchFamily="18" charset="0"/>
              </a:rPr>
              <a:t>P</a:t>
            </a:r>
            <a:r>
              <a:rPr lang="en-US" sz="2160" dirty="0">
                <a:effectLst>
                  <a:outerShdw blurRad="38100" dist="38100" dir="2700000" algn="tl">
                    <a:srgbClr val="FFFFFF"/>
                  </a:outerShdw>
                </a:effectLst>
                <a:cs typeface="Times New Roman" pitchFamily="18" charset="0"/>
              </a:rPr>
              <a:t>  =  SQRT[ w²(</a:t>
            </a:r>
            <a:r>
              <a:rPr lang="en-US" sz="2160" dirty="0" err="1">
                <a:effectLst>
                  <a:outerShdw blurRad="38100" dist="38100" dir="2700000" algn="tl">
                    <a:srgbClr val="FFFFFF"/>
                  </a:outerShdw>
                </a:effectLst>
                <a:cs typeface="Times New Roman" pitchFamily="18" charset="0"/>
              </a:rPr>
              <a:t>s</a:t>
            </a:r>
            <a:r>
              <a:rPr lang="en-US" sz="2160" baseline="-25000" dirty="0" err="1">
                <a:effectLst>
                  <a:outerShdw blurRad="38100" dist="38100" dir="2700000" algn="tl">
                    <a:srgbClr val="FFFFFF"/>
                  </a:outerShdw>
                </a:effectLst>
                <a:cs typeface="Times New Roman" pitchFamily="18" charset="0"/>
              </a:rPr>
              <a:t>i</a:t>
            </a:r>
            <a:r>
              <a:rPr lang="en-US" sz="2160" dirty="0">
                <a:effectLst>
                  <a:outerShdw blurRad="38100" dist="38100" dir="2700000" algn="tl">
                    <a:srgbClr val="FFFFFF"/>
                  </a:outerShdw>
                </a:effectLst>
                <a:cs typeface="Times New Roman" pitchFamily="18" charset="0"/>
              </a:rPr>
              <a:t>)² + (1-w)²(</a:t>
            </a:r>
            <a:r>
              <a:rPr lang="en-US" sz="2160" dirty="0" err="1">
                <a:effectLst>
                  <a:outerShdw blurRad="38100" dist="38100" dir="2700000" algn="tl">
                    <a:srgbClr val="FFFFFF"/>
                  </a:outerShdw>
                </a:effectLst>
                <a:cs typeface="Times New Roman" pitchFamily="18" charset="0"/>
              </a:rPr>
              <a:t>s</a:t>
            </a:r>
            <a:r>
              <a:rPr lang="en-US" sz="2160" baseline="-25000" dirty="0" err="1">
                <a:effectLst>
                  <a:outerShdw blurRad="38100" dist="38100" dir="2700000" algn="tl">
                    <a:srgbClr val="FFFFFF"/>
                  </a:outerShdw>
                </a:effectLst>
                <a:cs typeface="Times New Roman" pitchFamily="18" charset="0"/>
              </a:rPr>
              <a:t>j</a:t>
            </a:r>
            <a:r>
              <a:rPr lang="en-US" sz="2160" dirty="0">
                <a:effectLst>
                  <a:outerShdw blurRad="38100" dist="38100" dir="2700000" algn="tl">
                    <a:srgbClr val="FFFFFF"/>
                  </a:outerShdw>
                </a:effectLst>
                <a:cs typeface="Times New Roman" pitchFamily="18" charset="0"/>
              </a:rPr>
              <a:t>)² + 2w(1-w)</a:t>
            </a:r>
            <a:r>
              <a:rPr lang="en-US" sz="2160" dirty="0" err="1">
                <a:effectLst>
                  <a:outerShdw blurRad="38100" dist="38100" dir="2700000" algn="tl">
                    <a:srgbClr val="FFFFFF"/>
                  </a:outerShdw>
                </a:effectLst>
                <a:cs typeface="Times New Roman" pitchFamily="18" charset="0"/>
              </a:rPr>
              <a:t>s</a:t>
            </a:r>
            <a:r>
              <a:rPr lang="en-US" sz="2160" baseline="-25000" dirty="0" err="1">
                <a:effectLst>
                  <a:outerShdw blurRad="38100" dist="38100" dir="2700000" algn="tl">
                    <a:srgbClr val="FFFFFF"/>
                  </a:outerShdw>
                </a:effectLst>
                <a:cs typeface="Times New Roman" pitchFamily="18" charset="0"/>
              </a:rPr>
              <a:t>i</a:t>
            </a:r>
            <a:r>
              <a:rPr lang="en-US" sz="2160" dirty="0" err="1">
                <a:effectLst>
                  <a:outerShdw blurRad="38100" dist="38100" dir="2700000" algn="tl">
                    <a:srgbClr val="FFFFFF"/>
                  </a:outerShdw>
                </a:effectLst>
                <a:cs typeface="Times New Roman" pitchFamily="18" charset="0"/>
              </a:rPr>
              <a:t>s</a:t>
            </a:r>
            <a:r>
              <a:rPr lang="en-US" sz="2160" baseline="-25000" dirty="0" err="1">
                <a:effectLst>
                  <a:outerShdw blurRad="38100" dist="38100" dir="2700000" algn="tl">
                    <a:srgbClr val="FFFFFF"/>
                  </a:outerShdw>
                </a:effectLst>
                <a:cs typeface="Times New Roman" pitchFamily="18" charset="0"/>
              </a:rPr>
              <a:t>j</a:t>
            </a:r>
            <a:r>
              <a:rPr lang="en-US" sz="2160" dirty="0" err="1">
                <a:effectLst>
                  <a:outerShdw blurRad="38100" dist="38100" dir="2700000" algn="tl">
                    <a:srgbClr val="FFFFFF"/>
                  </a:outerShdw>
                </a:effectLst>
                <a:cs typeface="Times New Roman" pitchFamily="18" charset="0"/>
              </a:rPr>
              <a:t>C</a:t>
            </a:r>
            <a:r>
              <a:rPr lang="en-US" sz="2160" baseline="-25000" dirty="0" err="1">
                <a:effectLst>
                  <a:outerShdw blurRad="38100" dist="38100" dir="2700000" algn="tl">
                    <a:srgbClr val="FFFFFF"/>
                  </a:outerShdw>
                </a:effectLst>
                <a:cs typeface="Times New Roman" pitchFamily="18" charset="0"/>
              </a:rPr>
              <a:t>ij</a:t>
            </a:r>
            <a:r>
              <a:rPr lang="en-US" sz="2160" baseline="-25000" dirty="0">
                <a:effectLst>
                  <a:outerShdw blurRad="38100" dist="38100" dir="2700000" algn="tl">
                    <a:srgbClr val="FFFFFF"/>
                  </a:outerShdw>
                </a:effectLst>
                <a:cs typeface="Times New Roman" pitchFamily="18" charset="0"/>
              </a:rPr>
              <a:t> </a:t>
            </a:r>
            <a:r>
              <a:rPr lang="en-US" sz="2160" dirty="0">
                <a:effectLst>
                  <a:outerShdw blurRad="38100" dist="38100" dir="2700000" algn="tl">
                    <a:srgbClr val="FFFFFF"/>
                  </a:outerShdw>
                </a:effectLst>
                <a:cs typeface="Times New Roman" pitchFamily="18" charset="0"/>
              </a:rPr>
              <a:t>] </a:t>
            </a:r>
          </a:p>
          <a:p>
            <a:pPr>
              <a:spcBef>
                <a:spcPts val="720"/>
              </a:spcBef>
            </a:pPr>
            <a:r>
              <a:rPr lang="en-US" sz="2160" dirty="0">
                <a:effectLst>
                  <a:outerShdw blurRad="38100" dist="38100" dir="2700000" algn="tl">
                    <a:srgbClr val="FFFFFF"/>
                  </a:outerShdw>
                </a:effectLst>
                <a:cs typeface="Times New Roman" pitchFamily="18" charset="0"/>
              </a:rPr>
              <a:t>      </a:t>
            </a:r>
            <a:r>
              <a:rPr lang="en-US" sz="2880" dirty="0">
                <a:effectLst>
                  <a:outerShdw blurRad="38100" dist="38100" dir="2700000" algn="tl">
                    <a:srgbClr val="FFFFFF"/>
                  </a:outerShdw>
                </a:effectLst>
                <a:cs typeface="Times New Roman" pitchFamily="18" charset="0"/>
              </a:rPr>
              <a:t>&lt;</a:t>
            </a:r>
            <a:r>
              <a:rPr lang="en-US" sz="2160" dirty="0">
                <a:effectLst>
                  <a:outerShdw blurRad="38100" dist="38100" dir="2700000" algn="tl">
                    <a:srgbClr val="FFFFFF"/>
                  </a:outerShdw>
                </a:effectLst>
                <a:cs typeface="Times New Roman" pitchFamily="18" charset="0"/>
              </a:rPr>
              <a:t> </a:t>
            </a:r>
            <a:r>
              <a:rPr lang="en-US" sz="2160" dirty="0" err="1">
                <a:effectLst>
                  <a:outerShdw blurRad="38100" dist="38100" dir="2700000" algn="tl">
                    <a:srgbClr val="FFFFFF"/>
                  </a:outerShdw>
                </a:effectLst>
                <a:cs typeface="Times New Roman" pitchFamily="18" charset="0"/>
              </a:rPr>
              <a:t>ws</a:t>
            </a:r>
            <a:r>
              <a:rPr lang="en-US" sz="2160" baseline="-25000" dirty="0" err="1">
                <a:effectLst>
                  <a:outerShdw blurRad="38100" dist="38100" dir="2700000" algn="tl">
                    <a:srgbClr val="FFFFFF"/>
                  </a:outerShdw>
                </a:effectLst>
                <a:cs typeface="Times New Roman" pitchFamily="18" charset="0"/>
              </a:rPr>
              <a:t>i</a:t>
            </a:r>
            <a:r>
              <a:rPr lang="en-US" sz="2160" dirty="0">
                <a:effectLst>
                  <a:outerShdw blurRad="38100" dist="38100" dir="2700000" algn="tl">
                    <a:srgbClr val="FFFFFF"/>
                  </a:outerShdw>
                </a:effectLst>
                <a:cs typeface="Times New Roman" pitchFamily="18" charset="0"/>
              </a:rPr>
              <a:t> + (1-w)</a:t>
            </a:r>
            <a:r>
              <a:rPr lang="en-US" sz="2160" dirty="0" err="1">
                <a:effectLst>
                  <a:outerShdw blurRad="38100" dist="38100" dir="2700000" algn="tl">
                    <a:srgbClr val="FFFFFF"/>
                  </a:outerShdw>
                </a:effectLst>
                <a:cs typeface="Times New Roman" pitchFamily="18" charset="0"/>
              </a:rPr>
              <a:t>s</a:t>
            </a:r>
            <a:r>
              <a:rPr lang="en-US" sz="2160" baseline="-25000" dirty="0" err="1">
                <a:effectLst>
                  <a:outerShdw blurRad="38100" dist="38100" dir="2700000" algn="tl">
                    <a:srgbClr val="FFFFFF"/>
                  </a:outerShdw>
                </a:effectLst>
                <a:cs typeface="Times New Roman" pitchFamily="18" charset="0"/>
              </a:rPr>
              <a:t>j</a:t>
            </a:r>
            <a:r>
              <a:rPr lang="en-US" sz="2160" baseline="-25000" dirty="0">
                <a:effectLst>
                  <a:outerShdw blurRad="38100" dist="38100" dir="2700000" algn="tl">
                    <a:srgbClr val="FFFFFF"/>
                  </a:outerShdw>
                </a:effectLst>
                <a:cs typeface="Times New Roman" pitchFamily="18" charset="0"/>
              </a:rPr>
              <a:t> </a:t>
            </a:r>
            <a:r>
              <a:rPr lang="en-US" sz="2160" dirty="0">
                <a:effectLst>
                  <a:outerShdw blurRad="38100" dist="38100" dir="2700000" algn="tl">
                    <a:srgbClr val="FFFFFF"/>
                  </a:outerShdw>
                </a:effectLst>
                <a:cs typeface="Times New Roman" pitchFamily="18" charset="0"/>
              </a:rPr>
              <a:t>,   where: s=</a:t>
            </a:r>
            <a:r>
              <a:rPr lang="en-US" sz="2160" dirty="0" err="1">
                <a:effectLst>
                  <a:outerShdw blurRad="38100" dist="38100" dir="2700000" algn="tl">
                    <a:srgbClr val="FFFFFF"/>
                  </a:outerShdw>
                </a:effectLst>
                <a:cs typeface="Times New Roman" pitchFamily="18" charset="0"/>
              </a:rPr>
              <a:t>StDev</a:t>
            </a:r>
            <a:r>
              <a:rPr lang="en-US" sz="2160" dirty="0">
                <a:effectLst>
                  <a:outerShdw blurRad="38100" dist="38100" dir="2700000" algn="tl">
                    <a:srgbClr val="FFFFFF"/>
                  </a:outerShdw>
                </a:effectLst>
                <a:cs typeface="Times New Roman" pitchFamily="18" charset="0"/>
              </a:rPr>
              <a:t>, C=</a:t>
            </a:r>
            <a:r>
              <a:rPr lang="en-US" sz="2160" dirty="0" err="1">
                <a:effectLst>
                  <a:outerShdw blurRad="38100" dist="38100" dir="2700000" algn="tl">
                    <a:srgbClr val="FFFFFF"/>
                  </a:outerShdw>
                </a:effectLst>
                <a:cs typeface="Times New Roman" pitchFamily="18" charset="0"/>
              </a:rPr>
              <a:t>correl</a:t>
            </a:r>
            <a:endParaRPr lang="en-US" sz="2160" dirty="0">
              <a:effectLst>
                <a:outerShdw blurRad="38100" dist="38100" dir="2700000" algn="tl">
                  <a:srgbClr val="FFFFFF"/>
                </a:outerShdw>
              </a:effectLst>
              <a:cs typeface="Times New Roman" pitchFamily="18" charset="0"/>
            </a:endParaRPr>
          </a:p>
        </p:txBody>
      </p:sp>
      <p:sp>
        <p:nvSpPr>
          <p:cNvPr id="161801" name="Text Box 9"/>
          <p:cNvSpPr txBox="1">
            <a:spLocks noChangeArrowheads="1"/>
          </p:cNvSpPr>
          <p:nvPr/>
        </p:nvSpPr>
        <p:spPr bwMode="auto">
          <a:xfrm>
            <a:off x="2194560" y="4480561"/>
            <a:ext cx="9966960" cy="535531"/>
          </a:xfrm>
          <a:prstGeom prst="rect">
            <a:avLst/>
          </a:prstGeom>
          <a:noFill/>
          <a:ln w="9525">
            <a:noFill/>
            <a:miter lim="800000"/>
            <a:headEnd/>
            <a:tailEnd/>
          </a:ln>
          <a:effectLst/>
        </p:spPr>
        <p:txBody>
          <a:bodyPr>
            <a:spAutoFit/>
          </a:bodyPr>
          <a:lstStyle/>
          <a:p>
            <a:r>
              <a:rPr lang="en-US" sz="2160">
                <a:effectLst>
                  <a:outerShdw blurRad="38100" dist="38100" dir="2700000" algn="tl">
                    <a:srgbClr val="FFFFFF"/>
                  </a:outerShdw>
                </a:effectLst>
              </a:rPr>
              <a:t>WHERE </a:t>
            </a:r>
            <a:r>
              <a:rPr lang="en-US" sz="2880">
                <a:effectLst>
                  <a:outerShdw blurRad="38100" dist="38100" dir="2700000" algn="tl">
                    <a:srgbClr val="FFFFFF"/>
                  </a:outerShdw>
                </a:effectLst>
              </a:rPr>
              <a:t>s</a:t>
            </a:r>
            <a:r>
              <a:rPr lang="en-US" sz="2880" baseline="-25000">
                <a:effectLst>
                  <a:outerShdw blurRad="38100" dist="38100" dir="2700000" algn="tl">
                    <a:srgbClr val="FFFFFF"/>
                  </a:outerShdw>
                </a:effectLst>
              </a:rPr>
              <a:t>i</a:t>
            </a:r>
            <a:r>
              <a:rPr lang="en-US" sz="2160">
                <a:effectLst>
                  <a:outerShdw blurRad="38100" dist="38100" dir="2700000" algn="tl">
                    <a:srgbClr val="FFFFFF"/>
                  </a:outerShdw>
                </a:effectLst>
              </a:rPr>
              <a:t> IS THE RISK (MEASURED BY STD.DEV.) OF ASSET i.</a:t>
            </a:r>
          </a:p>
        </p:txBody>
      </p:sp>
      <p:graphicFrame>
        <p:nvGraphicFramePr>
          <p:cNvPr id="161802" name="Object 10"/>
          <p:cNvGraphicFramePr>
            <a:graphicFrameLocks noChangeAspect="1"/>
          </p:cNvGraphicFramePr>
          <p:nvPr>
            <p:extLst>
              <p:ext uri="{D42A27DB-BD31-4B8C-83A1-F6EECF244321}">
                <p14:modId xmlns:p14="http://schemas.microsoft.com/office/powerpoint/2010/main" val="2257694545"/>
              </p:ext>
            </p:extLst>
          </p:nvPr>
        </p:nvGraphicFramePr>
        <p:xfrm>
          <a:off x="5639624" y="1119277"/>
          <a:ext cx="3657600" cy="1161689"/>
        </p:xfrm>
        <a:graphic>
          <a:graphicData uri="http://schemas.openxmlformats.org/presentationml/2006/ole">
            <mc:AlternateContent xmlns:mc="http://schemas.openxmlformats.org/markup-compatibility/2006">
              <mc:Choice xmlns:v="urn:schemas-microsoft-com:vml" Requires="v">
                <p:oleObj name="Equation" r:id="rId2" imgW="1620381" imgH="658893" progId="Equation.3">
                  <p:embed/>
                </p:oleObj>
              </mc:Choice>
              <mc:Fallback>
                <p:oleObj name="Equation" r:id="rId2" imgW="1620381" imgH="658893" progId="Equation.3">
                  <p:embed/>
                  <p:pic>
                    <p:nvPicPr>
                      <p:cNvPr id="161802" name="Object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9624" y="1119277"/>
                        <a:ext cx="3657600" cy="1161689"/>
                      </a:xfrm>
                      <a:prstGeom prst="rect">
                        <a:avLst/>
                      </a:prstGeom>
                      <a:noFill/>
                      <a:ln>
                        <a:noFill/>
                      </a:ln>
                      <a:effectLst/>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defTabSz="1097280" fontAlgn="base">
              <a:spcBef>
                <a:spcPct val="0"/>
              </a:spcBef>
              <a:spcAft>
                <a:spcPct val="0"/>
              </a:spcAft>
              <a:defRPr/>
            </a:pPr>
            <a:fld id="{3D26A27B-6C3E-46CC-B3DA-9C9F449BB8A5}" type="slidenum">
              <a:rPr lang="en-US" sz="1680">
                <a:solidFill>
                  <a:srgbClr val="000000"/>
                </a:solidFill>
                <a:latin typeface="Arial"/>
              </a:rPr>
              <a:pPr algn="r" defTabSz="1097280" fontAlgn="base">
                <a:spcBef>
                  <a:spcPct val="0"/>
                </a:spcBef>
                <a:spcAft>
                  <a:spcPct val="0"/>
                </a:spcAft>
                <a:defRPr/>
              </a:pPr>
              <a:t>24</a:t>
            </a:fld>
            <a:endParaRPr lang="en-US" sz="1680">
              <a:solidFill>
                <a:srgbClr val="000000"/>
              </a:solidFill>
              <a:latin typeface="Arial"/>
            </a:endParaRPr>
          </a:p>
        </p:txBody>
      </p:sp>
      <p:cxnSp>
        <p:nvCxnSpPr>
          <p:cNvPr id="4" name="Straight Connector 3"/>
          <p:cNvCxnSpPr/>
          <p:nvPr/>
        </p:nvCxnSpPr>
        <p:spPr bwMode="auto">
          <a:xfrm rot="5400000">
            <a:off x="2148840" y="4343400"/>
            <a:ext cx="4023360" cy="9144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2743200" y="1828800"/>
            <a:ext cx="1645920" cy="978729"/>
          </a:xfrm>
          <a:prstGeom prst="rect">
            <a:avLst/>
          </a:prstGeom>
          <a:noFill/>
        </p:spPr>
        <p:txBody>
          <a:bodyPr wrap="square" rtlCol="0">
            <a:spAutoFit/>
          </a:bodyPr>
          <a:lstStyle/>
          <a:p>
            <a:pPr defTabSz="1097280" fontAlgn="base">
              <a:spcBef>
                <a:spcPct val="0"/>
              </a:spcBef>
              <a:spcAft>
                <a:spcPct val="0"/>
              </a:spcAft>
              <a:defRPr/>
            </a:pPr>
            <a:r>
              <a:rPr lang="en-US" sz="2880" b="1" i="1" dirty="0">
                <a:solidFill>
                  <a:srgbClr val="00B050"/>
                </a:solidFill>
                <a:effectLst>
                  <a:outerShdw blurRad="38100" dist="38100" dir="2700000" algn="tl">
                    <a:srgbClr val="000000">
                      <a:alpha val="43137"/>
                    </a:srgbClr>
                  </a:outerShdw>
                </a:effectLst>
                <a:latin typeface="Times New Roman" pitchFamily="18" charset="0"/>
              </a:rPr>
              <a:t>Expected Return</a:t>
            </a:r>
          </a:p>
        </p:txBody>
      </p:sp>
      <p:sp>
        <p:nvSpPr>
          <p:cNvPr id="12" name="TextBox 11"/>
          <p:cNvSpPr txBox="1"/>
          <p:nvPr/>
        </p:nvSpPr>
        <p:spPr>
          <a:xfrm>
            <a:off x="3291840" y="4937761"/>
            <a:ext cx="731520" cy="461665"/>
          </a:xfrm>
          <a:prstGeom prst="rect">
            <a:avLst/>
          </a:prstGeom>
          <a:noFill/>
        </p:spPr>
        <p:txBody>
          <a:bodyPr wrap="square" rtlCol="0">
            <a:spAutoFit/>
          </a:bodyPr>
          <a:lstStyle/>
          <a:p>
            <a:pPr algn="r" defTabSz="1097280" fontAlgn="base">
              <a:spcBef>
                <a:spcPct val="0"/>
              </a:spcBef>
              <a:spcAft>
                <a:spcPct val="0"/>
              </a:spcAft>
              <a:defRPr/>
            </a:pPr>
            <a:r>
              <a:rPr lang="en-US" sz="2400" b="1" i="1" dirty="0">
                <a:solidFill>
                  <a:srgbClr val="00B050"/>
                </a:solidFill>
                <a:effectLst>
                  <a:outerShdw blurRad="38100" dist="38100" dir="2700000" algn="tl">
                    <a:srgbClr val="000000">
                      <a:alpha val="43137"/>
                    </a:srgbClr>
                  </a:outerShdw>
                </a:effectLst>
                <a:latin typeface="Times New Roman" pitchFamily="18" charset="0"/>
              </a:rPr>
              <a:t>5%</a:t>
            </a:r>
          </a:p>
        </p:txBody>
      </p:sp>
      <p:sp>
        <p:nvSpPr>
          <p:cNvPr id="13" name="TextBox 12"/>
          <p:cNvSpPr txBox="1"/>
          <p:nvPr/>
        </p:nvSpPr>
        <p:spPr>
          <a:xfrm>
            <a:off x="3200400" y="3108961"/>
            <a:ext cx="914400" cy="461665"/>
          </a:xfrm>
          <a:prstGeom prst="rect">
            <a:avLst/>
          </a:prstGeom>
          <a:noFill/>
        </p:spPr>
        <p:txBody>
          <a:bodyPr wrap="square" rtlCol="0">
            <a:spAutoFit/>
          </a:bodyPr>
          <a:lstStyle/>
          <a:p>
            <a:pPr algn="r" defTabSz="1097280" fontAlgn="base">
              <a:spcBef>
                <a:spcPct val="0"/>
              </a:spcBef>
              <a:spcAft>
                <a:spcPct val="0"/>
              </a:spcAft>
              <a:defRPr/>
            </a:pPr>
            <a:r>
              <a:rPr lang="en-US" sz="2400" b="1" i="1" dirty="0">
                <a:solidFill>
                  <a:srgbClr val="00B050"/>
                </a:solidFill>
                <a:effectLst>
                  <a:outerShdw blurRad="38100" dist="38100" dir="2700000" algn="tl">
                    <a:srgbClr val="000000">
                      <a:alpha val="43137"/>
                    </a:srgbClr>
                  </a:outerShdw>
                </a:effectLst>
                <a:latin typeface="Times New Roman" pitchFamily="18" charset="0"/>
              </a:rPr>
              <a:t>10%</a:t>
            </a:r>
          </a:p>
        </p:txBody>
      </p:sp>
      <p:sp>
        <p:nvSpPr>
          <p:cNvPr id="17" name="TextBox 16"/>
          <p:cNvSpPr txBox="1"/>
          <p:nvPr/>
        </p:nvSpPr>
        <p:spPr>
          <a:xfrm>
            <a:off x="3017520" y="4023361"/>
            <a:ext cx="1097280" cy="461665"/>
          </a:xfrm>
          <a:prstGeom prst="rect">
            <a:avLst/>
          </a:prstGeom>
          <a:noFill/>
        </p:spPr>
        <p:txBody>
          <a:bodyPr wrap="square" rtlCol="0">
            <a:spAutoFit/>
          </a:bodyPr>
          <a:lstStyle/>
          <a:p>
            <a:pPr algn="r" defTabSz="1097280" fontAlgn="base">
              <a:spcBef>
                <a:spcPct val="0"/>
              </a:spcBef>
              <a:spcAft>
                <a:spcPct val="0"/>
              </a:spcAft>
              <a:defRPr/>
            </a:pPr>
            <a:r>
              <a:rPr lang="en-US" sz="2400" b="1" i="1" dirty="0">
                <a:solidFill>
                  <a:srgbClr val="00B050"/>
                </a:solidFill>
                <a:effectLst>
                  <a:outerShdw blurRad="38100" dist="38100" dir="2700000" algn="tl">
                    <a:srgbClr val="000000">
                      <a:alpha val="43137"/>
                    </a:srgbClr>
                  </a:outerShdw>
                </a:effectLst>
                <a:latin typeface="Times New Roman" pitchFamily="18" charset="0"/>
              </a:rPr>
              <a:t>7.5%</a:t>
            </a:r>
          </a:p>
        </p:txBody>
      </p:sp>
      <p:sp>
        <p:nvSpPr>
          <p:cNvPr id="24" name="Oval 23"/>
          <p:cNvSpPr/>
          <p:nvPr/>
        </p:nvSpPr>
        <p:spPr bwMode="auto">
          <a:xfrm>
            <a:off x="5120640" y="5120640"/>
            <a:ext cx="182880" cy="18288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fontAlgn="base">
              <a:spcBef>
                <a:spcPct val="0"/>
              </a:spcBef>
              <a:spcAft>
                <a:spcPct val="0"/>
              </a:spcAft>
              <a:defRPr/>
            </a:pPr>
            <a:endParaRPr lang="en-US" sz="2400" b="1" i="1">
              <a:solidFill>
                <a:srgbClr val="000000"/>
              </a:solidFill>
              <a:effectLst>
                <a:outerShdw blurRad="38100" dist="38100" dir="2700000" algn="tl">
                  <a:srgbClr val="000000">
                    <a:alpha val="43137"/>
                  </a:srgbClr>
                </a:outerShdw>
              </a:effectLst>
              <a:latin typeface="Times New Roman" pitchFamily="18" charset="0"/>
            </a:endParaRPr>
          </a:p>
        </p:txBody>
      </p:sp>
      <p:sp>
        <p:nvSpPr>
          <p:cNvPr id="25" name="Oval 24"/>
          <p:cNvSpPr/>
          <p:nvPr/>
        </p:nvSpPr>
        <p:spPr bwMode="auto">
          <a:xfrm>
            <a:off x="8503920" y="3291840"/>
            <a:ext cx="182880" cy="18288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fontAlgn="base">
              <a:spcBef>
                <a:spcPct val="0"/>
              </a:spcBef>
              <a:spcAft>
                <a:spcPct val="0"/>
              </a:spcAft>
              <a:defRPr/>
            </a:pPr>
            <a:endParaRPr lang="en-US" sz="2400" b="1" i="1">
              <a:solidFill>
                <a:srgbClr val="000000"/>
              </a:solidFill>
              <a:effectLst>
                <a:outerShdw blurRad="38100" dist="38100" dir="2700000" algn="tl">
                  <a:srgbClr val="000000">
                    <a:alpha val="43137"/>
                  </a:srgbClr>
                </a:outerShdw>
              </a:effectLst>
              <a:latin typeface="Times New Roman" pitchFamily="18" charset="0"/>
            </a:endParaRPr>
          </a:p>
        </p:txBody>
      </p:sp>
      <p:cxnSp>
        <p:nvCxnSpPr>
          <p:cNvPr id="29" name="Straight Connector 28"/>
          <p:cNvCxnSpPr>
            <a:stCxn id="24" idx="2"/>
          </p:cNvCxnSpPr>
          <p:nvPr/>
        </p:nvCxnSpPr>
        <p:spPr bwMode="auto">
          <a:xfrm rot="10800000">
            <a:off x="4023360" y="5212080"/>
            <a:ext cx="1097280" cy="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1" name="Straight Connector 30"/>
          <p:cNvCxnSpPr/>
          <p:nvPr/>
        </p:nvCxnSpPr>
        <p:spPr bwMode="auto">
          <a:xfrm rot="10800000">
            <a:off x="4114800" y="3383280"/>
            <a:ext cx="4389120" cy="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5" name="Straight Connector 34"/>
          <p:cNvCxnSpPr>
            <a:stCxn id="24" idx="7"/>
            <a:endCxn id="25" idx="3"/>
          </p:cNvCxnSpPr>
          <p:nvPr/>
        </p:nvCxnSpPr>
        <p:spPr bwMode="auto">
          <a:xfrm rot="5400000" flipH="1" flipV="1">
            <a:off x="6053979" y="2670699"/>
            <a:ext cx="1699483" cy="3253963"/>
          </a:xfrm>
          <a:prstGeom prst="line">
            <a:avLst/>
          </a:prstGeom>
          <a:solidFill>
            <a:schemeClr val="accent1"/>
          </a:solidFill>
          <a:ln w="25400" cap="flat" cmpd="sng" algn="ctr">
            <a:solidFill>
              <a:srgbClr val="00B050"/>
            </a:solidFill>
            <a:prstDash val="solid"/>
            <a:round/>
            <a:headEnd type="none" w="med" len="med"/>
            <a:tailEnd type="none" w="med" len="med"/>
          </a:ln>
          <a:effectLst/>
        </p:spPr>
      </p:cxnSp>
      <p:cxnSp>
        <p:nvCxnSpPr>
          <p:cNvPr id="37" name="Straight Connector 36"/>
          <p:cNvCxnSpPr/>
          <p:nvPr/>
        </p:nvCxnSpPr>
        <p:spPr bwMode="auto">
          <a:xfrm rot="10800000">
            <a:off x="4114800" y="4297680"/>
            <a:ext cx="2743200" cy="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sp>
        <p:nvSpPr>
          <p:cNvPr id="42" name="TextBox 41"/>
          <p:cNvSpPr txBox="1"/>
          <p:nvPr/>
        </p:nvSpPr>
        <p:spPr>
          <a:xfrm>
            <a:off x="4572000" y="5212081"/>
            <a:ext cx="548640" cy="535531"/>
          </a:xfrm>
          <a:prstGeom prst="rect">
            <a:avLst/>
          </a:prstGeom>
          <a:noFill/>
        </p:spPr>
        <p:txBody>
          <a:bodyPr wrap="square" rtlCol="0">
            <a:spAutoFit/>
          </a:bodyPr>
          <a:lstStyle/>
          <a:p>
            <a:pPr algn="ctr" defTabSz="1097280" fontAlgn="base">
              <a:spcBef>
                <a:spcPct val="0"/>
              </a:spcBef>
              <a:spcAft>
                <a:spcPct val="0"/>
              </a:spcAft>
              <a:defRPr/>
            </a:pPr>
            <a:r>
              <a:rPr lang="en-US" sz="2880" b="1" dirty="0">
                <a:solidFill>
                  <a:srgbClr val="000000"/>
                </a:solidFill>
                <a:effectLst>
                  <a:outerShdw blurRad="38100" dist="38100" dir="2700000" algn="tl">
                    <a:srgbClr val="000000">
                      <a:alpha val="43137"/>
                    </a:srgbClr>
                  </a:outerShdw>
                </a:effectLst>
                <a:latin typeface="Times New Roman" pitchFamily="18" charset="0"/>
              </a:rPr>
              <a:t>A</a:t>
            </a:r>
          </a:p>
        </p:txBody>
      </p:sp>
      <p:sp>
        <p:nvSpPr>
          <p:cNvPr id="43" name="TextBox 42"/>
          <p:cNvSpPr txBox="1"/>
          <p:nvPr/>
        </p:nvSpPr>
        <p:spPr>
          <a:xfrm>
            <a:off x="8595360" y="2926081"/>
            <a:ext cx="548640" cy="535531"/>
          </a:xfrm>
          <a:prstGeom prst="rect">
            <a:avLst/>
          </a:prstGeom>
          <a:noFill/>
        </p:spPr>
        <p:txBody>
          <a:bodyPr wrap="square" rtlCol="0">
            <a:spAutoFit/>
          </a:bodyPr>
          <a:lstStyle/>
          <a:p>
            <a:pPr algn="ctr" defTabSz="1097280" fontAlgn="base">
              <a:spcBef>
                <a:spcPct val="0"/>
              </a:spcBef>
              <a:spcAft>
                <a:spcPct val="0"/>
              </a:spcAft>
              <a:defRPr/>
            </a:pPr>
            <a:r>
              <a:rPr lang="en-US" sz="2880" b="1" dirty="0">
                <a:solidFill>
                  <a:srgbClr val="000000"/>
                </a:solidFill>
                <a:effectLst>
                  <a:outerShdw blurRad="38100" dist="38100" dir="2700000" algn="tl">
                    <a:srgbClr val="000000">
                      <a:alpha val="43137"/>
                    </a:srgbClr>
                  </a:outerShdw>
                </a:effectLst>
                <a:latin typeface="Times New Roman" pitchFamily="18" charset="0"/>
              </a:rPr>
              <a:t>B</a:t>
            </a:r>
          </a:p>
        </p:txBody>
      </p:sp>
      <p:sp>
        <p:nvSpPr>
          <p:cNvPr id="46" name="Text Box 7"/>
          <p:cNvSpPr txBox="1">
            <a:spLocks noChangeArrowheads="1"/>
          </p:cNvSpPr>
          <p:nvPr/>
        </p:nvSpPr>
        <p:spPr bwMode="auto">
          <a:xfrm>
            <a:off x="2103120" y="182880"/>
            <a:ext cx="9509760" cy="609398"/>
          </a:xfrm>
          <a:prstGeom prst="rect">
            <a:avLst/>
          </a:prstGeom>
          <a:noFill/>
          <a:ln w="9525">
            <a:noFill/>
            <a:miter lim="800000"/>
            <a:headEnd/>
            <a:tailEnd/>
          </a:ln>
          <a:effectLst/>
        </p:spPr>
        <p:txBody>
          <a:bodyPr>
            <a:spAutoFit/>
          </a:bodyPr>
          <a:lstStyle/>
          <a:p>
            <a:pPr defTabSz="1097280" fontAlgn="base">
              <a:spcBef>
                <a:spcPct val="50000"/>
              </a:spcBef>
              <a:spcAft>
                <a:spcPct val="0"/>
              </a:spcAft>
              <a:defRPr/>
            </a:pPr>
            <a:r>
              <a:rPr lang="en-US" sz="3360" b="1" dirty="0">
                <a:solidFill>
                  <a:srgbClr val="0000FF"/>
                </a:solidFill>
                <a:latin typeface="Times New Roman" pitchFamily="18" charset="0"/>
              </a:rPr>
              <a:t>Here’s a picture of the first mathematical fact:</a:t>
            </a:r>
          </a:p>
        </p:txBody>
      </p:sp>
      <p:sp>
        <p:nvSpPr>
          <p:cNvPr id="48" name="TextBox 47"/>
          <p:cNvSpPr txBox="1"/>
          <p:nvPr/>
        </p:nvSpPr>
        <p:spPr>
          <a:xfrm>
            <a:off x="6844609" y="4023361"/>
            <a:ext cx="548640" cy="535531"/>
          </a:xfrm>
          <a:prstGeom prst="rect">
            <a:avLst/>
          </a:prstGeom>
          <a:noFill/>
        </p:spPr>
        <p:txBody>
          <a:bodyPr wrap="square" rtlCol="0">
            <a:spAutoFit/>
          </a:bodyPr>
          <a:lstStyle/>
          <a:p>
            <a:pPr algn="ctr" defTabSz="1097280" fontAlgn="base">
              <a:spcBef>
                <a:spcPct val="0"/>
              </a:spcBef>
              <a:spcAft>
                <a:spcPct val="0"/>
              </a:spcAft>
              <a:defRPr/>
            </a:pPr>
            <a:r>
              <a:rPr lang="en-US" sz="2880" b="1" dirty="0">
                <a:solidFill>
                  <a:srgbClr val="000000"/>
                </a:solidFill>
                <a:effectLst>
                  <a:outerShdw blurRad="38100" dist="38100" dir="2700000" algn="tl">
                    <a:srgbClr val="000000">
                      <a:alpha val="43137"/>
                    </a:srgbClr>
                  </a:outerShdw>
                </a:effectLst>
                <a:latin typeface="Times New Roman" pitchFamily="18" charset="0"/>
              </a:rPr>
              <a:t>P</a:t>
            </a:r>
          </a:p>
        </p:txBody>
      </p:sp>
      <p:sp>
        <p:nvSpPr>
          <p:cNvPr id="49" name="TextBox 48"/>
          <p:cNvSpPr txBox="1"/>
          <p:nvPr/>
        </p:nvSpPr>
        <p:spPr>
          <a:xfrm>
            <a:off x="2926080" y="1097281"/>
            <a:ext cx="5943600" cy="535531"/>
          </a:xfrm>
          <a:prstGeom prst="rect">
            <a:avLst/>
          </a:prstGeom>
          <a:noFill/>
        </p:spPr>
        <p:txBody>
          <a:bodyPr wrap="square" rtlCol="0">
            <a:spAutoFit/>
          </a:bodyPr>
          <a:lstStyle/>
          <a:p>
            <a:pPr defTabSz="1097280" fontAlgn="base">
              <a:spcBef>
                <a:spcPct val="0"/>
              </a:spcBef>
              <a:spcAft>
                <a:spcPct val="0"/>
              </a:spcAft>
              <a:defRPr/>
            </a:pPr>
            <a:r>
              <a:rPr lang="en-US" sz="2880" b="1" dirty="0">
                <a:solidFill>
                  <a:srgbClr val="000000"/>
                </a:solidFill>
                <a:effectLst>
                  <a:outerShdw blurRad="38100" dist="38100" dir="2700000" algn="tl">
                    <a:srgbClr val="000000">
                      <a:alpha val="43137"/>
                    </a:srgbClr>
                  </a:outerShdw>
                </a:effectLst>
                <a:latin typeface="Times New Roman" pitchFamily="18" charset="0"/>
              </a:rPr>
              <a:t>e.g., where P  is { (1/2)A &amp; (1/2)B }…</a:t>
            </a:r>
          </a:p>
        </p:txBody>
      </p:sp>
      <p:graphicFrame>
        <p:nvGraphicFramePr>
          <p:cNvPr id="196610" name="Object 2"/>
          <p:cNvGraphicFramePr>
            <a:graphicFrameLocks noChangeAspect="1"/>
          </p:cNvGraphicFramePr>
          <p:nvPr/>
        </p:nvGraphicFramePr>
        <p:xfrm>
          <a:off x="10424160" y="1005840"/>
          <a:ext cx="1608146" cy="822960"/>
        </p:xfrm>
        <a:graphic>
          <a:graphicData uri="http://schemas.openxmlformats.org/presentationml/2006/ole">
            <mc:AlternateContent xmlns:mc="http://schemas.openxmlformats.org/markup-compatibility/2006">
              <mc:Choice xmlns:v="urn:schemas-microsoft-com:vml" Requires="v">
                <p:oleObj name="Equation" r:id="rId2" imgW="812520" imgH="431640" progId="Equation.3">
                  <p:embed/>
                </p:oleObj>
              </mc:Choice>
              <mc:Fallback>
                <p:oleObj name="Equation" r:id="rId2" imgW="812520" imgH="431640" progId="Equation.3">
                  <p:embed/>
                  <p:pic>
                    <p:nvPicPr>
                      <p:cNvPr id="19661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4160" y="1005840"/>
                        <a:ext cx="1608146" cy="822960"/>
                      </a:xfrm>
                      <a:prstGeom prst="rect">
                        <a:avLst/>
                      </a:prstGeom>
                      <a:noFill/>
                      <a:ln w="22225">
                        <a:solidFill>
                          <a:srgbClr val="00B050"/>
                        </a:solidFill>
                        <a:miter lim="800000"/>
                        <a:headEnd/>
                        <a:tailEnd/>
                      </a:ln>
                      <a:effectLst/>
                    </p:spPr>
                  </p:pic>
                </p:oleObj>
              </mc:Fallback>
            </mc:AlternateContent>
          </a:graphicData>
        </a:graphic>
      </p:graphicFrame>
    </p:spTree>
    <p:extLst>
      <p:ext uri="{BB962C8B-B14F-4D97-AF65-F5344CB8AC3E}">
        <p14:creationId xmlns:p14="http://schemas.microsoft.com/office/powerpoint/2010/main" val="2768035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26A27B-6C3E-46CC-B3DA-9C9F449BB8A5}" type="slidenum">
              <a:rPr lang="en-US" smtClean="0"/>
              <a:pPr/>
              <a:t>25</a:t>
            </a:fld>
            <a:endParaRPr lang="en-US"/>
          </a:p>
        </p:txBody>
      </p:sp>
      <p:cxnSp>
        <p:nvCxnSpPr>
          <p:cNvPr id="4" name="Straight Connector 3"/>
          <p:cNvCxnSpPr/>
          <p:nvPr/>
        </p:nvCxnSpPr>
        <p:spPr bwMode="auto">
          <a:xfrm rot="5400000">
            <a:off x="2148840" y="4343400"/>
            <a:ext cx="4023360" cy="914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a:off x="4114800" y="6400800"/>
            <a:ext cx="64008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2743200" y="1828800"/>
            <a:ext cx="1645920" cy="978729"/>
          </a:xfrm>
          <a:prstGeom prst="rect">
            <a:avLst/>
          </a:prstGeom>
          <a:noFill/>
        </p:spPr>
        <p:txBody>
          <a:bodyPr wrap="square" rtlCol="0">
            <a:spAutoFit/>
          </a:bodyPr>
          <a:lstStyle/>
          <a:p>
            <a:r>
              <a:rPr lang="en-US" sz="2880" dirty="0">
                <a:solidFill>
                  <a:srgbClr val="00B050"/>
                </a:solidFill>
              </a:rPr>
              <a:t>Expected Return</a:t>
            </a:r>
          </a:p>
        </p:txBody>
      </p:sp>
      <p:sp>
        <p:nvSpPr>
          <p:cNvPr id="8" name="TextBox 7"/>
          <p:cNvSpPr txBox="1"/>
          <p:nvPr/>
        </p:nvSpPr>
        <p:spPr>
          <a:xfrm>
            <a:off x="9235440" y="6492241"/>
            <a:ext cx="1645920" cy="535531"/>
          </a:xfrm>
          <a:prstGeom prst="rect">
            <a:avLst/>
          </a:prstGeom>
          <a:noFill/>
        </p:spPr>
        <p:txBody>
          <a:bodyPr wrap="square" rtlCol="0">
            <a:spAutoFit/>
          </a:bodyPr>
          <a:lstStyle/>
          <a:p>
            <a:r>
              <a:rPr lang="en-US" sz="2880" dirty="0">
                <a:solidFill>
                  <a:srgbClr val="FF0000"/>
                </a:solidFill>
              </a:rPr>
              <a:t>Volatility</a:t>
            </a:r>
          </a:p>
        </p:txBody>
      </p:sp>
      <p:sp>
        <p:nvSpPr>
          <p:cNvPr id="12" name="TextBox 11"/>
          <p:cNvSpPr txBox="1"/>
          <p:nvPr/>
        </p:nvSpPr>
        <p:spPr>
          <a:xfrm>
            <a:off x="3291840" y="4937760"/>
            <a:ext cx="731520" cy="424732"/>
          </a:xfrm>
          <a:prstGeom prst="rect">
            <a:avLst/>
          </a:prstGeom>
          <a:noFill/>
        </p:spPr>
        <p:txBody>
          <a:bodyPr wrap="square" rtlCol="0">
            <a:spAutoFit/>
          </a:bodyPr>
          <a:lstStyle/>
          <a:p>
            <a:pPr algn="r"/>
            <a:r>
              <a:rPr lang="en-US" sz="2160" dirty="0">
                <a:solidFill>
                  <a:srgbClr val="00B050"/>
                </a:solidFill>
              </a:rPr>
              <a:t>5%</a:t>
            </a:r>
          </a:p>
        </p:txBody>
      </p:sp>
      <p:sp>
        <p:nvSpPr>
          <p:cNvPr id="13" name="TextBox 12"/>
          <p:cNvSpPr txBox="1"/>
          <p:nvPr/>
        </p:nvSpPr>
        <p:spPr>
          <a:xfrm>
            <a:off x="3200400" y="3108960"/>
            <a:ext cx="914400" cy="424732"/>
          </a:xfrm>
          <a:prstGeom prst="rect">
            <a:avLst/>
          </a:prstGeom>
          <a:noFill/>
        </p:spPr>
        <p:txBody>
          <a:bodyPr wrap="square" rtlCol="0">
            <a:spAutoFit/>
          </a:bodyPr>
          <a:lstStyle/>
          <a:p>
            <a:pPr algn="r"/>
            <a:r>
              <a:rPr lang="en-US" sz="2160" dirty="0">
                <a:solidFill>
                  <a:srgbClr val="00B050"/>
                </a:solidFill>
              </a:rPr>
              <a:t>10%</a:t>
            </a:r>
          </a:p>
        </p:txBody>
      </p:sp>
      <p:sp>
        <p:nvSpPr>
          <p:cNvPr id="17" name="TextBox 16"/>
          <p:cNvSpPr txBox="1"/>
          <p:nvPr/>
        </p:nvSpPr>
        <p:spPr>
          <a:xfrm>
            <a:off x="3017520" y="4023360"/>
            <a:ext cx="1097280" cy="424732"/>
          </a:xfrm>
          <a:prstGeom prst="rect">
            <a:avLst/>
          </a:prstGeom>
          <a:noFill/>
        </p:spPr>
        <p:txBody>
          <a:bodyPr wrap="square" rtlCol="0">
            <a:spAutoFit/>
          </a:bodyPr>
          <a:lstStyle/>
          <a:p>
            <a:pPr algn="r"/>
            <a:r>
              <a:rPr lang="en-US" sz="2160" dirty="0">
                <a:solidFill>
                  <a:srgbClr val="00B050"/>
                </a:solidFill>
              </a:rPr>
              <a:t>7.5%</a:t>
            </a:r>
          </a:p>
        </p:txBody>
      </p:sp>
      <p:sp>
        <p:nvSpPr>
          <p:cNvPr id="22" name="TextBox 21"/>
          <p:cNvSpPr txBox="1"/>
          <p:nvPr/>
        </p:nvSpPr>
        <p:spPr>
          <a:xfrm>
            <a:off x="4754880" y="6492240"/>
            <a:ext cx="731520" cy="424732"/>
          </a:xfrm>
          <a:prstGeom prst="rect">
            <a:avLst/>
          </a:prstGeom>
          <a:noFill/>
        </p:spPr>
        <p:txBody>
          <a:bodyPr wrap="square" rtlCol="0">
            <a:spAutoFit/>
          </a:bodyPr>
          <a:lstStyle/>
          <a:p>
            <a:pPr algn="r"/>
            <a:r>
              <a:rPr lang="en-US" sz="2160" dirty="0">
                <a:solidFill>
                  <a:srgbClr val="FF0000"/>
                </a:solidFill>
              </a:rPr>
              <a:t>5%</a:t>
            </a:r>
          </a:p>
        </p:txBody>
      </p:sp>
      <p:sp>
        <p:nvSpPr>
          <p:cNvPr id="23" name="TextBox 22"/>
          <p:cNvSpPr txBox="1"/>
          <p:nvPr/>
        </p:nvSpPr>
        <p:spPr>
          <a:xfrm>
            <a:off x="8229600" y="6492240"/>
            <a:ext cx="822960" cy="424732"/>
          </a:xfrm>
          <a:prstGeom prst="rect">
            <a:avLst/>
          </a:prstGeom>
          <a:noFill/>
        </p:spPr>
        <p:txBody>
          <a:bodyPr wrap="square" rtlCol="0">
            <a:spAutoFit/>
          </a:bodyPr>
          <a:lstStyle/>
          <a:p>
            <a:pPr algn="r"/>
            <a:r>
              <a:rPr lang="en-US" sz="2160" dirty="0">
                <a:solidFill>
                  <a:srgbClr val="FF0000"/>
                </a:solidFill>
              </a:rPr>
              <a:t>10%</a:t>
            </a:r>
          </a:p>
        </p:txBody>
      </p:sp>
      <p:sp>
        <p:nvSpPr>
          <p:cNvPr id="24" name="Oval 23"/>
          <p:cNvSpPr/>
          <p:nvPr/>
        </p:nvSpPr>
        <p:spPr bwMode="auto">
          <a:xfrm>
            <a:off x="5120640" y="5120640"/>
            <a:ext cx="182880" cy="18288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fontAlgn="base">
              <a:spcBef>
                <a:spcPct val="0"/>
              </a:spcBef>
              <a:spcAft>
                <a:spcPct val="0"/>
              </a:spcAft>
            </a:pPr>
            <a:endParaRPr lang="en-US" sz="2400" b="1" i="1">
              <a:effectLst>
                <a:outerShdw blurRad="38100" dist="38100" dir="2700000" algn="tl">
                  <a:srgbClr val="000000">
                    <a:alpha val="43137"/>
                  </a:srgbClr>
                </a:outerShdw>
              </a:effectLst>
              <a:latin typeface="Times New Roman" pitchFamily="18" charset="0"/>
            </a:endParaRPr>
          </a:p>
        </p:txBody>
      </p:sp>
      <p:sp>
        <p:nvSpPr>
          <p:cNvPr id="25" name="Oval 24"/>
          <p:cNvSpPr/>
          <p:nvPr/>
        </p:nvSpPr>
        <p:spPr bwMode="auto">
          <a:xfrm>
            <a:off x="8503920" y="3291840"/>
            <a:ext cx="182880" cy="18288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fontAlgn="base">
              <a:spcBef>
                <a:spcPct val="0"/>
              </a:spcBef>
              <a:spcAft>
                <a:spcPct val="0"/>
              </a:spcAft>
            </a:pPr>
            <a:endParaRPr lang="en-US" sz="2400" b="1" i="1">
              <a:effectLst>
                <a:outerShdw blurRad="38100" dist="38100" dir="2700000" algn="tl">
                  <a:srgbClr val="000000">
                    <a:alpha val="43137"/>
                  </a:srgbClr>
                </a:outerShdw>
              </a:effectLst>
              <a:latin typeface="Times New Roman" pitchFamily="18" charset="0"/>
            </a:endParaRPr>
          </a:p>
        </p:txBody>
      </p:sp>
      <p:cxnSp>
        <p:nvCxnSpPr>
          <p:cNvPr id="27" name="Straight Connector 26"/>
          <p:cNvCxnSpPr>
            <a:stCxn id="24" idx="4"/>
          </p:cNvCxnSpPr>
          <p:nvPr/>
        </p:nvCxnSpPr>
        <p:spPr bwMode="auto">
          <a:xfrm rot="5400000">
            <a:off x="4617720" y="5897880"/>
            <a:ext cx="1188720" cy="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29" name="Straight Connector 28"/>
          <p:cNvCxnSpPr>
            <a:stCxn id="24" idx="2"/>
          </p:cNvCxnSpPr>
          <p:nvPr/>
        </p:nvCxnSpPr>
        <p:spPr bwMode="auto">
          <a:xfrm rot="10800000">
            <a:off x="4023360" y="5212080"/>
            <a:ext cx="1097280" cy="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0" name="Straight Connector 29"/>
          <p:cNvCxnSpPr/>
          <p:nvPr/>
        </p:nvCxnSpPr>
        <p:spPr bwMode="auto">
          <a:xfrm rot="5400000">
            <a:off x="7086600" y="4983480"/>
            <a:ext cx="3017520" cy="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1" name="Straight Connector 30"/>
          <p:cNvCxnSpPr/>
          <p:nvPr/>
        </p:nvCxnSpPr>
        <p:spPr bwMode="auto">
          <a:xfrm rot="10800000">
            <a:off x="4114800" y="3383280"/>
            <a:ext cx="4389120" cy="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5" name="Straight Connector 34"/>
          <p:cNvCxnSpPr>
            <a:stCxn id="24" idx="7"/>
            <a:endCxn id="25" idx="3"/>
          </p:cNvCxnSpPr>
          <p:nvPr/>
        </p:nvCxnSpPr>
        <p:spPr bwMode="auto">
          <a:xfrm rot="5400000" flipH="1" flipV="1">
            <a:off x="6053979" y="2670699"/>
            <a:ext cx="1699483" cy="3253963"/>
          </a:xfrm>
          <a:prstGeom prst="line">
            <a:avLst/>
          </a:prstGeom>
          <a:solidFill>
            <a:schemeClr val="accent1"/>
          </a:solidFill>
          <a:ln w="25400" cap="flat" cmpd="sng" algn="ctr">
            <a:solidFill>
              <a:srgbClr val="00B050"/>
            </a:solidFill>
            <a:prstDash val="solid"/>
            <a:round/>
            <a:headEnd type="none" w="med" len="med"/>
            <a:tailEnd type="none" w="med" len="med"/>
          </a:ln>
          <a:effectLst/>
        </p:spPr>
      </p:cxnSp>
      <p:sp>
        <p:nvSpPr>
          <p:cNvPr id="36" name="Arc 35"/>
          <p:cNvSpPr/>
          <p:nvPr/>
        </p:nvSpPr>
        <p:spPr bwMode="auto">
          <a:xfrm flipH="1">
            <a:off x="5029199" y="3383280"/>
            <a:ext cx="7132318" cy="2834640"/>
          </a:xfrm>
          <a:prstGeom prst="arc">
            <a:avLst>
              <a:gd name="adj1" fmla="val 16261926"/>
              <a:gd name="adj2" fmla="val 386688"/>
            </a:avLst>
          </a:prstGeom>
          <a:noFill/>
          <a:ln w="25400" cap="flat" cmpd="sng" algn="ctr">
            <a:solidFill>
              <a:srgbClr val="FF0000"/>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fontAlgn="base">
              <a:spcBef>
                <a:spcPct val="0"/>
              </a:spcBef>
              <a:spcAft>
                <a:spcPct val="0"/>
              </a:spcAft>
            </a:pPr>
            <a:endParaRPr lang="en-US" sz="2400" b="1" i="1">
              <a:effectLst>
                <a:outerShdw blurRad="38100" dist="38100" dir="2700000" algn="tl">
                  <a:srgbClr val="000000">
                    <a:alpha val="43137"/>
                  </a:srgbClr>
                </a:outerShdw>
              </a:effectLst>
              <a:latin typeface="Times New Roman" pitchFamily="18" charset="0"/>
            </a:endParaRPr>
          </a:p>
        </p:txBody>
      </p:sp>
      <p:cxnSp>
        <p:nvCxnSpPr>
          <p:cNvPr id="37" name="Straight Connector 36"/>
          <p:cNvCxnSpPr/>
          <p:nvPr/>
        </p:nvCxnSpPr>
        <p:spPr bwMode="auto">
          <a:xfrm rot="10800000">
            <a:off x="4114800" y="4297680"/>
            <a:ext cx="2743200" cy="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9" name="Straight Connector 38"/>
          <p:cNvCxnSpPr/>
          <p:nvPr/>
        </p:nvCxnSpPr>
        <p:spPr bwMode="auto">
          <a:xfrm rot="5400000">
            <a:off x="3840480" y="5760720"/>
            <a:ext cx="2926080" cy="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sp>
        <p:nvSpPr>
          <p:cNvPr id="41" name="TextBox 40"/>
          <p:cNvSpPr txBox="1"/>
          <p:nvPr/>
        </p:nvSpPr>
        <p:spPr>
          <a:xfrm>
            <a:off x="4754880" y="7132320"/>
            <a:ext cx="1188720" cy="424732"/>
          </a:xfrm>
          <a:prstGeom prst="rect">
            <a:avLst/>
          </a:prstGeom>
          <a:noFill/>
        </p:spPr>
        <p:txBody>
          <a:bodyPr wrap="square" rtlCol="0">
            <a:spAutoFit/>
          </a:bodyPr>
          <a:lstStyle/>
          <a:p>
            <a:pPr algn="r"/>
            <a:r>
              <a:rPr lang="en-US" sz="2160" dirty="0">
                <a:solidFill>
                  <a:srgbClr val="FF0000"/>
                </a:solidFill>
              </a:rPr>
              <a:t>&lt; 7.5%</a:t>
            </a:r>
          </a:p>
        </p:txBody>
      </p:sp>
      <p:sp>
        <p:nvSpPr>
          <p:cNvPr id="42" name="TextBox 41"/>
          <p:cNvSpPr txBox="1"/>
          <p:nvPr/>
        </p:nvSpPr>
        <p:spPr>
          <a:xfrm>
            <a:off x="4572000" y="5212081"/>
            <a:ext cx="548640" cy="535531"/>
          </a:xfrm>
          <a:prstGeom prst="rect">
            <a:avLst/>
          </a:prstGeom>
          <a:noFill/>
        </p:spPr>
        <p:txBody>
          <a:bodyPr wrap="square" rtlCol="0">
            <a:spAutoFit/>
          </a:bodyPr>
          <a:lstStyle/>
          <a:p>
            <a:pPr algn="ctr"/>
            <a:r>
              <a:rPr lang="en-US" sz="2880" dirty="0"/>
              <a:t>A</a:t>
            </a:r>
          </a:p>
        </p:txBody>
      </p:sp>
      <p:sp>
        <p:nvSpPr>
          <p:cNvPr id="43" name="TextBox 42"/>
          <p:cNvSpPr txBox="1"/>
          <p:nvPr/>
        </p:nvSpPr>
        <p:spPr>
          <a:xfrm>
            <a:off x="8595360" y="2926081"/>
            <a:ext cx="548640" cy="535531"/>
          </a:xfrm>
          <a:prstGeom prst="rect">
            <a:avLst/>
          </a:prstGeom>
          <a:noFill/>
        </p:spPr>
        <p:txBody>
          <a:bodyPr wrap="square" rtlCol="0">
            <a:spAutoFit/>
          </a:bodyPr>
          <a:lstStyle/>
          <a:p>
            <a:pPr algn="ctr"/>
            <a:r>
              <a:rPr lang="en-US" sz="2880" dirty="0"/>
              <a:t>B</a:t>
            </a:r>
          </a:p>
        </p:txBody>
      </p:sp>
      <p:sp>
        <p:nvSpPr>
          <p:cNvPr id="46" name="Text Box 7"/>
          <p:cNvSpPr txBox="1">
            <a:spLocks noChangeArrowheads="1"/>
          </p:cNvSpPr>
          <p:nvPr/>
        </p:nvSpPr>
        <p:spPr bwMode="auto">
          <a:xfrm>
            <a:off x="2103120" y="182880"/>
            <a:ext cx="10058396" cy="609398"/>
          </a:xfrm>
          <a:prstGeom prst="rect">
            <a:avLst/>
          </a:prstGeom>
          <a:noFill/>
          <a:ln w="9525">
            <a:noFill/>
            <a:miter lim="800000"/>
            <a:headEnd/>
            <a:tailEnd/>
          </a:ln>
          <a:effectLst/>
        </p:spPr>
        <p:txBody>
          <a:bodyPr wrap="square">
            <a:spAutoFit/>
          </a:bodyPr>
          <a:lstStyle/>
          <a:p>
            <a:pPr>
              <a:spcBef>
                <a:spcPct val="50000"/>
              </a:spcBef>
            </a:pPr>
            <a:r>
              <a:rPr lang="en-US" sz="3360" dirty="0">
                <a:solidFill>
                  <a:srgbClr val="0000FF"/>
                </a:solidFill>
              </a:rPr>
              <a:t>Here’s a picture of both the two mathematical facts:</a:t>
            </a:r>
          </a:p>
        </p:txBody>
      </p:sp>
      <p:sp>
        <p:nvSpPr>
          <p:cNvPr id="47" name="Oval 46"/>
          <p:cNvSpPr/>
          <p:nvPr/>
        </p:nvSpPr>
        <p:spPr bwMode="auto">
          <a:xfrm>
            <a:off x="5212080" y="4206240"/>
            <a:ext cx="182880" cy="18288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fontAlgn="base">
              <a:spcBef>
                <a:spcPct val="0"/>
              </a:spcBef>
              <a:spcAft>
                <a:spcPct val="0"/>
              </a:spcAft>
            </a:pPr>
            <a:endParaRPr lang="en-US" sz="2400" b="1" i="1">
              <a:effectLst>
                <a:outerShdw blurRad="38100" dist="38100" dir="2700000" algn="tl">
                  <a:srgbClr val="000000">
                    <a:alpha val="43137"/>
                  </a:srgbClr>
                </a:outerShdw>
              </a:effectLst>
              <a:latin typeface="Times New Roman" pitchFamily="18" charset="0"/>
            </a:endParaRPr>
          </a:p>
        </p:txBody>
      </p:sp>
      <p:sp>
        <p:nvSpPr>
          <p:cNvPr id="48" name="TextBox 47"/>
          <p:cNvSpPr txBox="1"/>
          <p:nvPr/>
        </p:nvSpPr>
        <p:spPr>
          <a:xfrm>
            <a:off x="4937760" y="3749041"/>
            <a:ext cx="548640" cy="535531"/>
          </a:xfrm>
          <a:prstGeom prst="rect">
            <a:avLst/>
          </a:prstGeom>
          <a:noFill/>
        </p:spPr>
        <p:txBody>
          <a:bodyPr wrap="square" rtlCol="0">
            <a:spAutoFit/>
          </a:bodyPr>
          <a:lstStyle/>
          <a:p>
            <a:pPr algn="ctr"/>
            <a:r>
              <a:rPr lang="en-US" sz="2880" dirty="0"/>
              <a:t>P</a:t>
            </a:r>
          </a:p>
        </p:txBody>
      </p:sp>
      <p:sp>
        <p:nvSpPr>
          <p:cNvPr id="49" name="TextBox 48"/>
          <p:cNvSpPr txBox="1"/>
          <p:nvPr/>
        </p:nvSpPr>
        <p:spPr>
          <a:xfrm>
            <a:off x="2926080" y="1097281"/>
            <a:ext cx="5943600" cy="535531"/>
          </a:xfrm>
          <a:prstGeom prst="rect">
            <a:avLst/>
          </a:prstGeom>
          <a:noFill/>
        </p:spPr>
        <p:txBody>
          <a:bodyPr wrap="square" rtlCol="0">
            <a:spAutoFit/>
          </a:bodyPr>
          <a:lstStyle/>
          <a:p>
            <a:r>
              <a:rPr lang="en-US" sz="2880" dirty="0"/>
              <a:t>e.g., where P  is { (1/2)A &amp; (1/2)B }…</a:t>
            </a:r>
          </a:p>
        </p:txBody>
      </p:sp>
      <p:graphicFrame>
        <p:nvGraphicFramePr>
          <p:cNvPr id="196610" name="Object 2"/>
          <p:cNvGraphicFramePr>
            <a:graphicFrameLocks noChangeAspect="1"/>
          </p:cNvGraphicFramePr>
          <p:nvPr/>
        </p:nvGraphicFramePr>
        <p:xfrm>
          <a:off x="10424160" y="1005840"/>
          <a:ext cx="1608146" cy="822960"/>
        </p:xfrm>
        <a:graphic>
          <a:graphicData uri="http://schemas.openxmlformats.org/presentationml/2006/ole">
            <mc:AlternateContent xmlns:mc="http://schemas.openxmlformats.org/markup-compatibility/2006">
              <mc:Choice xmlns:v="urn:schemas-microsoft-com:vml" Requires="v">
                <p:oleObj name="Equation" r:id="rId2" imgW="812520" imgH="431640" progId="Equation.3">
                  <p:embed/>
                </p:oleObj>
              </mc:Choice>
              <mc:Fallback>
                <p:oleObj name="Equation" r:id="rId2" imgW="812520" imgH="431640" progId="Equation.3">
                  <p:embed/>
                  <p:pic>
                    <p:nvPicPr>
                      <p:cNvPr id="19661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4160" y="1005840"/>
                        <a:ext cx="1608146" cy="822960"/>
                      </a:xfrm>
                      <a:prstGeom prst="rect">
                        <a:avLst/>
                      </a:prstGeom>
                      <a:noFill/>
                      <a:ln w="22225">
                        <a:solidFill>
                          <a:srgbClr val="00B050"/>
                        </a:solidFill>
                        <a:miter lim="800000"/>
                        <a:headEnd/>
                        <a:tailEnd/>
                      </a:ln>
                      <a:effectLst/>
                    </p:spPr>
                  </p:pic>
                </p:oleObj>
              </mc:Fallback>
            </mc:AlternateContent>
          </a:graphicData>
        </a:graphic>
      </p:graphicFrame>
      <p:graphicFrame>
        <p:nvGraphicFramePr>
          <p:cNvPr id="196611" name="Object 3"/>
          <p:cNvGraphicFramePr>
            <a:graphicFrameLocks noChangeAspect="1"/>
          </p:cNvGraphicFramePr>
          <p:nvPr/>
        </p:nvGraphicFramePr>
        <p:xfrm>
          <a:off x="9208770" y="1925956"/>
          <a:ext cx="2796540" cy="718184"/>
        </p:xfrm>
        <a:graphic>
          <a:graphicData uri="http://schemas.openxmlformats.org/presentationml/2006/ole">
            <mc:AlternateContent xmlns:mc="http://schemas.openxmlformats.org/markup-compatibility/2006">
              <mc:Choice xmlns:v="urn:schemas-microsoft-com:vml" Requires="v">
                <p:oleObj name="Equation" r:id="rId4" imgW="1549080" imgH="431640" progId="Equation.3">
                  <p:embed/>
                </p:oleObj>
              </mc:Choice>
              <mc:Fallback>
                <p:oleObj name="Equation" r:id="rId4" imgW="1549080" imgH="431640" progId="Equation.3">
                  <p:embed/>
                  <p:pic>
                    <p:nvPicPr>
                      <p:cNvPr id="19661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8770" y="1925956"/>
                        <a:ext cx="2796540" cy="718184"/>
                      </a:xfrm>
                      <a:prstGeom prst="rect">
                        <a:avLst/>
                      </a:prstGeom>
                      <a:noFill/>
                      <a:ln w="25400">
                        <a:solidFill>
                          <a:srgbClr val="FF0000"/>
                        </a:solidFill>
                        <a:miter lim="800000"/>
                        <a:headEnd/>
                        <a:tailEnd/>
                      </a:ln>
                      <a:effectLst/>
                    </p:spPr>
                  </p:pic>
                </p:oleObj>
              </mc:Fallback>
            </mc:AlternateContent>
          </a:graphicData>
        </a:graphic>
      </p:graphicFrame>
      <p:sp>
        <p:nvSpPr>
          <p:cNvPr id="32" name="TextBox 31"/>
          <p:cNvSpPr txBox="1"/>
          <p:nvPr/>
        </p:nvSpPr>
        <p:spPr>
          <a:xfrm>
            <a:off x="6394601" y="6511733"/>
            <a:ext cx="914400" cy="424732"/>
          </a:xfrm>
          <a:prstGeom prst="rect">
            <a:avLst/>
          </a:prstGeom>
          <a:noFill/>
        </p:spPr>
        <p:txBody>
          <a:bodyPr wrap="square" rtlCol="0">
            <a:spAutoFit/>
          </a:bodyPr>
          <a:lstStyle/>
          <a:p>
            <a:pPr algn="r"/>
            <a:r>
              <a:rPr lang="en-US" sz="2160" dirty="0">
                <a:solidFill>
                  <a:srgbClr val="FF0000"/>
                </a:solidFill>
              </a:rPr>
              <a:t>7.5%</a:t>
            </a:r>
          </a:p>
        </p:txBody>
      </p:sp>
      <p:cxnSp>
        <p:nvCxnSpPr>
          <p:cNvPr id="33" name="Straight Connector 32"/>
          <p:cNvCxnSpPr/>
          <p:nvPr/>
        </p:nvCxnSpPr>
        <p:spPr bwMode="auto">
          <a:xfrm>
            <a:off x="6766560" y="6355080"/>
            <a:ext cx="0" cy="27432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sp>
        <p:nvSpPr>
          <p:cNvPr id="34" name="Text Box 7"/>
          <p:cNvSpPr txBox="1">
            <a:spLocks noChangeArrowheads="1"/>
          </p:cNvSpPr>
          <p:nvPr/>
        </p:nvSpPr>
        <p:spPr bwMode="auto">
          <a:xfrm>
            <a:off x="2468881" y="7544551"/>
            <a:ext cx="10058396" cy="535531"/>
          </a:xfrm>
          <a:prstGeom prst="rect">
            <a:avLst/>
          </a:prstGeom>
          <a:noFill/>
          <a:ln w="9525">
            <a:noFill/>
            <a:miter lim="800000"/>
            <a:headEnd/>
            <a:tailEnd/>
          </a:ln>
          <a:effectLst/>
        </p:spPr>
        <p:txBody>
          <a:bodyPr wrap="square">
            <a:spAutoFit/>
          </a:bodyPr>
          <a:lstStyle/>
          <a:p>
            <a:pPr algn="ctr">
              <a:spcBef>
                <a:spcPct val="50000"/>
              </a:spcBef>
            </a:pPr>
            <a:r>
              <a:rPr lang="en-US" sz="2880" dirty="0">
                <a:solidFill>
                  <a:srgbClr val="FF0000"/>
                </a:solidFill>
              </a:rPr>
              <a:t>The red line is the complete picture, both return and risk.</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defTabSz="548640">
              <a:defRPr/>
            </a:pPr>
            <a:fld id="{254F2BCA-0345-4DE4-84CF-52E5F99C77F2}" type="slidenum">
              <a:rPr lang="en-US" sz="1260">
                <a:solidFill>
                  <a:srgbClr val="000000"/>
                </a:solidFill>
                <a:latin typeface="Georgia" panose="02040502050405020303"/>
              </a:rPr>
              <a:pPr algn="r" defTabSz="548640">
                <a:defRPr/>
              </a:pPr>
              <a:t>26</a:t>
            </a:fld>
            <a:endParaRPr lang="en-US" sz="1260">
              <a:solidFill>
                <a:srgbClr val="000000"/>
              </a:solidFill>
              <a:latin typeface="Georgia" panose="02040502050405020303"/>
            </a:endParaRPr>
          </a:p>
        </p:txBody>
      </p:sp>
      <p:sp>
        <p:nvSpPr>
          <p:cNvPr id="350210" name="Text Box 2"/>
          <p:cNvSpPr txBox="1">
            <a:spLocks noChangeArrowheads="1"/>
          </p:cNvSpPr>
          <p:nvPr/>
        </p:nvSpPr>
        <p:spPr bwMode="auto">
          <a:xfrm>
            <a:off x="3291840" y="782640"/>
            <a:ext cx="8729402" cy="5794186"/>
          </a:xfrm>
          <a:prstGeom prst="rect">
            <a:avLst/>
          </a:prstGeom>
          <a:solidFill>
            <a:srgbClr val="FFFFFF"/>
          </a:solidFill>
          <a:ln w="9525">
            <a:solidFill>
              <a:srgbClr val="000000"/>
            </a:solidFill>
            <a:miter lim="800000"/>
            <a:headEnd/>
            <a:tailEnd/>
          </a:ln>
        </p:spPr>
        <p:txBody>
          <a:bodyPr/>
          <a:lstStyle/>
          <a:p>
            <a:pPr defTabSz="1097280" fontAlgn="base">
              <a:spcBef>
                <a:spcPct val="0"/>
              </a:spcBef>
              <a:spcAft>
                <a:spcPct val="0"/>
              </a:spcAft>
              <a:defRPr/>
            </a:pPr>
            <a:r>
              <a:rPr lang="en-US" sz="2400" b="1" dirty="0">
                <a:solidFill>
                  <a:srgbClr val="000000"/>
                </a:solidFill>
                <a:latin typeface="Georgia" panose="02040502050405020303"/>
              </a:rPr>
              <a:t>If</a:t>
            </a:r>
          </a:p>
          <a:p>
            <a:pPr marL="548640" lvl="1" defTabSz="1097280" fontAlgn="base">
              <a:spcBef>
                <a:spcPct val="0"/>
              </a:spcBef>
              <a:spcAft>
                <a:spcPct val="0"/>
              </a:spcAft>
              <a:buFont typeface="Arial" pitchFamily="34" charset="0"/>
              <a:buChar char="•"/>
              <a:defRPr/>
            </a:pPr>
            <a:r>
              <a:rPr lang="en-US" sz="2400" b="1" dirty="0">
                <a:solidFill>
                  <a:srgbClr val="000000"/>
                </a:solidFill>
                <a:latin typeface="Georgia" panose="02040502050405020303"/>
              </a:rPr>
              <a:t> Risk that matters to investor is risk in </a:t>
            </a:r>
            <a:r>
              <a:rPr lang="en-US" sz="2400" b="1" i="1" u="sng" dirty="0">
                <a:solidFill>
                  <a:srgbClr val="000000"/>
                </a:solidFill>
                <a:latin typeface="Georgia" panose="02040502050405020303"/>
              </a:rPr>
              <a:t>overall wealth</a:t>
            </a:r>
            <a:r>
              <a:rPr lang="en-US" sz="2400" b="1" dirty="0">
                <a:solidFill>
                  <a:srgbClr val="000000"/>
                </a:solidFill>
                <a:latin typeface="Georgia" panose="02040502050405020303"/>
              </a:rPr>
              <a:t> </a:t>
            </a:r>
            <a:r>
              <a:rPr lang="en-US" sz="2400" i="1" dirty="0">
                <a:solidFill>
                  <a:srgbClr val="000000"/>
                </a:solidFill>
                <a:latin typeface="Georgia" panose="02040502050405020303"/>
              </a:rPr>
              <a:t>(this is really a threshold point in the theory, a starting point)</a:t>
            </a:r>
            <a:r>
              <a:rPr lang="en-US" sz="2400" b="1" dirty="0">
                <a:solidFill>
                  <a:srgbClr val="000000"/>
                </a:solidFill>
                <a:latin typeface="Georgia" panose="02040502050405020303"/>
              </a:rPr>
              <a:t>,</a:t>
            </a:r>
          </a:p>
          <a:p>
            <a:pPr defTabSz="1097280" fontAlgn="base">
              <a:spcBef>
                <a:spcPts val="1200"/>
              </a:spcBef>
              <a:spcAft>
                <a:spcPct val="0"/>
              </a:spcAft>
              <a:defRPr/>
            </a:pPr>
            <a:r>
              <a:rPr lang="en-US" sz="2400" b="1" dirty="0">
                <a:solidFill>
                  <a:srgbClr val="000000"/>
                </a:solidFill>
                <a:latin typeface="Georgia" panose="02040502050405020303"/>
              </a:rPr>
              <a:t>Then </a:t>
            </a:r>
            <a:r>
              <a:rPr lang="en-US" sz="2400" i="1" dirty="0">
                <a:solidFill>
                  <a:srgbClr val="000000"/>
                </a:solidFill>
                <a:latin typeface="Georgia" panose="02040502050405020303"/>
              </a:rPr>
              <a:t>(this is just straightforward math)</a:t>
            </a:r>
            <a:r>
              <a:rPr lang="en-US" sz="2400" b="1" dirty="0">
                <a:solidFill>
                  <a:srgbClr val="000000"/>
                </a:solidFill>
                <a:latin typeface="Georgia" panose="02040502050405020303"/>
              </a:rPr>
              <a:t>:</a:t>
            </a:r>
          </a:p>
          <a:p>
            <a:pPr marL="548640" lvl="1" defTabSz="1097280" fontAlgn="base">
              <a:spcBef>
                <a:spcPct val="0"/>
              </a:spcBef>
              <a:spcAft>
                <a:spcPct val="0"/>
              </a:spcAft>
              <a:buFont typeface="Arial" pitchFamily="34" charset="0"/>
              <a:buChar char="•"/>
              <a:defRPr/>
            </a:pPr>
            <a:r>
              <a:rPr lang="en-US" sz="2400" b="1" dirty="0">
                <a:solidFill>
                  <a:srgbClr val="000000"/>
                </a:solidFill>
                <a:latin typeface="Georgia" panose="02040502050405020303"/>
              </a:rPr>
              <a:t> Risk that matters in investments (assets) is </a:t>
            </a:r>
            <a:r>
              <a:rPr lang="en-US" sz="2400" b="1" i="1" u="sng" dirty="0">
                <a:solidFill>
                  <a:srgbClr val="000000"/>
                </a:solidFill>
                <a:latin typeface="Georgia" panose="02040502050405020303"/>
              </a:rPr>
              <a:t>covariance</a:t>
            </a:r>
            <a:r>
              <a:rPr lang="en-US" sz="2400" b="1" dirty="0">
                <a:solidFill>
                  <a:srgbClr val="000000"/>
                </a:solidFill>
                <a:latin typeface="Georgia" panose="02040502050405020303"/>
              </a:rPr>
              <a:t> with overall wealth (contribution to overall wealth volatility);</a:t>
            </a:r>
          </a:p>
          <a:p>
            <a:pPr marL="548640" lvl="1" defTabSz="1097280" fontAlgn="base">
              <a:spcBef>
                <a:spcPct val="0"/>
              </a:spcBef>
              <a:spcAft>
                <a:spcPct val="0"/>
              </a:spcAft>
              <a:buFont typeface="Arial" pitchFamily="34" charset="0"/>
              <a:buChar char="•"/>
              <a:defRPr/>
            </a:pPr>
            <a:r>
              <a:rPr lang="en-US" sz="2400" b="1" dirty="0">
                <a:solidFill>
                  <a:srgbClr val="000000"/>
                </a:solidFill>
                <a:latin typeface="Georgia" panose="02040502050405020303"/>
              </a:rPr>
              <a:t> Not the asset’s own volatility (</a:t>
            </a:r>
            <a:r>
              <a:rPr lang="en-US" sz="2400" b="1" dirty="0" err="1">
                <a:solidFill>
                  <a:srgbClr val="000000"/>
                </a:solidFill>
                <a:latin typeface="Georgia" panose="02040502050405020303"/>
              </a:rPr>
              <a:t>Std.Dev</a:t>
            </a:r>
            <a:r>
              <a:rPr lang="en-US" sz="2400" b="1" dirty="0">
                <a:solidFill>
                  <a:srgbClr val="000000"/>
                </a:solidFill>
                <a:latin typeface="Georgia" panose="02040502050405020303"/>
              </a:rPr>
              <a:t>) </a:t>
            </a:r>
            <a:r>
              <a:rPr lang="en-US" sz="2400" i="1" dirty="0">
                <a:solidFill>
                  <a:srgbClr val="000000"/>
                </a:solidFill>
                <a:latin typeface="Georgia" panose="02040502050405020303"/>
              </a:rPr>
              <a:t>(This was not the traditional view and is not so intuitive)</a:t>
            </a:r>
            <a:endParaRPr lang="en-US" sz="2400" b="1" i="1" dirty="0">
              <a:solidFill>
                <a:srgbClr val="000000"/>
              </a:solidFill>
              <a:latin typeface="Georgia" panose="02040502050405020303"/>
            </a:endParaRPr>
          </a:p>
          <a:p>
            <a:pPr defTabSz="1097280" fontAlgn="base">
              <a:spcBef>
                <a:spcPct val="0"/>
              </a:spcBef>
              <a:spcAft>
                <a:spcPct val="0"/>
              </a:spcAft>
              <a:defRPr/>
            </a:pPr>
            <a:endParaRPr lang="en-US" sz="2400" i="1" dirty="0">
              <a:solidFill>
                <a:srgbClr val="000000"/>
              </a:solidFill>
              <a:latin typeface="Georgia" panose="02040502050405020303"/>
            </a:endParaRPr>
          </a:p>
          <a:p>
            <a:pPr defTabSz="1097280" fontAlgn="base">
              <a:spcBef>
                <a:spcPct val="0"/>
              </a:spcBef>
              <a:spcAft>
                <a:spcPct val="0"/>
              </a:spcAft>
              <a:defRPr/>
            </a:pPr>
            <a:r>
              <a:rPr lang="en-US" sz="2400" i="1" dirty="0">
                <a:solidFill>
                  <a:srgbClr val="000000"/>
                </a:solidFill>
                <a:latin typeface="Georgia" panose="02040502050405020303"/>
              </a:rPr>
              <a:t>(e.g., if investor portfolio primarily stocks &amp; bonds, &amp; if Real Estate has low correlation with stocks &amp; bonds, then R.E. volatility may not matter to investor; because it may not contribute much to investor's wealth volatility.)</a:t>
            </a:r>
            <a:endParaRPr lang="en-US" sz="2400" b="1" i="1" dirty="0">
              <a:solidFill>
                <a:srgbClr val="000000"/>
              </a:solidFill>
              <a:effectLst>
                <a:outerShdw blurRad="38100" dist="38100" dir="2700000" algn="tl">
                  <a:srgbClr val="C0C0C0"/>
                </a:outerShdw>
              </a:effectLst>
              <a:latin typeface="Times New Roman" pitchFamily="18" charset="0"/>
            </a:endParaRPr>
          </a:p>
        </p:txBody>
      </p:sp>
      <p:sp>
        <p:nvSpPr>
          <p:cNvPr id="350211" name="Text Box 3"/>
          <p:cNvSpPr txBox="1">
            <a:spLocks noChangeArrowheads="1"/>
          </p:cNvSpPr>
          <p:nvPr/>
        </p:nvSpPr>
        <p:spPr bwMode="auto">
          <a:xfrm>
            <a:off x="2814638" y="194735"/>
            <a:ext cx="6894629" cy="461665"/>
          </a:xfrm>
          <a:prstGeom prst="rect">
            <a:avLst/>
          </a:prstGeom>
          <a:noFill/>
          <a:ln w="9525">
            <a:noFill/>
            <a:miter lim="800000"/>
            <a:headEnd/>
            <a:tailEnd/>
          </a:ln>
          <a:effectLst/>
        </p:spPr>
        <p:txBody>
          <a:bodyPr wrap="square">
            <a:spAutoFit/>
          </a:bodyPr>
          <a:lstStyle/>
          <a:p>
            <a:pPr defTabSz="1097280" fontAlgn="base">
              <a:spcBef>
                <a:spcPct val="50000"/>
              </a:spcBef>
              <a:spcAft>
                <a:spcPct val="0"/>
              </a:spcAft>
              <a:defRPr/>
            </a:pPr>
            <a:r>
              <a:rPr lang="en-US" sz="2400" b="1" dirty="0">
                <a:solidFill>
                  <a:srgbClr val="000000"/>
                </a:solidFill>
                <a:effectLst>
                  <a:outerShdw blurRad="38100" dist="38100" dir="2700000" algn="tl">
                    <a:srgbClr val="FFFFFF"/>
                  </a:outerShdw>
                </a:effectLst>
                <a:latin typeface="Times New Roman" pitchFamily="18" charset="0"/>
              </a:rPr>
              <a:t>KEY POINT:</a:t>
            </a:r>
            <a:endParaRPr lang="en-US" sz="2400" b="1" i="1" dirty="0">
              <a:solidFill>
                <a:srgbClr val="000000"/>
              </a:solidFill>
              <a:effectLst>
                <a:outerShdw blurRad="38100" dist="38100" dir="2700000" algn="tl">
                  <a:srgbClr val="FFFFFF"/>
                </a:outerShdw>
              </a:effectLst>
              <a:latin typeface="Times New Roman" pitchFamily="18" charset="0"/>
            </a:endParaRPr>
          </a:p>
        </p:txBody>
      </p:sp>
      <p:graphicFrame>
        <p:nvGraphicFramePr>
          <p:cNvPr id="194561" name="Object 1"/>
          <p:cNvGraphicFramePr>
            <a:graphicFrameLocks noChangeAspect="1"/>
          </p:cNvGraphicFramePr>
          <p:nvPr/>
        </p:nvGraphicFramePr>
        <p:xfrm>
          <a:off x="2468881" y="6770319"/>
          <a:ext cx="2798444" cy="718184"/>
        </p:xfrm>
        <a:graphic>
          <a:graphicData uri="http://schemas.openxmlformats.org/presentationml/2006/ole">
            <mc:AlternateContent xmlns:mc="http://schemas.openxmlformats.org/markup-compatibility/2006">
              <mc:Choice xmlns:v="urn:schemas-microsoft-com:vml" Requires="v">
                <p:oleObj name="Equation" r:id="rId3" imgW="1549080" imgH="431640" progId="Equation.3">
                  <p:embed/>
                </p:oleObj>
              </mc:Choice>
              <mc:Fallback>
                <p:oleObj name="Equation" r:id="rId3" imgW="1549080" imgH="431640" progId="Equation.3">
                  <p:embed/>
                  <p:pic>
                    <p:nvPicPr>
                      <p:cNvPr id="194561"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881" y="6770319"/>
                        <a:ext cx="2798444" cy="7181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Oval 5"/>
          <p:cNvSpPr/>
          <p:nvPr/>
        </p:nvSpPr>
        <p:spPr bwMode="auto">
          <a:xfrm>
            <a:off x="4505876" y="6789191"/>
            <a:ext cx="822960" cy="548640"/>
          </a:xfrm>
          <a:prstGeom prst="ellipse">
            <a:avLst/>
          </a:prstGeom>
          <a:noFill/>
          <a:ln w="15875" cap="flat" cmpd="sng" algn="ctr">
            <a:solidFill>
              <a:srgbClr val="FF0000"/>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fontAlgn="base">
              <a:spcBef>
                <a:spcPct val="0"/>
              </a:spcBef>
              <a:spcAft>
                <a:spcPct val="0"/>
              </a:spcAft>
              <a:defRPr/>
            </a:pPr>
            <a:endParaRPr lang="en-US" sz="2400" b="1" i="1">
              <a:solidFill>
                <a:srgbClr val="000000"/>
              </a:solidFill>
              <a:effectLst>
                <a:outerShdw blurRad="38100" dist="38100" dir="2700000" algn="tl">
                  <a:srgbClr val="000000">
                    <a:alpha val="43137"/>
                  </a:srgbClr>
                </a:outerShdw>
              </a:effectLst>
              <a:latin typeface="Times New Roman" pitchFamily="18" charset="0"/>
            </a:endParaRPr>
          </a:p>
        </p:txBody>
      </p:sp>
      <p:cxnSp>
        <p:nvCxnSpPr>
          <p:cNvPr id="8" name="Straight Arrow Connector 7"/>
          <p:cNvCxnSpPr>
            <a:stCxn id="9" idx="1"/>
            <a:endCxn id="6" idx="6"/>
          </p:cNvCxnSpPr>
          <p:nvPr/>
        </p:nvCxnSpPr>
        <p:spPr bwMode="auto">
          <a:xfrm flipH="1">
            <a:off x="5328836" y="7037192"/>
            <a:ext cx="268653" cy="26319"/>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9" name="TextBox 8"/>
          <p:cNvSpPr txBox="1"/>
          <p:nvPr/>
        </p:nvSpPr>
        <p:spPr>
          <a:xfrm>
            <a:off x="5597489" y="6621693"/>
            <a:ext cx="6492240" cy="830997"/>
          </a:xfrm>
          <a:prstGeom prst="rect">
            <a:avLst/>
          </a:prstGeom>
          <a:noFill/>
        </p:spPr>
        <p:txBody>
          <a:bodyPr wrap="square" rtlCol="0">
            <a:spAutoFit/>
          </a:bodyPr>
          <a:lstStyle/>
          <a:p>
            <a:pPr defTabSz="1097280" fontAlgn="base">
              <a:spcBef>
                <a:spcPct val="0"/>
              </a:spcBef>
              <a:spcAft>
                <a:spcPct val="0"/>
              </a:spcAft>
              <a:defRPr/>
            </a:pPr>
            <a:r>
              <a:rPr lang="en-US" sz="2400" b="1" dirty="0">
                <a:solidFill>
                  <a:srgbClr val="FF0000"/>
                </a:solidFill>
                <a:latin typeface="Georgia" panose="02040502050405020303"/>
              </a:rPr>
              <a:t>Covariance(</a:t>
            </a:r>
            <a:r>
              <a:rPr lang="en-US" sz="2400" b="1" dirty="0" err="1">
                <a:solidFill>
                  <a:srgbClr val="FF0000"/>
                </a:solidFill>
                <a:latin typeface="Georgia" panose="02040502050405020303"/>
              </a:rPr>
              <a:t>i,j</a:t>
            </a:r>
            <a:r>
              <a:rPr lang="en-US" sz="2400" b="1" dirty="0">
                <a:solidFill>
                  <a:srgbClr val="FF0000"/>
                </a:solidFill>
                <a:latin typeface="Georgia" panose="02040502050405020303"/>
              </a:rPr>
              <a:t>) = </a:t>
            </a:r>
            <a:r>
              <a:rPr lang="en-US" sz="2400" b="1" dirty="0" err="1">
                <a:solidFill>
                  <a:srgbClr val="FF0000"/>
                </a:solidFill>
                <a:latin typeface="Georgia" panose="02040502050405020303"/>
              </a:rPr>
              <a:t>Stdev</a:t>
            </a:r>
            <a:r>
              <a:rPr lang="en-US" sz="2400" b="1" dirty="0">
                <a:solidFill>
                  <a:srgbClr val="FF0000"/>
                </a:solidFill>
                <a:latin typeface="Georgia" panose="02040502050405020303"/>
              </a:rPr>
              <a:t>(</a:t>
            </a:r>
            <a:r>
              <a:rPr lang="en-US" sz="2400" b="1" dirty="0" err="1">
                <a:solidFill>
                  <a:srgbClr val="FF0000"/>
                </a:solidFill>
                <a:latin typeface="Georgia" panose="02040502050405020303"/>
              </a:rPr>
              <a:t>i</a:t>
            </a:r>
            <a:r>
              <a:rPr lang="en-US" sz="2400" b="1" dirty="0">
                <a:solidFill>
                  <a:srgbClr val="FF0000"/>
                </a:solidFill>
                <a:latin typeface="Georgia" panose="02040502050405020303"/>
              </a:rPr>
              <a:t>)*</a:t>
            </a:r>
            <a:r>
              <a:rPr lang="en-US" sz="2400" b="1" dirty="0" err="1">
                <a:solidFill>
                  <a:srgbClr val="FF0000"/>
                </a:solidFill>
                <a:latin typeface="Georgia" panose="02040502050405020303"/>
              </a:rPr>
              <a:t>Stdev</a:t>
            </a:r>
            <a:r>
              <a:rPr lang="en-US" sz="2400" b="1" dirty="0">
                <a:solidFill>
                  <a:srgbClr val="FF0000"/>
                </a:solidFill>
                <a:latin typeface="Georgia" panose="02040502050405020303"/>
              </a:rPr>
              <a:t>(j)*</a:t>
            </a:r>
            <a:r>
              <a:rPr lang="en-US" sz="2400" b="1" dirty="0" err="1">
                <a:solidFill>
                  <a:srgbClr val="FF0000"/>
                </a:solidFill>
                <a:latin typeface="Georgia" panose="02040502050405020303"/>
              </a:rPr>
              <a:t>Correl</a:t>
            </a:r>
            <a:r>
              <a:rPr lang="en-US" sz="2400" b="1" dirty="0">
                <a:solidFill>
                  <a:srgbClr val="FF0000"/>
                </a:solidFill>
                <a:latin typeface="Georgia" panose="02040502050405020303"/>
              </a:rPr>
              <a:t>(</a:t>
            </a:r>
            <a:r>
              <a:rPr lang="en-US" sz="2400" b="1" dirty="0" err="1">
                <a:solidFill>
                  <a:srgbClr val="FF0000"/>
                </a:solidFill>
                <a:latin typeface="Georgia" panose="02040502050405020303"/>
              </a:rPr>
              <a:t>i,j</a:t>
            </a:r>
            <a:r>
              <a:rPr lang="en-US" sz="2400" b="1" dirty="0">
                <a:solidFill>
                  <a:srgbClr val="FF0000"/>
                </a:solidFill>
                <a:latin typeface="Georgia" panose="02040502050405020303"/>
              </a:rPr>
              <a:t>)</a:t>
            </a:r>
          </a:p>
        </p:txBody>
      </p:sp>
    </p:spTree>
    <p:extLst>
      <p:ext uri="{BB962C8B-B14F-4D97-AF65-F5344CB8AC3E}">
        <p14:creationId xmlns:p14="http://schemas.microsoft.com/office/powerpoint/2010/main" val="3402105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989F6F07-6C1F-4C03-902B-9B91602A30BE}" type="slidenum">
              <a:rPr lang="en-US"/>
              <a:pPr/>
              <a:t>27</a:t>
            </a:fld>
            <a:endParaRPr lang="en-US"/>
          </a:p>
        </p:txBody>
      </p:sp>
      <p:sp>
        <p:nvSpPr>
          <p:cNvPr id="168965" name="Text Box 5"/>
          <p:cNvSpPr txBox="1">
            <a:spLocks noChangeArrowheads="1"/>
          </p:cNvSpPr>
          <p:nvPr/>
        </p:nvSpPr>
        <p:spPr bwMode="auto">
          <a:xfrm>
            <a:off x="2286000" y="274320"/>
            <a:ext cx="10149840" cy="923330"/>
          </a:xfrm>
          <a:prstGeom prst="rect">
            <a:avLst/>
          </a:prstGeom>
          <a:noFill/>
          <a:ln w="9525">
            <a:noFill/>
            <a:miter lim="800000"/>
            <a:headEnd/>
            <a:tailEnd/>
          </a:ln>
          <a:effectLst/>
        </p:spPr>
        <p:txBody>
          <a:bodyPr>
            <a:spAutoFit/>
          </a:bodyPr>
          <a:lstStyle/>
          <a:p>
            <a:pPr>
              <a:spcBef>
                <a:spcPct val="50000"/>
              </a:spcBef>
            </a:pPr>
            <a:r>
              <a:rPr lang="en-US" sz="2160" dirty="0">
                <a:latin typeface="Arial" charset="0"/>
              </a:rPr>
              <a:t>22.2.4 </a:t>
            </a:r>
            <a:r>
              <a:rPr lang="en-US" sz="2160" dirty="0">
                <a:solidFill>
                  <a:srgbClr val="C00000"/>
                </a:solidFill>
                <a:latin typeface="Arial" charset="0"/>
              </a:rPr>
              <a:t>STEP 1:</a:t>
            </a:r>
            <a:r>
              <a:rPr lang="en-US" sz="2160" dirty="0">
                <a:latin typeface="Arial" charset="0"/>
              </a:rPr>
              <a:t> FINDING THE “EFFICIENT FRONTIER”</a:t>
            </a:r>
          </a:p>
          <a:p>
            <a:pPr>
              <a:spcBef>
                <a:spcPct val="50000"/>
              </a:spcBef>
            </a:pPr>
            <a:r>
              <a:rPr lang="en-US" sz="2160" dirty="0">
                <a:latin typeface="Arial" charset="0"/>
              </a:rPr>
              <a:t>SUPPOSE WE HAVE THE FOLLOWING RISK &amp; RETURN EXPECTATIONS…</a:t>
            </a:r>
            <a:r>
              <a:rPr lang="en-US" sz="2160" dirty="0">
                <a:effectLst>
                  <a:outerShdw blurRad="38100" dist="38100" dir="2700000" algn="tl">
                    <a:srgbClr val="FFFFFF"/>
                  </a:outerShdw>
                </a:effectLst>
              </a:rPr>
              <a:t> </a:t>
            </a:r>
          </a:p>
        </p:txBody>
      </p:sp>
      <p:sp>
        <p:nvSpPr>
          <p:cNvPr id="168966" name="Text Box 6"/>
          <p:cNvSpPr txBox="1">
            <a:spLocks noChangeArrowheads="1"/>
          </p:cNvSpPr>
          <p:nvPr/>
        </p:nvSpPr>
        <p:spPr bwMode="auto">
          <a:xfrm>
            <a:off x="2286000" y="5394960"/>
            <a:ext cx="10149840" cy="1089529"/>
          </a:xfrm>
          <a:prstGeom prst="rect">
            <a:avLst/>
          </a:prstGeom>
          <a:noFill/>
          <a:ln w="9525">
            <a:noFill/>
            <a:miter lim="800000"/>
            <a:headEnd/>
            <a:tailEnd/>
          </a:ln>
          <a:effectLst/>
        </p:spPr>
        <p:txBody>
          <a:bodyPr>
            <a:spAutoFit/>
          </a:bodyPr>
          <a:lstStyle/>
          <a:p>
            <a:pPr>
              <a:spcBef>
                <a:spcPct val="50000"/>
              </a:spcBef>
            </a:pPr>
            <a:r>
              <a:rPr lang="en-US" sz="2160" dirty="0">
                <a:latin typeface="Arial" charset="0"/>
              </a:rPr>
              <a:t>INVESTING IN ANY ONE OF THE THREE ASSET CLASSES WITHOUT DIVERSIFICATION ALLOWS THE INVESTOR TO ACHIEVE ONLY ONE OF THREE POSSIBLE RISK/RETURN POINTS…</a:t>
            </a:r>
            <a:r>
              <a:rPr lang="en-US" sz="2160" dirty="0">
                <a:effectLst>
                  <a:outerShdw blurRad="38100" dist="38100" dir="2700000" algn="tl">
                    <a:srgbClr val="FFFFFF"/>
                  </a:outerShdw>
                </a:effectLst>
              </a:rPr>
              <a:t> </a:t>
            </a:r>
          </a:p>
        </p:txBody>
      </p:sp>
      <p:pic>
        <p:nvPicPr>
          <p:cNvPr id="168968" name="Picture 8"/>
          <p:cNvPicPr>
            <a:picLocks noChangeAspect="1" noChangeArrowheads="1"/>
          </p:cNvPicPr>
          <p:nvPr/>
        </p:nvPicPr>
        <p:blipFill>
          <a:blip r:embed="rId3" cstate="print"/>
          <a:srcRect/>
          <a:stretch>
            <a:fillRect/>
          </a:stretch>
        </p:blipFill>
        <p:spPr bwMode="auto">
          <a:xfrm>
            <a:off x="4114800" y="2011681"/>
            <a:ext cx="6309360" cy="271653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317A4515-0106-4669-A988-5F85974F03FD}" type="slidenum">
              <a:rPr lang="en-US"/>
              <a:pPr/>
              <a:t>28</a:t>
            </a:fld>
            <a:endParaRPr lang="en-US"/>
          </a:p>
        </p:txBody>
      </p:sp>
      <p:sp>
        <p:nvSpPr>
          <p:cNvPr id="169988" name="Text Box 4"/>
          <p:cNvSpPr txBox="1">
            <a:spLocks noChangeArrowheads="1"/>
          </p:cNvSpPr>
          <p:nvPr/>
        </p:nvSpPr>
        <p:spPr bwMode="auto">
          <a:xfrm>
            <a:off x="2194560" y="274320"/>
            <a:ext cx="10241280" cy="1421928"/>
          </a:xfrm>
          <a:prstGeom prst="rect">
            <a:avLst/>
          </a:prstGeom>
          <a:noFill/>
          <a:ln w="9525">
            <a:noFill/>
            <a:miter lim="800000"/>
            <a:headEnd/>
            <a:tailEnd/>
          </a:ln>
          <a:effectLst/>
        </p:spPr>
        <p:txBody>
          <a:bodyPr>
            <a:spAutoFit/>
          </a:bodyPr>
          <a:lstStyle/>
          <a:p>
            <a:pPr>
              <a:spcBef>
                <a:spcPct val="50000"/>
              </a:spcBef>
            </a:pPr>
            <a:r>
              <a:rPr lang="en-US" sz="2160">
                <a:effectLst>
                  <a:outerShdw blurRad="38100" dist="38100" dir="2700000" algn="tl">
                    <a:srgbClr val="FFFFFF"/>
                  </a:outerShdw>
                </a:effectLst>
                <a:latin typeface="Arial" charset="0"/>
              </a:rPr>
              <a:t>INVESTING IN ANY ONE OF THE THREE ASSET CLASSES WITHOUT DIVERSIFICATION ALLOWS THE INVESTOR TO ACHIEVE ONLY ONE OF THE THREE POSSIBLE RISK/RETURN POINTS DEPICTED IN THE GRAPH BELOW…</a:t>
            </a:r>
          </a:p>
        </p:txBody>
      </p:sp>
      <p:sp>
        <p:nvSpPr>
          <p:cNvPr id="169990" name="Text Box 6"/>
          <p:cNvSpPr txBox="1">
            <a:spLocks noChangeArrowheads="1"/>
          </p:cNvSpPr>
          <p:nvPr/>
        </p:nvSpPr>
        <p:spPr bwMode="auto">
          <a:xfrm>
            <a:off x="2286000" y="6766560"/>
            <a:ext cx="10241280" cy="1089529"/>
          </a:xfrm>
          <a:prstGeom prst="rect">
            <a:avLst/>
          </a:prstGeom>
          <a:noFill/>
          <a:ln w="9525">
            <a:noFill/>
            <a:miter lim="800000"/>
            <a:headEnd/>
            <a:tailEnd/>
          </a:ln>
          <a:effectLst/>
        </p:spPr>
        <p:txBody>
          <a:bodyPr>
            <a:spAutoFit/>
          </a:bodyPr>
          <a:lstStyle/>
          <a:p>
            <a:pPr>
              <a:spcBef>
                <a:spcPct val="50000"/>
              </a:spcBef>
            </a:pPr>
            <a:r>
              <a:rPr lang="en-US" sz="2160" dirty="0">
                <a:latin typeface="Arial" charset="0"/>
              </a:rPr>
              <a:t>IN A RISK/RETURN CHART LIKE THIS, ONE WANTS TO BE ABLE TO GET AS MANY RISK/RETURN COMBINATIONS AS POSSIBLE, AS FAR TO THE “NORTH” AND “WEST” AS POSSIBLE (more return, less risk).</a:t>
            </a:r>
            <a:endParaRPr lang="en-US" sz="2160" dirty="0">
              <a:effectLst>
                <a:outerShdw blurRad="38100" dist="38100" dir="2700000" algn="tl">
                  <a:srgbClr val="FFFFFF"/>
                </a:outerShdw>
              </a:effectLst>
            </a:endParaRPr>
          </a:p>
        </p:txBody>
      </p:sp>
      <p:pic>
        <p:nvPicPr>
          <p:cNvPr id="169991" name="Picture 7"/>
          <p:cNvPicPr>
            <a:picLocks noChangeAspect="1" noChangeArrowheads="1"/>
          </p:cNvPicPr>
          <p:nvPr/>
        </p:nvPicPr>
        <p:blipFill>
          <a:blip r:embed="rId2" cstate="print"/>
          <a:srcRect/>
          <a:stretch>
            <a:fillRect/>
          </a:stretch>
        </p:blipFill>
        <p:spPr bwMode="auto">
          <a:xfrm>
            <a:off x="3657600" y="1463040"/>
            <a:ext cx="7772400" cy="5196840"/>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F093ADB-8520-4BB4-A25D-5004934BFCA0}" type="slidenum">
              <a:rPr lang="en-US"/>
              <a:pPr/>
              <a:t>29</a:t>
            </a:fld>
            <a:endParaRPr lang="en-US"/>
          </a:p>
        </p:txBody>
      </p:sp>
      <p:sp>
        <p:nvSpPr>
          <p:cNvPr id="171013" name="Text Box 5"/>
          <p:cNvSpPr txBox="1">
            <a:spLocks noChangeArrowheads="1"/>
          </p:cNvSpPr>
          <p:nvPr/>
        </p:nvSpPr>
        <p:spPr bwMode="auto">
          <a:xfrm>
            <a:off x="2194560" y="274320"/>
            <a:ext cx="10241280" cy="757130"/>
          </a:xfrm>
          <a:prstGeom prst="rect">
            <a:avLst/>
          </a:prstGeom>
          <a:noFill/>
          <a:ln w="9525">
            <a:noFill/>
            <a:miter lim="800000"/>
            <a:headEnd/>
            <a:tailEnd/>
          </a:ln>
          <a:effectLst/>
        </p:spPr>
        <p:txBody>
          <a:bodyPr>
            <a:spAutoFit/>
          </a:bodyPr>
          <a:lstStyle/>
          <a:p>
            <a:pPr>
              <a:spcBef>
                <a:spcPct val="50000"/>
              </a:spcBef>
            </a:pPr>
            <a:r>
              <a:rPr lang="en-US" sz="2160" dirty="0">
                <a:effectLst>
                  <a:outerShdw blurRad="38100" dist="38100" dir="2700000" algn="tl">
                    <a:srgbClr val="FFFFFF"/>
                  </a:outerShdw>
                </a:effectLst>
                <a:latin typeface="Arial" charset="0"/>
              </a:rPr>
              <a:t>ALLOWING PAIRWISE COMBINATIONS INCREASES THE RISK/RETURN POSSIBILITIES TO THESE…</a:t>
            </a:r>
          </a:p>
        </p:txBody>
      </p:sp>
      <p:pic>
        <p:nvPicPr>
          <p:cNvPr id="171015" name="Picture 7"/>
          <p:cNvPicPr>
            <a:picLocks noChangeAspect="1" noChangeArrowheads="1"/>
          </p:cNvPicPr>
          <p:nvPr/>
        </p:nvPicPr>
        <p:blipFill>
          <a:blip r:embed="rId2" cstate="print"/>
          <a:srcRect/>
          <a:stretch>
            <a:fillRect/>
          </a:stretch>
        </p:blipFill>
        <p:spPr bwMode="auto">
          <a:xfrm>
            <a:off x="3657600" y="1463040"/>
            <a:ext cx="7955280" cy="530352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182297"/>
          </a:xfrm>
          <a:prstGeom prst="rect">
            <a:avLst/>
          </a:prstGeom>
        </p:spPr>
      </p:pic>
      <p:sp>
        <p:nvSpPr>
          <p:cNvPr id="3" name="Text 0"/>
          <p:cNvSpPr/>
          <p:nvPr/>
        </p:nvSpPr>
        <p:spPr>
          <a:xfrm>
            <a:off x="611029" y="2663428"/>
            <a:ext cx="6287929" cy="513398"/>
          </a:xfrm>
          <a:prstGeom prst="rect">
            <a:avLst/>
          </a:prstGeom>
          <a:noFill/>
          <a:ln/>
        </p:spPr>
        <p:txBody>
          <a:bodyPr wrap="none" lIns="0" tIns="0" rIns="0" bIns="0" rtlCol="0" anchor="t"/>
          <a:lstStyle/>
          <a:p>
            <a:pPr marL="0" indent="0" algn="l">
              <a:lnSpc>
                <a:spcPts val="4000"/>
              </a:lnSpc>
              <a:buNone/>
            </a:pPr>
            <a:r>
              <a:rPr lang="en-US" sz="3200" dirty="0">
                <a:solidFill>
                  <a:srgbClr val="FFD9BE"/>
                </a:solidFill>
                <a:latin typeface="Quattrocento" pitchFamily="34" charset="0"/>
                <a:ea typeface="Quattrocento" pitchFamily="34" charset="-122"/>
                <a:cs typeface="Quattrocento" pitchFamily="34" charset="-120"/>
              </a:rPr>
              <a:t>Evolution of Macro-Level Analysis</a:t>
            </a:r>
            <a:endParaRPr lang="en-US" sz="3200" dirty="0"/>
          </a:p>
        </p:txBody>
      </p:sp>
      <p:sp>
        <p:nvSpPr>
          <p:cNvPr id="4" name="Shape 1"/>
          <p:cNvSpPr/>
          <p:nvPr/>
        </p:nvSpPr>
        <p:spPr>
          <a:xfrm>
            <a:off x="7303770" y="3438644"/>
            <a:ext cx="22860" cy="4309705"/>
          </a:xfrm>
          <a:prstGeom prst="roundRect">
            <a:avLst>
              <a:gd name="adj" fmla="val 114559"/>
            </a:avLst>
          </a:prstGeom>
          <a:solidFill>
            <a:srgbClr val="4A6B6A"/>
          </a:solidFill>
          <a:ln/>
        </p:spPr>
        <p:txBody>
          <a:bodyPr/>
          <a:lstStyle/>
          <a:p>
            <a:endParaRPr lang="en-US"/>
          </a:p>
        </p:txBody>
      </p:sp>
      <p:sp>
        <p:nvSpPr>
          <p:cNvPr id="5" name="Shape 2"/>
          <p:cNvSpPr/>
          <p:nvPr/>
        </p:nvSpPr>
        <p:spPr>
          <a:xfrm>
            <a:off x="6617910" y="3623548"/>
            <a:ext cx="523756" cy="22860"/>
          </a:xfrm>
          <a:prstGeom prst="roundRect">
            <a:avLst>
              <a:gd name="adj" fmla="val 114559"/>
            </a:avLst>
          </a:prstGeom>
          <a:solidFill>
            <a:srgbClr val="4A6B6A"/>
          </a:solidFill>
          <a:ln/>
        </p:spPr>
        <p:txBody>
          <a:bodyPr/>
          <a:lstStyle/>
          <a:p>
            <a:endParaRPr lang="en-US"/>
          </a:p>
        </p:txBody>
      </p:sp>
      <p:sp>
        <p:nvSpPr>
          <p:cNvPr id="6" name="Shape 3"/>
          <p:cNvSpPr/>
          <p:nvPr/>
        </p:nvSpPr>
        <p:spPr>
          <a:xfrm>
            <a:off x="7118806" y="3438644"/>
            <a:ext cx="392787" cy="392787"/>
          </a:xfrm>
          <a:prstGeom prst="roundRect">
            <a:avLst>
              <a:gd name="adj" fmla="val 6667"/>
            </a:avLst>
          </a:prstGeom>
          <a:solidFill>
            <a:srgbClr val="315251"/>
          </a:solidFill>
          <a:ln/>
        </p:spPr>
        <p:txBody>
          <a:bodyPr/>
          <a:lstStyle/>
          <a:p>
            <a:endParaRPr lang="en-US"/>
          </a:p>
        </p:txBody>
      </p:sp>
      <p:pic>
        <p:nvPicPr>
          <p:cNvPr id="7" name="Image 1" descr="preencoded.png"/>
          <p:cNvPicPr>
            <a:picLocks noChangeAspect="1"/>
          </p:cNvPicPr>
          <p:nvPr/>
        </p:nvPicPr>
        <p:blipFill>
          <a:blip r:embed="rId4"/>
          <a:stretch>
            <a:fillRect/>
          </a:stretch>
        </p:blipFill>
        <p:spPr>
          <a:xfrm>
            <a:off x="7191911" y="3480971"/>
            <a:ext cx="246459" cy="308015"/>
          </a:xfrm>
          <a:prstGeom prst="rect">
            <a:avLst/>
          </a:prstGeom>
        </p:spPr>
      </p:pic>
      <p:sp>
        <p:nvSpPr>
          <p:cNvPr id="8" name="Text 4"/>
          <p:cNvSpPr/>
          <p:nvPr/>
        </p:nvSpPr>
        <p:spPr>
          <a:xfrm>
            <a:off x="4388406" y="3498652"/>
            <a:ext cx="2053947" cy="256699"/>
          </a:xfrm>
          <a:prstGeom prst="rect">
            <a:avLst/>
          </a:prstGeom>
          <a:noFill/>
          <a:ln/>
        </p:spPr>
        <p:txBody>
          <a:bodyPr wrap="none" lIns="0" tIns="0" rIns="0" bIns="0" rtlCol="0" anchor="t"/>
          <a:lstStyle/>
          <a:p>
            <a:pPr marL="0" indent="0" algn="r">
              <a:lnSpc>
                <a:spcPts val="2000"/>
              </a:lnSpc>
              <a:buNone/>
            </a:pPr>
            <a:r>
              <a:rPr lang="en-US" sz="1600" dirty="0">
                <a:solidFill>
                  <a:srgbClr val="F9EEE7"/>
                </a:solidFill>
                <a:latin typeface="Quattrocento" pitchFamily="34" charset="0"/>
                <a:ea typeface="Quattrocento" pitchFamily="34" charset="-122"/>
                <a:cs typeface="Quattrocento" pitchFamily="34" charset="-120"/>
              </a:rPr>
              <a:t>Traditional Era</a:t>
            </a:r>
            <a:endParaRPr lang="en-US" sz="1600" dirty="0"/>
          </a:p>
        </p:txBody>
      </p:sp>
      <p:sp>
        <p:nvSpPr>
          <p:cNvPr id="9" name="Text 5"/>
          <p:cNvSpPr/>
          <p:nvPr/>
        </p:nvSpPr>
        <p:spPr>
          <a:xfrm>
            <a:off x="611029" y="3860006"/>
            <a:ext cx="5831324" cy="558403"/>
          </a:xfrm>
          <a:prstGeom prst="rect">
            <a:avLst/>
          </a:prstGeom>
          <a:noFill/>
          <a:ln/>
        </p:spPr>
        <p:txBody>
          <a:bodyPr wrap="square" lIns="0" tIns="0" rIns="0" bIns="0" rtlCol="0" anchor="t"/>
          <a:lstStyle/>
          <a:p>
            <a:pPr marL="0" indent="0" algn="r">
              <a:lnSpc>
                <a:spcPts val="2150"/>
              </a:lnSpc>
              <a:buNone/>
            </a:pPr>
            <a:r>
              <a:rPr lang="en-US" sz="1350" dirty="0">
                <a:solidFill>
                  <a:srgbClr val="F9EEE7"/>
                </a:solidFill>
                <a:latin typeface="Quattrocento" pitchFamily="34" charset="0"/>
                <a:ea typeface="Quattrocento" pitchFamily="34" charset="-122"/>
                <a:cs typeface="Quattrocento" pitchFamily="34" charset="-120"/>
              </a:rPr>
              <a:t>Real estate investment was primarily a micro-level endeavor focused on individual properties</a:t>
            </a:r>
            <a:endParaRPr lang="en-US" sz="1350" dirty="0"/>
          </a:p>
        </p:txBody>
      </p:sp>
      <p:sp>
        <p:nvSpPr>
          <p:cNvPr id="10" name="Shape 6"/>
          <p:cNvSpPr/>
          <p:nvPr/>
        </p:nvSpPr>
        <p:spPr>
          <a:xfrm>
            <a:off x="7488734" y="4670941"/>
            <a:ext cx="523756" cy="22860"/>
          </a:xfrm>
          <a:prstGeom prst="roundRect">
            <a:avLst>
              <a:gd name="adj" fmla="val 114559"/>
            </a:avLst>
          </a:prstGeom>
          <a:solidFill>
            <a:srgbClr val="4A6B6A"/>
          </a:solidFill>
          <a:ln/>
        </p:spPr>
        <p:txBody>
          <a:bodyPr/>
          <a:lstStyle/>
          <a:p>
            <a:endParaRPr lang="en-US"/>
          </a:p>
        </p:txBody>
      </p:sp>
      <p:sp>
        <p:nvSpPr>
          <p:cNvPr id="11" name="Shape 7"/>
          <p:cNvSpPr/>
          <p:nvPr/>
        </p:nvSpPr>
        <p:spPr>
          <a:xfrm>
            <a:off x="7118806" y="4486037"/>
            <a:ext cx="392787" cy="392787"/>
          </a:xfrm>
          <a:prstGeom prst="roundRect">
            <a:avLst>
              <a:gd name="adj" fmla="val 6667"/>
            </a:avLst>
          </a:prstGeom>
          <a:solidFill>
            <a:srgbClr val="315251"/>
          </a:solidFill>
          <a:ln/>
        </p:spPr>
        <p:txBody>
          <a:bodyPr/>
          <a:lstStyle/>
          <a:p>
            <a:endParaRPr lang="en-US"/>
          </a:p>
        </p:txBody>
      </p:sp>
      <p:pic>
        <p:nvPicPr>
          <p:cNvPr id="12" name="Image 2" descr="preencoded.png"/>
          <p:cNvPicPr>
            <a:picLocks noChangeAspect="1"/>
          </p:cNvPicPr>
          <p:nvPr/>
        </p:nvPicPr>
        <p:blipFill>
          <a:blip r:embed="rId5"/>
          <a:stretch>
            <a:fillRect/>
          </a:stretch>
        </p:blipFill>
        <p:spPr>
          <a:xfrm>
            <a:off x="7191911" y="4528364"/>
            <a:ext cx="246459" cy="308015"/>
          </a:xfrm>
          <a:prstGeom prst="rect">
            <a:avLst/>
          </a:prstGeom>
        </p:spPr>
      </p:pic>
      <p:sp>
        <p:nvSpPr>
          <p:cNvPr id="13" name="Text 8"/>
          <p:cNvSpPr/>
          <p:nvPr/>
        </p:nvSpPr>
        <p:spPr>
          <a:xfrm>
            <a:off x="8188047" y="4546044"/>
            <a:ext cx="2424232" cy="256699"/>
          </a:xfrm>
          <a:prstGeom prst="rect">
            <a:avLst/>
          </a:prstGeom>
          <a:noFill/>
          <a:ln/>
        </p:spPr>
        <p:txBody>
          <a:bodyPr wrap="none" lIns="0" tIns="0" rIns="0" bIns="0" rtlCol="0" anchor="t"/>
          <a:lstStyle/>
          <a:p>
            <a:pPr marL="0" indent="0" algn="l">
              <a:lnSpc>
                <a:spcPts val="2000"/>
              </a:lnSpc>
              <a:buNone/>
            </a:pPr>
            <a:r>
              <a:rPr lang="en-US" sz="1600" dirty="0">
                <a:solidFill>
                  <a:srgbClr val="F9EEE7"/>
                </a:solidFill>
                <a:latin typeface="Quattrocento" pitchFamily="34" charset="0"/>
                <a:ea typeface="Quattrocento" pitchFamily="34" charset="-122"/>
                <a:cs typeface="Quattrocento" pitchFamily="34" charset="-120"/>
              </a:rPr>
              <a:t>Last Third of 20th Century</a:t>
            </a:r>
            <a:endParaRPr lang="en-US" sz="1600" dirty="0"/>
          </a:p>
        </p:txBody>
      </p:sp>
      <p:sp>
        <p:nvSpPr>
          <p:cNvPr id="14" name="Text 9"/>
          <p:cNvSpPr/>
          <p:nvPr/>
        </p:nvSpPr>
        <p:spPr>
          <a:xfrm>
            <a:off x="8188047" y="4907399"/>
            <a:ext cx="5831324" cy="558403"/>
          </a:xfrm>
          <a:prstGeom prst="rect">
            <a:avLst/>
          </a:prstGeom>
          <a:noFill/>
          <a:ln/>
        </p:spPr>
        <p:txBody>
          <a:bodyPr wrap="square" lIns="0" tIns="0" rIns="0" bIns="0" rtlCol="0" anchor="t"/>
          <a:lstStyle/>
          <a:p>
            <a:pPr marL="0" indent="0" algn="l">
              <a:lnSpc>
                <a:spcPts val="2150"/>
              </a:lnSpc>
              <a:buNone/>
            </a:pPr>
            <a:r>
              <a:rPr lang="en-US" sz="1350" dirty="0">
                <a:solidFill>
                  <a:srgbClr val="F9EEE7"/>
                </a:solidFill>
                <a:latin typeface="Quattrocento" pitchFamily="34" charset="0"/>
                <a:ea typeface="Quattrocento" pitchFamily="34" charset="-122"/>
                <a:cs typeface="Quattrocento" pitchFamily="34" charset="-120"/>
              </a:rPr>
              <a:t>Macro-level analysis emerged as a distinct discipline in real estate investment</a:t>
            </a:r>
            <a:endParaRPr lang="en-US" sz="1350" dirty="0"/>
          </a:p>
        </p:txBody>
      </p:sp>
      <p:sp>
        <p:nvSpPr>
          <p:cNvPr id="15" name="Shape 10"/>
          <p:cNvSpPr/>
          <p:nvPr/>
        </p:nvSpPr>
        <p:spPr>
          <a:xfrm>
            <a:off x="6617910" y="5573792"/>
            <a:ext cx="523756" cy="22860"/>
          </a:xfrm>
          <a:prstGeom prst="roundRect">
            <a:avLst>
              <a:gd name="adj" fmla="val 114559"/>
            </a:avLst>
          </a:prstGeom>
          <a:solidFill>
            <a:srgbClr val="4A6B6A"/>
          </a:solidFill>
          <a:ln/>
        </p:spPr>
        <p:txBody>
          <a:bodyPr/>
          <a:lstStyle/>
          <a:p>
            <a:endParaRPr lang="en-US"/>
          </a:p>
        </p:txBody>
      </p:sp>
      <p:sp>
        <p:nvSpPr>
          <p:cNvPr id="16" name="Shape 11"/>
          <p:cNvSpPr/>
          <p:nvPr/>
        </p:nvSpPr>
        <p:spPr>
          <a:xfrm>
            <a:off x="7118806" y="5388888"/>
            <a:ext cx="392787" cy="392787"/>
          </a:xfrm>
          <a:prstGeom prst="roundRect">
            <a:avLst>
              <a:gd name="adj" fmla="val 6667"/>
            </a:avLst>
          </a:prstGeom>
          <a:solidFill>
            <a:srgbClr val="315251"/>
          </a:solidFill>
          <a:ln/>
        </p:spPr>
        <p:txBody>
          <a:bodyPr/>
          <a:lstStyle/>
          <a:p>
            <a:endParaRPr lang="en-US"/>
          </a:p>
        </p:txBody>
      </p:sp>
      <p:pic>
        <p:nvPicPr>
          <p:cNvPr id="17" name="Image 3" descr="preencoded.png"/>
          <p:cNvPicPr>
            <a:picLocks noChangeAspect="1"/>
          </p:cNvPicPr>
          <p:nvPr/>
        </p:nvPicPr>
        <p:blipFill>
          <a:blip r:embed="rId6"/>
          <a:stretch>
            <a:fillRect/>
          </a:stretch>
        </p:blipFill>
        <p:spPr>
          <a:xfrm>
            <a:off x="7191911" y="5431215"/>
            <a:ext cx="246459" cy="308015"/>
          </a:xfrm>
          <a:prstGeom prst="rect">
            <a:avLst/>
          </a:prstGeom>
        </p:spPr>
      </p:pic>
      <p:sp>
        <p:nvSpPr>
          <p:cNvPr id="18" name="Text 12"/>
          <p:cNvSpPr/>
          <p:nvPr/>
        </p:nvSpPr>
        <p:spPr>
          <a:xfrm>
            <a:off x="4388406" y="5448895"/>
            <a:ext cx="2053947" cy="256699"/>
          </a:xfrm>
          <a:prstGeom prst="rect">
            <a:avLst/>
          </a:prstGeom>
          <a:noFill/>
          <a:ln/>
        </p:spPr>
        <p:txBody>
          <a:bodyPr wrap="none" lIns="0" tIns="0" rIns="0" bIns="0" rtlCol="0" anchor="t"/>
          <a:lstStyle/>
          <a:p>
            <a:pPr marL="0" indent="0" algn="r">
              <a:lnSpc>
                <a:spcPts val="2000"/>
              </a:lnSpc>
              <a:buNone/>
            </a:pPr>
            <a:r>
              <a:rPr lang="en-US" sz="1600" dirty="0">
                <a:solidFill>
                  <a:srgbClr val="F9EEE7"/>
                </a:solidFill>
                <a:latin typeface="Quattrocento" pitchFamily="34" charset="0"/>
                <a:ea typeface="Quattrocento" pitchFamily="34" charset="-122"/>
                <a:cs typeface="Quattrocento" pitchFamily="34" charset="-120"/>
              </a:rPr>
              <a:t>Late 20th Century</a:t>
            </a:r>
            <a:endParaRPr lang="en-US" sz="1600" dirty="0"/>
          </a:p>
        </p:txBody>
      </p:sp>
      <p:sp>
        <p:nvSpPr>
          <p:cNvPr id="19" name="Text 13"/>
          <p:cNvSpPr/>
          <p:nvPr/>
        </p:nvSpPr>
        <p:spPr>
          <a:xfrm>
            <a:off x="611029" y="5810250"/>
            <a:ext cx="5831324" cy="558403"/>
          </a:xfrm>
          <a:prstGeom prst="rect">
            <a:avLst/>
          </a:prstGeom>
          <a:noFill/>
          <a:ln/>
        </p:spPr>
        <p:txBody>
          <a:bodyPr wrap="square" lIns="0" tIns="0" rIns="0" bIns="0" rtlCol="0" anchor="t"/>
          <a:lstStyle/>
          <a:p>
            <a:pPr marL="0" indent="0" algn="r">
              <a:lnSpc>
                <a:spcPts val="2150"/>
              </a:lnSpc>
              <a:buNone/>
            </a:pPr>
            <a:r>
              <a:rPr lang="en-US" sz="1350" dirty="0">
                <a:solidFill>
                  <a:srgbClr val="F9EEE7"/>
                </a:solidFill>
                <a:latin typeface="Quattrocento" pitchFamily="34" charset="0"/>
                <a:ea typeface="Quattrocento" pitchFamily="34" charset="-122"/>
                <a:cs typeface="Quattrocento" pitchFamily="34" charset="-120"/>
              </a:rPr>
              <a:t>Rapid growth connecting Wall Street to Main Street in real estate investment</a:t>
            </a:r>
            <a:endParaRPr lang="en-US" sz="1350" dirty="0"/>
          </a:p>
        </p:txBody>
      </p:sp>
      <p:sp>
        <p:nvSpPr>
          <p:cNvPr id="20" name="Shape 14"/>
          <p:cNvSpPr/>
          <p:nvPr/>
        </p:nvSpPr>
        <p:spPr>
          <a:xfrm>
            <a:off x="7488734" y="6476643"/>
            <a:ext cx="523756" cy="22860"/>
          </a:xfrm>
          <a:prstGeom prst="roundRect">
            <a:avLst>
              <a:gd name="adj" fmla="val 114559"/>
            </a:avLst>
          </a:prstGeom>
          <a:solidFill>
            <a:srgbClr val="4A6B6A"/>
          </a:solidFill>
          <a:ln/>
        </p:spPr>
        <p:txBody>
          <a:bodyPr/>
          <a:lstStyle/>
          <a:p>
            <a:endParaRPr lang="en-US"/>
          </a:p>
        </p:txBody>
      </p:sp>
      <p:sp>
        <p:nvSpPr>
          <p:cNvPr id="21" name="Shape 15"/>
          <p:cNvSpPr/>
          <p:nvPr/>
        </p:nvSpPr>
        <p:spPr>
          <a:xfrm>
            <a:off x="7118806" y="6291739"/>
            <a:ext cx="392787" cy="392787"/>
          </a:xfrm>
          <a:prstGeom prst="roundRect">
            <a:avLst>
              <a:gd name="adj" fmla="val 6667"/>
            </a:avLst>
          </a:prstGeom>
          <a:solidFill>
            <a:srgbClr val="315251"/>
          </a:solidFill>
          <a:ln/>
        </p:spPr>
        <p:txBody>
          <a:bodyPr/>
          <a:lstStyle/>
          <a:p>
            <a:endParaRPr lang="en-US"/>
          </a:p>
        </p:txBody>
      </p:sp>
      <p:pic>
        <p:nvPicPr>
          <p:cNvPr id="22" name="Image 4" descr="preencoded.png"/>
          <p:cNvPicPr>
            <a:picLocks noChangeAspect="1"/>
          </p:cNvPicPr>
          <p:nvPr/>
        </p:nvPicPr>
        <p:blipFill>
          <a:blip r:embed="rId7"/>
          <a:stretch>
            <a:fillRect/>
          </a:stretch>
        </p:blipFill>
        <p:spPr>
          <a:xfrm>
            <a:off x="7191911" y="6334065"/>
            <a:ext cx="246459" cy="308015"/>
          </a:xfrm>
          <a:prstGeom prst="rect">
            <a:avLst/>
          </a:prstGeom>
        </p:spPr>
      </p:pic>
      <p:sp>
        <p:nvSpPr>
          <p:cNvPr id="23" name="Text 16"/>
          <p:cNvSpPr/>
          <p:nvPr/>
        </p:nvSpPr>
        <p:spPr>
          <a:xfrm>
            <a:off x="8188047" y="6351746"/>
            <a:ext cx="2053947" cy="256699"/>
          </a:xfrm>
          <a:prstGeom prst="rect">
            <a:avLst/>
          </a:prstGeom>
          <a:noFill/>
          <a:ln/>
        </p:spPr>
        <p:txBody>
          <a:bodyPr wrap="none" lIns="0" tIns="0" rIns="0" bIns="0" rtlCol="0" anchor="t"/>
          <a:lstStyle/>
          <a:p>
            <a:pPr marL="0" indent="0" algn="l">
              <a:lnSpc>
                <a:spcPts val="2000"/>
              </a:lnSpc>
              <a:buNone/>
            </a:pPr>
            <a:r>
              <a:rPr lang="en-US" sz="1600" dirty="0">
                <a:solidFill>
                  <a:srgbClr val="F9EEE7"/>
                </a:solidFill>
                <a:latin typeface="Quattrocento" pitchFamily="34" charset="0"/>
                <a:ea typeface="Quattrocento" pitchFamily="34" charset="-122"/>
                <a:cs typeface="Quattrocento" pitchFamily="34" charset="-120"/>
              </a:rPr>
              <a:t>Present Day</a:t>
            </a:r>
            <a:endParaRPr lang="en-US" sz="1600" dirty="0"/>
          </a:p>
        </p:txBody>
      </p:sp>
      <p:sp>
        <p:nvSpPr>
          <p:cNvPr id="24" name="Text 17"/>
          <p:cNvSpPr/>
          <p:nvPr/>
        </p:nvSpPr>
        <p:spPr>
          <a:xfrm>
            <a:off x="8188047" y="6713101"/>
            <a:ext cx="5831324" cy="558403"/>
          </a:xfrm>
          <a:prstGeom prst="rect">
            <a:avLst/>
          </a:prstGeom>
          <a:noFill/>
          <a:ln/>
        </p:spPr>
        <p:txBody>
          <a:bodyPr wrap="square" lIns="0" tIns="0" rIns="0" bIns="0" rtlCol="0" anchor="t"/>
          <a:lstStyle/>
          <a:p>
            <a:pPr marL="0" indent="0" algn="l">
              <a:lnSpc>
                <a:spcPts val="2150"/>
              </a:lnSpc>
              <a:buNone/>
            </a:pPr>
            <a:r>
              <a:rPr lang="en-US" sz="1350" dirty="0">
                <a:solidFill>
                  <a:srgbClr val="F9EEE7"/>
                </a:solidFill>
                <a:latin typeface="Quattrocento" pitchFamily="34" charset="0"/>
                <a:ea typeface="Quattrocento" pitchFamily="34" charset="-122"/>
                <a:cs typeface="Quattrocento" pitchFamily="34" charset="-120"/>
              </a:rPr>
              <a:t>Macro-level analysis drives modern real estate career paths and investment strategies</a:t>
            </a:r>
            <a:endParaRPr lang="en-US" sz="13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DF8E7319-7DF7-4C86-9A7A-8569C0A43BA4}" type="slidenum">
              <a:rPr lang="en-US"/>
              <a:pPr/>
              <a:t>30</a:t>
            </a:fld>
            <a:endParaRPr lang="en-US"/>
          </a:p>
        </p:txBody>
      </p:sp>
      <p:sp>
        <p:nvSpPr>
          <p:cNvPr id="172036" name="Text Box 4"/>
          <p:cNvSpPr txBox="1">
            <a:spLocks noChangeArrowheads="1"/>
          </p:cNvSpPr>
          <p:nvPr/>
        </p:nvSpPr>
        <p:spPr bwMode="auto">
          <a:xfrm>
            <a:off x="2194560" y="180975"/>
            <a:ext cx="10241280" cy="1421928"/>
          </a:xfrm>
          <a:prstGeom prst="rect">
            <a:avLst/>
          </a:prstGeom>
          <a:noFill/>
          <a:ln w="9525">
            <a:noFill/>
            <a:miter lim="800000"/>
            <a:headEnd/>
            <a:tailEnd/>
          </a:ln>
          <a:effectLst/>
        </p:spPr>
        <p:txBody>
          <a:bodyPr>
            <a:spAutoFit/>
          </a:bodyPr>
          <a:lstStyle/>
          <a:p>
            <a:pPr>
              <a:spcBef>
                <a:spcPct val="50000"/>
              </a:spcBef>
            </a:pPr>
            <a:r>
              <a:rPr lang="en-US" sz="2160" dirty="0">
                <a:effectLst>
                  <a:outerShdw blurRad="38100" dist="38100" dir="2700000" algn="tl">
                    <a:srgbClr val="FFFFFF"/>
                  </a:outerShdw>
                </a:effectLst>
                <a:latin typeface="Arial" charset="0"/>
              </a:rPr>
              <a:t>FINALLY, IF WE ALLOW UNLIMITED DIVERSIFICATION AMONG ALL THREE ASSET CLASSES, WE ENABLE AN INFINITE NUMBER OF COMBINATIONS, THE “BEST” (I.E., MOST “NORTH” AND “WEST”) OF WHICH ARE SHOWN BY THE OUTSIDE (ENVELOPING) CURVE.</a:t>
            </a:r>
            <a:r>
              <a:rPr lang="en-US" sz="2160" dirty="0">
                <a:latin typeface="Arial" charset="0"/>
              </a:rPr>
              <a:t> </a:t>
            </a:r>
          </a:p>
        </p:txBody>
      </p:sp>
      <p:sp>
        <p:nvSpPr>
          <p:cNvPr id="172038" name="Text Box 6"/>
          <p:cNvSpPr txBox="1">
            <a:spLocks noChangeArrowheads="1"/>
          </p:cNvSpPr>
          <p:nvPr/>
        </p:nvSpPr>
        <p:spPr bwMode="auto">
          <a:xfrm>
            <a:off x="2468880" y="6858000"/>
            <a:ext cx="9966960" cy="424732"/>
          </a:xfrm>
          <a:prstGeom prst="rect">
            <a:avLst/>
          </a:prstGeom>
          <a:noFill/>
          <a:ln w="9525">
            <a:noFill/>
            <a:miter lim="800000"/>
            <a:headEnd/>
            <a:tailEnd/>
          </a:ln>
          <a:effectLst/>
        </p:spPr>
        <p:txBody>
          <a:bodyPr>
            <a:spAutoFit/>
          </a:bodyPr>
          <a:lstStyle/>
          <a:p>
            <a:pPr>
              <a:spcBef>
                <a:spcPct val="50000"/>
              </a:spcBef>
            </a:pPr>
            <a:r>
              <a:rPr lang="en-US" sz="2160" dirty="0"/>
              <a:t>THIS IS THE </a:t>
            </a:r>
            <a:r>
              <a:rPr lang="en-US" sz="2160" dirty="0">
                <a:solidFill>
                  <a:srgbClr val="0000FF"/>
                </a:solidFill>
              </a:rPr>
              <a:t>“</a:t>
            </a:r>
            <a:r>
              <a:rPr lang="en-US" sz="2160" u="sng" dirty="0">
                <a:solidFill>
                  <a:srgbClr val="0000FF"/>
                </a:solidFill>
              </a:rPr>
              <a:t>EFFICIENT FRONTIER</a:t>
            </a:r>
            <a:r>
              <a:rPr lang="en-US" sz="2160" dirty="0">
                <a:solidFill>
                  <a:srgbClr val="0000FF"/>
                </a:solidFill>
              </a:rPr>
              <a:t>”</a:t>
            </a:r>
            <a:r>
              <a:rPr lang="en-US" sz="2160" dirty="0"/>
              <a:t>  (IN THIS CASE OF THREE ASSET CLASSES).</a:t>
            </a:r>
          </a:p>
        </p:txBody>
      </p:sp>
      <p:pic>
        <p:nvPicPr>
          <p:cNvPr id="172040" name="Picture 8"/>
          <p:cNvPicPr>
            <a:picLocks noChangeAspect="1" noChangeArrowheads="1"/>
          </p:cNvPicPr>
          <p:nvPr/>
        </p:nvPicPr>
        <p:blipFill>
          <a:blip r:embed="rId2" cstate="print"/>
          <a:srcRect/>
          <a:stretch>
            <a:fillRect/>
          </a:stretch>
        </p:blipFill>
        <p:spPr bwMode="auto">
          <a:xfrm>
            <a:off x="3657600" y="1490662"/>
            <a:ext cx="7863840" cy="5248276"/>
          </a:xfrm>
          <a:prstGeom prst="rect">
            <a:avLst/>
          </a:prstGeom>
          <a:noFill/>
          <a:ln w="9525">
            <a:noFill/>
            <a:miter lim="800000"/>
            <a:headEnd/>
            <a:tailEnd/>
          </a:ln>
          <a:effectLst/>
        </p:spPr>
      </p:pic>
      <p:sp>
        <p:nvSpPr>
          <p:cNvPr id="172041" name="Line 9"/>
          <p:cNvSpPr>
            <a:spLocks noChangeShapeType="1"/>
          </p:cNvSpPr>
          <p:nvPr/>
        </p:nvSpPr>
        <p:spPr bwMode="auto">
          <a:xfrm>
            <a:off x="4480560" y="1641667"/>
            <a:ext cx="1463040" cy="2198814"/>
          </a:xfrm>
          <a:prstGeom prst="line">
            <a:avLst/>
          </a:prstGeom>
          <a:noFill/>
          <a:ln w="9525">
            <a:solidFill>
              <a:srgbClr val="0000FF"/>
            </a:solidFill>
            <a:round/>
            <a:headEnd/>
            <a:tailEnd type="triangle" w="med" len="med"/>
          </a:ln>
          <a:effectLst/>
        </p:spPr>
        <p:txBody>
          <a:bodyPr/>
          <a:lstStyle/>
          <a:p>
            <a:endParaRPr lang="en-US" sz="216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endParaRPr lang="en-US" dirty="0"/>
          </a:p>
        </p:txBody>
      </p:sp>
      <p:sp>
        <p:nvSpPr>
          <p:cNvPr id="173060" name="Text Box 4"/>
          <p:cNvSpPr txBox="1">
            <a:spLocks noChangeArrowheads="1"/>
          </p:cNvSpPr>
          <p:nvPr/>
        </p:nvSpPr>
        <p:spPr bwMode="auto">
          <a:xfrm>
            <a:off x="2286000" y="274320"/>
            <a:ext cx="10058400" cy="1953740"/>
          </a:xfrm>
          <a:prstGeom prst="rect">
            <a:avLst/>
          </a:prstGeom>
          <a:noFill/>
          <a:ln w="9525">
            <a:noFill/>
            <a:miter lim="800000"/>
            <a:headEnd/>
            <a:tailEnd/>
          </a:ln>
          <a:effectLst/>
        </p:spPr>
        <p:txBody>
          <a:bodyPr>
            <a:spAutoFit/>
          </a:bodyPr>
          <a:lstStyle/>
          <a:p>
            <a:pPr>
              <a:spcBef>
                <a:spcPct val="50000"/>
              </a:spcBef>
            </a:pPr>
            <a:r>
              <a:rPr lang="en-US" sz="2880" dirty="0">
                <a:effectLst>
                  <a:outerShdw blurRad="38100" dist="38100" dir="2700000" algn="tl">
                    <a:srgbClr val="FFFFFF"/>
                  </a:outerShdw>
                </a:effectLst>
              </a:rPr>
              <a:t>“EFFICIENT FRONTIER” CONSISTS OF ALL ASSET COMBINATIONS (PORTFOLIOS) WHICH MAXIMIZE RETURN AND MINIMIZE RISK. </a:t>
            </a:r>
          </a:p>
          <a:p>
            <a:pPr>
              <a:spcBef>
                <a:spcPct val="20000"/>
              </a:spcBef>
            </a:pPr>
            <a:r>
              <a:rPr lang="en-US" sz="2880" dirty="0">
                <a:solidFill>
                  <a:srgbClr val="0000FF"/>
                </a:solidFill>
              </a:rPr>
              <a:t>EFFICIENT FRONTIER IS AS FAR “NORTH” AND “WEST” AS YOU CAN POSSIBLY GET IN THE RISK/RETURN GRAPH.</a:t>
            </a:r>
            <a:r>
              <a:rPr lang="en-US" sz="2880" dirty="0"/>
              <a:t> </a:t>
            </a:r>
          </a:p>
        </p:txBody>
      </p:sp>
      <p:sp>
        <p:nvSpPr>
          <p:cNvPr id="173061" name="Text Box 5"/>
          <p:cNvSpPr txBox="1">
            <a:spLocks noChangeArrowheads="1"/>
          </p:cNvSpPr>
          <p:nvPr/>
        </p:nvSpPr>
        <p:spPr bwMode="auto">
          <a:xfrm>
            <a:off x="2377440" y="6492240"/>
            <a:ext cx="9966960" cy="1421928"/>
          </a:xfrm>
          <a:prstGeom prst="rect">
            <a:avLst/>
          </a:prstGeom>
          <a:noFill/>
          <a:ln w="9525">
            <a:noFill/>
            <a:miter lim="800000"/>
            <a:headEnd/>
            <a:tailEnd/>
          </a:ln>
          <a:effectLst/>
        </p:spPr>
        <p:txBody>
          <a:bodyPr>
            <a:spAutoFit/>
          </a:bodyPr>
          <a:lstStyle/>
          <a:p>
            <a:pPr>
              <a:spcBef>
                <a:spcPct val="50000"/>
              </a:spcBef>
            </a:pPr>
            <a:r>
              <a:rPr lang="en-US" sz="2880">
                <a:effectLst>
                  <a:outerShdw blurRad="38100" dist="38100" dir="2700000" algn="tl">
                    <a:srgbClr val="FFFFFF"/>
                  </a:outerShdw>
                </a:effectLst>
              </a:rPr>
              <a:t>(Terminology note: This is a different definition of "efficiency" than the concept of informational efficiency applied to asset markets and asset prices.)</a:t>
            </a:r>
          </a:p>
        </p:txBody>
      </p:sp>
      <p:sp>
        <p:nvSpPr>
          <p:cNvPr id="173062" name="Text Box 6"/>
          <p:cNvSpPr txBox="1">
            <a:spLocks noChangeArrowheads="1"/>
          </p:cNvSpPr>
          <p:nvPr/>
        </p:nvSpPr>
        <p:spPr bwMode="auto">
          <a:xfrm>
            <a:off x="2377440" y="3383280"/>
            <a:ext cx="10058400" cy="1865126"/>
          </a:xfrm>
          <a:prstGeom prst="rect">
            <a:avLst/>
          </a:prstGeom>
          <a:solidFill>
            <a:srgbClr val="FFFFCC"/>
          </a:solidFill>
          <a:ln w="9525">
            <a:solidFill>
              <a:schemeClr val="tx1"/>
            </a:solidFill>
            <a:miter lim="800000"/>
            <a:headEnd/>
            <a:tailEnd/>
          </a:ln>
          <a:effectLst/>
        </p:spPr>
        <p:txBody>
          <a:bodyPr>
            <a:spAutoFit/>
          </a:bodyPr>
          <a:lstStyle/>
          <a:p>
            <a:pPr>
              <a:spcBef>
                <a:spcPct val="50000"/>
              </a:spcBef>
            </a:pPr>
            <a:r>
              <a:rPr lang="en-US" sz="2880">
                <a:effectLst>
                  <a:outerShdw blurRad="38100" dist="38100" dir="2700000" algn="tl">
                    <a:srgbClr val="FFFFFF"/>
                  </a:outerShdw>
                </a:effectLst>
              </a:rPr>
              <a:t>A PORTFOLIO IS SAID TO BE “EFFICIENT” (i.e., represents one point on the efficient frontier) IF IT HAS THE MINIMUM POSSIBLE VOLATILITY FOR A GIVEN EXPECTED RETURN, AND/OR THE MAXIMUM EXPECTED RETURN FOR A GIVEN LEVEL OF VOLATILITY.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endParaRPr lang="en-US" dirty="0"/>
          </a:p>
        </p:txBody>
      </p:sp>
      <p:sp>
        <p:nvSpPr>
          <p:cNvPr id="174084" name="Text Box 4"/>
          <p:cNvSpPr txBox="1">
            <a:spLocks noChangeArrowheads="1"/>
          </p:cNvSpPr>
          <p:nvPr/>
        </p:nvSpPr>
        <p:spPr bwMode="auto">
          <a:xfrm>
            <a:off x="2286000" y="457201"/>
            <a:ext cx="10058400" cy="6241709"/>
          </a:xfrm>
          <a:prstGeom prst="rect">
            <a:avLst/>
          </a:prstGeom>
          <a:noFill/>
          <a:ln w="9525">
            <a:noFill/>
            <a:miter lim="800000"/>
            <a:headEnd/>
            <a:tailEnd/>
          </a:ln>
          <a:effectLst/>
        </p:spPr>
        <p:txBody>
          <a:bodyPr>
            <a:spAutoFit/>
          </a:bodyPr>
          <a:lstStyle/>
          <a:p>
            <a:pPr>
              <a:spcBef>
                <a:spcPct val="50000"/>
              </a:spcBef>
            </a:pPr>
            <a:r>
              <a:rPr lang="en-US" sz="2160" dirty="0">
                <a:effectLst>
                  <a:outerShdw blurRad="38100" dist="38100" dir="2700000" algn="tl">
                    <a:srgbClr val="FFFFFF"/>
                  </a:outerShdw>
                </a:effectLst>
                <a:latin typeface="Arial" charset="0"/>
              </a:rPr>
              <a:t>SUMMARY UP TO HERE:</a:t>
            </a:r>
          </a:p>
          <a:p>
            <a:pPr>
              <a:spcBef>
                <a:spcPct val="50000"/>
              </a:spcBef>
            </a:pPr>
            <a:r>
              <a:rPr lang="en-US" sz="2160" dirty="0">
                <a:effectLst>
                  <a:outerShdw blurRad="38100" dist="38100" dir="2700000" algn="tl">
                    <a:srgbClr val="FFFFFF"/>
                  </a:outerShdw>
                </a:effectLst>
                <a:latin typeface="Arial" charset="0"/>
              </a:rPr>
              <a:t>DIVERSIFICATION AMONG RISKY ASSETS ALLOWS:</a:t>
            </a:r>
          </a:p>
          <a:p>
            <a:pPr>
              <a:spcBef>
                <a:spcPct val="50000"/>
              </a:spcBef>
            </a:pPr>
            <a:r>
              <a:rPr lang="en-US" sz="2160" dirty="0">
                <a:effectLst>
                  <a:outerShdw blurRad="38100" dist="38100" dir="2700000" algn="tl">
                    <a:srgbClr val="FFFFFF"/>
                  </a:outerShdw>
                </a:effectLst>
                <a:latin typeface="Arial" charset="0"/>
              </a:rPr>
              <a:t>	</a:t>
            </a:r>
            <a:r>
              <a:rPr lang="en-US" sz="2160" dirty="0">
                <a:effectLst>
                  <a:outerShdw blurRad="38100" dist="38100" dir="2700000" algn="tl">
                    <a:srgbClr val="FFFFFF"/>
                  </a:outerShdw>
                </a:effectLst>
                <a:latin typeface="Wingdings" pitchFamily="2" charset="2"/>
              </a:rPr>
              <a:t>Ø</a:t>
            </a:r>
            <a:r>
              <a:rPr lang="en-US" sz="2160" dirty="0">
                <a:effectLst>
                  <a:outerShdw blurRad="38100" dist="38100" dir="2700000" algn="tl">
                    <a:srgbClr val="FFFFFF"/>
                  </a:outerShdw>
                </a:effectLst>
                <a:latin typeface="Arial" charset="0"/>
              </a:rPr>
              <a:t> GREATER EXPECTED RETURN TO BE OBTAINED</a:t>
            </a:r>
          </a:p>
          <a:p>
            <a:pPr>
              <a:spcBef>
                <a:spcPct val="50000"/>
              </a:spcBef>
            </a:pPr>
            <a:r>
              <a:rPr lang="en-US" sz="2160" dirty="0">
                <a:effectLst>
                  <a:outerShdw blurRad="38100" dist="38100" dir="2700000" algn="tl">
                    <a:srgbClr val="FFFFFF"/>
                  </a:outerShdw>
                </a:effectLst>
                <a:latin typeface="Arial" charset="0"/>
              </a:rPr>
              <a:t>		 FOR ANY GIVEN RISK EXPOSURE, &amp;/OR;</a:t>
            </a:r>
          </a:p>
          <a:p>
            <a:pPr>
              <a:spcBef>
                <a:spcPct val="50000"/>
              </a:spcBef>
            </a:pPr>
            <a:r>
              <a:rPr lang="en-US" sz="2160" dirty="0">
                <a:effectLst>
                  <a:outerShdw blurRad="38100" dist="38100" dir="2700000" algn="tl">
                    <a:srgbClr val="FFFFFF"/>
                  </a:outerShdw>
                </a:effectLst>
                <a:latin typeface="Arial" charset="0"/>
              </a:rPr>
              <a:t>	</a:t>
            </a:r>
            <a:r>
              <a:rPr lang="en-US" sz="2160" dirty="0">
                <a:effectLst>
                  <a:outerShdw blurRad="38100" dist="38100" dir="2700000" algn="tl">
                    <a:srgbClr val="FFFFFF"/>
                  </a:outerShdw>
                </a:effectLst>
                <a:latin typeface="Wingdings" pitchFamily="2" charset="2"/>
              </a:rPr>
              <a:t>Ø</a:t>
            </a:r>
            <a:r>
              <a:rPr lang="en-US" sz="2160" dirty="0">
                <a:effectLst>
                  <a:outerShdw blurRad="38100" dist="38100" dir="2700000" algn="tl">
                    <a:srgbClr val="FFFFFF"/>
                  </a:outerShdw>
                </a:effectLst>
                <a:latin typeface="Arial" charset="0"/>
              </a:rPr>
              <a:t> LESS RISK TO BE INCURRED</a:t>
            </a:r>
          </a:p>
          <a:p>
            <a:pPr>
              <a:spcBef>
                <a:spcPct val="50000"/>
              </a:spcBef>
            </a:pPr>
            <a:r>
              <a:rPr lang="en-US" sz="2160" dirty="0">
                <a:effectLst>
                  <a:outerShdw blurRad="38100" dist="38100" dir="2700000" algn="tl">
                    <a:srgbClr val="FFFFFF"/>
                  </a:outerShdw>
                </a:effectLst>
                <a:latin typeface="Arial" charset="0"/>
              </a:rPr>
              <a:t>		 FOR ANY GIVEN EXPECTED RETURN TARGET.</a:t>
            </a:r>
          </a:p>
          <a:p>
            <a:pPr>
              <a:spcBef>
                <a:spcPct val="50000"/>
              </a:spcBef>
            </a:pPr>
            <a:r>
              <a:rPr lang="en-US" sz="2160" dirty="0">
                <a:latin typeface="Arial" charset="0"/>
              </a:rPr>
              <a:t>   </a:t>
            </a:r>
            <a:r>
              <a:rPr lang="en-US" sz="2160" dirty="0">
                <a:solidFill>
                  <a:srgbClr val="FF0000"/>
                </a:solidFill>
                <a:latin typeface="Arial" charset="0"/>
              </a:rPr>
              <a:t>(This is called getting on the "efficient frontier".)</a:t>
            </a:r>
          </a:p>
          <a:p>
            <a:pPr>
              <a:spcBef>
                <a:spcPct val="50000"/>
              </a:spcBef>
            </a:pPr>
            <a:endParaRPr lang="en-US" sz="2160" dirty="0">
              <a:effectLst>
                <a:outerShdw blurRad="38100" dist="38100" dir="2700000" algn="tl">
                  <a:srgbClr val="FFFFFF"/>
                </a:outerShdw>
              </a:effectLst>
              <a:latin typeface="Arial" charset="0"/>
            </a:endParaRPr>
          </a:p>
          <a:p>
            <a:pPr>
              <a:spcBef>
                <a:spcPct val="50000"/>
              </a:spcBef>
            </a:pPr>
            <a:r>
              <a:rPr lang="en-US" sz="2160" dirty="0">
                <a:effectLst>
                  <a:outerShdw blurRad="38100" dist="38100" dir="2700000" algn="tl">
                    <a:srgbClr val="FFFFFF"/>
                  </a:outerShdw>
                </a:effectLst>
                <a:latin typeface="Arial" charset="0"/>
              </a:rPr>
              <a:t>PORTFOLIO THEORY ALLOWS US TO:</a:t>
            </a:r>
          </a:p>
          <a:p>
            <a:pPr>
              <a:spcBef>
                <a:spcPct val="50000"/>
              </a:spcBef>
            </a:pPr>
            <a:r>
              <a:rPr lang="en-US" sz="2160" dirty="0">
                <a:effectLst>
                  <a:outerShdw blurRad="38100" dist="38100" dir="2700000" algn="tl">
                    <a:srgbClr val="FFFFFF"/>
                  </a:outerShdw>
                </a:effectLst>
                <a:latin typeface="Arial" charset="0"/>
              </a:rPr>
              <a:t>	</a:t>
            </a:r>
            <a:r>
              <a:rPr lang="en-US" sz="2160" dirty="0">
                <a:effectLst>
                  <a:outerShdw blurRad="38100" dist="38100" dir="2700000" algn="tl">
                    <a:srgbClr val="FFFFFF"/>
                  </a:outerShdw>
                </a:effectLst>
                <a:latin typeface="Wingdings" pitchFamily="2" charset="2"/>
              </a:rPr>
              <a:t>Ø</a:t>
            </a:r>
            <a:r>
              <a:rPr lang="en-US" sz="2160" dirty="0">
                <a:effectLst>
                  <a:outerShdw blurRad="38100" dist="38100" dir="2700000" algn="tl">
                    <a:srgbClr val="FFFFFF"/>
                  </a:outerShdw>
                </a:effectLst>
                <a:latin typeface="Arial" charset="0"/>
              </a:rPr>
              <a:t> </a:t>
            </a:r>
            <a:r>
              <a:rPr lang="en-US" sz="2160" u="sng" dirty="0">
                <a:effectLst>
                  <a:outerShdw blurRad="38100" dist="38100" dir="2700000" algn="tl">
                    <a:srgbClr val="FFFFFF"/>
                  </a:outerShdw>
                </a:effectLst>
                <a:latin typeface="Arial" charset="0"/>
              </a:rPr>
              <a:t>QUANTIFY</a:t>
            </a:r>
            <a:r>
              <a:rPr lang="en-US" sz="2160" dirty="0">
                <a:effectLst>
                  <a:outerShdw blurRad="38100" dist="38100" dir="2700000" algn="tl">
                    <a:srgbClr val="FFFFFF"/>
                  </a:outerShdw>
                </a:effectLst>
                <a:latin typeface="Arial" charset="0"/>
              </a:rPr>
              <a:t> THIS EFFECT OF DIVERSIFICATION</a:t>
            </a:r>
          </a:p>
          <a:p>
            <a:pPr>
              <a:spcBef>
                <a:spcPct val="50000"/>
              </a:spcBef>
            </a:pPr>
            <a:r>
              <a:rPr lang="en-US" sz="2160" dirty="0">
                <a:effectLst>
                  <a:outerShdw blurRad="38100" dist="38100" dir="2700000" algn="tl">
                    <a:srgbClr val="FFFFFF"/>
                  </a:outerShdw>
                </a:effectLst>
                <a:latin typeface="Arial" charset="0"/>
              </a:rPr>
              <a:t>	</a:t>
            </a:r>
            <a:r>
              <a:rPr lang="en-US" sz="2160" dirty="0">
                <a:effectLst>
                  <a:outerShdw blurRad="38100" dist="38100" dir="2700000" algn="tl">
                    <a:srgbClr val="FFFFFF"/>
                  </a:outerShdw>
                </a:effectLst>
                <a:latin typeface="Wingdings" pitchFamily="2" charset="2"/>
              </a:rPr>
              <a:t>Ø</a:t>
            </a:r>
            <a:r>
              <a:rPr lang="en-US" sz="2160" dirty="0">
                <a:effectLst>
                  <a:outerShdw blurRad="38100" dist="38100" dir="2700000" algn="tl">
                    <a:srgbClr val="FFFFFF"/>
                  </a:outerShdw>
                </a:effectLst>
                <a:latin typeface="Arial" charset="0"/>
              </a:rPr>
              <a:t> IDENTIFY THE "</a:t>
            </a:r>
            <a:r>
              <a:rPr lang="en-US" sz="2160" u="sng" dirty="0">
                <a:effectLst>
                  <a:outerShdw blurRad="38100" dist="38100" dir="2700000" algn="tl">
                    <a:srgbClr val="FFFFFF"/>
                  </a:outerShdw>
                </a:effectLst>
                <a:latin typeface="Arial" charset="0"/>
              </a:rPr>
              <a:t>OPTIMAL</a:t>
            </a:r>
            <a:r>
              <a:rPr lang="en-US" sz="2160" dirty="0">
                <a:effectLst>
                  <a:outerShdw blurRad="38100" dist="38100" dir="2700000" algn="tl">
                    <a:srgbClr val="FFFFFF"/>
                  </a:outerShdw>
                </a:effectLst>
                <a:latin typeface="Arial" charset="0"/>
              </a:rPr>
              <a:t>" (BEST) MIXTURE OF RISKY 		ASSETS</a:t>
            </a:r>
          </a:p>
          <a:p>
            <a:pPr>
              <a:spcBef>
                <a:spcPct val="50000"/>
              </a:spcBef>
            </a:pPr>
            <a:r>
              <a:rPr lang="en-US" sz="2160" dirty="0">
                <a:effectLst>
                  <a:outerShdw blurRad="38100" dist="38100" dir="2700000" algn="tl">
                    <a:srgbClr val="FFFFFF"/>
                  </a:outerShdw>
                </a:effectLst>
                <a:latin typeface="Arial" charset="0"/>
              </a:rPr>
              <a:t>	(It also allows to quantify how much it matters.)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endParaRPr lang="en-US" dirty="0">
              <a:solidFill>
                <a:srgbClr val="000000"/>
              </a:solidFill>
            </a:endParaRPr>
          </a:p>
        </p:txBody>
      </p:sp>
      <p:sp>
        <p:nvSpPr>
          <p:cNvPr id="176132" name="Text Box 4"/>
          <p:cNvSpPr txBox="1">
            <a:spLocks noChangeArrowheads="1"/>
          </p:cNvSpPr>
          <p:nvPr/>
        </p:nvSpPr>
        <p:spPr bwMode="auto">
          <a:xfrm>
            <a:off x="2468881" y="405373"/>
            <a:ext cx="9468536" cy="1200329"/>
          </a:xfrm>
          <a:prstGeom prst="rect">
            <a:avLst/>
          </a:prstGeom>
          <a:noFill/>
          <a:ln w="9525">
            <a:noFill/>
            <a:miter lim="800000"/>
            <a:headEnd/>
            <a:tailEnd/>
          </a:ln>
          <a:effectLst/>
        </p:spPr>
        <p:txBody>
          <a:bodyPr wrap="square">
            <a:spAutoFit/>
          </a:bodyPr>
          <a:lstStyle/>
          <a:p>
            <a:pPr defTabSz="1097280" fontAlgn="base">
              <a:spcBef>
                <a:spcPct val="50000"/>
              </a:spcBef>
              <a:spcAft>
                <a:spcPct val="0"/>
              </a:spcAft>
            </a:pPr>
            <a:r>
              <a:rPr lang="en-US" sz="2400" b="1" dirty="0">
                <a:solidFill>
                  <a:srgbClr val="000000"/>
                </a:solidFill>
              </a:rPr>
              <a:t>POINTS ON FRONTIER ARE NON-DOMINATED, SO MPT LET’S INVESTOR PICK ANY ONE OF THEM. SO, SET YOUR TARGET RETURN TO REFLECT YOUR RISK PREFERENCE.</a:t>
            </a:r>
            <a:endParaRPr lang="en-US" sz="2400" b="1" i="1" dirty="0">
              <a:solidFill>
                <a:srgbClr val="000000"/>
              </a:solidFill>
            </a:endParaRPr>
          </a:p>
        </p:txBody>
      </p:sp>
      <p:sp>
        <p:nvSpPr>
          <p:cNvPr id="176133" name="Text Box 5"/>
          <p:cNvSpPr txBox="1">
            <a:spLocks noChangeArrowheads="1"/>
          </p:cNvSpPr>
          <p:nvPr/>
        </p:nvSpPr>
        <p:spPr bwMode="auto">
          <a:xfrm>
            <a:off x="2377440" y="1847851"/>
            <a:ext cx="4480560" cy="461665"/>
          </a:xfrm>
          <a:prstGeom prst="rect">
            <a:avLst/>
          </a:prstGeom>
          <a:noFill/>
          <a:ln w="9525">
            <a:noFill/>
            <a:miter lim="800000"/>
            <a:headEnd/>
            <a:tailEnd/>
          </a:ln>
          <a:effectLst/>
        </p:spPr>
        <p:txBody>
          <a:bodyPr>
            <a:spAutoFit/>
          </a:bodyPr>
          <a:lstStyle/>
          <a:p>
            <a:pPr defTabSz="1097280" fontAlgn="base">
              <a:spcBef>
                <a:spcPct val="50000"/>
              </a:spcBef>
              <a:spcAft>
                <a:spcPct val="0"/>
              </a:spcAft>
            </a:pPr>
            <a:r>
              <a:rPr lang="en-US" sz="2400" b="1" i="1" dirty="0">
                <a:solidFill>
                  <a:srgbClr val="0000FF"/>
                </a:solidFill>
                <a:effectLst>
                  <a:outerShdw blurRad="38100" dist="38100" dir="2700000" algn="tl">
                    <a:srgbClr val="FFFFFF"/>
                  </a:outerShdw>
                </a:effectLst>
                <a:latin typeface="Times New Roman" pitchFamily="18" charset="0"/>
              </a:rPr>
              <a:t>E.G., ARE YOU HERE (7%)?...</a:t>
            </a:r>
          </a:p>
        </p:txBody>
      </p:sp>
      <p:pic>
        <p:nvPicPr>
          <p:cNvPr id="176135" name="Picture 7"/>
          <p:cNvPicPr>
            <a:picLocks noChangeAspect="1" noChangeArrowheads="1"/>
          </p:cNvPicPr>
          <p:nvPr/>
        </p:nvPicPr>
        <p:blipFill>
          <a:blip r:embed="rId3" cstate="print"/>
          <a:srcRect/>
          <a:stretch>
            <a:fillRect/>
          </a:stretch>
        </p:blipFill>
        <p:spPr bwMode="auto">
          <a:xfrm>
            <a:off x="2946824" y="2252639"/>
            <a:ext cx="8990592" cy="5527235"/>
          </a:xfrm>
          <a:prstGeom prst="rect">
            <a:avLst/>
          </a:prstGeom>
          <a:noFill/>
          <a:ln w="9525">
            <a:noFill/>
            <a:miter lim="800000"/>
            <a:headEnd/>
            <a:tailEnd/>
          </a:ln>
          <a:effectLst/>
        </p:spPr>
      </p:pic>
      <p:sp>
        <p:nvSpPr>
          <p:cNvPr id="6" name="TextBox 5"/>
          <p:cNvSpPr txBox="1"/>
          <p:nvPr/>
        </p:nvSpPr>
        <p:spPr>
          <a:xfrm>
            <a:off x="3152033" y="2362249"/>
            <a:ext cx="1237086" cy="313932"/>
          </a:xfrm>
          <a:prstGeom prst="rect">
            <a:avLst/>
          </a:prstGeom>
          <a:noFill/>
        </p:spPr>
        <p:txBody>
          <a:bodyPr wrap="square" rtlCol="0">
            <a:spAutoFit/>
          </a:bodyPr>
          <a:lstStyle/>
          <a:p>
            <a:pPr defTabSz="1097280" fontAlgn="base">
              <a:spcBef>
                <a:spcPct val="0"/>
              </a:spcBef>
              <a:spcAft>
                <a:spcPct val="0"/>
              </a:spcAft>
            </a:pPr>
            <a:r>
              <a:rPr lang="en-US" sz="1440" dirty="0">
                <a:solidFill>
                  <a:srgbClr val="000000"/>
                </a:solidFill>
                <a:latin typeface="Times New Roman" pitchFamily="18" charset="0"/>
              </a:rPr>
              <a:t>Exh.21-7A:</a:t>
            </a:r>
          </a:p>
        </p:txBody>
      </p:sp>
    </p:spTree>
    <p:extLst>
      <p:ext uri="{BB962C8B-B14F-4D97-AF65-F5344CB8AC3E}">
        <p14:creationId xmlns:p14="http://schemas.microsoft.com/office/powerpoint/2010/main" val="404645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endParaRPr lang="en-US" dirty="0">
              <a:solidFill>
                <a:srgbClr val="000000"/>
              </a:solidFill>
            </a:endParaRPr>
          </a:p>
        </p:txBody>
      </p:sp>
      <p:sp>
        <p:nvSpPr>
          <p:cNvPr id="177156" name="Text Box 4"/>
          <p:cNvSpPr txBox="1">
            <a:spLocks noChangeArrowheads="1"/>
          </p:cNvSpPr>
          <p:nvPr/>
        </p:nvSpPr>
        <p:spPr bwMode="auto">
          <a:xfrm>
            <a:off x="2315094" y="1842729"/>
            <a:ext cx="4480560" cy="461665"/>
          </a:xfrm>
          <a:prstGeom prst="rect">
            <a:avLst/>
          </a:prstGeom>
          <a:noFill/>
          <a:ln w="9525">
            <a:noFill/>
            <a:miter lim="800000"/>
            <a:headEnd/>
            <a:tailEnd/>
          </a:ln>
          <a:effectLst/>
        </p:spPr>
        <p:txBody>
          <a:bodyPr>
            <a:spAutoFit/>
          </a:bodyPr>
          <a:lstStyle/>
          <a:p>
            <a:pPr defTabSz="1097280" fontAlgn="base">
              <a:spcBef>
                <a:spcPct val="50000"/>
              </a:spcBef>
              <a:spcAft>
                <a:spcPct val="0"/>
              </a:spcAft>
            </a:pPr>
            <a:r>
              <a:rPr lang="en-US" sz="2400" b="1" i="1" dirty="0">
                <a:solidFill>
                  <a:srgbClr val="0000FF"/>
                </a:solidFill>
                <a:effectLst>
                  <a:outerShdw blurRad="38100" dist="38100" dir="2700000" algn="tl">
                    <a:srgbClr val="FFFFFF"/>
                  </a:outerShdw>
                </a:effectLst>
                <a:latin typeface="Times New Roman" pitchFamily="18" charset="0"/>
              </a:rPr>
              <a:t>OR ARE YOU HERE (9%)?...</a:t>
            </a:r>
          </a:p>
        </p:txBody>
      </p:sp>
      <p:pic>
        <p:nvPicPr>
          <p:cNvPr id="8" name="Picture 7"/>
          <p:cNvPicPr>
            <a:picLocks noChangeAspect="1" noChangeArrowheads="1"/>
          </p:cNvPicPr>
          <p:nvPr/>
        </p:nvPicPr>
        <p:blipFill>
          <a:blip r:embed="rId3" cstate="print"/>
          <a:srcRect/>
          <a:stretch>
            <a:fillRect/>
          </a:stretch>
        </p:blipFill>
        <p:spPr bwMode="auto">
          <a:xfrm>
            <a:off x="2941535" y="2245995"/>
            <a:ext cx="8978501" cy="5542742"/>
          </a:xfrm>
          <a:prstGeom prst="rect">
            <a:avLst/>
          </a:prstGeom>
          <a:noFill/>
          <a:ln w="9525">
            <a:noFill/>
            <a:miter lim="800000"/>
            <a:headEnd/>
            <a:tailEnd/>
          </a:ln>
          <a:effectLst/>
        </p:spPr>
      </p:pic>
      <p:sp>
        <p:nvSpPr>
          <p:cNvPr id="10" name="TextBox 9"/>
          <p:cNvSpPr txBox="1"/>
          <p:nvPr/>
        </p:nvSpPr>
        <p:spPr>
          <a:xfrm>
            <a:off x="3152033" y="2362248"/>
            <a:ext cx="1328526" cy="313932"/>
          </a:xfrm>
          <a:prstGeom prst="rect">
            <a:avLst/>
          </a:prstGeom>
          <a:noFill/>
        </p:spPr>
        <p:txBody>
          <a:bodyPr wrap="square" rtlCol="0">
            <a:spAutoFit/>
          </a:bodyPr>
          <a:lstStyle/>
          <a:p>
            <a:pPr defTabSz="1097280" fontAlgn="base">
              <a:spcBef>
                <a:spcPct val="0"/>
              </a:spcBef>
              <a:spcAft>
                <a:spcPct val="0"/>
              </a:spcAft>
            </a:pPr>
            <a:r>
              <a:rPr lang="en-US" sz="1440" dirty="0">
                <a:solidFill>
                  <a:srgbClr val="000000"/>
                </a:solidFill>
                <a:latin typeface="Times New Roman" pitchFamily="18" charset="0"/>
              </a:rPr>
              <a:t>Exh.21-7B:</a:t>
            </a:r>
          </a:p>
        </p:txBody>
      </p:sp>
      <p:sp>
        <p:nvSpPr>
          <p:cNvPr id="9" name="Text Box 4"/>
          <p:cNvSpPr txBox="1">
            <a:spLocks noChangeArrowheads="1"/>
          </p:cNvSpPr>
          <p:nvPr/>
        </p:nvSpPr>
        <p:spPr bwMode="auto">
          <a:xfrm>
            <a:off x="2315094" y="7702857"/>
            <a:ext cx="10241280" cy="461665"/>
          </a:xfrm>
          <a:prstGeom prst="rect">
            <a:avLst/>
          </a:prstGeom>
          <a:noFill/>
          <a:ln w="9525">
            <a:noFill/>
            <a:miter lim="800000"/>
            <a:headEnd/>
            <a:tailEnd/>
          </a:ln>
          <a:effectLst/>
        </p:spPr>
        <p:txBody>
          <a:bodyPr wrap="square">
            <a:spAutoFit/>
          </a:bodyPr>
          <a:lstStyle/>
          <a:p>
            <a:pPr defTabSz="1097280" fontAlgn="base">
              <a:spcBef>
                <a:spcPct val="50000"/>
              </a:spcBef>
              <a:spcAft>
                <a:spcPct val="0"/>
              </a:spcAft>
            </a:pPr>
            <a:r>
              <a:rPr lang="en-US" sz="2400" b="1" dirty="0">
                <a:solidFill>
                  <a:srgbClr val="000000"/>
                </a:solidFill>
              </a:rPr>
              <a:t>Now, how do we implement such a portfolio analysis in practice? (Two steps…)</a:t>
            </a:r>
            <a:endParaRPr lang="en-US" sz="2400" b="1" i="1" dirty="0">
              <a:solidFill>
                <a:srgbClr val="000000"/>
              </a:solidFill>
            </a:endParaRPr>
          </a:p>
        </p:txBody>
      </p:sp>
      <p:sp>
        <p:nvSpPr>
          <p:cNvPr id="11" name="Text Box 4">
            <a:extLst>
              <a:ext uri="{FF2B5EF4-FFF2-40B4-BE49-F238E27FC236}">
                <a16:creationId xmlns:a16="http://schemas.microsoft.com/office/drawing/2014/main" id="{10AD5A9D-5FB1-4766-A8E2-76210BDBE47F}"/>
              </a:ext>
            </a:extLst>
          </p:cNvPr>
          <p:cNvSpPr txBox="1">
            <a:spLocks noChangeArrowheads="1"/>
          </p:cNvSpPr>
          <p:nvPr/>
        </p:nvSpPr>
        <p:spPr bwMode="auto">
          <a:xfrm>
            <a:off x="2468881" y="405373"/>
            <a:ext cx="9468536" cy="1200329"/>
          </a:xfrm>
          <a:prstGeom prst="rect">
            <a:avLst/>
          </a:prstGeom>
          <a:noFill/>
          <a:ln w="9525">
            <a:noFill/>
            <a:miter lim="800000"/>
            <a:headEnd/>
            <a:tailEnd/>
          </a:ln>
          <a:effectLst/>
        </p:spPr>
        <p:txBody>
          <a:bodyPr wrap="square">
            <a:spAutoFit/>
          </a:bodyPr>
          <a:lstStyle/>
          <a:p>
            <a:pPr defTabSz="1097280" fontAlgn="base">
              <a:spcBef>
                <a:spcPct val="50000"/>
              </a:spcBef>
              <a:spcAft>
                <a:spcPct val="0"/>
              </a:spcAft>
            </a:pPr>
            <a:r>
              <a:rPr lang="en-US" sz="2400" b="1" dirty="0">
                <a:solidFill>
                  <a:srgbClr val="000000"/>
                </a:solidFill>
              </a:rPr>
              <a:t>POINTS ON FRONTIER ARE NON-DOMINATED, SO MPT LET’S INVESTOR PICK ANY ONE OF THEM. SO, SET YOUR TARGET RETURN TO REFLECT YOUR RISK PREFERENCE.</a:t>
            </a:r>
            <a:endParaRPr lang="en-US" sz="2400" b="1" i="1" dirty="0">
              <a:solidFill>
                <a:srgbClr val="000000"/>
              </a:solidFill>
            </a:endParaRPr>
          </a:p>
        </p:txBody>
      </p:sp>
    </p:spTree>
    <p:extLst>
      <p:ext uri="{BB962C8B-B14F-4D97-AF65-F5344CB8AC3E}">
        <p14:creationId xmlns:p14="http://schemas.microsoft.com/office/powerpoint/2010/main" val="4141669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endParaRPr lang="en-US" dirty="0">
              <a:solidFill>
                <a:srgbClr val="000000"/>
              </a:solidFill>
            </a:endParaRPr>
          </a:p>
        </p:txBody>
      </p:sp>
      <p:sp>
        <p:nvSpPr>
          <p:cNvPr id="175108" name="Text Box 4"/>
          <p:cNvSpPr txBox="1">
            <a:spLocks noChangeArrowheads="1"/>
          </p:cNvSpPr>
          <p:nvPr/>
        </p:nvSpPr>
        <p:spPr bwMode="auto">
          <a:xfrm>
            <a:off x="2286000" y="457201"/>
            <a:ext cx="10058400" cy="5189113"/>
          </a:xfrm>
          <a:prstGeom prst="rect">
            <a:avLst/>
          </a:prstGeom>
          <a:noFill/>
          <a:ln w="9525">
            <a:noFill/>
            <a:miter lim="800000"/>
            <a:headEnd/>
            <a:tailEnd/>
          </a:ln>
          <a:effectLst/>
        </p:spPr>
        <p:txBody>
          <a:bodyPr>
            <a:spAutoFit/>
          </a:bodyPr>
          <a:lstStyle/>
          <a:p>
            <a:pPr defTabSz="1097280" fontAlgn="base">
              <a:spcBef>
                <a:spcPct val="50000"/>
              </a:spcBef>
              <a:spcAft>
                <a:spcPct val="0"/>
              </a:spcAft>
            </a:pPr>
            <a:r>
              <a:rPr lang="en-US" sz="2880" b="1" dirty="0">
                <a:solidFill>
                  <a:srgbClr val="000000"/>
                </a:solidFill>
                <a:effectLst>
                  <a:outerShdw blurRad="38100" dist="38100" dir="2700000" algn="tl">
                    <a:srgbClr val="FFFFFF"/>
                  </a:outerShdw>
                </a:effectLst>
              </a:rPr>
              <a:t>Step 1: FIND THE EFFICIENT FRONTIER. MATHEMATICALLY, PORTFOLIO ALLOCATION IS A "CONSTRAINED OPTIMIZATION" PROBLEM</a:t>
            </a:r>
          </a:p>
          <a:p>
            <a:pPr defTabSz="1097280" fontAlgn="base">
              <a:spcBef>
                <a:spcPct val="50000"/>
              </a:spcBef>
              <a:spcAft>
                <a:spcPct val="0"/>
              </a:spcAft>
            </a:pPr>
            <a:r>
              <a:rPr lang="en-US" sz="2880" b="1" dirty="0">
                <a:solidFill>
                  <a:srgbClr val="000000"/>
                </a:solidFill>
                <a:effectLst>
                  <a:outerShdw blurRad="38100" dist="38100" dir="2700000" algn="tl">
                    <a:srgbClr val="FFFFFF"/>
                  </a:outerShdw>
                </a:effectLst>
              </a:rPr>
              <a:t>	==&gt; Algebraic solution using calculus</a:t>
            </a:r>
          </a:p>
          <a:p>
            <a:pPr defTabSz="1097280" fontAlgn="base">
              <a:spcBef>
                <a:spcPct val="50000"/>
              </a:spcBef>
              <a:spcAft>
                <a:spcPct val="0"/>
              </a:spcAft>
            </a:pPr>
            <a:r>
              <a:rPr lang="en-US" sz="2880" b="1" dirty="0">
                <a:solidFill>
                  <a:srgbClr val="000000"/>
                </a:solidFill>
                <a:effectLst>
                  <a:outerShdw blurRad="38100" dist="38100" dir="2700000" algn="tl">
                    <a:srgbClr val="FFFFFF"/>
                  </a:outerShdw>
                </a:effectLst>
              </a:rPr>
              <a:t>	==&gt; Numerical solution using computer and "quadratic programming". Spreadsheets such as Excel include "Solvers" that can find optimal portfolios this way (via numerical search algorithms).</a:t>
            </a:r>
          </a:p>
          <a:p>
            <a:pPr defTabSz="1097280" fontAlgn="base">
              <a:spcBef>
                <a:spcPct val="50000"/>
              </a:spcBef>
              <a:spcAft>
                <a:spcPct val="0"/>
              </a:spcAft>
            </a:pPr>
            <a:r>
              <a:rPr lang="en-US" sz="2880" b="1" dirty="0">
                <a:solidFill>
                  <a:srgbClr val="000000"/>
                </a:solidFill>
                <a:effectLst>
                  <a:outerShdw blurRad="38100" dist="38100" dir="2700000" algn="tl">
                    <a:srgbClr val="FFFFFF"/>
                  </a:outerShdw>
                </a:effectLst>
              </a:rPr>
              <a:t>	==&gt; We have distributed an Excel optimizer file (&amp; one comes in the CD at the back of the textbook).</a:t>
            </a:r>
          </a:p>
        </p:txBody>
      </p:sp>
      <p:sp>
        <p:nvSpPr>
          <p:cNvPr id="4" name="TextBox 3"/>
          <p:cNvSpPr txBox="1"/>
          <p:nvPr/>
        </p:nvSpPr>
        <p:spPr>
          <a:xfrm>
            <a:off x="3423286" y="5664780"/>
            <a:ext cx="8372474" cy="1938992"/>
          </a:xfrm>
          <a:prstGeom prst="rect">
            <a:avLst/>
          </a:prstGeom>
          <a:noFill/>
          <a:ln>
            <a:solidFill>
              <a:schemeClr val="tx1"/>
            </a:solidFill>
          </a:ln>
        </p:spPr>
        <p:txBody>
          <a:bodyPr wrap="square" rtlCol="0">
            <a:spAutoFit/>
          </a:bodyPr>
          <a:lstStyle/>
          <a:p>
            <a:pPr defTabSz="1097280" fontAlgn="base">
              <a:spcBef>
                <a:spcPct val="0"/>
              </a:spcBef>
              <a:spcAft>
                <a:spcPct val="0"/>
              </a:spcAft>
            </a:pPr>
            <a:r>
              <a:rPr lang="en-US" sz="2400" b="1" dirty="0">
                <a:solidFill>
                  <a:srgbClr val="000000"/>
                </a:solidFill>
                <a:effectLst>
                  <a:outerShdw blurRad="38100" dist="38100" dir="2700000" algn="tl">
                    <a:srgbClr val="FFFFFF"/>
                  </a:outerShdw>
                </a:effectLst>
                <a:latin typeface="Times New Roman" pitchFamily="18" charset="0"/>
                <a:cs typeface="Times New Roman" pitchFamily="18" charset="0"/>
              </a:rPr>
              <a:t>Remember: Milton Friedman told Harry Markowitz in 1956 (HM defending his PhD dissertation): </a:t>
            </a:r>
            <a:r>
              <a:rPr lang="en-US" sz="2400" b="1" i="1" dirty="0">
                <a:solidFill>
                  <a:srgbClr val="000000"/>
                </a:solidFill>
                <a:effectLst>
                  <a:outerShdw blurRad="38100" dist="38100" dir="2700000" algn="tl">
                    <a:srgbClr val="FFFFFF"/>
                  </a:outerShdw>
                </a:effectLst>
                <a:latin typeface="Times New Roman" pitchFamily="18" charset="0"/>
                <a:cs typeface="Times New Roman" pitchFamily="18" charset="0"/>
              </a:rPr>
              <a:t>“This is not economics.”</a:t>
            </a:r>
            <a:r>
              <a:rPr lang="en-US" sz="2400" b="1" dirty="0">
                <a:solidFill>
                  <a:srgbClr val="000000"/>
                </a:solidFill>
                <a:effectLst>
                  <a:outerShdw blurRad="38100" dist="38100" dir="2700000" algn="tl">
                    <a:srgbClr val="FFFFFF"/>
                  </a:outerShdw>
                </a:effectLst>
                <a:latin typeface="Times New Roman" pitchFamily="18" charset="0"/>
                <a:cs typeface="Times New Roman" pitchFamily="18" charset="0"/>
              </a:rPr>
              <a:t> </a:t>
            </a:r>
          </a:p>
          <a:p>
            <a:pPr defTabSz="1097280" fontAlgn="base">
              <a:spcBef>
                <a:spcPct val="0"/>
              </a:spcBef>
              <a:spcAft>
                <a:spcPct val="0"/>
              </a:spcAft>
            </a:pPr>
            <a:r>
              <a:rPr lang="en-US" sz="2400" b="1" dirty="0">
                <a:solidFill>
                  <a:srgbClr val="000000"/>
                </a:solidFill>
                <a:effectLst>
                  <a:outerShdw blurRad="38100" dist="38100" dir="2700000" algn="tl">
                    <a:srgbClr val="FFFFFF"/>
                  </a:outerShdw>
                </a:effectLst>
                <a:latin typeface="Times New Roman" pitchFamily="18" charset="0"/>
                <a:cs typeface="Times New Roman" pitchFamily="18" charset="0"/>
              </a:rPr>
              <a:t>What is it?...</a:t>
            </a:r>
          </a:p>
          <a:p>
            <a:pPr defTabSz="1097280" fontAlgn="base">
              <a:spcBef>
                <a:spcPct val="0"/>
              </a:spcBef>
              <a:spcAft>
                <a:spcPct val="0"/>
              </a:spcAft>
            </a:pPr>
            <a:r>
              <a:rPr lang="en-US" sz="2400" b="1" dirty="0">
                <a:solidFill>
                  <a:srgbClr val="000000"/>
                </a:solidFill>
                <a:effectLst>
                  <a:outerShdw blurRad="38100" dist="38100" dir="2700000" algn="tl">
                    <a:srgbClr val="FFFFFF"/>
                  </a:outerShdw>
                </a:effectLst>
                <a:latin typeface="Times New Roman" pitchFamily="18" charset="0"/>
                <a:cs typeface="Times New Roman" pitchFamily="18" charset="0"/>
              </a:rPr>
              <a:t>“Optimal control”, a branch of Operations Research (OR) or “Engineering Systems” (MIT term).</a:t>
            </a:r>
            <a:endParaRPr lang="en-US" sz="2400" b="1" i="1"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09048" y="44498"/>
            <a:ext cx="2260397" cy="431302"/>
          </a:xfrm>
          <a:prstGeom prst="rect">
            <a:avLst/>
          </a:prstGeom>
        </p:spPr>
      </p:pic>
    </p:spTree>
    <p:extLst>
      <p:ext uri="{BB962C8B-B14F-4D97-AF65-F5344CB8AC3E}">
        <p14:creationId xmlns:p14="http://schemas.microsoft.com/office/powerpoint/2010/main" val="1245425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endParaRPr lang="en-US" dirty="0">
              <a:solidFill>
                <a:srgbClr val="000000"/>
              </a:solidFill>
            </a:endParaRPr>
          </a:p>
        </p:txBody>
      </p:sp>
      <p:sp>
        <p:nvSpPr>
          <p:cNvPr id="3" name="Text Box 4"/>
          <p:cNvSpPr txBox="1">
            <a:spLocks noChangeArrowheads="1"/>
          </p:cNvSpPr>
          <p:nvPr/>
        </p:nvSpPr>
        <p:spPr bwMode="auto">
          <a:xfrm>
            <a:off x="2103120" y="1"/>
            <a:ext cx="10058400" cy="461665"/>
          </a:xfrm>
          <a:prstGeom prst="rect">
            <a:avLst/>
          </a:prstGeom>
          <a:noFill/>
          <a:ln w="9525">
            <a:noFill/>
            <a:miter lim="800000"/>
            <a:headEnd/>
            <a:tailEnd/>
          </a:ln>
          <a:effectLst/>
        </p:spPr>
        <p:txBody>
          <a:bodyPr>
            <a:spAutoFit/>
          </a:bodyPr>
          <a:lstStyle/>
          <a:p>
            <a:pPr defTabSz="1097280" fontAlgn="base">
              <a:spcBef>
                <a:spcPct val="50000"/>
              </a:spcBef>
              <a:spcAft>
                <a:spcPct val="0"/>
              </a:spcAft>
            </a:pPr>
            <a:r>
              <a:rPr lang="en-US" sz="2400" b="1" dirty="0">
                <a:solidFill>
                  <a:srgbClr val="000000"/>
                </a:solidFill>
                <a:effectLst>
                  <a:outerShdw blurRad="38100" dist="38100" dir="2700000" algn="tl">
                    <a:srgbClr val="FFFFFF"/>
                  </a:outerShdw>
                </a:effectLst>
              </a:rPr>
              <a:t>Example: Given following expectations:</a:t>
            </a:r>
            <a:endParaRPr lang="en-US" sz="2400" b="1" i="1" dirty="0">
              <a:solidFill>
                <a:srgbClr val="000000"/>
              </a:solidFill>
              <a:effectLst>
                <a:outerShdw blurRad="38100" dist="38100" dir="2700000" algn="tl">
                  <a:srgbClr val="FFFFFF"/>
                </a:outerShdw>
              </a:effectLst>
              <a:latin typeface="Times New Roman" pitchFamily="18" charset="0"/>
            </a:endParaRPr>
          </a:p>
        </p:txBody>
      </p:sp>
      <p:pic>
        <p:nvPicPr>
          <p:cNvPr id="4" name="Picture 8"/>
          <p:cNvPicPr>
            <a:picLocks noChangeAspect="1" noChangeArrowheads="1"/>
          </p:cNvPicPr>
          <p:nvPr/>
        </p:nvPicPr>
        <p:blipFill>
          <a:blip r:embed="rId3" cstate="print"/>
          <a:srcRect/>
          <a:stretch>
            <a:fillRect/>
          </a:stretch>
        </p:blipFill>
        <p:spPr bwMode="auto">
          <a:xfrm>
            <a:off x="4389120" y="457200"/>
            <a:ext cx="5577840" cy="2401570"/>
          </a:xfrm>
          <a:prstGeom prst="rect">
            <a:avLst/>
          </a:prstGeom>
          <a:noFill/>
          <a:ln w="9525">
            <a:noFill/>
            <a:miter lim="800000"/>
            <a:headEnd/>
            <a:tailEnd/>
          </a:ln>
          <a:effectLst/>
        </p:spPr>
      </p:pic>
      <p:sp>
        <p:nvSpPr>
          <p:cNvPr id="5" name="Text Box 4"/>
          <p:cNvSpPr txBox="1">
            <a:spLocks noChangeArrowheads="1"/>
          </p:cNvSpPr>
          <p:nvPr/>
        </p:nvSpPr>
        <p:spPr bwMode="auto">
          <a:xfrm>
            <a:off x="2194560" y="2834641"/>
            <a:ext cx="10058400" cy="830997"/>
          </a:xfrm>
          <a:prstGeom prst="rect">
            <a:avLst/>
          </a:prstGeom>
          <a:noFill/>
          <a:ln w="9525">
            <a:noFill/>
            <a:miter lim="800000"/>
            <a:headEnd/>
            <a:tailEnd/>
          </a:ln>
          <a:effectLst/>
        </p:spPr>
        <p:txBody>
          <a:bodyPr>
            <a:spAutoFit/>
          </a:bodyPr>
          <a:lstStyle/>
          <a:p>
            <a:pPr defTabSz="1097280" fontAlgn="base">
              <a:spcBef>
                <a:spcPct val="50000"/>
              </a:spcBef>
              <a:spcAft>
                <a:spcPct val="0"/>
              </a:spcAft>
            </a:pPr>
            <a:r>
              <a:rPr lang="en-US" sz="2400" b="1" dirty="0">
                <a:solidFill>
                  <a:srgbClr val="000000"/>
                </a:solidFill>
                <a:effectLst>
                  <a:outerShdw blurRad="38100" dist="38100" dir="2700000" algn="tl">
                    <a:srgbClr val="FFFFFF"/>
                  </a:outerShdw>
                </a:effectLst>
              </a:rPr>
              <a:t>Assuming weights: (1/2)Stocks, (1/3)Bonds, (1/6)RE,</a:t>
            </a:r>
          </a:p>
          <a:p>
            <a:pPr defTabSz="1097280" fontAlgn="base">
              <a:spcAft>
                <a:spcPct val="0"/>
              </a:spcAft>
            </a:pPr>
            <a:r>
              <a:rPr lang="en-US" sz="2400" b="1" dirty="0" err="1">
                <a:solidFill>
                  <a:srgbClr val="000000"/>
                </a:solidFill>
                <a:effectLst>
                  <a:outerShdw blurRad="38100" dist="38100" dir="2700000" algn="tl">
                    <a:srgbClr val="FFFFFF"/>
                  </a:outerShdw>
                </a:effectLst>
              </a:rPr>
              <a:t>Portf</a:t>
            </a:r>
            <a:r>
              <a:rPr lang="en-US" sz="2400" b="1" dirty="0">
                <a:solidFill>
                  <a:srgbClr val="000000"/>
                </a:solidFill>
                <a:effectLst>
                  <a:outerShdw blurRad="38100" dist="38100" dir="2700000" algn="tl">
                    <a:srgbClr val="FFFFFF"/>
                  </a:outerShdw>
                </a:effectLst>
              </a:rPr>
              <a:t> mean (expected) return is:</a:t>
            </a:r>
            <a:endParaRPr lang="en-US" sz="2400" b="1" i="1" dirty="0">
              <a:solidFill>
                <a:srgbClr val="000000"/>
              </a:solidFill>
              <a:effectLst>
                <a:outerShdw blurRad="38100" dist="38100" dir="2700000" algn="tl">
                  <a:srgbClr val="FFFFFF"/>
                </a:outerShdw>
              </a:effectLst>
              <a:latin typeface="Times New Roman" pitchFamily="18" charset="0"/>
            </a:endParaRPr>
          </a:p>
        </p:txBody>
      </p:sp>
      <p:graphicFrame>
        <p:nvGraphicFramePr>
          <p:cNvPr id="185346" name="Object 2"/>
          <p:cNvGraphicFramePr>
            <a:graphicFrameLocks noChangeAspect="1"/>
          </p:cNvGraphicFramePr>
          <p:nvPr/>
        </p:nvGraphicFramePr>
        <p:xfrm>
          <a:off x="2743200" y="3657600"/>
          <a:ext cx="8928736" cy="548640"/>
        </p:xfrm>
        <a:graphic>
          <a:graphicData uri="http://schemas.openxmlformats.org/presentationml/2006/ole">
            <mc:AlternateContent xmlns:mc="http://schemas.openxmlformats.org/markup-compatibility/2006">
              <mc:Choice xmlns:v="urn:schemas-microsoft-com:vml" Requires="v">
                <p:oleObj name="Equation" r:id="rId4" imgW="3720960" imgH="228600" progId="Equation.3">
                  <p:embed/>
                </p:oleObj>
              </mc:Choice>
              <mc:Fallback>
                <p:oleObj name="Equation" r:id="rId4" imgW="3720960" imgH="228600" progId="Equation.3">
                  <p:embed/>
                  <p:pic>
                    <p:nvPicPr>
                      <p:cNvPr id="18534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657600"/>
                        <a:ext cx="8928736"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 Box 4"/>
          <p:cNvSpPr txBox="1">
            <a:spLocks noChangeArrowheads="1"/>
          </p:cNvSpPr>
          <p:nvPr/>
        </p:nvSpPr>
        <p:spPr bwMode="auto">
          <a:xfrm>
            <a:off x="2286000" y="4114800"/>
            <a:ext cx="10332720" cy="830997"/>
          </a:xfrm>
          <a:prstGeom prst="rect">
            <a:avLst/>
          </a:prstGeom>
          <a:noFill/>
          <a:ln w="9525">
            <a:noFill/>
            <a:miter lim="800000"/>
            <a:headEnd/>
            <a:tailEnd/>
          </a:ln>
          <a:effectLst/>
        </p:spPr>
        <p:txBody>
          <a:bodyPr wrap="square">
            <a:spAutoFit/>
          </a:bodyPr>
          <a:lstStyle/>
          <a:p>
            <a:pPr defTabSz="1097280" fontAlgn="base">
              <a:spcAft>
                <a:spcPct val="0"/>
              </a:spcAft>
            </a:pPr>
            <a:r>
              <a:rPr lang="en-US" sz="2400" b="1" dirty="0">
                <a:solidFill>
                  <a:srgbClr val="000000"/>
                </a:solidFill>
                <a:effectLst>
                  <a:outerShdw blurRad="38100" dist="38100" dir="2700000" algn="tl">
                    <a:srgbClr val="FFFFFF"/>
                  </a:outerShdw>
                </a:effectLst>
              </a:rPr>
              <a:t>Weighted Covariance Matrix gives the portf</a:t>
            </a:r>
            <a:r>
              <a:rPr lang="en-US" sz="2160" dirty="0">
                <a:solidFill>
                  <a:srgbClr val="000000"/>
                </a:solidFill>
                <a:effectLst>
                  <a:outerShdw blurRad="38100" dist="38100" dir="2700000" algn="tl">
                    <a:srgbClr val="FFFFFF"/>
                  </a:outerShdw>
                </a:effectLst>
              </a:rPr>
              <a:t>olio variance</a:t>
            </a:r>
            <a:r>
              <a:rPr lang="en-US" sz="2400" b="1" dirty="0">
                <a:solidFill>
                  <a:srgbClr val="000000"/>
                </a:solidFill>
                <a:effectLst>
                  <a:outerShdw blurRad="38100" dist="38100" dir="2700000" algn="tl">
                    <a:srgbClr val="FFFFFF"/>
                  </a:outerShdw>
                </a:effectLst>
              </a:rPr>
              <a:t>:</a:t>
            </a:r>
          </a:p>
          <a:p>
            <a:pPr defTabSz="1097280" fontAlgn="base">
              <a:spcAft>
                <a:spcPct val="0"/>
              </a:spcAft>
            </a:pPr>
            <a:r>
              <a:rPr lang="en-US" sz="2400" b="1" dirty="0" err="1">
                <a:solidFill>
                  <a:srgbClr val="000000"/>
                </a:solidFill>
                <a:effectLst>
                  <a:outerShdw blurRad="38100" dist="38100" dir="2700000" algn="tl">
                    <a:srgbClr val="FFFFFF"/>
                  </a:outerShdw>
                </a:effectLst>
              </a:rPr>
              <a:t>Portf</a:t>
            </a:r>
            <a:r>
              <a:rPr lang="en-US" sz="2400" b="1" dirty="0">
                <a:solidFill>
                  <a:srgbClr val="000000"/>
                </a:solidFill>
                <a:effectLst>
                  <a:outerShdw blurRad="38100" dist="38100" dir="2700000" algn="tl">
                    <a:srgbClr val="FFFFFF"/>
                  </a:outerShdw>
                </a:effectLst>
              </a:rPr>
              <a:t> variance is the sum across the 9 cells, each cell is: </a:t>
            </a:r>
            <a:r>
              <a:rPr lang="en-US" sz="1920" dirty="0">
                <a:solidFill>
                  <a:srgbClr val="000000"/>
                </a:solidFill>
              </a:rPr>
              <a:t> (</a:t>
            </a:r>
            <a:r>
              <a:rPr lang="en-US" sz="1920" dirty="0" err="1">
                <a:solidFill>
                  <a:srgbClr val="000000"/>
                </a:solidFill>
              </a:rPr>
              <a:t>w</a:t>
            </a:r>
            <a:r>
              <a:rPr lang="en-US" sz="1920" baseline="-25000" dirty="0" err="1">
                <a:solidFill>
                  <a:srgbClr val="000000"/>
                </a:solidFill>
              </a:rPr>
              <a:t>i</a:t>
            </a:r>
            <a:r>
              <a:rPr lang="en-US" sz="1920" dirty="0">
                <a:solidFill>
                  <a:srgbClr val="000000"/>
                </a:solidFill>
              </a:rPr>
              <a:t>)(</a:t>
            </a:r>
            <a:r>
              <a:rPr lang="en-US" sz="1920" dirty="0" err="1">
                <a:solidFill>
                  <a:srgbClr val="000000"/>
                </a:solidFill>
              </a:rPr>
              <a:t>w</a:t>
            </a:r>
            <a:r>
              <a:rPr lang="en-US" sz="1920" baseline="-25000" dirty="0" err="1">
                <a:solidFill>
                  <a:srgbClr val="000000"/>
                </a:solidFill>
              </a:rPr>
              <a:t>j</a:t>
            </a:r>
            <a:r>
              <a:rPr lang="en-US" sz="1920" dirty="0">
                <a:solidFill>
                  <a:srgbClr val="000000"/>
                </a:solidFill>
              </a:rPr>
              <a:t>)(</a:t>
            </a:r>
            <a:r>
              <a:rPr lang="en-US" sz="1920" dirty="0" err="1">
                <a:solidFill>
                  <a:srgbClr val="000000"/>
                </a:solidFill>
              </a:rPr>
              <a:t>SD</a:t>
            </a:r>
            <a:r>
              <a:rPr lang="en-US" sz="1920" baseline="-25000" dirty="0" err="1">
                <a:solidFill>
                  <a:srgbClr val="000000"/>
                </a:solidFill>
              </a:rPr>
              <a:t>i</a:t>
            </a:r>
            <a:r>
              <a:rPr lang="en-US" sz="1920" dirty="0">
                <a:solidFill>
                  <a:srgbClr val="000000"/>
                </a:solidFill>
              </a:rPr>
              <a:t>)(</a:t>
            </a:r>
            <a:r>
              <a:rPr lang="en-US" sz="1920" dirty="0" err="1">
                <a:solidFill>
                  <a:srgbClr val="000000"/>
                </a:solidFill>
              </a:rPr>
              <a:t>SD</a:t>
            </a:r>
            <a:r>
              <a:rPr lang="en-US" sz="1920" baseline="-25000" dirty="0" err="1">
                <a:solidFill>
                  <a:srgbClr val="000000"/>
                </a:solidFill>
              </a:rPr>
              <a:t>j</a:t>
            </a:r>
            <a:r>
              <a:rPr lang="en-US" sz="1920" dirty="0">
                <a:solidFill>
                  <a:srgbClr val="000000"/>
                </a:solidFill>
              </a:rPr>
              <a:t>)(</a:t>
            </a:r>
            <a:r>
              <a:rPr lang="en-US" sz="1920" dirty="0" err="1">
                <a:solidFill>
                  <a:srgbClr val="000000"/>
                </a:solidFill>
              </a:rPr>
              <a:t>CORR</a:t>
            </a:r>
            <a:r>
              <a:rPr lang="en-US" sz="1920" baseline="-25000" dirty="0" err="1">
                <a:solidFill>
                  <a:srgbClr val="000000"/>
                </a:solidFill>
              </a:rPr>
              <a:t>ij</a:t>
            </a:r>
            <a:r>
              <a:rPr lang="en-US" sz="1920" dirty="0">
                <a:solidFill>
                  <a:srgbClr val="000000"/>
                </a:solidFill>
              </a:rPr>
              <a:t>)</a:t>
            </a:r>
            <a:endParaRPr lang="en-US" sz="2400" b="1" dirty="0">
              <a:solidFill>
                <a:srgbClr val="000000"/>
              </a:solidFill>
            </a:endParaRPr>
          </a:p>
        </p:txBody>
      </p:sp>
      <p:graphicFrame>
        <p:nvGraphicFramePr>
          <p:cNvPr id="8" name="Table 7"/>
          <p:cNvGraphicFramePr>
            <a:graphicFrameLocks noGrp="1"/>
          </p:cNvGraphicFramePr>
          <p:nvPr/>
        </p:nvGraphicFramePr>
        <p:xfrm>
          <a:off x="3657600" y="4882896"/>
          <a:ext cx="7315200" cy="1335024"/>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445008">
                <a:tc>
                  <a:txBody>
                    <a:bodyPr/>
                    <a:lstStyle/>
                    <a:p>
                      <a:pPr algn="ctr"/>
                      <a:r>
                        <a:rPr lang="en-US" sz="1400" b="1" dirty="0">
                          <a:solidFill>
                            <a:schemeClr val="tx1"/>
                          </a:solidFill>
                        </a:rPr>
                        <a:t>(1/2)(1/2)(.15)(.15)(1.00)</a:t>
                      </a:r>
                    </a:p>
                  </a:txBody>
                  <a:tcPr marL="109728" marR="109728" marT="54864" marB="548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(1/2)(1/3)(.15)(.08)(0.30)</a:t>
                      </a:r>
                    </a:p>
                  </a:txBody>
                  <a:tcPr marL="109728" marR="109728" marT="54864" marB="548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(1/2)(1/6)(.15)(.10)(0.25)</a:t>
                      </a:r>
                    </a:p>
                  </a:txBody>
                  <a:tcPr marL="109728" marR="109728" marT="54864" marB="54864"/>
                </a:tc>
                <a:extLst>
                  <a:ext uri="{0D108BD9-81ED-4DB2-BD59-A6C34878D82A}">
                    <a16:rowId xmlns:a16="http://schemas.microsoft.com/office/drawing/2014/main" val="10000"/>
                  </a:ext>
                </a:extLst>
              </a:tr>
              <a:tr h="4450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(1/2)(1/3)(.15)(.08)(0.30)</a:t>
                      </a:r>
                    </a:p>
                  </a:txBody>
                  <a:tcPr marL="109728" marR="109728" marT="54864" marB="548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(1/3)(1/3)(.08)(.08)(1.00)</a:t>
                      </a:r>
                    </a:p>
                  </a:txBody>
                  <a:tcPr marL="109728" marR="109728" marT="54864" marB="548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(1/3)(1/6)(.08)(.10)(0.15)</a:t>
                      </a:r>
                    </a:p>
                  </a:txBody>
                  <a:tcPr marL="109728" marR="109728" marT="54864" marB="54864"/>
                </a:tc>
                <a:extLst>
                  <a:ext uri="{0D108BD9-81ED-4DB2-BD59-A6C34878D82A}">
                    <a16:rowId xmlns:a16="http://schemas.microsoft.com/office/drawing/2014/main" val="10001"/>
                  </a:ext>
                </a:extLst>
              </a:tr>
              <a:tr h="4450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(1/2)(1/6)(.15)(.10)(0.25)</a:t>
                      </a:r>
                    </a:p>
                  </a:txBody>
                  <a:tcPr marL="109728" marR="109728" marT="54864" marB="548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(1/3)(1/6)(.08)(.10)(0.15)</a:t>
                      </a:r>
                    </a:p>
                  </a:txBody>
                  <a:tcPr marL="109728" marR="109728" marT="54864" marB="548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(1/6)(1/6)(.10)(.10)(1.00)</a:t>
                      </a:r>
                    </a:p>
                  </a:txBody>
                  <a:tcPr marL="109728" marR="109728" marT="54864" marB="54864"/>
                </a:tc>
                <a:extLst>
                  <a:ext uri="{0D108BD9-81ED-4DB2-BD59-A6C34878D82A}">
                    <a16:rowId xmlns:a16="http://schemas.microsoft.com/office/drawing/2014/main" val="10002"/>
                  </a:ext>
                </a:extLst>
              </a:tr>
            </a:tbl>
          </a:graphicData>
        </a:graphic>
      </p:graphicFrame>
      <p:graphicFrame>
        <p:nvGraphicFramePr>
          <p:cNvPr id="9" name="Table 8"/>
          <p:cNvGraphicFramePr>
            <a:graphicFrameLocks noGrp="1"/>
          </p:cNvGraphicFramePr>
          <p:nvPr/>
        </p:nvGraphicFramePr>
        <p:xfrm>
          <a:off x="3657600" y="6437376"/>
          <a:ext cx="7315200" cy="1335024"/>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445008">
                <a:tc>
                  <a:txBody>
                    <a:bodyPr/>
                    <a:lstStyle/>
                    <a:p>
                      <a:pPr algn="ctr" fontAlgn="b"/>
                      <a:r>
                        <a:rPr lang="en-US" sz="1900" b="1" i="0" u="none" strike="noStrike" dirty="0">
                          <a:solidFill>
                            <a:schemeClr val="tx1"/>
                          </a:solidFill>
                          <a:latin typeface="Arial"/>
                        </a:rPr>
                        <a:t>0.0056</a:t>
                      </a:r>
                    </a:p>
                  </a:txBody>
                  <a:tcPr marL="11430" marR="11430" marT="11430" marB="0" anchor="b"/>
                </a:tc>
                <a:tc>
                  <a:txBody>
                    <a:bodyPr/>
                    <a:lstStyle/>
                    <a:p>
                      <a:pPr algn="ctr" fontAlgn="b"/>
                      <a:r>
                        <a:rPr lang="en-US" sz="1900" b="1" i="0" u="none" strike="noStrike">
                          <a:solidFill>
                            <a:schemeClr val="tx1"/>
                          </a:solidFill>
                          <a:latin typeface="Arial"/>
                        </a:rPr>
                        <a:t>0.0006</a:t>
                      </a:r>
                    </a:p>
                  </a:txBody>
                  <a:tcPr marL="11430" marR="11430" marT="11430" marB="0" anchor="b"/>
                </a:tc>
                <a:tc>
                  <a:txBody>
                    <a:bodyPr/>
                    <a:lstStyle/>
                    <a:p>
                      <a:pPr algn="ctr" fontAlgn="b"/>
                      <a:r>
                        <a:rPr lang="en-US" sz="1900" b="1" i="0" u="none" strike="noStrike">
                          <a:solidFill>
                            <a:schemeClr val="tx1"/>
                          </a:solidFill>
                          <a:latin typeface="Arial"/>
                        </a:rPr>
                        <a:t>0.0003</a:t>
                      </a:r>
                    </a:p>
                  </a:txBody>
                  <a:tcPr marL="11430" marR="11430" marT="11430" marB="0" anchor="b"/>
                </a:tc>
                <a:extLst>
                  <a:ext uri="{0D108BD9-81ED-4DB2-BD59-A6C34878D82A}">
                    <a16:rowId xmlns:a16="http://schemas.microsoft.com/office/drawing/2014/main" val="10000"/>
                  </a:ext>
                </a:extLst>
              </a:tr>
              <a:tr h="445008">
                <a:tc>
                  <a:txBody>
                    <a:bodyPr/>
                    <a:lstStyle/>
                    <a:p>
                      <a:pPr algn="ctr" fontAlgn="b"/>
                      <a:r>
                        <a:rPr lang="en-US" sz="1900" b="1" i="0" u="none" strike="noStrike">
                          <a:solidFill>
                            <a:schemeClr val="tx1"/>
                          </a:solidFill>
                          <a:latin typeface="Arial"/>
                        </a:rPr>
                        <a:t>0.0006</a:t>
                      </a:r>
                    </a:p>
                  </a:txBody>
                  <a:tcPr marL="11430" marR="11430" marT="11430" marB="0" anchor="b"/>
                </a:tc>
                <a:tc>
                  <a:txBody>
                    <a:bodyPr/>
                    <a:lstStyle/>
                    <a:p>
                      <a:pPr algn="ctr" fontAlgn="b"/>
                      <a:r>
                        <a:rPr lang="en-US" sz="1900" b="1" i="0" u="none" strike="noStrike">
                          <a:solidFill>
                            <a:schemeClr val="tx1"/>
                          </a:solidFill>
                          <a:latin typeface="Arial"/>
                        </a:rPr>
                        <a:t>0.0007</a:t>
                      </a:r>
                    </a:p>
                  </a:txBody>
                  <a:tcPr marL="11430" marR="11430" marT="11430" marB="0" anchor="b"/>
                </a:tc>
                <a:tc>
                  <a:txBody>
                    <a:bodyPr/>
                    <a:lstStyle/>
                    <a:p>
                      <a:pPr algn="ctr" fontAlgn="b"/>
                      <a:r>
                        <a:rPr lang="en-US" sz="1900" b="1" i="0" u="none" strike="noStrike">
                          <a:solidFill>
                            <a:schemeClr val="tx1"/>
                          </a:solidFill>
                          <a:latin typeface="Arial"/>
                        </a:rPr>
                        <a:t>0.0001</a:t>
                      </a:r>
                    </a:p>
                  </a:txBody>
                  <a:tcPr marL="11430" marR="11430" marT="11430" marB="0" anchor="b"/>
                </a:tc>
                <a:extLst>
                  <a:ext uri="{0D108BD9-81ED-4DB2-BD59-A6C34878D82A}">
                    <a16:rowId xmlns:a16="http://schemas.microsoft.com/office/drawing/2014/main" val="10001"/>
                  </a:ext>
                </a:extLst>
              </a:tr>
              <a:tr h="445008">
                <a:tc>
                  <a:txBody>
                    <a:bodyPr/>
                    <a:lstStyle/>
                    <a:p>
                      <a:pPr algn="ctr" fontAlgn="b"/>
                      <a:r>
                        <a:rPr lang="en-US" sz="1900" b="1" i="0" u="none" strike="noStrike">
                          <a:solidFill>
                            <a:schemeClr val="tx1"/>
                          </a:solidFill>
                          <a:latin typeface="Arial"/>
                        </a:rPr>
                        <a:t>0.0003</a:t>
                      </a:r>
                    </a:p>
                  </a:txBody>
                  <a:tcPr marL="11430" marR="11430" marT="11430" marB="0" anchor="b"/>
                </a:tc>
                <a:tc>
                  <a:txBody>
                    <a:bodyPr/>
                    <a:lstStyle/>
                    <a:p>
                      <a:pPr algn="ctr" fontAlgn="b"/>
                      <a:r>
                        <a:rPr lang="en-US" sz="1900" b="1" i="0" u="none" strike="noStrike">
                          <a:solidFill>
                            <a:schemeClr val="tx1"/>
                          </a:solidFill>
                          <a:latin typeface="Arial"/>
                        </a:rPr>
                        <a:t>0.0001</a:t>
                      </a:r>
                    </a:p>
                  </a:txBody>
                  <a:tcPr marL="11430" marR="11430" marT="11430" marB="0" anchor="b"/>
                </a:tc>
                <a:tc>
                  <a:txBody>
                    <a:bodyPr/>
                    <a:lstStyle/>
                    <a:p>
                      <a:pPr algn="ctr" fontAlgn="b"/>
                      <a:r>
                        <a:rPr lang="en-US" sz="1900" b="1" i="0" u="none" strike="noStrike" dirty="0">
                          <a:solidFill>
                            <a:schemeClr val="tx1"/>
                          </a:solidFill>
                          <a:latin typeface="Arial"/>
                        </a:rPr>
                        <a:t>0.0003</a:t>
                      </a:r>
                    </a:p>
                  </a:txBody>
                  <a:tcPr marL="11430" marR="11430" marT="11430" marB="0" anchor="b"/>
                </a:tc>
                <a:extLst>
                  <a:ext uri="{0D108BD9-81ED-4DB2-BD59-A6C34878D82A}">
                    <a16:rowId xmlns:a16="http://schemas.microsoft.com/office/drawing/2014/main" val="10002"/>
                  </a:ext>
                </a:extLst>
              </a:tr>
            </a:tbl>
          </a:graphicData>
        </a:graphic>
      </p:graphicFrame>
      <p:sp>
        <p:nvSpPr>
          <p:cNvPr id="10" name="TextBox 9"/>
          <p:cNvSpPr txBox="1"/>
          <p:nvPr/>
        </p:nvSpPr>
        <p:spPr>
          <a:xfrm>
            <a:off x="11155680" y="6803137"/>
            <a:ext cx="1645920" cy="461665"/>
          </a:xfrm>
          <a:prstGeom prst="rect">
            <a:avLst/>
          </a:prstGeom>
          <a:noFill/>
        </p:spPr>
        <p:txBody>
          <a:bodyPr wrap="square" rtlCol="0">
            <a:spAutoFit/>
          </a:bodyPr>
          <a:lstStyle/>
          <a:p>
            <a:pPr algn="ctr" defTabSz="1097280" fontAlgn="base">
              <a:spcBef>
                <a:spcPct val="0"/>
              </a:spcBef>
              <a:spcAft>
                <a:spcPct val="0"/>
              </a:spcAft>
            </a:pPr>
            <a:r>
              <a:rPr lang="en-US" sz="2400" b="1" dirty="0">
                <a:solidFill>
                  <a:srgbClr val="000000"/>
                </a:solidFill>
              </a:rPr>
              <a:t>= 0.0086</a:t>
            </a:r>
          </a:p>
        </p:txBody>
      </p:sp>
      <p:sp>
        <p:nvSpPr>
          <p:cNvPr id="11" name="Left Brace 10"/>
          <p:cNvSpPr/>
          <p:nvPr/>
        </p:nvSpPr>
        <p:spPr bwMode="auto">
          <a:xfrm>
            <a:off x="3383280" y="6254496"/>
            <a:ext cx="457200" cy="1645920"/>
          </a:xfrm>
          <a:prstGeom prst="leftBrace">
            <a:avLst/>
          </a:prstGeom>
          <a:noFill/>
          <a:ln w="25400"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fontAlgn="base">
              <a:spcBef>
                <a:spcPct val="0"/>
              </a:spcBef>
              <a:spcAft>
                <a:spcPct val="0"/>
              </a:spcAft>
            </a:pPr>
            <a:endParaRPr lang="en-US" sz="2400" b="1" i="1">
              <a:solidFill>
                <a:srgbClr val="000000"/>
              </a:solidFill>
              <a:effectLst>
                <a:outerShdw blurRad="38100" dist="38100" dir="2700000" algn="tl">
                  <a:srgbClr val="000000">
                    <a:alpha val="43137"/>
                  </a:srgbClr>
                </a:outerShdw>
              </a:effectLst>
              <a:latin typeface="Times New Roman" pitchFamily="18" charset="0"/>
            </a:endParaRPr>
          </a:p>
        </p:txBody>
      </p:sp>
      <p:sp>
        <p:nvSpPr>
          <p:cNvPr id="12" name="Right Brace 11"/>
          <p:cNvSpPr/>
          <p:nvPr/>
        </p:nvSpPr>
        <p:spPr bwMode="auto">
          <a:xfrm>
            <a:off x="10789920" y="6254496"/>
            <a:ext cx="457200" cy="1645920"/>
          </a:xfrm>
          <a:prstGeom prst="rightBrace">
            <a:avLst/>
          </a:prstGeom>
          <a:noFill/>
          <a:ln w="25400"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fontAlgn="base">
              <a:spcBef>
                <a:spcPct val="0"/>
              </a:spcBef>
              <a:spcAft>
                <a:spcPct val="0"/>
              </a:spcAft>
            </a:pPr>
            <a:endParaRPr lang="en-US" sz="2400" b="1" i="1">
              <a:solidFill>
                <a:srgbClr val="000000"/>
              </a:solidFill>
              <a:effectLst>
                <a:outerShdw blurRad="38100" dist="38100" dir="2700000" algn="tl">
                  <a:srgbClr val="000000">
                    <a:alpha val="43137"/>
                  </a:srgbClr>
                </a:outerShdw>
              </a:effectLst>
              <a:latin typeface="Times New Roman" pitchFamily="18" charset="0"/>
            </a:endParaRPr>
          </a:p>
        </p:txBody>
      </p:sp>
      <p:sp>
        <p:nvSpPr>
          <p:cNvPr id="13" name="TextBox 12"/>
          <p:cNvSpPr txBox="1"/>
          <p:nvPr/>
        </p:nvSpPr>
        <p:spPr>
          <a:xfrm>
            <a:off x="2468880" y="6803137"/>
            <a:ext cx="914400" cy="461665"/>
          </a:xfrm>
          <a:prstGeom prst="rect">
            <a:avLst/>
          </a:prstGeom>
          <a:noFill/>
        </p:spPr>
        <p:txBody>
          <a:bodyPr wrap="square" rtlCol="0">
            <a:spAutoFit/>
          </a:bodyPr>
          <a:lstStyle/>
          <a:p>
            <a:pPr algn="r" defTabSz="1097280" fontAlgn="base">
              <a:spcBef>
                <a:spcPct val="0"/>
              </a:spcBef>
              <a:spcAft>
                <a:spcPct val="0"/>
              </a:spcAft>
            </a:pPr>
            <a:r>
              <a:rPr lang="en-US" sz="2400" b="1" dirty="0">
                <a:solidFill>
                  <a:srgbClr val="000000"/>
                </a:solidFill>
              </a:rPr>
              <a:t>SUM</a:t>
            </a:r>
          </a:p>
        </p:txBody>
      </p:sp>
      <p:sp>
        <p:nvSpPr>
          <p:cNvPr id="14" name="TextBox 13"/>
          <p:cNvSpPr txBox="1"/>
          <p:nvPr/>
        </p:nvSpPr>
        <p:spPr>
          <a:xfrm>
            <a:off x="4023360" y="7772401"/>
            <a:ext cx="6217920" cy="461665"/>
          </a:xfrm>
          <a:prstGeom prst="rect">
            <a:avLst/>
          </a:prstGeom>
          <a:noFill/>
        </p:spPr>
        <p:txBody>
          <a:bodyPr wrap="square" rtlCol="0">
            <a:spAutoFit/>
          </a:bodyPr>
          <a:lstStyle/>
          <a:p>
            <a:pPr algn="ctr" defTabSz="1097280" fontAlgn="base">
              <a:spcBef>
                <a:spcPct val="0"/>
              </a:spcBef>
              <a:spcAft>
                <a:spcPct val="0"/>
              </a:spcAft>
            </a:pPr>
            <a:r>
              <a:rPr lang="en-US" sz="2400" b="1" dirty="0">
                <a:solidFill>
                  <a:srgbClr val="000000"/>
                </a:solidFill>
              </a:rPr>
              <a:t>SQRT(0.0086) = 9.26% = </a:t>
            </a:r>
            <a:r>
              <a:rPr lang="en-US" sz="2400" b="1" dirty="0" err="1">
                <a:solidFill>
                  <a:srgbClr val="000000"/>
                </a:solidFill>
              </a:rPr>
              <a:t>Portf</a:t>
            </a:r>
            <a:r>
              <a:rPr lang="en-US" sz="2400" b="1" dirty="0">
                <a:solidFill>
                  <a:srgbClr val="000000"/>
                </a:solidFill>
              </a:rPr>
              <a:t> Volatility</a:t>
            </a:r>
          </a:p>
        </p:txBody>
      </p:sp>
      <p:sp>
        <p:nvSpPr>
          <p:cNvPr id="15" name="TextBox 14"/>
          <p:cNvSpPr txBox="1"/>
          <p:nvPr/>
        </p:nvSpPr>
        <p:spPr>
          <a:xfrm>
            <a:off x="10607040" y="498242"/>
            <a:ext cx="3840480" cy="683264"/>
          </a:xfrm>
          <a:prstGeom prst="rect">
            <a:avLst/>
          </a:prstGeom>
          <a:noFill/>
        </p:spPr>
        <p:txBody>
          <a:bodyPr wrap="square" rtlCol="0">
            <a:spAutoFit/>
          </a:bodyPr>
          <a:lstStyle/>
          <a:p>
            <a:pPr defTabSz="1097280" fontAlgn="base">
              <a:spcBef>
                <a:spcPct val="0"/>
              </a:spcBef>
              <a:spcAft>
                <a:spcPct val="0"/>
              </a:spcAft>
            </a:pPr>
            <a:r>
              <a:rPr lang="en-US" sz="1920" dirty="0">
                <a:solidFill>
                  <a:srgbClr val="C00000"/>
                </a:solidFill>
                <a:latin typeface="Times New Roman" pitchFamily="18" charset="0"/>
              </a:rPr>
              <a:t>See the Excel mechanics example in 13-minute video </a:t>
            </a:r>
            <a:r>
              <a:rPr lang="en-US" sz="1920" dirty="0">
                <a:solidFill>
                  <a:srgbClr val="C00000"/>
                </a:solidFill>
                <a:latin typeface="Times New Roman" pitchFamily="18" charset="0"/>
                <a:hlinkClick r:id="rId6"/>
              </a:rPr>
              <a:t>linked here</a:t>
            </a:r>
            <a:r>
              <a:rPr lang="en-US" sz="1920" dirty="0">
                <a:solidFill>
                  <a:srgbClr val="C00000"/>
                </a:solidFill>
                <a:latin typeface="Times New Roman" pitchFamily="18" charset="0"/>
              </a:rPr>
              <a:t>.</a:t>
            </a:r>
          </a:p>
        </p:txBody>
      </p:sp>
    </p:spTree>
    <p:extLst>
      <p:ext uri="{BB962C8B-B14F-4D97-AF65-F5344CB8AC3E}">
        <p14:creationId xmlns:p14="http://schemas.microsoft.com/office/powerpoint/2010/main" val="2263781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endParaRPr lang="en-US" dirty="0">
              <a:solidFill>
                <a:srgbClr val="000000"/>
              </a:solidFill>
            </a:endParaRPr>
          </a:p>
        </p:txBody>
      </p:sp>
      <p:sp>
        <p:nvSpPr>
          <p:cNvPr id="175108" name="Text Box 4"/>
          <p:cNvSpPr txBox="1">
            <a:spLocks noChangeArrowheads="1"/>
          </p:cNvSpPr>
          <p:nvPr/>
        </p:nvSpPr>
        <p:spPr bwMode="auto">
          <a:xfrm>
            <a:off x="2286000" y="457200"/>
            <a:ext cx="10058400" cy="6518708"/>
          </a:xfrm>
          <a:prstGeom prst="rect">
            <a:avLst/>
          </a:prstGeom>
          <a:noFill/>
          <a:ln w="9525">
            <a:noFill/>
            <a:miter lim="800000"/>
            <a:headEnd/>
            <a:tailEnd/>
          </a:ln>
          <a:effectLst/>
        </p:spPr>
        <p:txBody>
          <a:bodyPr>
            <a:spAutoFit/>
          </a:bodyPr>
          <a:lstStyle/>
          <a:p>
            <a:pPr defTabSz="1097280" fontAlgn="base">
              <a:spcBef>
                <a:spcPct val="50000"/>
              </a:spcBef>
              <a:spcAft>
                <a:spcPct val="0"/>
              </a:spcAft>
            </a:pPr>
            <a:r>
              <a:rPr lang="en-US" sz="2880" b="1" dirty="0">
                <a:solidFill>
                  <a:srgbClr val="000000"/>
                </a:solidFill>
                <a:effectLst>
                  <a:outerShdw blurRad="38100" dist="38100" dir="2700000" algn="tl">
                    <a:srgbClr val="FFFFFF"/>
                  </a:outerShdw>
                </a:effectLst>
              </a:rPr>
              <a:t>HOW THE STEP 1 PROBLEM IS SOLVED IN EXCEL…</a:t>
            </a:r>
          </a:p>
          <a:p>
            <a:pPr defTabSz="1097280" fontAlgn="base">
              <a:spcBef>
                <a:spcPct val="50000"/>
              </a:spcBef>
              <a:spcAft>
                <a:spcPct val="0"/>
              </a:spcAft>
            </a:pPr>
            <a:r>
              <a:rPr lang="en-US" sz="2880" b="1" dirty="0">
                <a:solidFill>
                  <a:srgbClr val="000000"/>
                </a:solidFill>
                <a:effectLst>
                  <a:outerShdw blurRad="38100" dist="38100" dir="2700000" algn="tl">
                    <a:srgbClr val="FFFFFF"/>
                  </a:outerShdw>
                </a:effectLst>
              </a:rPr>
              <a:t>Set the problem up in Excel</a:t>
            </a:r>
            <a:r>
              <a:rPr lang="en-US" sz="2880" b="1" baseline="30000" dirty="0">
                <a:solidFill>
                  <a:srgbClr val="000000"/>
                </a:solidFill>
                <a:effectLst>
                  <a:outerShdw blurRad="38100" dist="38100" dir="2700000" algn="tl">
                    <a:srgbClr val="FFFFFF"/>
                  </a:outerShdw>
                </a:effectLst>
              </a:rPr>
              <a:t>®</a:t>
            </a:r>
            <a:r>
              <a:rPr lang="en-US" sz="2880" b="1" dirty="0">
                <a:solidFill>
                  <a:srgbClr val="000000"/>
                </a:solidFill>
                <a:effectLst>
                  <a:outerShdw blurRad="38100" dist="38100" dir="2700000" algn="tl">
                    <a:srgbClr val="FFFFFF"/>
                  </a:outerShdw>
                </a:effectLst>
              </a:rPr>
              <a:t> as on the earlier slide.</a:t>
            </a:r>
          </a:p>
          <a:p>
            <a:pPr defTabSz="1097280" fontAlgn="base">
              <a:spcBef>
                <a:spcPct val="50000"/>
              </a:spcBef>
              <a:spcAft>
                <a:spcPct val="0"/>
              </a:spcAft>
            </a:pPr>
            <a:r>
              <a:rPr lang="en-US" sz="2880" b="1" dirty="0">
                <a:solidFill>
                  <a:srgbClr val="000000"/>
                </a:solidFill>
                <a:effectLst>
                  <a:outerShdw blurRad="38100" dist="38100" dir="2700000" algn="tl">
                    <a:srgbClr val="FFFFFF"/>
                  </a:outerShdw>
                </a:effectLst>
              </a:rPr>
              <a:t>Invoke the Excel </a:t>
            </a:r>
            <a:r>
              <a:rPr lang="en-US" sz="2880" b="1" u="sng" dirty="0">
                <a:solidFill>
                  <a:srgbClr val="000000"/>
                </a:solidFill>
                <a:effectLst>
                  <a:outerShdw blurRad="38100" dist="38100" dir="2700000" algn="tl">
                    <a:srgbClr val="FFFFFF"/>
                  </a:outerShdw>
                </a:effectLst>
              </a:rPr>
              <a:t>Solver</a:t>
            </a:r>
            <a:r>
              <a:rPr lang="en-US" sz="2880" b="1" dirty="0">
                <a:solidFill>
                  <a:srgbClr val="000000"/>
                </a:solidFill>
                <a:effectLst>
                  <a:outerShdw blurRad="38100" dist="38100" dir="2700000" algn="tl">
                    <a:srgbClr val="FFFFFF"/>
                  </a:outerShdw>
                </a:effectLst>
              </a:rPr>
              <a:t> so as to:</a:t>
            </a:r>
          </a:p>
          <a:p>
            <a:pPr defTabSz="1097280" fontAlgn="base">
              <a:spcBef>
                <a:spcPct val="50000"/>
              </a:spcBef>
              <a:spcAft>
                <a:spcPct val="0"/>
              </a:spcAft>
            </a:pPr>
            <a:r>
              <a:rPr lang="en-US" sz="2880" b="1" dirty="0">
                <a:solidFill>
                  <a:srgbClr val="000000"/>
                </a:solidFill>
                <a:effectLst>
                  <a:outerShdw blurRad="38100" dist="38100" dir="2700000" algn="tl">
                    <a:srgbClr val="FFFFFF"/>
                  </a:outerShdw>
                </a:effectLst>
              </a:rPr>
              <a:t>Find the weights (</a:t>
            </a:r>
            <a:r>
              <a:rPr lang="en-US" sz="2880" b="1" dirty="0" err="1">
                <a:solidFill>
                  <a:srgbClr val="000000"/>
                </a:solidFill>
                <a:effectLst>
                  <a:outerShdw blurRad="38100" dist="38100" dir="2700000" algn="tl">
                    <a:srgbClr val="FFFFFF"/>
                  </a:outerShdw>
                </a:effectLst>
                <a:cs typeface="Times New Roman" pitchFamily="18" charset="0"/>
              </a:rPr>
              <a:t>w</a:t>
            </a:r>
            <a:r>
              <a:rPr lang="en-US" sz="2880" b="1" baseline="-25000" dirty="0" err="1">
                <a:solidFill>
                  <a:srgbClr val="000000"/>
                </a:solidFill>
                <a:effectLst>
                  <a:outerShdw blurRad="38100" dist="38100" dir="2700000" algn="tl">
                    <a:srgbClr val="FFFFFF"/>
                  </a:outerShdw>
                </a:effectLst>
                <a:cs typeface="Times New Roman" pitchFamily="18" charset="0"/>
              </a:rPr>
              <a:t>ST</a:t>
            </a:r>
            <a:r>
              <a:rPr lang="en-US" sz="2880" b="1" baseline="-25000" dirty="0">
                <a:solidFill>
                  <a:srgbClr val="000000"/>
                </a:solidFill>
                <a:effectLst>
                  <a:outerShdw blurRad="38100" dist="38100" dir="2700000" algn="tl">
                    <a:srgbClr val="FFFFFF"/>
                  </a:outerShdw>
                </a:effectLst>
                <a:cs typeface="Times New Roman" pitchFamily="18" charset="0"/>
              </a:rPr>
              <a:t>,</a:t>
            </a:r>
            <a:r>
              <a:rPr lang="en-US" sz="2880" b="1" dirty="0">
                <a:solidFill>
                  <a:srgbClr val="000000"/>
                </a:solidFill>
                <a:effectLst>
                  <a:outerShdw blurRad="38100" dist="38100" dir="2700000" algn="tl">
                    <a:srgbClr val="FFFFFF"/>
                  </a:outerShdw>
                </a:effectLst>
                <a:cs typeface="Times New Roman" pitchFamily="18" charset="0"/>
              </a:rPr>
              <a:t> </a:t>
            </a:r>
            <a:r>
              <a:rPr lang="en-US" sz="2880" b="1" dirty="0" err="1">
                <a:solidFill>
                  <a:srgbClr val="000000"/>
                </a:solidFill>
                <a:effectLst>
                  <a:outerShdw blurRad="38100" dist="38100" dir="2700000" algn="tl">
                    <a:srgbClr val="FFFFFF"/>
                  </a:outerShdw>
                </a:effectLst>
                <a:cs typeface="Times New Roman" pitchFamily="18" charset="0"/>
              </a:rPr>
              <a:t>w</a:t>
            </a:r>
            <a:r>
              <a:rPr lang="en-US" sz="2880" b="1" baseline="-25000" dirty="0" err="1">
                <a:solidFill>
                  <a:srgbClr val="000000"/>
                </a:solidFill>
                <a:effectLst>
                  <a:outerShdw blurRad="38100" dist="38100" dir="2700000" algn="tl">
                    <a:srgbClr val="FFFFFF"/>
                  </a:outerShdw>
                </a:effectLst>
                <a:cs typeface="Times New Roman" pitchFamily="18" charset="0"/>
              </a:rPr>
              <a:t>BD</a:t>
            </a:r>
            <a:r>
              <a:rPr lang="en-US" sz="2880" b="1" baseline="-25000" dirty="0">
                <a:solidFill>
                  <a:srgbClr val="000000"/>
                </a:solidFill>
                <a:effectLst>
                  <a:outerShdw blurRad="38100" dist="38100" dir="2700000" algn="tl">
                    <a:srgbClr val="FFFFFF"/>
                  </a:outerShdw>
                </a:effectLst>
                <a:cs typeface="Times New Roman" pitchFamily="18" charset="0"/>
              </a:rPr>
              <a:t>,</a:t>
            </a:r>
            <a:r>
              <a:rPr lang="en-US" sz="2880" b="1" dirty="0">
                <a:solidFill>
                  <a:srgbClr val="000000"/>
                </a:solidFill>
                <a:effectLst>
                  <a:outerShdw blurRad="38100" dist="38100" dir="2700000" algn="tl">
                    <a:srgbClr val="FFFFFF"/>
                  </a:outerShdw>
                </a:effectLst>
                <a:cs typeface="Times New Roman" pitchFamily="18" charset="0"/>
              </a:rPr>
              <a:t> </a:t>
            </a:r>
            <a:r>
              <a:rPr lang="en-US" sz="2880" b="1" dirty="0" err="1">
                <a:solidFill>
                  <a:srgbClr val="000000"/>
                </a:solidFill>
                <a:effectLst>
                  <a:outerShdw blurRad="38100" dist="38100" dir="2700000" algn="tl">
                    <a:srgbClr val="FFFFFF"/>
                  </a:outerShdw>
                </a:effectLst>
                <a:cs typeface="Times New Roman" pitchFamily="18" charset="0"/>
              </a:rPr>
              <a:t>w</a:t>
            </a:r>
            <a:r>
              <a:rPr lang="en-US" sz="2880" b="1" baseline="-25000" dirty="0" err="1">
                <a:solidFill>
                  <a:srgbClr val="000000"/>
                </a:solidFill>
                <a:effectLst>
                  <a:outerShdw blurRad="38100" dist="38100" dir="2700000" algn="tl">
                    <a:srgbClr val="FFFFFF"/>
                  </a:outerShdw>
                </a:effectLst>
                <a:cs typeface="Times New Roman" pitchFamily="18" charset="0"/>
              </a:rPr>
              <a:t>RE</a:t>
            </a:r>
            <a:r>
              <a:rPr lang="en-US" sz="2880" b="1" baseline="-25000" dirty="0">
                <a:solidFill>
                  <a:srgbClr val="000000"/>
                </a:solidFill>
                <a:effectLst>
                  <a:outerShdw blurRad="38100" dist="38100" dir="2700000" algn="tl">
                    <a:srgbClr val="FFFFFF"/>
                  </a:outerShdw>
                </a:effectLst>
                <a:cs typeface="Times New Roman" pitchFamily="18" charset="0"/>
              </a:rPr>
              <a:t> </a:t>
            </a:r>
            <a:r>
              <a:rPr lang="en-US" sz="2880" b="1" dirty="0">
                <a:solidFill>
                  <a:srgbClr val="000000"/>
                </a:solidFill>
                <a:effectLst>
                  <a:outerShdw blurRad="38100" dist="38100" dir="2700000" algn="tl">
                    <a:srgbClr val="FFFFFF"/>
                  </a:outerShdw>
                </a:effectLst>
                <a:cs typeface="Times New Roman" pitchFamily="18" charset="0"/>
              </a:rPr>
              <a:t>) such that they:</a:t>
            </a:r>
          </a:p>
          <a:p>
            <a:pPr lvl="1" defTabSz="1097280" fontAlgn="base">
              <a:spcBef>
                <a:spcPct val="50000"/>
              </a:spcBef>
              <a:spcAft>
                <a:spcPct val="0"/>
              </a:spcAft>
              <a:buFont typeface="Arial" pitchFamily="34" charset="0"/>
              <a:buChar char="•"/>
            </a:pPr>
            <a:r>
              <a:rPr lang="en-US" sz="2880" b="1" dirty="0">
                <a:solidFill>
                  <a:srgbClr val="000000"/>
                </a:solidFill>
                <a:effectLst>
                  <a:outerShdw blurRad="38100" dist="38100" dir="2700000" algn="tl">
                    <a:srgbClr val="FFFFFF"/>
                  </a:outerShdw>
                </a:effectLst>
                <a:cs typeface="Times New Roman" pitchFamily="18" charset="0"/>
              </a:rPr>
              <a:t> Are all positive, </a:t>
            </a:r>
          </a:p>
          <a:p>
            <a:pPr lvl="1" defTabSz="1097280" fontAlgn="base">
              <a:spcBef>
                <a:spcPct val="50000"/>
              </a:spcBef>
              <a:spcAft>
                <a:spcPct val="0"/>
              </a:spcAft>
              <a:buFont typeface="Arial" pitchFamily="34" charset="0"/>
              <a:buChar char="•"/>
            </a:pPr>
            <a:r>
              <a:rPr lang="en-US" sz="2880" b="1" dirty="0">
                <a:solidFill>
                  <a:srgbClr val="000000"/>
                </a:solidFill>
                <a:effectLst>
                  <a:outerShdw blurRad="38100" dist="38100" dir="2700000" algn="tl">
                    <a:srgbClr val="FFFFFF"/>
                  </a:outerShdw>
                </a:effectLst>
                <a:cs typeface="Times New Roman" pitchFamily="18" charset="0"/>
              </a:rPr>
              <a:t> Sum to 1, </a:t>
            </a:r>
          </a:p>
          <a:p>
            <a:pPr lvl="1" defTabSz="1097280" fontAlgn="base">
              <a:spcBef>
                <a:spcPct val="50000"/>
              </a:spcBef>
              <a:spcAft>
                <a:spcPct val="0"/>
              </a:spcAft>
              <a:buFont typeface="Arial" pitchFamily="34" charset="0"/>
              <a:buChar char="•"/>
            </a:pPr>
            <a:r>
              <a:rPr lang="en-US" sz="2880" b="1" dirty="0">
                <a:solidFill>
                  <a:srgbClr val="000000"/>
                </a:solidFill>
                <a:effectLst>
                  <a:outerShdw blurRad="38100" dist="38100" dir="2700000" algn="tl">
                    <a:srgbClr val="FFFFFF"/>
                  </a:outerShdw>
                </a:effectLst>
                <a:cs typeface="Times New Roman" pitchFamily="18" charset="0"/>
              </a:rPr>
              <a:t> Produce </a:t>
            </a:r>
            <a:r>
              <a:rPr lang="en-US" sz="2880" b="1" dirty="0" err="1">
                <a:solidFill>
                  <a:srgbClr val="000000"/>
                </a:solidFill>
                <a:effectLst>
                  <a:outerShdw blurRad="38100" dist="38100" dir="2700000" algn="tl">
                    <a:srgbClr val="FFFFFF"/>
                  </a:outerShdw>
                </a:effectLst>
                <a:cs typeface="Times New Roman" pitchFamily="18" charset="0"/>
              </a:rPr>
              <a:t>portf</a:t>
            </a:r>
            <a:r>
              <a:rPr lang="en-US" sz="2880" b="1" dirty="0">
                <a:solidFill>
                  <a:srgbClr val="000000"/>
                </a:solidFill>
                <a:effectLst>
                  <a:outerShdw blurRad="38100" dist="38100" dir="2700000" algn="tl">
                    <a:srgbClr val="FFFFFF"/>
                  </a:outerShdw>
                </a:effectLst>
                <a:cs typeface="Times New Roman" pitchFamily="18" charset="0"/>
              </a:rPr>
              <a:t> mean return </a:t>
            </a:r>
            <a:r>
              <a:rPr lang="en-US" sz="2880" b="1" dirty="0" err="1">
                <a:solidFill>
                  <a:srgbClr val="000000"/>
                </a:solidFill>
                <a:effectLst>
                  <a:outerShdw blurRad="38100" dist="38100" dir="2700000" algn="tl">
                    <a:srgbClr val="FFFFFF"/>
                  </a:outerShdw>
                </a:effectLst>
                <a:cs typeface="Times New Roman" pitchFamily="18" charset="0"/>
              </a:rPr>
              <a:t>r</a:t>
            </a:r>
            <a:r>
              <a:rPr lang="en-US" sz="2880" b="1" baseline="-25000" dirty="0" err="1">
                <a:solidFill>
                  <a:srgbClr val="000000"/>
                </a:solidFill>
                <a:effectLst>
                  <a:outerShdw blurRad="38100" dist="38100" dir="2700000" algn="tl">
                    <a:srgbClr val="FFFFFF"/>
                  </a:outerShdw>
                </a:effectLst>
                <a:cs typeface="Times New Roman" pitchFamily="18" charset="0"/>
              </a:rPr>
              <a:t>P</a:t>
            </a:r>
            <a:r>
              <a:rPr lang="en-US" sz="2880" b="1" dirty="0">
                <a:solidFill>
                  <a:srgbClr val="000000"/>
                </a:solidFill>
                <a:effectLst>
                  <a:outerShdw blurRad="38100" dist="38100" dir="2700000" algn="tl">
                    <a:srgbClr val="FFFFFF"/>
                  </a:outerShdw>
                </a:effectLst>
                <a:cs typeface="Times New Roman" pitchFamily="18" charset="0"/>
              </a:rPr>
              <a:t> = target return, and </a:t>
            </a:r>
          </a:p>
          <a:p>
            <a:pPr lvl="1" defTabSz="1097280" fontAlgn="base">
              <a:spcBef>
                <a:spcPct val="50000"/>
              </a:spcBef>
              <a:spcAft>
                <a:spcPct val="0"/>
              </a:spcAft>
              <a:buFont typeface="Arial" pitchFamily="34" charset="0"/>
              <a:buChar char="•"/>
            </a:pPr>
            <a:r>
              <a:rPr lang="en-US" sz="2880" b="1" dirty="0">
                <a:solidFill>
                  <a:srgbClr val="000000"/>
                </a:solidFill>
                <a:effectLst>
                  <a:outerShdw blurRad="38100" dist="38100" dir="2700000" algn="tl">
                    <a:srgbClr val="FFFFFF"/>
                  </a:outerShdw>
                </a:effectLst>
                <a:cs typeface="Times New Roman" pitchFamily="18" charset="0"/>
              </a:rPr>
              <a:t> They minimize the portfolio volatility (or variance).</a:t>
            </a:r>
          </a:p>
          <a:p>
            <a:pPr defTabSz="1097280" fontAlgn="base">
              <a:spcBef>
                <a:spcPct val="50000"/>
              </a:spcBef>
              <a:spcAft>
                <a:spcPct val="0"/>
              </a:spcAft>
            </a:pPr>
            <a:r>
              <a:rPr lang="en-US" sz="2880" b="1" dirty="0">
                <a:solidFill>
                  <a:srgbClr val="000000"/>
                </a:solidFill>
                <a:effectLst>
                  <a:outerShdw blurRad="38100" dist="38100" dir="2700000" algn="tl">
                    <a:srgbClr val="FFFFFF"/>
                  </a:outerShdw>
                </a:effectLst>
                <a:cs typeface="Times New Roman" pitchFamily="18" charset="0"/>
              </a:rPr>
              <a:t>Repeat for various different target return points to</a:t>
            </a:r>
          </a:p>
          <a:p>
            <a:pPr defTabSz="1097280" fontAlgn="base">
              <a:spcBef>
                <a:spcPct val="50000"/>
              </a:spcBef>
              <a:spcAft>
                <a:spcPct val="0"/>
              </a:spcAft>
            </a:pPr>
            <a:r>
              <a:rPr lang="en-US" sz="2880" b="1" dirty="0">
                <a:solidFill>
                  <a:srgbClr val="000000"/>
                </a:solidFill>
                <a:effectLst>
                  <a:outerShdw blurRad="38100" dist="38100" dir="2700000" algn="tl">
                    <a:srgbClr val="FFFFFF"/>
                  </a:outerShdw>
                </a:effectLst>
                <a:cs typeface="Times New Roman" pitchFamily="18" charset="0"/>
              </a:rPr>
              <a:t>	Trace out the efficient frontier.</a:t>
            </a:r>
            <a:endParaRPr lang="en-US" sz="2880" b="1" dirty="0">
              <a:solidFill>
                <a:srgbClr val="000000"/>
              </a:solidFill>
            </a:endParaRPr>
          </a:p>
        </p:txBody>
      </p:sp>
    </p:spTree>
    <p:extLst>
      <p:ext uri="{BB962C8B-B14F-4D97-AF65-F5344CB8AC3E}">
        <p14:creationId xmlns:p14="http://schemas.microsoft.com/office/powerpoint/2010/main" val="2737168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endParaRPr lang="en-US" dirty="0">
              <a:solidFill>
                <a:srgbClr val="000000"/>
              </a:solidFill>
            </a:endParaRPr>
          </a:p>
        </p:txBody>
      </p:sp>
      <p:sp>
        <p:nvSpPr>
          <p:cNvPr id="176132" name="Text Box 4"/>
          <p:cNvSpPr txBox="1">
            <a:spLocks noChangeArrowheads="1"/>
          </p:cNvSpPr>
          <p:nvPr/>
        </p:nvSpPr>
        <p:spPr bwMode="auto">
          <a:xfrm>
            <a:off x="2194560" y="457201"/>
            <a:ext cx="10149840" cy="830997"/>
          </a:xfrm>
          <a:prstGeom prst="rect">
            <a:avLst/>
          </a:prstGeom>
          <a:noFill/>
          <a:ln w="9525">
            <a:noFill/>
            <a:miter lim="800000"/>
            <a:headEnd/>
            <a:tailEnd/>
          </a:ln>
          <a:effectLst/>
        </p:spPr>
        <p:txBody>
          <a:bodyPr>
            <a:spAutoFit/>
          </a:bodyPr>
          <a:lstStyle/>
          <a:p>
            <a:pPr defTabSz="1097280" fontAlgn="base">
              <a:spcBef>
                <a:spcPct val="50000"/>
              </a:spcBef>
              <a:spcAft>
                <a:spcPct val="0"/>
              </a:spcAft>
            </a:pPr>
            <a:r>
              <a:rPr lang="en-US" sz="2400" b="1" dirty="0">
                <a:solidFill>
                  <a:srgbClr val="000000"/>
                </a:solidFill>
              </a:rPr>
              <a:t>22.2.5. </a:t>
            </a:r>
            <a:r>
              <a:rPr lang="en-US" sz="2400" b="1" dirty="0">
                <a:solidFill>
                  <a:srgbClr val="C00000"/>
                </a:solidFill>
              </a:rPr>
              <a:t>STEP 2:</a:t>
            </a:r>
            <a:r>
              <a:rPr lang="en-US" sz="2400" b="1" i="1" dirty="0">
                <a:solidFill>
                  <a:srgbClr val="000000"/>
                </a:solidFill>
              </a:rPr>
              <a:t> PICK A RETURN TARGET FOR YOUR OVERALL WEALTH THAT REFLECTS YOUR RISK PREFERENCES...</a:t>
            </a:r>
          </a:p>
        </p:txBody>
      </p:sp>
      <p:sp>
        <p:nvSpPr>
          <p:cNvPr id="176133" name="Text Box 5"/>
          <p:cNvSpPr txBox="1">
            <a:spLocks noChangeArrowheads="1"/>
          </p:cNvSpPr>
          <p:nvPr/>
        </p:nvSpPr>
        <p:spPr bwMode="auto">
          <a:xfrm>
            <a:off x="2377440" y="1371601"/>
            <a:ext cx="4480560" cy="461665"/>
          </a:xfrm>
          <a:prstGeom prst="rect">
            <a:avLst/>
          </a:prstGeom>
          <a:noFill/>
          <a:ln w="9525">
            <a:noFill/>
            <a:miter lim="800000"/>
            <a:headEnd/>
            <a:tailEnd/>
          </a:ln>
          <a:effectLst/>
        </p:spPr>
        <p:txBody>
          <a:bodyPr>
            <a:spAutoFit/>
          </a:bodyPr>
          <a:lstStyle/>
          <a:p>
            <a:pPr defTabSz="1097280" fontAlgn="base">
              <a:spcBef>
                <a:spcPct val="50000"/>
              </a:spcBef>
              <a:spcAft>
                <a:spcPct val="0"/>
              </a:spcAft>
            </a:pPr>
            <a:r>
              <a:rPr lang="en-US" sz="2400" b="1" i="1">
                <a:solidFill>
                  <a:srgbClr val="000000"/>
                </a:solidFill>
                <a:effectLst>
                  <a:outerShdw blurRad="38100" dist="38100" dir="2700000" algn="tl">
                    <a:srgbClr val="FFFFFF"/>
                  </a:outerShdw>
                </a:effectLst>
                <a:latin typeface="Times New Roman" pitchFamily="18" charset="0"/>
              </a:rPr>
              <a:t>E.G., ARE YOU HERE (7%)?...</a:t>
            </a:r>
          </a:p>
        </p:txBody>
      </p:sp>
      <p:pic>
        <p:nvPicPr>
          <p:cNvPr id="176135" name="Picture 7"/>
          <p:cNvPicPr>
            <a:picLocks noChangeAspect="1" noChangeArrowheads="1"/>
          </p:cNvPicPr>
          <p:nvPr/>
        </p:nvPicPr>
        <p:blipFill>
          <a:blip r:embed="rId3" cstate="print"/>
          <a:srcRect/>
          <a:stretch>
            <a:fillRect/>
          </a:stretch>
        </p:blipFill>
        <p:spPr bwMode="auto">
          <a:xfrm>
            <a:off x="2468880" y="1828800"/>
            <a:ext cx="9692640" cy="5958840"/>
          </a:xfrm>
          <a:prstGeom prst="rect">
            <a:avLst/>
          </a:prstGeom>
          <a:noFill/>
          <a:ln w="9525">
            <a:noFill/>
            <a:miter lim="800000"/>
            <a:headEnd/>
            <a:tailEnd/>
          </a:ln>
          <a:effectLst/>
        </p:spPr>
      </p:pic>
    </p:spTree>
    <p:extLst>
      <p:ext uri="{BB962C8B-B14F-4D97-AF65-F5344CB8AC3E}">
        <p14:creationId xmlns:p14="http://schemas.microsoft.com/office/powerpoint/2010/main" val="14177744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1C25913E-3920-4A17-A98A-8C33EDB749AC}" type="slidenum">
              <a:rPr lang="en-US">
                <a:solidFill>
                  <a:srgbClr val="000000"/>
                </a:solidFill>
              </a:rPr>
              <a:pPr/>
              <a:t>39</a:t>
            </a:fld>
            <a:endParaRPr lang="en-US">
              <a:solidFill>
                <a:srgbClr val="000000"/>
              </a:solidFill>
            </a:endParaRPr>
          </a:p>
        </p:txBody>
      </p:sp>
      <p:sp>
        <p:nvSpPr>
          <p:cNvPr id="177156" name="Text Box 4"/>
          <p:cNvSpPr txBox="1">
            <a:spLocks noChangeArrowheads="1"/>
          </p:cNvSpPr>
          <p:nvPr/>
        </p:nvSpPr>
        <p:spPr bwMode="auto">
          <a:xfrm>
            <a:off x="2377440" y="1371601"/>
            <a:ext cx="4480560" cy="461665"/>
          </a:xfrm>
          <a:prstGeom prst="rect">
            <a:avLst/>
          </a:prstGeom>
          <a:noFill/>
          <a:ln w="9525">
            <a:noFill/>
            <a:miter lim="800000"/>
            <a:headEnd/>
            <a:tailEnd/>
          </a:ln>
          <a:effectLst/>
        </p:spPr>
        <p:txBody>
          <a:bodyPr>
            <a:spAutoFit/>
          </a:bodyPr>
          <a:lstStyle/>
          <a:p>
            <a:pPr defTabSz="1097280" fontAlgn="base">
              <a:spcBef>
                <a:spcPct val="50000"/>
              </a:spcBef>
              <a:spcAft>
                <a:spcPct val="0"/>
              </a:spcAft>
            </a:pPr>
            <a:r>
              <a:rPr lang="en-US" sz="2400" b="1" i="1">
                <a:solidFill>
                  <a:srgbClr val="000000"/>
                </a:solidFill>
                <a:effectLst>
                  <a:outerShdw blurRad="38100" dist="38100" dir="2700000" algn="tl">
                    <a:srgbClr val="FFFFFF"/>
                  </a:outerShdw>
                </a:effectLst>
                <a:latin typeface="Times New Roman" pitchFamily="18" charset="0"/>
              </a:rPr>
              <a:t>OR ARE YOU HERE (9%)?...</a:t>
            </a:r>
          </a:p>
        </p:txBody>
      </p:sp>
      <p:pic>
        <p:nvPicPr>
          <p:cNvPr id="177158" name="Picture 6"/>
          <p:cNvPicPr>
            <a:picLocks noChangeAspect="1" noChangeArrowheads="1"/>
          </p:cNvPicPr>
          <p:nvPr/>
        </p:nvPicPr>
        <p:blipFill>
          <a:blip r:embed="rId3" cstate="print"/>
          <a:srcRect/>
          <a:stretch>
            <a:fillRect/>
          </a:stretch>
        </p:blipFill>
        <p:spPr bwMode="auto">
          <a:xfrm>
            <a:off x="2468880" y="1828800"/>
            <a:ext cx="9692640" cy="5983606"/>
          </a:xfrm>
          <a:prstGeom prst="rect">
            <a:avLst/>
          </a:prstGeom>
          <a:noFill/>
          <a:ln w="9525">
            <a:noFill/>
            <a:miter lim="800000"/>
            <a:headEnd/>
            <a:tailEnd/>
          </a:ln>
          <a:effectLst/>
        </p:spPr>
      </p:pic>
      <p:sp>
        <p:nvSpPr>
          <p:cNvPr id="177159" name="Text Box 7"/>
          <p:cNvSpPr txBox="1">
            <a:spLocks noChangeArrowheads="1"/>
          </p:cNvSpPr>
          <p:nvPr/>
        </p:nvSpPr>
        <p:spPr bwMode="auto">
          <a:xfrm>
            <a:off x="2194560" y="457201"/>
            <a:ext cx="10149840" cy="830997"/>
          </a:xfrm>
          <a:prstGeom prst="rect">
            <a:avLst/>
          </a:prstGeom>
          <a:noFill/>
          <a:ln w="9525">
            <a:noFill/>
            <a:miter lim="800000"/>
            <a:headEnd/>
            <a:tailEnd/>
          </a:ln>
          <a:effectLst/>
        </p:spPr>
        <p:txBody>
          <a:bodyPr>
            <a:spAutoFit/>
          </a:bodyPr>
          <a:lstStyle/>
          <a:p>
            <a:pPr defTabSz="1097280" fontAlgn="base">
              <a:spcBef>
                <a:spcPct val="50000"/>
              </a:spcBef>
              <a:spcAft>
                <a:spcPct val="0"/>
              </a:spcAft>
            </a:pPr>
            <a:r>
              <a:rPr lang="en-US" sz="2400" b="1" dirty="0">
                <a:solidFill>
                  <a:srgbClr val="000000"/>
                </a:solidFill>
              </a:rPr>
              <a:t>22.2.5. </a:t>
            </a:r>
            <a:r>
              <a:rPr lang="en-US" sz="2400" b="1" dirty="0">
                <a:solidFill>
                  <a:srgbClr val="C00000"/>
                </a:solidFill>
              </a:rPr>
              <a:t>STEP 2:</a:t>
            </a:r>
            <a:r>
              <a:rPr lang="en-US" sz="2400" b="1" i="1" dirty="0">
                <a:solidFill>
                  <a:srgbClr val="000000"/>
                </a:solidFill>
              </a:rPr>
              <a:t> PICK A RETURN TARGET FOR YOUR OVERALL WEALTH THAT REFLECTS YOUR RISK PREFERENCES...</a:t>
            </a:r>
          </a:p>
        </p:txBody>
      </p:sp>
    </p:spTree>
    <p:extLst>
      <p:ext uri="{BB962C8B-B14F-4D97-AF65-F5344CB8AC3E}">
        <p14:creationId xmlns:p14="http://schemas.microsoft.com/office/powerpoint/2010/main" val="1133806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37724" y="897493"/>
            <a:ext cx="7335322"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Three Major Decision Arenas</a:t>
            </a:r>
            <a:endParaRPr lang="en-US" sz="4400" dirty="0"/>
          </a:p>
        </p:txBody>
      </p:sp>
      <p:sp>
        <p:nvSpPr>
          <p:cNvPr id="3" name="Text 1"/>
          <p:cNvSpPr/>
          <p:nvPr/>
        </p:nvSpPr>
        <p:spPr>
          <a:xfrm>
            <a:off x="1753195" y="3578662"/>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F9EEE7"/>
                </a:solidFill>
                <a:latin typeface="Quattrocento" pitchFamily="34" charset="0"/>
                <a:ea typeface="Quattrocento" pitchFamily="34" charset="-122"/>
                <a:cs typeface="Quattrocento" pitchFamily="34" charset="-120"/>
              </a:rPr>
              <a:t>Strategic Policy</a:t>
            </a:r>
            <a:endParaRPr lang="en-US" sz="2200" dirty="0"/>
          </a:p>
        </p:txBody>
      </p:sp>
      <p:sp>
        <p:nvSpPr>
          <p:cNvPr id="4" name="Text 2"/>
          <p:cNvSpPr/>
          <p:nvPr/>
        </p:nvSpPr>
        <p:spPr>
          <a:xfrm>
            <a:off x="837724" y="4074200"/>
            <a:ext cx="3731657" cy="766048"/>
          </a:xfrm>
          <a:prstGeom prst="rect">
            <a:avLst/>
          </a:prstGeom>
          <a:noFill/>
          <a:ln/>
        </p:spPr>
        <p:txBody>
          <a:bodyPr wrap="square" lIns="0" tIns="0" rIns="0" bIns="0" rtlCol="0" anchor="t"/>
          <a:lstStyle/>
          <a:p>
            <a:pPr marL="0" indent="0" algn="r">
              <a:lnSpc>
                <a:spcPts val="3000"/>
              </a:lnSpc>
              <a:buNone/>
            </a:pPr>
            <a:r>
              <a:rPr lang="en-US" sz="1850" dirty="0">
                <a:solidFill>
                  <a:srgbClr val="F9EEE7"/>
                </a:solidFill>
                <a:latin typeface="Quattrocento" pitchFamily="34" charset="0"/>
                <a:ea typeface="Quattrocento" pitchFamily="34" charset="-122"/>
                <a:cs typeface="Quattrocento" pitchFamily="34" charset="-120"/>
              </a:rPr>
              <a:t>Defines broad allocations and long-run objectives</a:t>
            </a:r>
            <a:endParaRPr lang="en-US" sz="1850" dirty="0"/>
          </a:p>
        </p:txBody>
      </p:sp>
      <p:sp>
        <p:nvSpPr>
          <p:cNvPr id="5" name="Text 3"/>
          <p:cNvSpPr/>
          <p:nvPr/>
        </p:nvSpPr>
        <p:spPr>
          <a:xfrm>
            <a:off x="837724" y="4983837"/>
            <a:ext cx="3731657"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Modern Portfolio Theory (MPT)</a:t>
            </a:r>
            <a:endParaRPr lang="en-US" sz="1850" dirty="0"/>
          </a:p>
        </p:txBody>
      </p:sp>
      <p:sp>
        <p:nvSpPr>
          <p:cNvPr id="6" name="Text 4"/>
          <p:cNvSpPr/>
          <p:nvPr/>
        </p:nvSpPr>
        <p:spPr>
          <a:xfrm>
            <a:off x="837724" y="5450562"/>
            <a:ext cx="3731657"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Long-term allocation targets</a:t>
            </a:r>
            <a:endParaRPr lang="en-US" sz="1850" dirty="0"/>
          </a:p>
        </p:txBody>
      </p:sp>
      <p:pic>
        <p:nvPicPr>
          <p:cNvPr id="7" name="Image 0" descr="preencoded.png"/>
          <p:cNvPicPr>
            <a:picLocks noChangeAspect="1"/>
          </p:cNvPicPr>
          <p:nvPr/>
        </p:nvPicPr>
        <p:blipFill>
          <a:blip r:embed="rId3"/>
          <a:stretch>
            <a:fillRect/>
          </a:stretch>
        </p:blipFill>
        <p:spPr>
          <a:xfrm>
            <a:off x="5048131" y="2439114"/>
            <a:ext cx="4534138" cy="4534138"/>
          </a:xfrm>
          <a:prstGeom prst="rect">
            <a:avLst/>
          </a:prstGeom>
        </p:spPr>
      </p:pic>
      <p:pic>
        <p:nvPicPr>
          <p:cNvPr id="8" name="Image 1" descr="preencoded.png"/>
          <p:cNvPicPr>
            <a:picLocks noChangeAspect="1"/>
          </p:cNvPicPr>
          <p:nvPr/>
        </p:nvPicPr>
        <p:blipFill>
          <a:blip r:embed="rId4"/>
          <a:stretch>
            <a:fillRect/>
          </a:stretch>
        </p:blipFill>
        <p:spPr>
          <a:xfrm>
            <a:off x="5549146" y="4482346"/>
            <a:ext cx="358140" cy="447675"/>
          </a:xfrm>
          <a:prstGeom prst="rect">
            <a:avLst/>
          </a:prstGeom>
        </p:spPr>
      </p:pic>
      <p:sp>
        <p:nvSpPr>
          <p:cNvPr id="9" name="Text 5"/>
          <p:cNvSpPr/>
          <p:nvPr/>
        </p:nvSpPr>
        <p:spPr>
          <a:xfrm>
            <a:off x="9941243" y="2080260"/>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Tactical Policy</a:t>
            </a:r>
            <a:endParaRPr lang="en-US" sz="2200" dirty="0"/>
          </a:p>
        </p:txBody>
      </p:sp>
      <p:sp>
        <p:nvSpPr>
          <p:cNvPr id="10" name="Text 6"/>
          <p:cNvSpPr/>
          <p:nvPr/>
        </p:nvSpPr>
        <p:spPr>
          <a:xfrm>
            <a:off x="9941243" y="2575798"/>
            <a:ext cx="3851434"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Seeks to profit from shorter-term opportunities</a:t>
            </a:r>
            <a:endParaRPr lang="en-US" sz="1850" dirty="0"/>
          </a:p>
        </p:txBody>
      </p:sp>
      <p:sp>
        <p:nvSpPr>
          <p:cNvPr id="11" name="Text 7"/>
          <p:cNvSpPr/>
          <p:nvPr/>
        </p:nvSpPr>
        <p:spPr>
          <a:xfrm>
            <a:off x="9941243" y="3485436"/>
            <a:ext cx="3851434"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Market timing</a:t>
            </a:r>
            <a:endParaRPr lang="en-US" sz="1850" dirty="0"/>
          </a:p>
        </p:txBody>
      </p:sp>
      <p:sp>
        <p:nvSpPr>
          <p:cNvPr id="12" name="Text 8"/>
          <p:cNvSpPr/>
          <p:nvPr/>
        </p:nvSpPr>
        <p:spPr>
          <a:xfrm>
            <a:off x="9941243" y="3952161"/>
            <a:ext cx="3851434"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Econometric forecasting</a:t>
            </a:r>
            <a:endParaRPr lang="en-US" sz="1850" dirty="0"/>
          </a:p>
        </p:txBody>
      </p:sp>
      <p:pic>
        <p:nvPicPr>
          <p:cNvPr id="13" name="Image 2" descr="preencoded.png"/>
          <p:cNvPicPr>
            <a:picLocks noChangeAspect="1"/>
          </p:cNvPicPr>
          <p:nvPr/>
        </p:nvPicPr>
        <p:blipFill>
          <a:blip r:embed="rId5"/>
          <a:stretch>
            <a:fillRect/>
          </a:stretch>
        </p:blipFill>
        <p:spPr>
          <a:xfrm>
            <a:off x="5048131" y="2439114"/>
            <a:ext cx="4534138" cy="4534138"/>
          </a:xfrm>
          <a:prstGeom prst="rect">
            <a:avLst/>
          </a:prstGeom>
        </p:spPr>
      </p:pic>
      <p:pic>
        <p:nvPicPr>
          <p:cNvPr id="14" name="Image 3" descr="preencoded.png"/>
          <p:cNvPicPr>
            <a:picLocks noChangeAspect="1"/>
          </p:cNvPicPr>
          <p:nvPr/>
        </p:nvPicPr>
        <p:blipFill>
          <a:blip r:embed="rId6"/>
          <a:stretch>
            <a:fillRect/>
          </a:stretch>
        </p:blipFill>
        <p:spPr>
          <a:xfrm>
            <a:off x="7929563" y="3108008"/>
            <a:ext cx="358140" cy="447675"/>
          </a:xfrm>
          <a:prstGeom prst="rect">
            <a:avLst/>
          </a:prstGeom>
        </p:spPr>
      </p:pic>
      <p:sp>
        <p:nvSpPr>
          <p:cNvPr id="15" name="Text 9"/>
          <p:cNvSpPr/>
          <p:nvPr/>
        </p:nvSpPr>
        <p:spPr>
          <a:xfrm>
            <a:off x="9941243" y="469415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Implementation</a:t>
            </a:r>
            <a:endParaRPr lang="en-US" sz="2200" dirty="0"/>
          </a:p>
        </p:txBody>
      </p:sp>
      <p:sp>
        <p:nvSpPr>
          <p:cNvPr id="16" name="Text 10"/>
          <p:cNvSpPr/>
          <p:nvPr/>
        </p:nvSpPr>
        <p:spPr>
          <a:xfrm>
            <a:off x="9941243" y="5189696"/>
            <a:ext cx="3851434"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Carries out strategic and tactical policies effectively</a:t>
            </a:r>
            <a:endParaRPr lang="en-US" sz="1850" dirty="0"/>
          </a:p>
        </p:txBody>
      </p:sp>
      <p:sp>
        <p:nvSpPr>
          <p:cNvPr id="17" name="Text 11"/>
          <p:cNvSpPr/>
          <p:nvPr/>
        </p:nvSpPr>
        <p:spPr>
          <a:xfrm>
            <a:off x="9941243" y="6099334"/>
            <a:ext cx="3851434" cy="766048"/>
          </a:xfrm>
          <a:prstGeom prst="rect">
            <a:avLst/>
          </a:prstGeom>
          <a:noFill/>
          <a:ln/>
        </p:spPr>
        <p:txBody>
          <a:bodyPr wrap="squar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Manager performance evaluation</a:t>
            </a:r>
            <a:endParaRPr lang="en-US" sz="1850" dirty="0"/>
          </a:p>
        </p:txBody>
      </p:sp>
      <p:sp>
        <p:nvSpPr>
          <p:cNvPr id="18" name="Text 12"/>
          <p:cNvSpPr/>
          <p:nvPr/>
        </p:nvSpPr>
        <p:spPr>
          <a:xfrm>
            <a:off x="9941243" y="6949083"/>
            <a:ext cx="3851434"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Incentive structure alignment</a:t>
            </a:r>
            <a:endParaRPr lang="en-US" sz="1850" dirty="0"/>
          </a:p>
        </p:txBody>
      </p:sp>
      <p:pic>
        <p:nvPicPr>
          <p:cNvPr id="19" name="Image 4" descr="preencoded.png"/>
          <p:cNvPicPr>
            <a:picLocks noChangeAspect="1"/>
          </p:cNvPicPr>
          <p:nvPr/>
        </p:nvPicPr>
        <p:blipFill>
          <a:blip r:embed="rId7"/>
          <a:stretch>
            <a:fillRect/>
          </a:stretch>
        </p:blipFill>
        <p:spPr>
          <a:xfrm>
            <a:off x="5048131" y="2439114"/>
            <a:ext cx="4534138" cy="4534138"/>
          </a:xfrm>
          <a:prstGeom prst="rect">
            <a:avLst/>
          </a:prstGeom>
        </p:spPr>
      </p:pic>
      <p:pic>
        <p:nvPicPr>
          <p:cNvPr id="20" name="Image 5" descr="preencoded.png"/>
          <p:cNvPicPr>
            <a:picLocks noChangeAspect="1"/>
          </p:cNvPicPr>
          <p:nvPr/>
        </p:nvPicPr>
        <p:blipFill>
          <a:blip r:embed="rId8"/>
          <a:stretch>
            <a:fillRect/>
          </a:stretch>
        </p:blipFill>
        <p:spPr>
          <a:xfrm>
            <a:off x="7929563" y="5856565"/>
            <a:ext cx="358140" cy="44767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endParaRPr lang="en-US" dirty="0">
              <a:solidFill>
                <a:srgbClr val="000000"/>
              </a:solidFill>
            </a:endParaRPr>
          </a:p>
        </p:txBody>
      </p:sp>
      <p:cxnSp>
        <p:nvCxnSpPr>
          <p:cNvPr id="5" name="Straight Connector 4"/>
          <p:cNvCxnSpPr/>
          <p:nvPr/>
        </p:nvCxnSpPr>
        <p:spPr bwMode="auto">
          <a:xfrm>
            <a:off x="4023360" y="1371600"/>
            <a:ext cx="0" cy="51206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4023360" y="6492240"/>
            <a:ext cx="713232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TextBox 7"/>
          <p:cNvSpPr txBox="1"/>
          <p:nvPr/>
        </p:nvSpPr>
        <p:spPr>
          <a:xfrm>
            <a:off x="8869680" y="6583681"/>
            <a:ext cx="2743200" cy="461665"/>
          </a:xfrm>
          <a:prstGeom prst="rect">
            <a:avLst/>
          </a:prstGeom>
          <a:noFill/>
        </p:spPr>
        <p:txBody>
          <a:bodyPr wrap="square" rtlCol="0">
            <a:spAutoFit/>
          </a:bodyPr>
          <a:lstStyle/>
          <a:p>
            <a:pPr algn="ctr" defTabSz="1097280" fontAlgn="base">
              <a:spcBef>
                <a:spcPct val="0"/>
              </a:spcBef>
              <a:spcAft>
                <a:spcPct val="0"/>
              </a:spcAft>
            </a:pPr>
            <a:r>
              <a:rPr lang="en-US" sz="2400" dirty="0" err="1">
                <a:solidFill>
                  <a:srgbClr val="000000"/>
                </a:solidFill>
              </a:rPr>
              <a:t>Portf</a:t>
            </a:r>
            <a:r>
              <a:rPr lang="en-US" sz="2400" dirty="0">
                <a:solidFill>
                  <a:srgbClr val="000000"/>
                </a:solidFill>
              </a:rPr>
              <a:t> Volatility</a:t>
            </a:r>
          </a:p>
        </p:txBody>
      </p:sp>
      <p:sp>
        <p:nvSpPr>
          <p:cNvPr id="9" name="TextBox 8"/>
          <p:cNvSpPr txBox="1"/>
          <p:nvPr/>
        </p:nvSpPr>
        <p:spPr>
          <a:xfrm rot="16200000">
            <a:off x="1885986" y="2512368"/>
            <a:ext cx="3657600" cy="461665"/>
          </a:xfrm>
          <a:prstGeom prst="rect">
            <a:avLst/>
          </a:prstGeom>
          <a:noFill/>
        </p:spPr>
        <p:txBody>
          <a:bodyPr wrap="square" rtlCol="0">
            <a:spAutoFit/>
          </a:bodyPr>
          <a:lstStyle/>
          <a:p>
            <a:pPr algn="ctr" defTabSz="1097280" fontAlgn="base">
              <a:spcBef>
                <a:spcPct val="0"/>
              </a:spcBef>
              <a:spcAft>
                <a:spcPct val="0"/>
              </a:spcAft>
            </a:pPr>
            <a:r>
              <a:rPr lang="en-US" sz="2400" dirty="0" err="1">
                <a:solidFill>
                  <a:srgbClr val="000000"/>
                </a:solidFill>
              </a:rPr>
              <a:t>Portf</a:t>
            </a:r>
            <a:r>
              <a:rPr lang="en-US" sz="2400" dirty="0">
                <a:solidFill>
                  <a:srgbClr val="000000"/>
                </a:solidFill>
              </a:rPr>
              <a:t>  Expected Return</a:t>
            </a:r>
          </a:p>
        </p:txBody>
      </p:sp>
      <p:sp>
        <p:nvSpPr>
          <p:cNvPr id="10" name="Arc 9"/>
          <p:cNvSpPr/>
          <p:nvPr/>
        </p:nvSpPr>
        <p:spPr bwMode="auto">
          <a:xfrm rot="10800000">
            <a:off x="5212080" y="2834640"/>
            <a:ext cx="8321040" cy="3657600"/>
          </a:xfrm>
          <a:prstGeom prst="arc">
            <a:avLst>
              <a:gd name="adj1" fmla="val 20804073"/>
              <a:gd name="adj2" fmla="val 5159234"/>
            </a:avLst>
          </a:prstGeom>
          <a:noFill/>
          <a:ln w="31750"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fontAlgn="base">
              <a:spcBef>
                <a:spcPct val="0"/>
              </a:spcBef>
              <a:spcAft>
                <a:spcPct val="0"/>
              </a:spcAft>
            </a:pPr>
            <a:endParaRPr lang="en-US" sz="2400" b="1" i="1">
              <a:solidFill>
                <a:srgbClr val="000000"/>
              </a:solidFill>
              <a:effectLst>
                <a:outerShdw blurRad="38100" dist="38100" dir="2700000" algn="tl">
                  <a:srgbClr val="000000">
                    <a:alpha val="43137"/>
                  </a:srgbClr>
                </a:outerShdw>
              </a:effectLst>
              <a:latin typeface="Times New Roman" pitchFamily="18" charset="0"/>
            </a:endParaRPr>
          </a:p>
        </p:txBody>
      </p:sp>
      <p:cxnSp>
        <p:nvCxnSpPr>
          <p:cNvPr id="12" name="Straight Connector 11"/>
          <p:cNvCxnSpPr/>
          <p:nvPr/>
        </p:nvCxnSpPr>
        <p:spPr bwMode="auto">
          <a:xfrm flipH="1">
            <a:off x="3749040" y="4663440"/>
            <a:ext cx="1463040" cy="0"/>
          </a:xfrm>
          <a:prstGeom prst="line">
            <a:avLst/>
          </a:prstGeom>
          <a:solidFill>
            <a:schemeClr val="accent1"/>
          </a:solidFill>
          <a:ln w="19050" cap="flat" cmpd="sng" algn="ctr">
            <a:solidFill>
              <a:srgbClr val="FF0000"/>
            </a:solidFill>
            <a:prstDash val="dash"/>
            <a:round/>
            <a:headEnd type="none" w="med" len="med"/>
            <a:tailEnd type="none" w="med" len="med"/>
          </a:ln>
          <a:effectLst/>
        </p:spPr>
      </p:cxnSp>
      <p:cxnSp>
        <p:nvCxnSpPr>
          <p:cNvPr id="13" name="Straight Connector 12"/>
          <p:cNvCxnSpPr/>
          <p:nvPr/>
        </p:nvCxnSpPr>
        <p:spPr bwMode="auto">
          <a:xfrm flipH="1">
            <a:off x="3840480" y="5577840"/>
            <a:ext cx="1828800" cy="0"/>
          </a:xfrm>
          <a:prstGeom prst="line">
            <a:avLst/>
          </a:prstGeom>
          <a:solidFill>
            <a:schemeClr val="accent1"/>
          </a:solidFill>
          <a:ln w="19050" cap="flat" cmpd="sng" algn="ctr">
            <a:solidFill>
              <a:srgbClr val="FF0000"/>
            </a:solidFill>
            <a:prstDash val="dash"/>
            <a:round/>
            <a:headEnd type="none" w="med" len="med"/>
            <a:tailEnd type="none" w="med" len="med"/>
          </a:ln>
          <a:effectLst/>
        </p:spPr>
      </p:cxnSp>
      <p:sp>
        <p:nvSpPr>
          <p:cNvPr id="19" name="Oval 18"/>
          <p:cNvSpPr/>
          <p:nvPr/>
        </p:nvSpPr>
        <p:spPr bwMode="auto">
          <a:xfrm>
            <a:off x="5577840" y="5394960"/>
            <a:ext cx="365760" cy="365760"/>
          </a:xfrm>
          <a:prstGeom prst="ellipse">
            <a:avLst/>
          </a:prstGeom>
          <a:noFill/>
          <a:ln w="9525"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fontAlgn="base">
              <a:spcBef>
                <a:spcPct val="0"/>
              </a:spcBef>
              <a:spcAft>
                <a:spcPct val="0"/>
              </a:spcAft>
            </a:pPr>
            <a:endParaRPr lang="en-US" sz="2400" b="1" i="1">
              <a:solidFill>
                <a:srgbClr val="000000"/>
              </a:solidFill>
              <a:effectLst>
                <a:outerShdw blurRad="38100" dist="38100" dir="2700000" algn="tl">
                  <a:srgbClr val="000000">
                    <a:alpha val="43137"/>
                  </a:srgbClr>
                </a:outerShdw>
              </a:effectLst>
              <a:latin typeface="Times New Roman" pitchFamily="18" charset="0"/>
            </a:endParaRPr>
          </a:p>
        </p:txBody>
      </p:sp>
      <p:sp>
        <p:nvSpPr>
          <p:cNvPr id="20" name="Oval 19"/>
          <p:cNvSpPr/>
          <p:nvPr/>
        </p:nvSpPr>
        <p:spPr bwMode="auto">
          <a:xfrm>
            <a:off x="9144000" y="2651760"/>
            <a:ext cx="365760" cy="365760"/>
          </a:xfrm>
          <a:prstGeom prst="ellipse">
            <a:avLst/>
          </a:prstGeom>
          <a:noFill/>
          <a:ln w="9525" cap="flat" cmpd="sng" algn="ctr">
            <a:solidFill>
              <a:schemeClr val="tx1"/>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fontAlgn="base">
              <a:spcBef>
                <a:spcPct val="0"/>
              </a:spcBef>
              <a:spcAft>
                <a:spcPct val="0"/>
              </a:spcAft>
            </a:pPr>
            <a:endParaRPr lang="en-US" sz="2400" b="1" i="1">
              <a:solidFill>
                <a:srgbClr val="000000"/>
              </a:solidFill>
              <a:effectLst>
                <a:outerShdw blurRad="38100" dist="38100" dir="2700000" algn="tl">
                  <a:srgbClr val="000000">
                    <a:alpha val="43137"/>
                  </a:srgbClr>
                </a:outerShdw>
              </a:effectLst>
              <a:latin typeface="Times New Roman" pitchFamily="18" charset="0"/>
            </a:endParaRPr>
          </a:p>
        </p:txBody>
      </p:sp>
      <p:sp>
        <p:nvSpPr>
          <p:cNvPr id="21" name="TextBox 20"/>
          <p:cNvSpPr txBox="1"/>
          <p:nvPr/>
        </p:nvSpPr>
        <p:spPr>
          <a:xfrm>
            <a:off x="5943600" y="5212080"/>
            <a:ext cx="2011680" cy="757130"/>
          </a:xfrm>
          <a:prstGeom prst="rect">
            <a:avLst/>
          </a:prstGeom>
          <a:noFill/>
        </p:spPr>
        <p:txBody>
          <a:bodyPr wrap="square" rtlCol="0">
            <a:spAutoFit/>
          </a:bodyPr>
          <a:lstStyle/>
          <a:p>
            <a:pPr defTabSz="1097280" fontAlgn="base">
              <a:spcBef>
                <a:spcPct val="0"/>
              </a:spcBef>
              <a:spcAft>
                <a:spcPct val="0"/>
              </a:spcAft>
            </a:pPr>
            <a:r>
              <a:rPr lang="en-US" sz="2160" dirty="0">
                <a:solidFill>
                  <a:srgbClr val="000000"/>
                </a:solidFill>
              </a:rPr>
              <a:t>Min-</a:t>
            </a:r>
            <a:r>
              <a:rPr lang="en-US" sz="2160" dirty="0" err="1">
                <a:solidFill>
                  <a:srgbClr val="000000"/>
                </a:solidFill>
              </a:rPr>
              <a:t>vol</a:t>
            </a:r>
            <a:r>
              <a:rPr lang="en-US" sz="2160" dirty="0">
                <a:solidFill>
                  <a:srgbClr val="000000"/>
                </a:solidFill>
              </a:rPr>
              <a:t> </a:t>
            </a:r>
          </a:p>
          <a:p>
            <a:pPr defTabSz="1097280" fontAlgn="base">
              <a:spcBef>
                <a:spcPct val="0"/>
              </a:spcBef>
              <a:spcAft>
                <a:spcPct val="0"/>
              </a:spcAft>
            </a:pPr>
            <a:r>
              <a:rPr lang="en-US" sz="2160" dirty="0">
                <a:solidFill>
                  <a:srgbClr val="000000"/>
                </a:solidFill>
              </a:rPr>
              <a:t>asset class</a:t>
            </a:r>
          </a:p>
        </p:txBody>
      </p:sp>
      <p:sp>
        <p:nvSpPr>
          <p:cNvPr id="22" name="TextBox 21"/>
          <p:cNvSpPr txBox="1"/>
          <p:nvPr/>
        </p:nvSpPr>
        <p:spPr>
          <a:xfrm>
            <a:off x="9509760" y="2468880"/>
            <a:ext cx="2011680" cy="757130"/>
          </a:xfrm>
          <a:prstGeom prst="rect">
            <a:avLst/>
          </a:prstGeom>
          <a:noFill/>
        </p:spPr>
        <p:txBody>
          <a:bodyPr wrap="square" rtlCol="0">
            <a:spAutoFit/>
          </a:bodyPr>
          <a:lstStyle/>
          <a:p>
            <a:pPr defTabSz="1097280" fontAlgn="base">
              <a:spcBef>
                <a:spcPct val="0"/>
              </a:spcBef>
              <a:spcAft>
                <a:spcPct val="0"/>
              </a:spcAft>
            </a:pPr>
            <a:r>
              <a:rPr lang="en-US" sz="2160" dirty="0">
                <a:solidFill>
                  <a:srgbClr val="000000"/>
                </a:solidFill>
              </a:rPr>
              <a:t>Max-</a:t>
            </a:r>
            <a:r>
              <a:rPr lang="en-US" sz="2160" dirty="0" err="1">
                <a:solidFill>
                  <a:srgbClr val="000000"/>
                </a:solidFill>
              </a:rPr>
              <a:t>vol</a:t>
            </a:r>
            <a:r>
              <a:rPr lang="en-US" sz="2160" dirty="0">
                <a:solidFill>
                  <a:srgbClr val="000000"/>
                </a:solidFill>
              </a:rPr>
              <a:t> </a:t>
            </a:r>
          </a:p>
          <a:p>
            <a:pPr defTabSz="1097280" fontAlgn="base">
              <a:spcBef>
                <a:spcPct val="0"/>
              </a:spcBef>
              <a:spcAft>
                <a:spcPct val="0"/>
              </a:spcAft>
            </a:pPr>
            <a:r>
              <a:rPr lang="en-US" sz="2160" dirty="0">
                <a:solidFill>
                  <a:srgbClr val="000000"/>
                </a:solidFill>
              </a:rPr>
              <a:t>asset class</a:t>
            </a:r>
          </a:p>
        </p:txBody>
      </p:sp>
      <p:cxnSp>
        <p:nvCxnSpPr>
          <p:cNvPr id="24" name="Straight Connector 23"/>
          <p:cNvCxnSpPr/>
          <p:nvPr/>
        </p:nvCxnSpPr>
        <p:spPr bwMode="auto">
          <a:xfrm>
            <a:off x="5212080" y="4663440"/>
            <a:ext cx="0" cy="2011680"/>
          </a:xfrm>
          <a:prstGeom prst="line">
            <a:avLst/>
          </a:prstGeom>
          <a:solidFill>
            <a:schemeClr val="accent1"/>
          </a:solidFill>
          <a:ln w="9525" cap="flat" cmpd="sng" algn="ctr">
            <a:solidFill>
              <a:srgbClr val="FF0000"/>
            </a:solidFill>
            <a:prstDash val="dash"/>
            <a:round/>
            <a:headEnd type="none" w="med" len="med"/>
            <a:tailEnd type="none" w="med" len="med"/>
          </a:ln>
          <a:effectLst/>
        </p:spPr>
      </p:cxnSp>
      <p:sp>
        <p:nvSpPr>
          <p:cNvPr id="25" name="TextBox 24"/>
          <p:cNvSpPr txBox="1"/>
          <p:nvPr/>
        </p:nvSpPr>
        <p:spPr>
          <a:xfrm>
            <a:off x="4206240" y="6583680"/>
            <a:ext cx="2011680" cy="757130"/>
          </a:xfrm>
          <a:prstGeom prst="rect">
            <a:avLst/>
          </a:prstGeom>
          <a:noFill/>
        </p:spPr>
        <p:txBody>
          <a:bodyPr wrap="square" rtlCol="0">
            <a:spAutoFit/>
          </a:bodyPr>
          <a:lstStyle/>
          <a:p>
            <a:pPr algn="ctr" defTabSz="1097280" fontAlgn="base">
              <a:spcBef>
                <a:spcPct val="0"/>
              </a:spcBef>
              <a:spcAft>
                <a:spcPct val="0"/>
              </a:spcAft>
            </a:pPr>
            <a:r>
              <a:rPr lang="en-US" sz="2160" dirty="0">
                <a:solidFill>
                  <a:srgbClr val="000000"/>
                </a:solidFill>
              </a:rPr>
              <a:t>Min-</a:t>
            </a:r>
            <a:r>
              <a:rPr lang="en-US" sz="2160" dirty="0" err="1">
                <a:solidFill>
                  <a:srgbClr val="000000"/>
                </a:solidFill>
              </a:rPr>
              <a:t>vol</a:t>
            </a:r>
            <a:r>
              <a:rPr lang="en-US" sz="2160" dirty="0">
                <a:solidFill>
                  <a:srgbClr val="000000"/>
                </a:solidFill>
              </a:rPr>
              <a:t> </a:t>
            </a:r>
          </a:p>
          <a:p>
            <a:pPr algn="ctr" defTabSz="1097280" fontAlgn="base">
              <a:spcBef>
                <a:spcPct val="0"/>
              </a:spcBef>
              <a:spcAft>
                <a:spcPct val="0"/>
              </a:spcAft>
            </a:pPr>
            <a:r>
              <a:rPr lang="en-US" sz="2160" dirty="0" err="1">
                <a:solidFill>
                  <a:srgbClr val="000000"/>
                </a:solidFill>
              </a:rPr>
              <a:t>portf</a:t>
            </a:r>
            <a:endParaRPr lang="en-US" sz="2160" dirty="0">
              <a:solidFill>
                <a:srgbClr val="000000"/>
              </a:solidFill>
            </a:endParaRPr>
          </a:p>
        </p:txBody>
      </p:sp>
      <p:sp>
        <p:nvSpPr>
          <p:cNvPr id="26" name="TextBox 25"/>
          <p:cNvSpPr txBox="1"/>
          <p:nvPr/>
        </p:nvSpPr>
        <p:spPr>
          <a:xfrm>
            <a:off x="5852160" y="4114801"/>
            <a:ext cx="2103120" cy="461665"/>
          </a:xfrm>
          <a:prstGeom prst="rect">
            <a:avLst/>
          </a:prstGeom>
          <a:noFill/>
        </p:spPr>
        <p:txBody>
          <a:bodyPr wrap="square" rtlCol="0">
            <a:spAutoFit/>
          </a:bodyPr>
          <a:lstStyle/>
          <a:p>
            <a:pPr defTabSz="1097280" fontAlgn="base">
              <a:spcBef>
                <a:spcPct val="0"/>
              </a:spcBef>
              <a:spcAft>
                <a:spcPct val="0"/>
              </a:spcAft>
            </a:pPr>
            <a:r>
              <a:rPr lang="en-US" sz="2400" dirty="0">
                <a:solidFill>
                  <a:srgbClr val="FF0000"/>
                </a:solidFill>
                <a:latin typeface="Times New Roman" pitchFamily="18" charset="0"/>
              </a:rPr>
              <a:t>You want this.</a:t>
            </a:r>
          </a:p>
        </p:txBody>
      </p:sp>
      <p:sp>
        <p:nvSpPr>
          <p:cNvPr id="27" name="TextBox 26"/>
          <p:cNvSpPr txBox="1"/>
          <p:nvPr/>
        </p:nvSpPr>
        <p:spPr>
          <a:xfrm>
            <a:off x="7955280" y="5303521"/>
            <a:ext cx="2103120" cy="461665"/>
          </a:xfrm>
          <a:prstGeom prst="rect">
            <a:avLst/>
          </a:prstGeom>
          <a:noFill/>
        </p:spPr>
        <p:txBody>
          <a:bodyPr wrap="square" rtlCol="0">
            <a:spAutoFit/>
          </a:bodyPr>
          <a:lstStyle/>
          <a:p>
            <a:pPr defTabSz="1097280" fontAlgn="base">
              <a:spcBef>
                <a:spcPct val="0"/>
              </a:spcBef>
              <a:spcAft>
                <a:spcPct val="0"/>
              </a:spcAft>
            </a:pPr>
            <a:r>
              <a:rPr lang="en-US" sz="2400" dirty="0">
                <a:solidFill>
                  <a:srgbClr val="FF0000"/>
                </a:solidFill>
                <a:latin typeface="Times New Roman" pitchFamily="18" charset="0"/>
              </a:rPr>
              <a:t>Not this.</a:t>
            </a:r>
          </a:p>
        </p:txBody>
      </p:sp>
      <p:cxnSp>
        <p:nvCxnSpPr>
          <p:cNvPr id="30" name="Straight Arrow Connector 29"/>
          <p:cNvCxnSpPr/>
          <p:nvPr/>
        </p:nvCxnSpPr>
        <p:spPr bwMode="auto">
          <a:xfrm flipH="1">
            <a:off x="5303520" y="4354867"/>
            <a:ext cx="548640" cy="217134"/>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31" name="Straight Arrow Connector 30"/>
          <p:cNvCxnSpPr/>
          <p:nvPr/>
        </p:nvCxnSpPr>
        <p:spPr bwMode="auto">
          <a:xfrm flipH="1">
            <a:off x="7498080" y="5577840"/>
            <a:ext cx="457200" cy="18288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33" name="TextBox 32"/>
          <p:cNvSpPr txBox="1"/>
          <p:nvPr/>
        </p:nvSpPr>
        <p:spPr>
          <a:xfrm>
            <a:off x="8961120" y="3566160"/>
            <a:ext cx="2560320" cy="1200329"/>
          </a:xfrm>
          <a:prstGeom prst="rect">
            <a:avLst/>
          </a:prstGeom>
          <a:noFill/>
        </p:spPr>
        <p:txBody>
          <a:bodyPr wrap="square" rtlCol="0">
            <a:spAutoFit/>
          </a:bodyPr>
          <a:lstStyle/>
          <a:p>
            <a:pPr defTabSz="1097280" fontAlgn="base">
              <a:spcBef>
                <a:spcPct val="0"/>
              </a:spcBef>
              <a:spcAft>
                <a:spcPct val="0"/>
              </a:spcAft>
            </a:pPr>
            <a:r>
              <a:rPr lang="en-US" sz="2400" dirty="0">
                <a:solidFill>
                  <a:srgbClr val="FF0000"/>
                </a:solidFill>
                <a:latin typeface="Times New Roman" pitchFamily="18" charset="0"/>
              </a:rPr>
              <a:t>For starting point (left-hand edge of “area chart”)</a:t>
            </a:r>
          </a:p>
        </p:txBody>
      </p:sp>
      <p:sp>
        <p:nvSpPr>
          <p:cNvPr id="34" name="Right Brace 33"/>
          <p:cNvSpPr/>
          <p:nvPr/>
        </p:nvSpPr>
        <p:spPr bwMode="auto">
          <a:xfrm rot="19599360">
            <a:off x="8224494" y="3434026"/>
            <a:ext cx="840850" cy="2367707"/>
          </a:xfrm>
          <a:prstGeom prst="rightBrace">
            <a:avLst>
              <a:gd name="adj1" fmla="val 25031"/>
              <a:gd name="adj2" fmla="val 50599"/>
            </a:avLst>
          </a:prstGeom>
          <a:noFill/>
          <a:ln w="9525" cap="flat" cmpd="sng" algn="ctr">
            <a:solidFill>
              <a:srgbClr val="FF0000"/>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fontAlgn="base">
              <a:spcBef>
                <a:spcPct val="0"/>
              </a:spcBef>
              <a:spcAft>
                <a:spcPct val="0"/>
              </a:spcAft>
            </a:pPr>
            <a:endParaRPr lang="en-US" sz="2400" b="1" i="1">
              <a:solidFill>
                <a:srgbClr val="000000"/>
              </a:solidFill>
              <a:effectLst>
                <a:outerShdw blurRad="38100" dist="38100" dir="2700000" algn="tl">
                  <a:srgbClr val="000000">
                    <a:alpha val="43137"/>
                  </a:srgbClr>
                </a:outerShdw>
              </a:effectLst>
              <a:latin typeface="Times New Roman" pitchFamily="18" charset="0"/>
            </a:endParaRPr>
          </a:p>
        </p:txBody>
      </p:sp>
      <p:sp>
        <p:nvSpPr>
          <p:cNvPr id="35" name="TextBox 34"/>
          <p:cNvSpPr txBox="1"/>
          <p:nvPr/>
        </p:nvSpPr>
        <p:spPr>
          <a:xfrm>
            <a:off x="4663440" y="731521"/>
            <a:ext cx="6400800" cy="1200329"/>
          </a:xfrm>
          <a:prstGeom prst="rect">
            <a:avLst/>
          </a:prstGeom>
          <a:noFill/>
        </p:spPr>
        <p:txBody>
          <a:bodyPr wrap="square" rtlCol="0">
            <a:spAutoFit/>
          </a:bodyPr>
          <a:lstStyle/>
          <a:p>
            <a:pPr defTabSz="1097280" fontAlgn="base">
              <a:spcBef>
                <a:spcPct val="0"/>
              </a:spcBef>
              <a:spcAft>
                <a:spcPct val="0"/>
              </a:spcAft>
            </a:pPr>
            <a:r>
              <a:rPr lang="en-US" sz="2400" dirty="0">
                <a:solidFill>
                  <a:srgbClr val="FF0000"/>
                </a:solidFill>
                <a:latin typeface="Times New Roman" pitchFamily="18" charset="0"/>
              </a:rPr>
              <a:t>Let optimizer (e.g., Excel “Solver”®) find the portfolios (asset class shares) that trace out this frontier…</a:t>
            </a:r>
          </a:p>
        </p:txBody>
      </p:sp>
      <p:cxnSp>
        <p:nvCxnSpPr>
          <p:cNvPr id="37" name="Straight Arrow Connector 36"/>
          <p:cNvCxnSpPr/>
          <p:nvPr/>
        </p:nvCxnSpPr>
        <p:spPr bwMode="auto">
          <a:xfrm flipH="1">
            <a:off x="5212080" y="1920240"/>
            <a:ext cx="457200" cy="228600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38" name="Straight Arrow Connector 37"/>
          <p:cNvCxnSpPr/>
          <p:nvPr/>
        </p:nvCxnSpPr>
        <p:spPr bwMode="auto">
          <a:xfrm>
            <a:off x="5760720" y="1920240"/>
            <a:ext cx="0" cy="155448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41" name="Straight Arrow Connector 40"/>
          <p:cNvCxnSpPr/>
          <p:nvPr/>
        </p:nvCxnSpPr>
        <p:spPr bwMode="auto">
          <a:xfrm>
            <a:off x="5852160" y="1920240"/>
            <a:ext cx="1005840" cy="118872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44" name="Straight Arrow Connector 43"/>
          <p:cNvCxnSpPr/>
          <p:nvPr/>
        </p:nvCxnSpPr>
        <p:spPr bwMode="auto">
          <a:xfrm>
            <a:off x="6035040" y="1920240"/>
            <a:ext cx="2103120" cy="91440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50" name="TextBox 49"/>
          <p:cNvSpPr txBox="1"/>
          <p:nvPr/>
        </p:nvSpPr>
        <p:spPr>
          <a:xfrm>
            <a:off x="6492240" y="1463041"/>
            <a:ext cx="5943600" cy="830997"/>
          </a:xfrm>
          <a:prstGeom prst="rect">
            <a:avLst/>
          </a:prstGeom>
          <a:noFill/>
        </p:spPr>
        <p:txBody>
          <a:bodyPr wrap="square" rtlCol="0">
            <a:spAutoFit/>
          </a:bodyPr>
          <a:lstStyle/>
          <a:p>
            <a:pPr defTabSz="1097280" fontAlgn="base">
              <a:spcBef>
                <a:spcPct val="0"/>
              </a:spcBef>
              <a:spcAft>
                <a:spcPct val="0"/>
              </a:spcAft>
            </a:pPr>
            <a:r>
              <a:rPr lang="en-US" sz="2400" dirty="0">
                <a:solidFill>
                  <a:srgbClr val="FF0000"/>
                </a:solidFill>
                <a:latin typeface="Times New Roman" pitchFamily="18" charset="0"/>
              </a:rPr>
              <a:t>by specifying target returns, </a:t>
            </a:r>
          </a:p>
          <a:p>
            <a:pPr defTabSz="1097280" fontAlgn="base">
              <a:spcBef>
                <a:spcPct val="0"/>
              </a:spcBef>
              <a:spcAft>
                <a:spcPct val="0"/>
              </a:spcAft>
            </a:pPr>
            <a:r>
              <a:rPr lang="en-US" sz="2400" dirty="0">
                <a:solidFill>
                  <a:srgbClr val="FF0000"/>
                </a:solidFill>
                <a:latin typeface="Times New Roman" pitchFamily="18" charset="0"/>
              </a:rPr>
              <a:t>            then minimize </a:t>
            </a:r>
            <a:r>
              <a:rPr lang="en-US" sz="2400" dirty="0" err="1">
                <a:solidFill>
                  <a:srgbClr val="FF0000"/>
                </a:solidFill>
                <a:latin typeface="Times New Roman" pitchFamily="18" charset="0"/>
              </a:rPr>
              <a:t>portf</a:t>
            </a:r>
            <a:r>
              <a:rPr lang="en-US" sz="2400" dirty="0">
                <a:solidFill>
                  <a:srgbClr val="FF0000"/>
                </a:solidFill>
                <a:latin typeface="Times New Roman" pitchFamily="18" charset="0"/>
              </a:rPr>
              <a:t> vol.</a:t>
            </a:r>
            <a:endParaRPr lang="en-US" sz="2400" b="1" dirty="0">
              <a:solidFill>
                <a:srgbClr val="000000"/>
              </a:solidFill>
              <a:latin typeface="Times New Roman" pitchFamily="18" charset="0"/>
            </a:endParaRPr>
          </a:p>
        </p:txBody>
      </p:sp>
    </p:spTree>
    <p:extLst>
      <p:ext uri="{BB962C8B-B14F-4D97-AF65-F5344CB8AC3E}">
        <p14:creationId xmlns:p14="http://schemas.microsoft.com/office/powerpoint/2010/main" val="24224192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lgn="r" defTabSz="548640">
              <a:defRPr/>
            </a:pPr>
            <a:fld id="{730D21D9-4A42-478A-92D8-DB45AB18C498}" type="slidenum">
              <a:rPr lang="en-US" sz="1260">
                <a:solidFill>
                  <a:srgbClr val="000000"/>
                </a:solidFill>
                <a:latin typeface="Georgia" panose="02040502050405020303"/>
              </a:rPr>
              <a:pPr algn="r" defTabSz="548640">
                <a:defRPr/>
              </a:pPr>
              <a:t>41</a:t>
            </a:fld>
            <a:endParaRPr lang="en-US" sz="1260">
              <a:solidFill>
                <a:srgbClr val="000000"/>
              </a:solidFill>
              <a:latin typeface="Georgia" panose="02040502050405020303"/>
            </a:endParaRPr>
          </a:p>
        </p:txBody>
      </p:sp>
      <p:sp>
        <p:nvSpPr>
          <p:cNvPr id="178180" name="Text Box 4"/>
          <p:cNvSpPr txBox="1">
            <a:spLocks noChangeArrowheads="1"/>
          </p:cNvSpPr>
          <p:nvPr/>
        </p:nvSpPr>
        <p:spPr bwMode="auto">
          <a:xfrm>
            <a:off x="2103120" y="274321"/>
            <a:ext cx="10332720" cy="830997"/>
          </a:xfrm>
          <a:prstGeom prst="rect">
            <a:avLst/>
          </a:prstGeom>
          <a:noFill/>
          <a:ln w="9525">
            <a:noFill/>
            <a:miter lim="800000"/>
            <a:headEnd/>
            <a:tailEnd/>
          </a:ln>
          <a:effectLst/>
        </p:spPr>
        <p:txBody>
          <a:bodyPr>
            <a:spAutoFit/>
          </a:bodyPr>
          <a:lstStyle/>
          <a:p>
            <a:pPr algn="ctr" defTabSz="1097280" fontAlgn="base">
              <a:spcBef>
                <a:spcPct val="50000"/>
              </a:spcBef>
              <a:spcAft>
                <a:spcPct val="0"/>
              </a:spcAft>
              <a:defRPr/>
            </a:pPr>
            <a:r>
              <a:rPr lang="en-US" sz="2400" b="1" dirty="0">
                <a:solidFill>
                  <a:srgbClr val="000000"/>
                </a:solidFill>
                <a:latin typeface="Times New Roman" pitchFamily="18" charset="0"/>
              </a:rPr>
              <a:t>22.2.6 </a:t>
            </a:r>
          </a:p>
          <a:p>
            <a:pPr algn="ctr" defTabSz="1097280" fontAlgn="base">
              <a:spcBef>
                <a:spcPct val="0"/>
              </a:spcBef>
              <a:spcAft>
                <a:spcPct val="0"/>
              </a:spcAft>
              <a:defRPr/>
            </a:pPr>
            <a:r>
              <a:rPr lang="en-US" sz="2400" b="1" dirty="0">
                <a:solidFill>
                  <a:srgbClr val="000000"/>
                </a:solidFill>
                <a:latin typeface="Times New Roman" pitchFamily="18" charset="0"/>
              </a:rPr>
              <a:t>Major Implications of Portfolio Theory for Real Estate Investment</a:t>
            </a:r>
            <a:r>
              <a:rPr lang="en-US" sz="2400" b="1" i="1" dirty="0">
                <a:solidFill>
                  <a:srgbClr val="000000"/>
                </a:solidFill>
                <a:effectLst>
                  <a:outerShdw blurRad="38100" dist="38100" dir="2700000" algn="tl">
                    <a:srgbClr val="FFFFFF"/>
                  </a:outerShdw>
                </a:effectLst>
                <a:latin typeface="Times New Roman" pitchFamily="18" charset="0"/>
              </a:rPr>
              <a:t> </a:t>
            </a:r>
          </a:p>
        </p:txBody>
      </p:sp>
      <p:sp>
        <p:nvSpPr>
          <p:cNvPr id="178186" name="Text Box 10"/>
          <p:cNvSpPr txBox="1">
            <a:spLocks noChangeArrowheads="1"/>
          </p:cNvSpPr>
          <p:nvPr/>
        </p:nvSpPr>
        <p:spPr bwMode="auto">
          <a:xfrm>
            <a:off x="2560320" y="6983653"/>
            <a:ext cx="9326880" cy="683264"/>
          </a:xfrm>
          <a:prstGeom prst="rect">
            <a:avLst/>
          </a:prstGeom>
          <a:noFill/>
          <a:ln w="9525">
            <a:noFill/>
            <a:miter lim="800000"/>
            <a:headEnd/>
            <a:tailEnd/>
          </a:ln>
          <a:effectLst/>
        </p:spPr>
        <p:txBody>
          <a:bodyPr>
            <a:spAutoFit/>
          </a:bodyPr>
          <a:lstStyle/>
          <a:p>
            <a:pPr algn="ctr" defTabSz="1097280" fontAlgn="base">
              <a:spcBef>
                <a:spcPct val="50000"/>
              </a:spcBef>
              <a:spcAft>
                <a:spcPct val="0"/>
              </a:spcAft>
              <a:defRPr/>
            </a:pPr>
            <a:r>
              <a:rPr lang="en-US" sz="1920" b="1" dirty="0">
                <a:solidFill>
                  <a:srgbClr val="000000"/>
                </a:solidFill>
                <a:effectLst>
                  <a:outerShdw blurRad="38100" dist="38100" dir="2700000" algn="tl">
                    <a:srgbClr val="FFFFFF"/>
                  </a:outerShdw>
                </a:effectLst>
                <a:latin typeface="Times New Roman" pitchFamily="18" charset="0"/>
              </a:rPr>
              <a:t> Core real estate assets typically make up a large share of efficient (non-dominated) portfolios for conservative to moderate return targets.</a:t>
            </a:r>
          </a:p>
        </p:txBody>
      </p:sp>
      <p:pic>
        <p:nvPicPr>
          <p:cNvPr id="2" name="Picture 1"/>
          <p:cNvPicPr>
            <a:picLocks noChangeAspect="1"/>
          </p:cNvPicPr>
          <p:nvPr/>
        </p:nvPicPr>
        <p:blipFill>
          <a:blip r:embed="rId3"/>
          <a:stretch>
            <a:fillRect/>
          </a:stretch>
        </p:blipFill>
        <p:spPr>
          <a:xfrm>
            <a:off x="3512998" y="1102068"/>
            <a:ext cx="8012210" cy="5434740"/>
          </a:xfrm>
          <a:prstGeom prst="rect">
            <a:avLst/>
          </a:prstGeom>
        </p:spPr>
      </p:pic>
      <p:sp>
        <p:nvSpPr>
          <p:cNvPr id="16" name="Oval 15"/>
          <p:cNvSpPr/>
          <p:nvPr/>
        </p:nvSpPr>
        <p:spPr bwMode="auto">
          <a:xfrm>
            <a:off x="3474720" y="5874443"/>
            <a:ext cx="1097280" cy="446263"/>
          </a:xfrm>
          <a:prstGeom prst="ellipse">
            <a:avLst/>
          </a:prstGeom>
          <a:noFill/>
          <a:ln w="15875" cap="flat" cmpd="sng" algn="ctr">
            <a:solidFill>
              <a:srgbClr val="FF0000"/>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fontAlgn="base">
              <a:spcBef>
                <a:spcPct val="0"/>
              </a:spcBef>
              <a:spcAft>
                <a:spcPct val="0"/>
              </a:spcAft>
              <a:defRPr/>
            </a:pPr>
            <a:endParaRPr lang="en-US" sz="2400" b="1" i="1">
              <a:solidFill>
                <a:srgbClr val="FF0000"/>
              </a:solidFill>
              <a:effectLst>
                <a:outerShdw blurRad="38100" dist="38100" dir="2700000" algn="tl">
                  <a:srgbClr val="000000">
                    <a:alpha val="43137"/>
                  </a:srgbClr>
                </a:outerShdw>
              </a:effectLst>
              <a:latin typeface="Times New Roman" pitchFamily="18" charset="0"/>
            </a:endParaRPr>
          </a:p>
        </p:txBody>
      </p:sp>
      <p:sp>
        <p:nvSpPr>
          <p:cNvPr id="17" name="TextBox 16"/>
          <p:cNvSpPr txBox="1"/>
          <p:nvPr/>
        </p:nvSpPr>
        <p:spPr>
          <a:xfrm>
            <a:off x="2103120" y="5098847"/>
            <a:ext cx="1463040" cy="1089529"/>
          </a:xfrm>
          <a:prstGeom prst="rect">
            <a:avLst/>
          </a:prstGeom>
          <a:noFill/>
        </p:spPr>
        <p:txBody>
          <a:bodyPr wrap="square" rtlCol="0">
            <a:spAutoFit/>
          </a:bodyPr>
          <a:lstStyle/>
          <a:p>
            <a:pPr defTabSz="1097280" fontAlgn="base">
              <a:spcBef>
                <a:spcPct val="0"/>
              </a:spcBef>
              <a:spcAft>
                <a:spcPct val="0"/>
              </a:spcAft>
              <a:defRPr/>
            </a:pPr>
            <a:r>
              <a:rPr lang="en-US" sz="2160" dirty="0" err="1">
                <a:solidFill>
                  <a:srgbClr val="FF0000"/>
                </a:solidFill>
                <a:latin typeface="Georgia" panose="02040502050405020303"/>
              </a:rPr>
              <a:t>MinVar</a:t>
            </a:r>
            <a:r>
              <a:rPr lang="en-US" sz="2160" dirty="0">
                <a:solidFill>
                  <a:srgbClr val="FF0000"/>
                </a:solidFill>
                <a:latin typeface="Georgia" panose="02040502050405020303"/>
              </a:rPr>
              <a:t> </a:t>
            </a:r>
            <a:r>
              <a:rPr lang="en-US" sz="2160" dirty="0" err="1">
                <a:solidFill>
                  <a:srgbClr val="FF0000"/>
                </a:solidFill>
                <a:latin typeface="Georgia" panose="02040502050405020303"/>
              </a:rPr>
              <a:t>Portf</a:t>
            </a:r>
            <a:r>
              <a:rPr lang="en-US" sz="2160" dirty="0">
                <a:solidFill>
                  <a:srgbClr val="FF0000"/>
                </a:solidFill>
                <a:latin typeface="Georgia" panose="02040502050405020303"/>
              </a:rPr>
              <a:t> </a:t>
            </a:r>
            <a:r>
              <a:rPr lang="en-US" sz="2160" dirty="0" err="1">
                <a:solidFill>
                  <a:srgbClr val="FF0000"/>
                </a:solidFill>
                <a:latin typeface="Georgia" panose="02040502050405020303"/>
              </a:rPr>
              <a:t>Retn</a:t>
            </a:r>
            <a:r>
              <a:rPr lang="en-US" sz="2160" dirty="0">
                <a:solidFill>
                  <a:srgbClr val="FF0000"/>
                </a:solidFill>
                <a:latin typeface="Georgia" panose="02040502050405020303"/>
              </a:rPr>
              <a:t> </a:t>
            </a:r>
          </a:p>
          <a:p>
            <a:pPr defTabSz="1097280" fontAlgn="base">
              <a:spcBef>
                <a:spcPct val="0"/>
              </a:spcBef>
              <a:spcAft>
                <a:spcPct val="0"/>
              </a:spcAft>
              <a:defRPr/>
            </a:pPr>
            <a:r>
              <a:rPr lang="en-US" sz="2160" dirty="0">
                <a:solidFill>
                  <a:srgbClr val="FF0000"/>
                </a:solidFill>
                <a:latin typeface="Georgia" panose="02040502050405020303"/>
              </a:rPr>
              <a:t>6.1%</a:t>
            </a:r>
          </a:p>
        </p:txBody>
      </p:sp>
      <p:cxnSp>
        <p:nvCxnSpPr>
          <p:cNvPr id="20" name="Straight Arrow Connector 19"/>
          <p:cNvCxnSpPr/>
          <p:nvPr/>
        </p:nvCxnSpPr>
        <p:spPr bwMode="auto">
          <a:xfrm>
            <a:off x="2863184" y="6097575"/>
            <a:ext cx="1000129" cy="1"/>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3" name="TextBox 2"/>
          <p:cNvSpPr txBox="1"/>
          <p:nvPr/>
        </p:nvSpPr>
        <p:spPr>
          <a:xfrm rot="16200000">
            <a:off x="2227810" y="3490410"/>
            <a:ext cx="2493818" cy="350865"/>
          </a:xfrm>
          <a:prstGeom prst="rect">
            <a:avLst/>
          </a:prstGeom>
          <a:noFill/>
        </p:spPr>
        <p:txBody>
          <a:bodyPr wrap="square" rtlCol="0">
            <a:spAutoFit/>
          </a:bodyPr>
          <a:lstStyle/>
          <a:p>
            <a:pPr defTabSz="548640">
              <a:defRPr/>
            </a:pPr>
            <a:r>
              <a:rPr lang="en-US" sz="1680" dirty="0">
                <a:solidFill>
                  <a:srgbClr val="000000"/>
                </a:solidFill>
                <a:latin typeface="Georgia" panose="02040502050405020303"/>
              </a:rPr>
              <a:t>Portfolio Composition</a:t>
            </a:r>
          </a:p>
        </p:txBody>
      </p:sp>
      <p:sp>
        <p:nvSpPr>
          <p:cNvPr id="10" name="TextBox 9"/>
          <p:cNvSpPr txBox="1"/>
          <p:nvPr/>
        </p:nvSpPr>
        <p:spPr>
          <a:xfrm>
            <a:off x="6015535" y="6470447"/>
            <a:ext cx="2920171" cy="350865"/>
          </a:xfrm>
          <a:prstGeom prst="rect">
            <a:avLst/>
          </a:prstGeom>
          <a:noFill/>
        </p:spPr>
        <p:txBody>
          <a:bodyPr wrap="square" rtlCol="0">
            <a:spAutoFit/>
          </a:bodyPr>
          <a:lstStyle/>
          <a:p>
            <a:pPr defTabSz="548640">
              <a:defRPr/>
            </a:pPr>
            <a:r>
              <a:rPr lang="en-US" sz="1680" dirty="0">
                <a:solidFill>
                  <a:srgbClr val="000000"/>
                </a:solidFill>
                <a:latin typeface="Georgia" panose="02040502050405020303"/>
              </a:rPr>
              <a:t>Portfolio Target Return E[r]</a:t>
            </a:r>
          </a:p>
        </p:txBody>
      </p:sp>
      <p:cxnSp>
        <p:nvCxnSpPr>
          <p:cNvPr id="6" name="Straight Arrow Connector 5"/>
          <p:cNvCxnSpPr/>
          <p:nvPr/>
        </p:nvCxnSpPr>
        <p:spPr>
          <a:xfrm flipV="1">
            <a:off x="8811491" y="6625487"/>
            <a:ext cx="2084778" cy="211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220083" y="6649245"/>
            <a:ext cx="1846319" cy="5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078941" y="6366419"/>
            <a:ext cx="1242376" cy="313932"/>
          </a:xfrm>
          <a:prstGeom prst="rect">
            <a:avLst/>
          </a:prstGeom>
          <a:noFill/>
        </p:spPr>
        <p:txBody>
          <a:bodyPr wrap="square" rtlCol="0">
            <a:spAutoFit/>
          </a:bodyPr>
          <a:lstStyle/>
          <a:p>
            <a:pPr algn="ctr" defTabSz="548640">
              <a:defRPr/>
            </a:pPr>
            <a:r>
              <a:rPr lang="en-US" sz="1440" i="1" dirty="0">
                <a:solidFill>
                  <a:srgbClr val="000000"/>
                </a:solidFill>
                <a:latin typeface="Georgia" panose="02040502050405020303"/>
              </a:rPr>
              <a:t>Higher</a:t>
            </a:r>
          </a:p>
        </p:txBody>
      </p:sp>
      <p:sp>
        <p:nvSpPr>
          <p:cNvPr id="18" name="TextBox 17"/>
          <p:cNvSpPr txBox="1"/>
          <p:nvPr/>
        </p:nvSpPr>
        <p:spPr>
          <a:xfrm>
            <a:off x="4531755" y="6366419"/>
            <a:ext cx="1073095" cy="313932"/>
          </a:xfrm>
          <a:prstGeom prst="rect">
            <a:avLst/>
          </a:prstGeom>
          <a:noFill/>
        </p:spPr>
        <p:txBody>
          <a:bodyPr wrap="square" rtlCol="0">
            <a:spAutoFit/>
          </a:bodyPr>
          <a:lstStyle/>
          <a:p>
            <a:pPr algn="ctr" defTabSz="548640">
              <a:defRPr/>
            </a:pPr>
            <a:r>
              <a:rPr lang="en-US" sz="1440" i="1" dirty="0">
                <a:solidFill>
                  <a:srgbClr val="000000"/>
                </a:solidFill>
                <a:latin typeface="Georgia" panose="02040502050405020303"/>
              </a:rPr>
              <a:t>Lower</a:t>
            </a:r>
          </a:p>
        </p:txBody>
      </p:sp>
    </p:spTree>
    <p:extLst>
      <p:ext uri="{BB962C8B-B14F-4D97-AF65-F5344CB8AC3E}">
        <p14:creationId xmlns:p14="http://schemas.microsoft.com/office/powerpoint/2010/main" val="4000655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3167360" y="0"/>
            <a:ext cx="1463040" cy="8229600"/>
          </a:xfrm>
          <a:prstGeom prst="rect">
            <a:avLst/>
          </a:prstGeom>
        </p:spPr>
      </p:pic>
      <p:sp>
        <p:nvSpPr>
          <p:cNvPr id="3" name="Text 0"/>
          <p:cNvSpPr/>
          <p:nvPr/>
        </p:nvSpPr>
        <p:spPr>
          <a:xfrm>
            <a:off x="792956" y="623530"/>
            <a:ext cx="7434977" cy="666393"/>
          </a:xfrm>
          <a:prstGeom prst="rect">
            <a:avLst/>
          </a:prstGeom>
          <a:noFill/>
          <a:ln/>
        </p:spPr>
        <p:txBody>
          <a:bodyPr wrap="none" lIns="0" tIns="0" rIns="0" bIns="0" rtlCol="0" anchor="t"/>
          <a:lstStyle/>
          <a:p>
            <a:pPr marL="0" indent="0" algn="l">
              <a:lnSpc>
                <a:spcPts val="5200"/>
              </a:lnSpc>
              <a:buNone/>
            </a:pPr>
            <a:r>
              <a:rPr lang="en-US" sz="4150" dirty="0">
                <a:solidFill>
                  <a:srgbClr val="FFD9BE"/>
                </a:solidFill>
                <a:latin typeface="Quattrocento" pitchFamily="34" charset="0"/>
                <a:ea typeface="Quattrocento" pitchFamily="34" charset="-122"/>
                <a:cs typeface="Quattrocento" pitchFamily="34" charset="-120"/>
              </a:rPr>
              <a:t>Modern Portfolio Theory (MPT)</a:t>
            </a:r>
            <a:endParaRPr lang="en-US" sz="4150" dirty="0"/>
          </a:p>
        </p:txBody>
      </p:sp>
      <p:sp>
        <p:nvSpPr>
          <p:cNvPr id="4" name="Text 1"/>
          <p:cNvSpPr/>
          <p:nvPr/>
        </p:nvSpPr>
        <p:spPr>
          <a:xfrm>
            <a:off x="792956" y="1629728"/>
            <a:ext cx="11581448" cy="724853"/>
          </a:xfrm>
          <a:prstGeom prst="rect">
            <a:avLst/>
          </a:prstGeom>
          <a:noFill/>
          <a:ln/>
        </p:spPr>
        <p:txBody>
          <a:bodyPr wrap="square" lIns="0" tIns="0" rIns="0" bIns="0" rtlCol="0" anchor="t"/>
          <a:lstStyle/>
          <a:p>
            <a:pPr marL="0" indent="0" algn="l">
              <a:lnSpc>
                <a:spcPts val="2850"/>
              </a:lnSpc>
              <a:buNone/>
            </a:pPr>
            <a:r>
              <a:rPr lang="en-US" sz="1750" dirty="0">
                <a:solidFill>
                  <a:srgbClr val="F9EEE7"/>
                </a:solidFill>
                <a:latin typeface="Quattrocento" pitchFamily="34" charset="0"/>
                <a:ea typeface="Quattrocento" pitchFamily="34" charset="-122"/>
                <a:cs typeface="Quattrocento" pitchFamily="34" charset="-120"/>
              </a:rPr>
              <a:t>MPT is the cornerstone of strategic investment allocation, focusing on optimizing risk and return at the portfolio level.</a:t>
            </a:r>
            <a:endParaRPr lang="en-US" sz="1750" dirty="0"/>
          </a:p>
        </p:txBody>
      </p:sp>
      <p:sp>
        <p:nvSpPr>
          <p:cNvPr id="5" name="Shape 2"/>
          <p:cNvSpPr/>
          <p:nvPr/>
        </p:nvSpPr>
        <p:spPr>
          <a:xfrm>
            <a:off x="792956" y="2609374"/>
            <a:ext cx="509707" cy="509707"/>
          </a:xfrm>
          <a:prstGeom prst="roundRect">
            <a:avLst>
              <a:gd name="adj" fmla="val 6668"/>
            </a:avLst>
          </a:prstGeom>
          <a:solidFill>
            <a:srgbClr val="315251"/>
          </a:solidFill>
          <a:ln/>
        </p:spPr>
        <p:txBody>
          <a:bodyPr/>
          <a:lstStyle/>
          <a:p>
            <a:endParaRPr lang="en-US"/>
          </a:p>
        </p:txBody>
      </p:sp>
      <p:sp>
        <p:nvSpPr>
          <p:cNvPr id="6" name="Text 3"/>
          <p:cNvSpPr/>
          <p:nvPr/>
        </p:nvSpPr>
        <p:spPr>
          <a:xfrm>
            <a:off x="1529239" y="2687241"/>
            <a:ext cx="3147774" cy="333137"/>
          </a:xfrm>
          <a:prstGeom prst="rect">
            <a:avLst/>
          </a:prstGeom>
          <a:noFill/>
          <a:ln/>
        </p:spPr>
        <p:txBody>
          <a:bodyPr wrap="none" lIns="0" tIns="0" rIns="0" bIns="0" rtlCol="0" anchor="t"/>
          <a:lstStyle/>
          <a:p>
            <a:pPr marL="0" indent="0" algn="l">
              <a:lnSpc>
                <a:spcPts val="2600"/>
              </a:lnSpc>
              <a:buNone/>
            </a:pPr>
            <a:r>
              <a:rPr lang="en-US" sz="2050" dirty="0">
                <a:solidFill>
                  <a:srgbClr val="F9EEE7"/>
                </a:solidFill>
                <a:latin typeface="Quattrocento" pitchFamily="34" charset="0"/>
                <a:ea typeface="Quattrocento" pitchFamily="34" charset="-122"/>
                <a:cs typeface="Quattrocento" pitchFamily="34" charset="-120"/>
              </a:rPr>
              <a:t>Comprehensive Approach</a:t>
            </a:r>
            <a:endParaRPr lang="en-US" sz="2050" dirty="0"/>
          </a:p>
        </p:txBody>
      </p:sp>
      <p:sp>
        <p:nvSpPr>
          <p:cNvPr id="7" name="Text 4"/>
          <p:cNvSpPr/>
          <p:nvPr/>
        </p:nvSpPr>
        <p:spPr>
          <a:xfrm>
            <a:off x="1529239" y="3156228"/>
            <a:ext cx="10845165" cy="362426"/>
          </a:xfrm>
          <a:prstGeom prst="rect">
            <a:avLst/>
          </a:prstGeom>
          <a:noFill/>
          <a:ln/>
        </p:spPr>
        <p:txBody>
          <a:bodyPr wrap="none" lIns="0" tIns="0" rIns="0" bIns="0" rtlCol="0" anchor="t"/>
          <a:lstStyle/>
          <a:p>
            <a:pPr marL="0" indent="0" algn="l">
              <a:lnSpc>
                <a:spcPts val="2850"/>
              </a:lnSpc>
              <a:buNone/>
            </a:pPr>
            <a:r>
              <a:rPr lang="en-US" sz="1750" dirty="0">
                <a:solidFill>
                  <a:srgbClr val="F9EEE7"/>
                </a:solidFill>
                <a:latin typeface="Quattrocento" pitchFamily="34" charset="0"/>
                <a:ea typeface="Quattrocento" pitchFamily="34" charset="-122"/>
                <a:cs typeface="Quattrocento" pitchFamily="34" charset="-120"/>
              </a:rPr>
              <a:t>Treats risk and return together in an integrated manner</a:t>
            </a:r>
            <a:endParaRPr lang="en-US" sz="1750" dirty="0"/>
          </a:p>
        </p:txBody>
      </p:sp>
      <p:sp>
        <p:nvSpPr>
          <p:cNvPr id="8" name="Shape 5"/>
          <p:cNvSpPr/>
          <p:nvPr/>
        </p:nvSpPr>
        <p:spPr>
          <a:xfrm>
            <a:off x="792956" y="3971806"/>
            <a:ext cx="509707" cy="509707"/>
          </a:xfrm>
          <a:prstGeom prst="roundRect">
            <a:avLst>
              <a:gd name="adj" fmla="val 6668"/>
            </a:avLst>
          </a:prstGeom>
          <a:solidFill>
            <a:srgbClr val="315251"/>
          </a:solidFill>
          <a:ln/>
        </p:spPr>
        <p:txBody>
          <a:bodyPr/>
          <a:lstStyle/>
          <a:p>
            <a:endParaRPr lang="en-US"/>
          </a:p>
        </p:txBody>
      </p:sp>
      <p:sp>
        <p:nvSpPr>
          <p:cNvPr id="9" name="Text 6"/>
          <p:cNvSpPr/>
          <p:nvPr/>
        </p:nvSpPr>
        <p:spPr>
          <a:xfrm>
            <a:off x="1529239" y="4049673"/>
            <a:ext cx="2930128" cy="333137"/>
          </a:xfrm>
          <a:prstGeom prst="rect">
            <a:avLst/>
          </a:prstGeom>
          <a:noFill/>
          <a:ln/>
        </p:spPr>
        <p:txBody>
          <a:bodyPr wrap="none" lIns="0" tIns="0" rIns="0" bIns="0" rtlCol="0" anchor="t"/>
          <a:lstStyle/>
          <a:p>
            <a:pPr marL="0" indent="0" algn="l">
              <a:lnSpc>
                <a:spcPts val="2600"/>
              </a:lnSpc>
              <a:buNone/>
            </a:pPr>
            <a:r>
              <a:rPr lang="en-US" sz="2050" dirty="0">
                <a:solidFill>
                  <a:srgbClr val="F9EEE7"/>
                </a:solidFill>
                <a:latin typeface="Quattrocento" pitchFamily="34" charset="0"/>
                <a:ea typeface="Quattrocento" pitchFamily="34" charset="-122"/>
                <a:cs typeface="Quattrocento" pitchFamily="34" charset="-120"/>
              </a:rPr>
              <a:t>Quantifiable Framework</a:t>
            </a:r>
            <a:endParaRPr lang="en-US" sz="2050" dirty="0"/>
          </a:p>
        </p:txBody>
      </p:sp>
      <p:sp>
        <p:nvSpPr>
          <p:cNvPr id="10" name="Text 7"/>
          <p:cNvSpPr/>
          <p:nvPr/>
        </p:nvSpPr>
        <p:spPr>
          <a:xfrm>
            <a:off x="1529239" y="4518660"/>
            <a:ext cx="10845165" cy="362426"/>
          </a:xfrm>
          <a:prstGeom prst="rect">
            <a:avLst/>
          </a:prstGeom>
          <a:noFill/>
          <a:ln/>
        </p:spPr>
        <p:txBody>
          <a:bodyPr wrap="none" lIns="0" tIns="0" rIns="0" bIns="0" rtlCol="0" anchor="t"/>
          <a:lstStyle/>
          <a:p>
            <a:pPr marL="0" indent="0" algn="l">
              <a:lnSpc>
                <a:spcPts val="2850"/>
              </a:lnSpc>
              <a:buNone/>
            </a:pPr>
            <a:r>
              <a:rPr lang="en-US" sz="1750" dirty="0">
                <a:solidFill>
                  <a:srgbClr val="F9EEE7"/>
                </a:solidFill>
                <a:latin typeface="Quattrocento" pitchFamily="34" charset="0"/>
                <a:ea typeface="Quattrocento" pitchFamily="34" charset="-122"/>
                <a:cs typeface="Quattrocento" pitchFamily="34" charset="-120"/>
              </a:rPr>
              <a:t>Provides measurable implications of risk and return decisions</a:t>
            </a:r>
            <a:endParaRPr lang="en-US" sz="1750" dirty="0"/>
          </a:p>
        </p:txBody>
      </p:sp>
      <p:sp>
        <p:nvSpPr>
          <p:cNvPr id="11" name="Shape 8"/>
          <p:cNvSpPr/>
          <p:nvPr/>
        </p:nvSpPr>
        <p:spPr>
          <a:xfrm>
            <a:off x="792956" y="5334238"/>
            <a:ext cx="509707" cy="509707"/>
          </a:xfrm>
          <a:prstGeom prst="roundRect">
            <a:avLst>
              <a:gd name="adj" fmla="val 6668"/>
            </a:avLst>
          </a:prstGeom>
          <a:solidFill>
            <a:srgbClr val="315251"/>
          </a:solidFill>
          <a:ln/>
        </p:spPr>
        <p:txBody>
          <a:bodyPr/>
          <a:lstStyle/>
          <a:p>
            <a:endParaRPr lang="en-US"/>
          </a:p>
        </p:txBody>
      </p:sp>
      <p:sp>
        <p:nvSpPr>
          <p:cNvPr id="12" name="Text 9"/>
          <p:cNvSpPr/>
          <p:nvPr/>
        </p:nvSpPr>
        <p:spPr>
          <a:xfrm>
            <a:off x="1529239" y="5412105"/>
            <a:ext cx="2665571" cy="333137"/>
          </a:xfrm>
          <a:prstGeom prst="rect">
            <a:avLst/>
          </a:prstGeom>
          <a:noFill/>
          <a:ln/>
        </p:spPr>
        <p:txBody>
          <a:bodyPr wrap="none" lIns="0" tIns="0" rIns="0" bIns="0" rtlCol="0" anchor="t"/>
          <a:lstStyle/>
          <a:p>
            <a:pPr marL="0" indent="0" algn="l">
              <a:lnSpc>
                <a:spcPts val="2600"/>
              </a:lnSpc>
              <a:buNone/>
            </a:pPr>
            <a:r>
              <a:rPr lang="en-US" sz="2050" dirty="0">
                <a:solidFill>
                  <a:srgbClr val="F9EEE7"/>
                </a:solidFill>
                <a:latin typeface="Quattrocento" pitchFamily="34" charset="0"/>
                <a:ea typeface="Quattrocento" pitchFamily="34" charset="-122"/>
                <a:cs typeface="Quattrocento" pitchFamily="34" charset="-120"/>
              </a:rPr>
              <a:t>Portfolio-Level Focus</a:t>
            </a:r>
            <a:endParaRPr lang="en-US" sz="2050" dirty="0"/>
          </a:p>
        </p:txBody>
      </p:sp>
      <p:sp>
        <p:nvSpPr>
          <p:cNvPr id="13" name="Text 10"/>
          <p:cNvSpPr/>
          <p:nvPr/>
        </p:nvSpPr>
        <p:spPr>
          <a:xfrm>
            <a:off x="1529239" y="5881092"/>
            <a:ext cx="10845165" cy="362426"/>
          </a:xfrm>
          <a:prstGeom prst="rect">
            <a:avLst/>
          </a:prstGeom>
          <a:noFill/>
          <a:ln/>
        </p:spPr>
        <p:txBody>
          <a:bodyPr wrap="none" lIns="0" tIns="0" rIns="0" bIns="0" rtlCol="0" anchor="t"/>
          <a:lstStyle/>
          <a:p>
            <a:pPr marL="0" indent="0" algn="l">
              <a:lnSpc>
                <a:spcPts val="2850"/>
              </a:lnSpc>
              <a:buNone/>
            </a:pPr>
            <a:r>
              <a:rPr lang="en-US" sz="1750" dirty="0">
                <a:solidFill>
                  <a:srgbClr val="F9EEE7"/>
                </a:solidFill>
                <a:latin typeface="Quattrocento" pitchFamily="34" charset="0"/>
                <a:ea typeface="Quattrocento" pitchFamily="34" charset="-122"/>
                <a:cs typeface="Quattrocento" pitchFamily="34" charset="-120"/>
              </a:rPr>
              <a:t>Addresses allocation at the level of the investor's overall wealth</a:t>
            </a:r>
            <a:endParaRPr lang="en-US" sz="1750" dirty="0"/>
          </a:p>
        </p:txBody>
      </p:sp>
      <p:sp>
        <p:nvSpPr>
          <p:cNvPr id="14" name="Shape 11"/>
          <p:cNvSpPr/>
          <p:nvPr/>
        </p:nvSpPr>
        <p:spPr>
          <a:xfrm>
            <a:off x="792956" y="6696670"/>
            <a:ext cx="509707" cy="509707"/>
          </a:xfrm>
          <a:prstGeom prst="roundRect">
            <a:avLst>
              <a:gd name="adj" fmla="val 6668"/>
            </a:avLst>
          </a:prstGeom>
          <a:solidFill>
            <a:srgbClr val="315251"/>
          </a:solidFill>
          <a:ln/>
        </p:spPr>
        <p:txBody>
          <a:bodyPr/>
          <a:lstStyle/>
          <a:p>
            <a:endParaRPr lang="en-US"/>
          </a:p>
        </p:txBody>
      </p:sp>
      <p:sp>
        <p:nvSpPr>
          <p:cNvPr id="15" name="Text 12"/>
          <p:cNvSpPr/>
          <p:nvPr/>
        </p:nvSpPr>
        <p:spPr>
          <a:xfrm>
            <a:off x="1529239" y="6774537"/>
            <a:ext cx="2665571" cy="333137"/>
          </a:xfrm>
          <a:prstGeom prst="rect">
            <a:avLst/>
          </a:prstGeom>
          <a:noFill/>
          <a:ln/>
        </p:spPr>
        <p:txBody>
          <a:bodyPr wrap="none" lIns="0" tIns="0" rIns="0" bIns="0" rtlCol="0" anchor="t"/>
          <a:lstStyle/>
          <a:p>
            <a:pPr marL="0" indent="0" algn="l">
              <a:lnSpc>
                <a:spcPts val="2600"/>
              </a:lnSpc>
              <a:buNone/>
            </a:pPr>
            <a:r>
              <a:rPr lang="en-US" sz="2050" dirty="0">
                <a:solidFill>
                  <a:srgbClr val="F9EEE7"/>
                </a:solidFill>
                <a:latin typeface="Quattrocento" pitchFamily="34" charset="0"/>
                <a:ea typeface="Quattrocento" pitchFamily="34" charset="-122"/>
                <a:cs typeface="Quattrocento" pitchFamily="34" charset="-120"/>
              </a:rPr>
              <a:t>Nobel Prize-Winning</a:t>
            </a:r>
            <a:endParaRPr lang="en-US" sz="2050" dirty="0"/>
          </a:p>
        </p:txBody>
      </p:sp>
      <p:sp>
        <p:nvSpPr>
          <p:cNvPr id="16" name="Text 13"/>
          <p:cNvSpPr/>
          <p:nvPr/>
        </p:nvSpPr>
        <p:spPr>
          <a:xfrm>
            <a:off x="1529239" y="7243524"/>
            <a:ext cx="10845165" cy="362426"/>
          </a:xfrm>
          <a:prstGeom prst="rect">
            <a:avLst/>
          </a:prstGeom>
          <a:noFill/>
          <a:ln/>
        </p:spPr>
        <p:txBody>
          <a:bodyPr wrap="none" lIns="0" tIns="0" rIns="0" bIns="0" rtlCol="0" anchor="t"/>
          <a:lstStyle/>
          <a:p>
            <a:pPr marL="0" indent="0" algn="l">
              <a:lnSpc>
                <a:spcPts val="2850"/>
              </a:lnSpc>
              <a:buNone/>
            </a:pPr>
            <a:r>
              <a:rPr lang="en-US" sz="1750" dirty="0">
                <a:solidFill>
                  <a:srgbClr val="F9EEE7"/>
                </a:solidFill>
                <a:latin typeface="Quattrocento" pitchFamily="34" charset="0"/>
                <a:ea typeface="Quattrocento" pitchFamily="34" charset="-122"/>
                <a:cs typeface="Quattrocento" pitchFamily="34" charset="-120"/>
              </a:rPr>
              <a:t>Developed by Harry Markowitz, who won the 1990 Nobel Prize in Economics</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78550" y="648891"/>
            <a:ext cx="9403437" cy="654368"/>
          </a:xfrm>
          <a:prstGeom prst="rect">
            <a:avLst/>
          </a:prstGeom>
          <a:noFill/>
          <a:ln/>
        </p:spPr>
        <p:txBody>
          <a:bodyPr wrap="none" lIns="0" tIns="0" rIns="0" bIns="0" rtlCol="0" anchor="t"/>
          <a:lstStyle/>
          <a:p>
            <a:pPr marL="0" indent="0" algn="l">
              <a:lnSpc>
                <a:spcPts val="5150"/>
              </a:lnSpc>
              <a:buNone/>
            </a:pPr>
            <a:r>
              <a:rPr lang="en-US" sz="4100" dirty="0">
                <a:solidFill>
                  <a:srgbClr val="FFD9BE"/>
                </a:solidFill>
                <a:latin typeface="Quattrocento" pitchFamily="34" charset="0"/>
                <a:ea typeface="Quattrocento" pitchFamily="34" charset="-122"/>
                <a:cs typeface="Quattrocento" pitchFamily="34" charset="-120"/>
              </a:rPr>
              <a:t>Investor Preferences and Risk Tolerance</a:t>
            </a:r>
            <a:endParaRPr lang="en-US" sz="4100" dirty="0"/>
          </a:p>
        </p:txBody>
      </p:sp>
      <p:sp>
        <p:nvSpPr>
          <p:cNvPr id="3" name="Text 1"/>
          <p:cNvSpPr/>
          <p:nvPr/>
        </p:nvSpPr>
        <p:spPr>
          <a:xfrm>
            <a:off x="778550" y="1859280"/>
            <a:ext cx="2617232" cy="327065"/>
          </a:xfrm>
          <a:prstGeom prst="rect">
            <a:avLst/>
          </a:prstGeom>
          <a:noFill/>
          <a:ln/>
        </p:spPr>
        <p:txBody>
          <a:bodyPr wrap="none" lIns="0" tIns="0" rIns="0" bIns="0" rtlCol="0" anchor="t"/>
          <a:lstStyle/>
          <a:p>
            <a:pPr marL="0" indent="0" algn="l">
              <a:lnSpc>
                <a:spcPts val="2550"/>
              </a:lnSpc>
              <a:buNone/>
            </a:pPr>
            <a:r>
              <a:rPr lang="en-US" sz="2050" dirty="0">
                <a:solidFill>
                  <a:srgbClr val="FFD9BE"/>
                </a:solidFill>
                <a:latin typeface="Quattrocento" pitchFamily="34" charset="0"/>
                <a:ea typeface="Quattrocento" pitchFamily="34" charset="-122"/>
                <a:cs typeface="Quattrocento" pitchFamily="34" charset="-120"/>
              </a:rPr>
              <a:t>Conservative Investor</a:t>
            </a:r>
            <a:endParaRPr lang="en-US" sz="2050" dirty="0"/>
          </a:p>
        </p:txBody>
      </p:sp>
      <p:sp>
        <p:nvSpPr>
          <p:cNvPr id="4" name="Text 2"/>
          <p:cNvSpPr/>
          <p:nvPr/>
        </p:nvSpPr>
        <p:spPr>
          <a:xfrm>
            <a:off x="778550" y="2408753"/>
            <a:ext cx="6265307" cy="355997"/>
          </a:xfrm>
          <a:prstGeom prst="rect">
            <a:avLst/>
          </a:prstGeom>
          <a:noFill/>
          <a:ln/>
        </p:spPr>
        <p:txBody>
          <a:bodyPr wrap="non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More risk-averse with steeply curved indifference curves</a:t>
            </a:r>
            <a:endParaRPr lang="en-US" sz="1750" dirty="0"/>
          </a:p>
        </p:txBody>
      </p:sp>
      <p:sp>
        <p:nvSpPr>
          <p:cNvPr id="5" name="Text 3"/>
          <p:cNvSpPr/>
          <p:nvPr/>
        </p:nvSpPr>
        <p:spPr>
          <a:xfrm>
            <a:off x="778550" y="2964894"/>
            <a:ext cx="6265307" cy="355997"/>
          </a:xfrm>
          <a:prstGeom prst="rect">
            <a:avLst/>
          </a:prstGeom>
          <a:noFill/>
          <a:ln/>
        </p:spPr>
        <p:txBody>
          <a:bodyPr wrap="non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Requires significant additional return to accept more risk</a:t>
            </a:r>
            <a:endParaRPr lang="en-US" sz="1750" dirty="0"/>
          </a:p>
        </p:txBody>
      </p:sp>
      <p:pic>
        <p:nvPicPr>
          <p:cNvPr id="6" name="Image 0" descr="preencoded.png"/>
          <p:cNvPicPr>
            <a:picLocks noChangeAspect="1"/>
          </p:cNvPicPr>
          <p:nvPr/>
        </p:nvPicPr>
        <p:blipFill>
          <a:blip r:embed="rId3"/>
          <a:stretch>
            <a:fillRect/>
          </a:stretch>
        </p:blipFill>
        <p:spPr>
          <a:xfrm>
            <a:off x="778550" y="3571161"/>
            <a:ext cx="6265307" cy="3759160"/>
          </a:xfrm>
          <a:prstGeom prst="rect">
            <a:avLst/>
          </a:prstGeom>
        </p:spPr>
      </p:pic>
      <p:sp>
        <p:nvSpPr>
          <p:cNvPr id="7" name="Text 4"/>
          <p:cNvSpPr/>
          <p:nvPr/>
        </p:nvSpPr>
        <p:spPr>
          <a:xfrm>
            <a:off x="7594163" y="1859280"/>
            <a:ext cx="2617232" cy="327065"/>
          </a:xfrm>
          <a:prstGeom prst="rect">
            <a:avLst/>
          </a:prstGeom>
          <a:noFill/>
          <a:ln/>
        </p:spPr>
        <p:txBody>
          <a:bodyPr wrap="none" lIns="0" tIns="0" rIns="0" bIns="0" rtlCol="0" anchor="t"/>
          <a:lstStyle/>
          <a:p>
            <a:pPr marL="0" indent="0" algn="l">
              <a:lnSpc>
                <a:spcPts val="2550"/>
              </a:lnSpc>
              <a:buNone/>
            </a:pPr>
            <a:r>
              <a:rPr lang="en-US" sz="2050" dirty="0">
                <a:solidFill>
                  <a:srgbClr val="FFD9BE"/>
                </a:solidFill>
                <a:latin typeface="Quattrocento" pitchFamily="34" charset="0"/>
                <a:ea typeface="Quattrocento" pitchFamily="34" charset="-122"/>
                <a:cs typeface="Quattrocento" pitchFamily="34" charset="-120"/>
              </a:rPr>
              <a:t>Aggressive Investor</a:t>
            </a:r>
            <a:endParaRPr lang="en-US" sz="2050" dirty="0"/>
          </a:p>
        </p:txBody>
      </p:sp>
      <p:sp>
        <p:nvSpPr>
          <p:cNvPr id="8" name="Text 5"/>
          <p:cNvSpPr/>
          <p:nvPr/>
        </p:nvSpPr>
        <p:spPr>
          <a:xfrm>
            <a:off x="7594163" y="2408753"/>
            <a:ext cx="6265307" cy="355997"/>
          </a:xfrm>
          <a:prstGeom prst="rect">
            <a:avLst/>
          </a:prstGeom>
          <a:noFill/>
          <a:ln/>
        </p:spPr>
        <p:txBody>
          <a:bodyPr wrap="non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More risk-tolerant with less steeply curved indifference curves</a:t>
            </a:r>
            <a:endParaRPr lang="en-US" sz="1750" dirty="0"/>
          </a:p>
        </p:txBody>
      </p:sp>
      <p:sp>
        <p:nvSpPr>
          <p:cNvPr id="9" name="Text 6"/>
          <p:cNvSpPr/>
          <p:nvPr/>
        </p:nvSpPr>
        <p:spPr>
          <a:xfrm>
            <a:off x="7594163" y="2964894"/>
            <a:ext cx="6265307" cy="355997"/>
          </a:xfrm>
          <a:prstGeom prst="rect">
            <a:avLst/>
          </a:prstGeom>
          <a:noFill/>
          <a:ln/>
        </p:spPr>
        <p:txBody>
          <a:bodyPr wrap="non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Willing to accept more risk for moderate increases in return</a:t>
            </a:r>
            <a:endParaRPr lang="en-US" sz="1750" dirty="0"/>
          </a:p>
        </p:txBody>
      </p:sp>
      <p:pic>
        <p:nvPicPr>
          <p:cNvPr id="10" name="Image 1" descr="preencoded.png"/>
          <p:cNvPicPr>
            <a:picLocks noChangeAspect="1"/>
          </p:cNvPicPr>
          <p:nvPr/>
        </p:nvPicPr>
        <p:blipFill>
          <a:blip r:embed="rId4"/>
          <a:stretch>
            <a:fillRect/>
          </a:stretch>
        </p:blipFill>
        <p:spPr>
          <a:xfrm>
            <a:off x="7594163" y="3571161"/>
            <a:ext cx="6265307" cy="37591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37724" y="2330172"/>
            <a:ext cx="7553206"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Portfolio Dominance Concept</a:t>
            </a:r>
            <a:endParaRPr lang="en-US" sz="4400" dirty="0"/>
          </a:p>
        </p:txBody>
      </p:sp>
      <p:sp>
        <p:nvSpPr>
          <p:cNvPr id="3" name="Shape 1"/>
          <p:cNvSpPr/>
          <p:nvPr/>
        </p:nvSpPr>
        <p:spPr>
          <a:xfrm>
            <a:off x="837724" y="3393162"/>
            <a:ext cx="4158734" cy="2506266"/>
          </a:xfrm>
          <a:prstGeom prst="roundRect">
            <a:avLst>
              <a:gd name="adj" fmla="val 1433"/>
            </a:avLst>
          </a:prstGeom>
          <a:solidFill>
            <a:srgbClr val="315251"/>
          </a:solidFill>
          <a:ln/>
        </p:spPr>
        <p:txBody>
          <a:bodyPr/>
          <a:lstStyle/>
          <a:p>
            <a:endParaRPr lang="en-US"/>
          </a:p>
        </p:txBody>
      </p:sp>
      <p:sp>
        <p:nvSpPr>
          <p:cNvPr id="4" name="Text 2"/>
          <p:cNvSpPr/>
          <p:nvPr/>
        </p:nvSpPr>
        <p:spPr>
          <a:xfrm>
            <a:off x="1077039" y="363247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Dominant Portfolio</a:t>
            </a:r>
            <a:endParaRPr lang="en-US" sz="2200" dirty="0"/>
          </a:p>
        </p:txBody>
      </p:sp>
      <p:sp>
        <p:nvSpPr>
          <p:cNvPr id="5" name="Text 3"/>
          <p:cNvSpPr/>
          <p:nvPr/>
        </p:nvSpPr>
        <p:spPr>
          <a:xfrm>
            <a:off x="1077039" y="4128016"/>
            <a:ext cx="3680103" cy="1532096"/>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Provides more return with equal or less risk, or less risk with equal or more return compared to another portfolio</a:t>
            </a:r>
            <a:endParaRPr lang="en-US" sz="1850" dirty="0"/>
          </a:p>
        </p:txBody>
      </p:sp>
      <p:sp>
        <p:nvSpPr>
          <p:cNvPr id="6" name="Shape 4"/>
          <p:cNvSpPr/>
          <p:nvPr/>
        </p:nvSpPr>
        <p:spPr>
          <a:xfrm>
            <a:off x="5235773" y="3393162"/>
            <a:ext cx="4158734" cy="2506266"/>
          </a:xfrm>
          <a:prstGeom prst="roundRect">
            <a:avLst>
              <a:gd name="adj" fmla="val 1433"/>
            </a:avLst>
          </a:prstGeom>
          <a:solidFill>
            <a:srgbClr val="315251"/>
          </a:solidFill>
          <a:ln/>
        </p:spPr>
        <p:txBody>
          <a:bodyPr/>
          <a:lstStyle/>
          <a:p>
            <a:endParaRPr lang="en-US"/>
          </a:p>
        </p:txBody>
      </p:sp>
      <p:sp>
        <p:nvSpPr>
          <p:cNvPr id="7" name="Text 5"/>
          <p:cNvSpPr/>
          <p:nvPr/>
        </p:nvSpPr>
        <p:spPr>
          <a:xfrm>
            <a:off x="5475089" y="363247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Dominated Portfolio</a:t>
            </a:r>
            <a:endParaRPr lang="en-US" sz="2200" dirty="0"/>
          </a:p>
        </p:txBody>
      </p:sp>
      <p:sp>
        <p:nvSpPr>
          <p:cNvPr id="8" name="Text 6"/>
          <p:cNvSpPr/>
          <p:nvPr/>
        </p:nvSpPr>
        <p:spPr>
          <a:xfrm>
            <a:off x="5475089" y="4128016"/>
            <a:ext cx="3680103"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Any portfolio that could be improved by moving to a dominant portfolio position</a:t>
            </a:r>
            <a:endParaRPr lang="en-US" sz="1850" dirty="0"/>
          </a:p>
        </p:txBody>
      </p:sp>
      <p:sp>
        <p:nvSpPr>
          <p:cNvPr id="9" name="Shape 7"/>
          <p:cNvSpPr/>
          <p:nvPr/>
        </p:nvSpPr>
        <p:spPr>
          <a:xfrm>
            <a:off x="9633823" y="3393162"/>
            <a:ext cx="4158853" cy="2506266"/>
          </a:xfrm>
          <a:prstGeom prst="roundRect">
            <a:avLst>
              <a:gd name="adj" fmla="val 1433"/>
            </a:avLst>
          </a:prstGeom>
          <a:solidFill>
            <a:srgbClr val="315251"/>
          </a:solidFill>
          <a:ln/>
        </p:spPr>
        <p:txBody>
          <a:bodyPr/>
          <a:lstStyle/>
          <a:p>
            <a:endParaRPr lang="en-US"/>
          </a:p>
        </p:txBody>
      </p:sp>
      <p:sp>
        <p:nvSpPr>
          <p:cNvPr id="10" name="Text 8"/>
          <p:cNvSpPr/>
          <p:nvPr/>
        </p:nvSpPr>
        <p:spPr>
          <a:xfrm>
            <a:off x="9873139" y="363247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MPT's Primary Goal</a:t>
            </a:r>
            <a:endParaRPr lang="en-US" sz="2200" dirty="0"/>
          </a:p>
        </p:txBody>
      </p:sp>
      <p:sp>
        <p:nvSpPr>
          <p:cNvPr id="11" name="Text 9"/>
          <p:cNvSpPr/>
          <p:nvPr/>
        </p:nvSpPr>
        <p:spPr>
          <a:xfrm>
            <a:off x="9873139" y="4128016"/>
            <a:ext cx="3680222" cy="1532096"/>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Help investors avoid holding dominated portfolios by moving "northwesterly" in the risk/return diagram</a:t>
            </a:r>
            <a:endParaRPr lang="en-US" sz="18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37724" y="658773"/>
            <a:ext cx="7176492"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The Power of Diversification</a:t>
            </a:r>
            <a:endParaRPr lang="en-US" sz="4400" dirty="0"/>
          </a:p>
        </p:txBody>
      </p:sp>
      <p:sp>
        <p:nvSpPr>
          <p:cNvPr id="3" name="Shape 1"/>
          <p:cNvSpPr/>
          <p:nvPr/>
        </p:nvSpPr>
        <p:spPr>
          <a:xfrm>
            <a:off x="837724" y="1841540"/>
            <a:ext cx="2159079" cy="1357193"/>
          </a:xfrm>
          <a:prstGeom prst="roundRect">
            <a:avLst>
              <a:gd name="adj" fmla="val 2646"/>
            </a:avLst>
          </a:prstGeom>
          <a:solidFill>
            <a:srgbClr val="315251"/>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1748909" y="2309693"/>
            <a:ext cx="336590" cy="420767"/>
          </a:xfrm>
          <a:prstGeom prst="rect">
            <a:avLst/>
          </a:prstGeom>
        </p:spPr>
      </p:pic>
      <p:sp>
        <p:nvSpPr>
          <p:cNvPr id="5" name="Text 2"/>
          <p:cNvSpPr/>
          <p:nvPr/>
        </p:nvSpPr>
        <p:spPr>
          <a:xfrm>
            <a:off x="3236119" y="2080855"/>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Traditional Wisdom</a:t>
            </a:r>
            <a:endParaRPr lang="en-US" sz="2200" dirty="0"/>
          </a:p>
        </p:txBody>
      </p:sp>
      <p:sp>
        <p:nvSpPr>
          <p:cNvPr id="6" name="Text 3"/>
          <p:cNvSpPr/>
          <p:nvPr/>
        </p:nvSpPr>
        <p:spPr>
          <a:xfrm>
            <a:off x="3236119" y="2576393"/>
            <a:ext cx="4013835"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"Don't put all your eggs in one basket"</a:t>
            </a:r>
            <a:endParaRPr lang="en-US" sz="1850" dirty="0"/>
          </a:p>
        </p:txBody>
      </p:sp>
      <p:sp>
        <p:nvSpPr>
          <p:cNvPr id="7" name="Shape 4"/>
          <p:cNvSpPr/>
          <p:nvPr/>
        </p:nvSpPr>
        <p:spPr>
          <a:xfrm>
            <a:off x="3116461" y="3183493"/>
            <a:ext cx="10556558" cy="15240"/>
          </a:xfrm>
          <a:prstGeom prst="roundRect">
            <a:avLst>
              <a:gd name="adj" fmla="val 235611"/>
            </a:avLst>
          </a:prstGeom>
          <a:solidFill>
            <a:srgbClr val="4A6B6A"/>
          </a:solidFill>
          <a:ln/>
        </p:spPr>
        <p:txBody>
          <a:bodyPr/>
          <a:lstStyle/>
          <a:p>
            <a:endParaRPr lang="en-US"/>
          </a:p>
        </p:txBody>
      </p:sp>
      <p:sp>
        <p:nvSpPr>
          <p:cNvPr id="8" name="Shape 5"/>
          <p:cNvSpPr/>
          <p:nvPr/>
        </p:nvSpPr>
        <p:spPr>
          <a:xfrm>
            <a:off x="837724" y="3318391"/>
            <a:ext cx="4318278" cy="1357193"/>
          </a:xfrm>
          <a:prstGeom prst="roundRect">
            <a:avLst>
              <a:gd name="adj" fmla="val 2646"/>
            </a:avLst>
          </a:prstGeom>
          <a:solidFill>
            <a:srgbClr val="315251"/>
          </a:solidFill>
          <a:ln/>
        </p:spPr>
        <p:txBody>
          <a:bodyPr/>
          <a:lstStyle/>
          <a:p>
            <a:endParaRPr lang="en-US"/>
          </a:p>
        </p:txBody>
      </p:sp>
      <p:pic>
        <p:nvPicPr>
          <p:cNvPr id="9" name="Image 1" descr="preencoded.png"/>
          <p:cNvPicPr>
            <a:picLocks noChangeAspect="1"/>
          </p:cNvPicPr>
          <p:nvPr/>
        </p:nvPicPr>
        <p:blipFill>
          <a:blip r:embed="rId4"/>
          <a:stretch>
            <a:fillRect/>
          </a:stretch>
        </p:blipFill>
        <p:spPr>
          <a:xfrm>
            <a:off x="2828568" y="3786545"/>
            <a:ext cx="336590" cy="420767"/>
          </a:xfrm>
          <a:prstGeom prst="rect">
            <a:avLst/>
          </a:prstGeom>
        </p:spPr>
      </p:pic>
      <p:sp>
        <p:nvSpPr>
          <p:cNvPr id="10" name="Text 6"/>
          <p:cNvSpPr/>
          <p:nvPr/>
        </p:nvSpPr>
        <p:spPr>
          <a:xfrm>
            <a:off x="5395317" y="3557707"/>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Quantified Benefit</a:t>
            </a:r>
            <a:endParaRPr lang="en-US" sz="2200" dirty="0"/>
          </a:p>
        </p:txBody>
      </p:sp>
      <p:sp>
        <p:nvSpPr>
          <p:cNvPr id="11" name="Text 7"/>
          <p:cNvSpPr/>
          <p:nvPr/>
        </p:nvSpPr>
        <p:spPr>
          <a:xfrm>
            <a:off x="5395317" y="4053245"/>
            <a:ext cx="7026593"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MPT quantifies diversification benefits in terms of risk and return</a:t>
            </a:r>
            <a:endParaRPr lang="en-US" sz="1850" dirty="0"/>
          </a:p>
        </p:txBody>
      </p:sp>
      <p:sp>
        <p:nvSpPr>
          <p:cNvPr id="12" name="Shape 8"/>
          <p:cNvSpPr/>
          <p:nvPr/>
        </p:nvSpPr>
        <p:spPr>
          <a:xfrm>
            <a:off x="5275659" y="4660344"/>
            <a:ext cx="8397359" cy="15240"/>
          </a:xfrm>
          <a:prstGeom prst="roundRect">
            <a:avLst>
              <a:gd name="adj" fmla="val 235611"/>
            </a:avLst>
          </a:prstGeom>
          <a:solidFill>
            <a:srgbClr val="4A6B6A"/>
          </a:solidFill>
          <a:ln/>
        </p:spPr>
        <p:txBody>
          <a:bodyPr/>
          <a:lstStyle/>
          <a:p>
            <a:endParaRPr lang="en-US"/>
          </a:p>
        </p:txBody>
      </p:sp>
      <p:sp>
        <p:nvSpPr>
          <p:cNvPr id="13" name="Shape 9"/>
          <p:cNvSpPr/>
          <p:nvPr/>
        </p:nvSpPr>
        <p:spPr>
          <a:xfrm>
            <a:off x="837724" y="4795242"/>
            <a:ext cx="6477476" cy="1740218"/>
          </a:xfrm>
          <a:prstGeom prst="roundRect">
            <a:avLst>
              <a:gd name="adj" fmla="val 2063"/>
            </a:avLst>
          </a:prstGeom>
          <a:solidFill>
            <a:srgbClr val="315251"/>
          </a:solidFill>
          <a:ln/>
        </p:spPr>
        <p:txBody>
          <a:bodyPr/>
          <a:lstStyle/>
          <a:p>
            <a:endParaRPr lang="en-US"/>
          </a:p>
        </p:txBody>
      </p:sp>
      <p:pic>
        <p:nvPicPr>
          <p:cNvPr id="14" name="Image 2" descr="preencoded.png"/>
          <p:cNvPicPr>
            <a:picLocks noChangeAspect="1"/>
          </p:cNvPicPr>
          <p:nvPr/>
        </p:nvPicPr>
        <p:blipFill>
          <a:blip r:embed="rId5"/>
          <a:stretch>
            <a:fillRect/>
          </a:stretch>
        </p:blipFill>
        <p:spPr>
          <a:xfrm>
            <a:off x="3908107" y="5454968"/>
            <a:ext cx="336590" cy="420767"/>
          </a:xfrm>
          <a:prstGeom prst="rect">
            <a:avLst/>
          </a:prstGeom>
        </p:spPr>
      </p:pic>
      <p:sp>
        <p:nvSpPr>
          <p:cNvPr id="15" name="Text 10"/>
          <p:cNvSpPr/>
          <p:nvPr/>
        </p:nvSpPr>
        <p:spPr>
          <a:xfrm>
            <a:off x="7554516" y="503455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Optimal Allocation</a:t>
            </a:r>
            <a:endParaRPr lang="en-US" sz="2200" dirty="0"/>
          </a:p>
        </p:txBody>
      </p:sp>
      <p:sp>
        <p:nvSpPr>
          <p:cNvPr id="16" name="Text 11"/>
          <p:cNvSpPr/>
          <p:nvPr/>
        </p:nvSpPr>
        <p:spPr>
          <a:xfrm>
            <a:off x="7554516" y="5530096"/>
            <a:ext cx="599884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Provides guidance on how many "eggs" should go in which "baskets"</a:t>
            </a:r>
            <a:endParaRPr lang="en-US" sz="1850" dirty="0"/>
          </a:p>
        </p:txBody>
      </p:sp>
      <p:sp>
        <p:nvSpPr>
          <p:cNvPr id="17" name="Text 12"/>
          <p:cNvSpPr/>
          <p:nvPr/>
        </p:nvSpPr>
        <p:spPr>
          <a:xfrm>
            <a:off x="837724" y="6804660"/>
            <a:ext cx="12954952"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Diversification may be one of the rare "free lunches" in economics, allowing investors to improve return without increasing risk, or reduce risk without reducing return.</a:t>
            </a:r>
            <a:endParaRPr lang="en-US" sz="18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0314"/>
          </a:xfrm>
          <a:prstGeom prst="rect">
            <a:avLst/>
          </a:prstGeom>
        </p:spPr>
      </p:pic>
      <p:sp>
        <p:nvSpPr>
          <p:cNvPr id="3" name="Text 0"/>
          <p:cNvSpPr/>
          <p:nvPr/>
        </p:nvSpPr>
        <p:spPr>
          <a:xfrm>
            <a:off x="793671" y="623649"/>
            <a:ext cx="7556659" cy="1333976"/>
          </a:xfrm>
          <a:prstGeom prst="rect">
            <a:avLst/>
          </a:prstGeom>
          <a:noFill/>
          <a:ln/>
        </p:spPr>
        <p:txBody>
          <a:bodyPr wrap="square" lIns="0" tIns="0" rIns="0" bIns="0" rtlCol="0" anchor="t"/>
          <a:lstStyle/>
          <a:p>
            <a:pPr marL="0" indent="0" algn="l">
              <a:lnSpc>
                <a:spcPts val="5250"/>
              </a:lnSpc>
              <a:buNone/>
            </a:pPr>
            <a:r>
              <a:rPr lang="en-US" sz="4200" dirty="0">
                <a:solidFill>
                  <a:srgbClr val="FFD9BE"/>
                </a:solidFill>
                <a:latin typeface="Quattrocento" pitchFamily="34" charset="0"/>
                <a:ea typeface="Quattrocento" pitchFamily="34" charset="-122"/>
                <a:cs typeface="Quattrocento" pitchFamily="34" charset="-120"/>
              </a:rPr>
              <a:t>Correlation: The Key to Diversification</a:t>
            </a:r>
            <a:endParaRPr lang="en-US" sz="4200" dirty="0"/>
          </a:p>
        </p:txBody>
      </p:sp>
      <p:pic>
        <p:nvPicPr>
          <p:cNvPr id="4" name="Image 1" descr="preencoded.png"/>
          <p:cNvPicPr>
            <a:picLocks noChangeAspect="1"/>
          </p:cNvPicPr>
          <p:nvPr/>
        </p:nvPicPr>
        <p:blipFill>
          <a:blip r:embed="rId4"/>
          <a:stretch>
            <a:fillRect/>
          </a:stretch>
        </p:blipFill>
        <p:spPr>
          <a:xfrm>
            <a:off x="793671" y="2297787"/>
            <a:ext cx="1133832" cy="1648658"/>
          </a:xfrm>
          <a:prstGeom prst="rect">
            <a:avLst/>
          </a:prstGeom>
        </p:spPr>
      </p:pic>
      <p:sp>
        <p:nvSpPr>
          <p:cNvPr id="5" name="Text 1"/>
          <p:cNvSpPr/>
          <p:nvPr/>
        </p:nvSpPr>
        <p:spPr>
          <a:xfrm>
            <a:off x="2154198" y="2524482"/>
            <a:ext cx="2667953" cy="333494"/>
          </a:xfrm>
          <a:prstGeom prst="rect">
            <a:avLst/>
          </a:prstGeom>
          <a:noFill/>
          <a:ln/>
        </p:spPr>
        <p:txBody>
          <a:bodyPr wrap="none" lIns="0" tIns="0" rIns="0" bIns="0" rtlCol="0" anchor="t"/>
          <a:lstStyle/>
          <a:p>
            <a:pPr marL="0" indent="0" algn="l">
              <a:lnSpc>
                <a:spcPts val="2600"/>
              </a:lnSpc>
              <a:buNone/>
            </a:pPr>
            <a:r>
              <a:rPr lang="en-US" sz="2100" dirty="0">
                <a:solidFill>
                  <a:srgbClr val="F9EEE7"/>
                </a:solidFill>
                <a:latin typeface="Quattrocento" pitchFamily="34" charset="0"/>
                <a:ea typeface="Quattrocento" pitchFamily="34" charset="-122"/>
                <a:cs typeface="Quattrocento" pitchFamily="34" charset="-120"/>
              </a:rPr>
              <a:t>High Correlation</a:t>
            </a:r>
            <a:endParaRPr lang="en-US" sz="2100" dirty="0"/>
          </a:p>
        </p:txBody>
      </p:sp>
      <p:sp>
        <p:nvSpPr>
          <p:cNvPr id="6" name="Text 2"/>
          <p:cNvSpPr/>
          <p:nvPr/>
        </p:nvSpPr>
        <p:spPr>
          <a:xfrm>
            <a:off x="2154198" y="2993946"/>
            <a:ext cx="6196132" cy="725805"/>
          </a:xfrm>
          <a:prstGeom prst="rect">
            <a:avLst/>
          </a:prstGeom>
          <a:noFill/>
          <a:ln/>
        </p:spPr>
        <p:txBody>
          <a:bodyPr wrap="square" lIns="0" tIns="0" rIns="0" bIns="0" rtlCol="0" anchor="t"/>
          <a:lstStyle/>
          <a:p>
            <a:pPr marL="0" indent="0" algn="l">
              <a:lnSpc>
                <a:spcPts val="2850"/>
              </a:lnSpc>
              <a:buNone/>
            </a:pPr>
            <a:r>
              <a:rPr lang="en-US" sz="1750" dirty="0">
                <a:solidFill>
                  <a:srgbClr val="F9EEE7"/>
                </a:solidFill>
                <a:latin typeface="Quattrocento" pitchFamily="34" charset="0"/>
                <a:ea typeface="Quattrocento" pitchFamily="34" charset="-122"/>
                <a:cs typeface="Quattrocento" pitchFamily="34" charset="-120"/>
              </a:rPr>
              <a:t>Assets that move together provide less diversification benefit</a:t>
            </a:r>
            <a:endParaRPr lang="en-US" sz="1750" dirty="0"/>
          </a:p>
        </p:txBody>
      </p:sp>
      <p:pic>
        <p:nvPicPr>
          <p:cNvPr id="7" name="Image 2" descr="preencoded.png"/>
          <p:cNvPicPr>
            <a:picLocks noChangeAspect="1"/>
          </p:cNvPicPr>
          <p:nvPr/>
        </p:nvPicPr>
        <p:blipFill>
          <a:blip r:embed="rId5"/>
          <a:stretch>
            <a:fillRect/>
          </a:stretch>
        </p:blipFill>
        <p:spPr>
          <a:xfrm>
            <a:off x="793671" y="3946446"/>
            <a:ext cx="1133832" cy="2011561"/>
          </a:xfrm>
          <a:prstGeom prst="rect">
            <a:avLst/>
          </a:prstGeom>
        </p:spPr>
      </p:pic>
      <p:sp>
        <p:nvSpPr>
          <p:cNvPr id="8" name="Text 3"/>
          <p:cNvSpPr/>
          <p:nvPr/>
        </p:nvSpPr>
        <p:spPr>
          <a:xfrm>
            <a:off x="2154198" y="4173141"/>
            <a:ext cx="2667953" cy="333494"/>
          </a:xfrm>
          <a:prstGeom prst="rect">
            <a:avLst/>
          </a:prstGeom>
          <a:noFill/>
          <a:ln/>
        </p:spPr>
        <p:txBody>
          <a:bodyPr wrap="none" lIns="0" tIns="0" rIns="0" bIns="0" rtlCol="0" anchor="t"/>
          <a:lstStyle/>
          <a:p>
            <a:pPr marL="0" indent="0" algn="l">
              <a:lnSpc>
                <a:spcPts val="2600"/>
              </a:lnSpc>
              <a:buNone/>
            </a:pPr>
            <a:r>
              <a:rPr lang="en-US" sz="2100" dirty="0">
                <a:solidFill>
                  <a:srgbClr val="F9EEE7"/>
                </a:solidFill>
                <a:latin typeface="Quattrocento" pitchFamily="34" charset="0"/>
                <a:ea typeface="Quattrocento" pitchFamily="34" charset="-122"/>
                <a:cs typeface="Quattrocento" pitchFamily="34" charset="-120"/>
              </a:rPr>
              <a:t>Low Correlation</a:t>
            </a:r>
            <a:endParaRPr lang="en-US" sz="2100" dirty="0"/>
          </a:p>
        </p:txBody>
      </p:sp>
      <p:sp>
        <p:nvSpPr>
          <p:cNvPr id="9" name="Text 4"/>
          <p:cNvSpPr/>
          <p:nvPr/>
        </p:nvSpPr>
        <p:spPr>
          <a:xfrm>
            <a:off x="2154198" y="4642604"/>
            <a:ext cx="6196132" cy="1088708"/>
          </a:xfrm>
          <a:prstGeom prst="rect">
            <a:avLst/>
          </a:prstGeom>
          <a:noFill/>
          <a:ln/>
        </p:spPr>
        <p:txBody>
          <a:bodyPr wrap="square" lIns="0" tIns="0" rIns="0" bIns="0" rtlCol="0" anchor="t"/>
          <a:lstStyle/>
          <a:p>
            <a:pPr marL="0" indent="0" algn="l">
              <a:lnSpc>
                <a:spcPts val="2850"/>
              </a:lnSpc>
              <a:buNone/>
            </a:pPr>
            <a:r>
              <a:rPr lang="en-US" sz="1750" dirty="0">
                <a:solidFill>
                  <a:srgbClr val="F9EEE7"/>
                </a:solidFill>
                <a:latin typeface="Quattrocento" pitchFamily="34" charset="0"/>
                <a:ea typeface="Quattrocento" pitchFamily="34" charset="-122"/>
                <a:cs typeface="Quattrocento" pitchFamily="34" charset="-120"/>
              </a:rPr>
              <a:t>Assets that don't move together provide greater diversification benefit.  Assets with negative return correlations are hard to find but stabilize returns.</a:t>
            </a:r>
            <a:endParaRPr lang="en-US" sz="1750" dirty="0"/>
          </a:p>
        </p:txBody>
      </p:sp>
      <p:pic>
        <p:nvPicPr>
          <p:cNvPr id="10" name="Image 3" descr="preencoded.png"/>
          <p:cNvPicPr>
            <a:picLocks noChangeAspect="1"/>
          </p:cNvPicPr>
          <p:nvPr/>
        </p:nvPicPr>
        <p:blipFill>
          <a:blip r:embed="rId6"/>
          <a:stretch>
            <a:fillRect/>
          </a:stretch>
        </p:blipFill>
        <p:spPr>
          <a:xfrm>
            <a:off x="793671" y="5958007"/>
            <a:ext cx="1133832" cy="1648658"/>
          </a:xfrm>
          <a:prstGeom prst="rect">
            <a:avLst/>
          </a:prstGeom>
        </p:spPr>
      </p:pic>
      <p:sp>
        <p:nvSpPr>
          <p:cNvPr id="11" name="Text 5"/>
          <p:cNvSpPr/>
          <p:nvPr/>
        </p:nvSpPr>
        <p:spPr>
          <a:xfrm>
            <a:off x="2154198" y="6184702"/>
            <a:ext cx="2667953" cy="333494"/>
          </a:xfrm>
          <a:prstGeom prst="rect">
            <a:avLst/>
          </a:prstGeom>
          <a:noFill/>
          <a:ln/>
        </p:spPr>
        <p:txBody>
          <a:bodyPr wrap="none" lIns="0" tIns="0" rIns="0" bIns="0" rtlCol="0" anchor="t"/>
          <a:lstStyle/>
          <a:p>
            <a:pPr marL="0" indent="0" algn="l">
              <a:lnSpc>
                <a:spcPts val="2600"/>
              </a:lnSpc>
              <a:buNone/>
            </a:pPr>
            <a:r>
              <a:rPr lang="en-US" sz="2100" dirty="0">
                <a:solidFill>
                  <a:srgbClr val="F9EEE7"/>
                </a:solidFill>
                <a:latin typeface="Quattrocento" pitchFamily="34" charset="0"/>
                <a:ea typeface="Quattrocento" pitchFamily="34" charset="-122"/>
                <a:cs typeface="Quattrocento" pitchFamily="34" charset="-120"/>
              </a:rPr>
              <a:t>Real Estate Advantage</a:t>
            </a:r>
            <a:endParaRPr lang="en-US" sz="2100" dirty="0"/>
          </a:p>
        </p:txBody>
      </p:sp>
      <p:sp>
        <p:nvSpPr>
          <p:cNvPr id="12" name="Text 6"/>
          <p:cNvSpPr/>
          <p:nvPr/>
        </p:nvSpPr>
        <p:spPr>
          <a:xfrm>
            <a:off x="2154198" y="6654165"/>
            <a:ext cx="6196132" cy="725805"/>
          </a:xfrm>
          <a:prstGeom prst="rect">
            <a:avLst/>
          </a:prstGeom>
          <a:noFill/>
          <a:ln/>
        </p:spPr>
        <p:txBody>
          <a:bodyPr wrap="square" lIns="0" tIns="0" rIns="0" bIns="0" rtlCol="0" anchor="t"/>
          <a:lstStyle/>
          <a:p>
            <a:pPr marL="0" indent="0" algn="l">
              <a:lnSpc>
                <a:spcPts val="2850"/>
              </a:lnSpc>
              <a:buNone/>
            </a:pPr>
            <a:r>
              <a:rPr lang="en-US" sz="1750" dirty="0">
                <a:solidFill>
                  <a:srgbClr val="F9EEE7"/>
                </a:solidFill>
                <a:latin typeface="Quattrocento" pitchFamily="34" charset="0"/>
                <a:ea typeface="Quattrocento" pitchFamily="34" charset="-122"/>
                <a:cs typeface="Quattrocento" pitchFamily="34" charset="-120"/>
              </a:rPr>
              <a:t>Direct property investments typically have lower correlation with stocks and bonds</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TotalTime>
  <Words>3762</Words>
  <Application>Microsoft Office PowerPoint</Application>
  <PresentationFormat>Custom</PresentationFormat>
  <Paragraphs>379</Paragraphs>
  <Slides>41</Slides>
  <Notes>31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0" baseType="lpstr">
      <vt:lpstr>Wingdings</vt:lpstr>
      <vt:lpstr>Quattrocento</vt:lpstr>
      <vt:lpstr>Symbol</vt:lpstr>
      <vt:lpstr>Times New Roman</vt:lpstr>
      <vt:lpstr>Arial</vt:lpstr>
      <vt:lpstr>Georgia</vt:lpstr>
      <vt:lpstr>Calibri</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Norman Miller</cp:lastModifiedBy>
  <cp:revision>2</cp:revision>
  <dcterms:created xsi:type="dcterms:W3CDTF">2025-06-16T00:38:37Z</dcterms:created>
  <dcterms:modified xsi:type="dcterms:W3CDTF">2025-06-16T01:00:45Z</dcterms:modified>
</cp:coreProperties>
</file>