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4630400" cy="8229600"/>
  <p:notesSz cx="8229600" cy="14630400"/>
  <p:embeddedFontLst>
    <p:embeddedFont>
      <p:font typeface="Quattrocento" panose="02020502030000000404" pitchFamily="18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24B2A7-DBC3-4008-920A-8F2110F235AE}" v="12" dt="2025-06-16T16:08:26.8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984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man Miller" userId="33eb6ff97e000b03" providerId="LiveId" clId="{0024B2A7-DBC3-4008-920A-8F2110F235AE}"/>
    <pc:docChg chg="custSel modSld">
      <pc:chgData name="Norman Miller" userId="33eb6ff97e000b03" providerId="LiveId" clId="{0024B2A7-DBC3-4008-920A-8F2110F235AE}" dt="2025-06-16T16:09:58.354" v="517" actId="20577"/>
      <pc:docMkLst>
        <pc:docMk/>
      </pc:docMkLst>
      <pc:sldChg chg="addSp delSp modSp mod">
        <pc:chgData name="Norman Miller" userId="33eb6ff97e000b03" providerId="LiveId" clId="{0024B2A7-DBC3-4008-920A-8F2110F235AE}" dt="2025-06-16T15:54:48.644" v="191" actId="20577"/>
        <pc:sldMkLst>
          <pc:docMk/>
          <pc:sldMk cId="0" sldId="257"/>
        </pc:sldMkLst>
        <pc:spChg chg="mod">
          <ac:chgData name="Norman Miller" userId="33eb6ff97e000b03" providerId="LiveId" clId="{0024B2A7-DBC3-4008-920A-8F2110F235AE}" dt="2025-06-16T15:50:59.019" v="4" actId="20577"/>
          <ac:spMkLst>
            <pc:docMk/>
            <pc:sldMk cId="0" sldId="257"/>
            <ac:spMk id="6" creationId="{00000000-0000-0000-0000-000000000000}"/>
          </ac:spMkLst>
        </pc:spChg>
        <pc:spChg chg="mod">
          <ac:chgData name="Norman Miller" userId="33eb6ff97e000b03" providerId="LiveId" clId="{0024B2A7-DBC3-4008-920A-8F2110F235AE}" dt="2025-06-16T15:54:48.644" v="191" actId="20577"/>
          <ac:spMkLst>
            <pc:docMk/>
            <pc:sldMk cId="0" sldId="257"/>
            <ac:spMk id="9" creationId="{00000000-0000-0000-0000-000000000000}"/>
          </ac:spMkLst>
        </pc:spChg>
        <pc:spChg chg="mod">
          <ac:chgData name="Norman Miller" userId="33eb6ff97e000b03" providerId="LiveId" clId="{0024B2A7-DBC3-4008-920A-8F2110F235AE}" dt="2025-06-16T15:51:06.778" v="6" actId="20577"/>
          <ac:spMkLst>
            <pc:docMk/>
            <pc:sldMk cId="0" sldId="257"/>
            <ac:spMk id="12" creationId="{00000000-0000-0000-0000-000000000000}"/>
          </ac:spMkLst>
        </pc:spChg>
        <pc:spChg chg="mod">
          <ac:chgData name="Norman Miller" userId="33eb6ff97e000b03" providerId="LiveId" clId="{0024B2A7-DBC3-4008-920A-8F2110F235AE}" dt="2025-06-16T15:51:09.546" v="7" actId="20577"/>
          <ac:spMkLst>
            <pc:docMk/>
            <pc:sldMk cId="0" sldId="257"/>
            <ac:spMk id="15" creationId="{00000000-0000-0000-0000-000000000000}"/>
          </ac:spMkLst>
        </pc:spChg>
        <pc:spChg chg="add mod">
          <ac:chgData name="Norman Miller" userId="33eb6ff97e000b03" providerId="LiveId" clId="{0024B2A7-DBC3-4008-920A-8F2110F235AE}" dt="2025-06-16T15:52:03.496" v="88" actId="1076"/>
          <ac:spMkLst>
            <pc:docMk/>
            <pc:sldMk cId="0" sldId="257"/>
            <ac:spMk id="17" creationId="{29FC8EE1-84AC-4E62-E243-72CDF5E86241}"/>
          </ac:spMkLst>
        </pc:spChg>
        <pc:spChg chg="add mod">
          <ac:chgData name="Norman Miller" userId="33eb6ff97e000b03" providerId="LiveId" clId="{0024B2A7-DBC3-4008-920A-8F2110F235AE}" dt="2025-06-16T15:52:55.060" v="116" actId="14100"/>
          <ac:spMkLst>
            <pc:docMk/>
            <pc:sldMk cId="0" sldId="257"/>
            <ac:spMk id="18" creationId="{A599CB86-ED0E-B904-C579-BD041A84A35E}"/>
          </ac:spMkLst>
        </pc:spChg>
        <pc:picChg chg="del mod">
          <ac:chgData name="Norman Miller" userId="33eb6ff97e000b03" providerId="LiveId" clId="{0024B2A7-DBC3-4008-920A-8F2110F235AE}" dt="2025-06-16T15:50:43.115" v="1" actId="478"/>
          <ac:picMkLst>
            <pc:docMk/>
            <pc:sldMk cId="0" sldId="257"/>
            <ac:picMk id="2" creationId="{00000000-0000-0000-0000-000000000000}"/>
          </ac:picMkLst>
        </pc:picChg>
        <pc:picChg chg="add mod">
          <ac:chgData name="Norman Miller" userId="33eb6ff97e000b03" providerId="LiveId" clId="{0024B2A7-DBC3-4008-920A-8F2110F235AE}" dt="2025-06-16T15:51:19.270" v="10" actId="1076"/>
          <ac:picMkLst>
            <pc:docMk/>
            <pc:sldMk cId="0" sldId="257"/>
            <ac:picMk id="16" creationId="{167BB85F-9364-F58F-065B-8F56E01459B0}"/>
          </ac:picMkLst>
        </pc:picChg>
        <pc:cxnChg chg="add">
          <ac:chgData name="Norman Miller" userId="33eb6ff97e000b03" providerId="LiveId" clId="{0024B2A7-DBC3-4008-920A-8F2110F235AE}" dt="2025-06-16T15:53:22.500" v="117" actId="11529"/>
          <ac:cxnSpMkLst>
            <pc:docMk/>
            <pc:sldMk cId="0" sldId="257"/>
            <ac:cxnSpMk id="20" creationId="{A9D92D3D-4F62-8723-2C16-0C51646DDC15}"/>
          </ac:cxnSpMkLst>
        </pc:cxnChg>
        <pc:cxnChg chg="add mod">
          <ac:chgData name="Norman Miller" userId="33eb6ff97e000b03" providerId="LiveId" clId="{0024B2A7-DBC3-4008-920A-8F2110F235AE}" dt="2025-06-16T15:53:44.892" v="124" actId="14100"/>
          <ac:cxnSpMkLst>
            <pc:docMk/>
            <pc:sldMk cId="0" sldId="257"/>
            <ac:cxnSpMk id="21" creationId="{C7317D68-847B-7AD6-542E-8EE3FB48FB32}"/>
          </ac:cxnSpMkLst>
        </pc:cxnChg>
        <pc:cxnChg chg="add mod">
          <ac:chgData name="Norman Miller" userId="33eb6ff97e000b03" providerId="LiveId" clId="{0024B2A7-DBC3-4008-920A-8F2110F235AE}" dt="2025-06-16T15:53:51.144" v="126" actId="14100"/>
          <ac:cxnSpMkLst>
            <pc:docMk/>
            <pc:sldMk cId="0" sldId="257"/>
            <ac:cxnSpMk id="22" creationId="{E883C00B-296A-506D-CC42-A7A8C4DD0495}"/>
          </ac:cxnSpMkLst>
        </pc:cxnChg>
        <pc:cxnChg chg="add mod">
          <ac:chgData name="Norman Miller" userId="33eb6ff97e000b03" providerId="LiveId" clId="{0024B2A7-DBC3-4008-920A-8F2110F235AE}" dt="2025-06-16T15:53:57.418" v="128" actId="14100"/>
          <ac:cxnSpMkLst>
            <pc:docMk/>
            <pc:sldMk cId="0" sldId="257"/>
            <ac:cxnSpMk id="23" creationId="{ED60F36F-6873-A9DE-06C8-1189F985AD2F}"/>
          </ac:cxnSpMkLst>
        </pc:cxnChg>
        <pc:cxnChg chg="add mod">
          <ac:chgData name="Norman Miller" userId="33eb6ff97e000b03" providerId="LiveId" clId="{0024B2A7-DBC3-4008-920A-8F2110F235AE}" dt="2025-06-16T15:54:10.150" v="131" actId="1076"/>
          <ac:cxnSpMkLst>
            <pc:docMk/>
            <pc:sldMk cId="0" sldId="257"/>
            <ac:cxnSpMk id="24" creationId="{801244F6-66C1-F0F9-9547-11F37E893159}"/>
          </ac:cxnSpMkLst>
        </pc:cxnChg>
        <pc:cxnChg chg="add mod">
          <ac:chgData name="Norman Miller" userId="33eb6ff97e000b03" providerId="LiveId" clId="{0024B2A7-DBC3-4008-920A-8F2110F235AE}" dt="2025-06-16T15:54:03.120" v="130" actId="14100"/>
          <ac:cxnSpMkLst>
            <pc:docMk/>
            <pc:sldMk cId="0" sldId="257"/>
            <ac:cxnSpMk id="25" creationId="{D23147E3-9772-39C8-52E5-A1EBCF1CDC11}"/>
          </ac:cxnSpMkLst>
        </pc:cxnChg>
      </pc:sldChg>
      <pc:sldChg chg="addSp delSp modSp mod">
        <pc:chgData name="Norman Miller" userId="33eb6ff97e000b03" providerId="LiveId" clId="{0024B2A7-DBC3-4008-920A-8F2110F235AE}" dt="2025-06-16T15:56:13.643" v="219" actId="478"/>
        <pc:sldMkLst>
          <pc:docMk/>
          <pc:sldMk cId="0" sldId="258"/>
        </pc:sldMkLst>
        <pc:spChg chg="mod">
          <ac:chgData name="Norman Miller" userId="33eb6ff97e000b03" providerId="LiveId" clId="{0024B2A7-DBC3-4008-920A-8F2110F235AE}" dt="2025-06-16T15:55:18.586" v="200" actId="1076"/>
          <ac:spMkLst>
            <pc:docMk/>
            <pc:sldMk cId="0" sldId="258"/>
            <ac:spMk id="5" creationId="{00000000-0000-0000-0000-000000000000}"/>
          </ac:spMkLst>
        </pc:spChg>
        <pc:spChg chg="mod">
          <ac:chgData name="Norman Miller" userId="33eb6ff97e000b03" providerId="LiveId" clId="{0024B2A7-DBC3-4008-920A-8F2110F235AE}" dt="2025-06-16T15:55:21.472" v="201" actId="1076"/>
          <ac:spMkLst>
            <pc:docMk/>
            <pc:sldMk cId="0" sldId="258"/>
            <ac:spMk id="6" creationId="{00000000-0000-0000-0000-000000000000}"/>
          </ac:spMkLst>
        </pc:spChg>
        <pc:spChg chg="del">
          <ac:chgData name="Norman Miller" userId="33eb6ff97e000b03" providerId="LiveId" clId="{0024B2A7-DBC3-4008-920A-8F2110F235AE}" dt="2025-06-16T15:55:38.633" v="206" actId="478"/>
          <ac:spMkLst>
            <pc:docMk/>
            <pc:sldMk cId="0" sldId="258"/>
            <ac:spMk id="7" creationId="{00000000-0000-0000-0000-000000000000}"/>
          </ac:spMkLst>
        </pc:spChg>
        <pc:spChg chg="mod">
          <ac:chgData name="Norman Miller" userId="33eb6ff97e000b03" providerId="LiveId" clId="{0024B2A7-DBC3-4008-920A-8F2110F235AE}" dt="2025-06-16T15:55:23.564" v="202" actId="1076"/>
          <ac:spMkLst>
            <pc:docMk/>
            <pc:sldMk cId="0" sldId="258"/>
            <ac:spMk id="10" creationId="{00000000-0000-0000-0000-000000000000}"/>
          </ac:spMkLst>
        </pc:spChg>
        <pc:spChg chg="mod">
          <ac:chgData name="Norman Miller" userId="33eb6ff97e000b03" providerId="LiveId" clId="{0024B2A7-DBC3-4008-920A-8F2110F235AE}" dt="2025-06-16T15:55:26.151" v="203" actId="1076"/>
          <ac:spMkLst>
            <pc:docMk/>
            <pc:sldMk cId="0" sldId="258"/>
            <ac:spMk id="11" creationId="{00000000-0000-0000-0000-000000000000}"/>
          </ac:spMkLst>
        </pc:spChg>
        <pc:spChg chg="del">
          <ac:chgData name="Norman Miller" userId="33eb6ff97e000b03" providerId="LiveId" clId="{0024B2A7-DBC3-4008-920A-8F2110F235AE}" dt="2025-06-16T15:55:39.810" v="207" actId="478"/>
          <ac:spMkLst>
            <pc:docMk/>
            <pc:sldMk cId="0" sldId="258"/>
            <ac:spMk id="12" creationId="{00000000-0000-0000-0000-000000000000}"/>
          </ac:spMkLst>
        </pc:spChg>
        <pc:spChg chg="del">
          <ac:chgData name="Norman Miller" userId="33eb6ff97e000b03" providerId="LiveId" clId="{0024B2A7-DBC3-4008-920A-8F2110F235AE}" dt="2025-06-16T15:55:41.195" v="208" actId="478"/>
          <ac:spMkLst>
            <pc:docMk/>
            <pc:sldMk cId="0" sldId="258"/>
            <ac:spMk id="17" creationId="{00000000-0000-0000-0000-000000000000}"/>
          </ac:spMkLst>
        </pc:spChg>
        <pc:spChg chg="mod">
          <ac:chgData name="Norman Miller" userId="33eb6ff97e000b03" providerId="LiveId" clId="{0024B2A7-DBC3-4008-920A-8F2110F235AE}" dt="2025-06-16T15:55:32.060" v="204" actId="1076"/>
          <ac:spMkLst>
            <pc:docMk/>
            <pc:sldMk cId="0" sldId="258"/>
            <ac:spMk id="20" creationId="{00000000-0000-0000-0000-000000000000}"/>
          </ac:spMkLst>
        </pc:spChg>
        <pc:spChg chg="mod">
          <ac:chgData name="Norman Miller" userId="33eb6ff97e000b03" providerId="LiveId" clId="{0024B2A7-DBC3-4008-920A-8F2110F235AE}" dt="2025-06-16T15:55:35.612" v="205" actId="1076"/>
          <ac:spMkLst>
            <pc:docMk/>
            <pc:sldMk cId="0" sldId="258"/>
            <ac:spMk id="21" creationId="{00000000-0000-0000-0000-000000000000}"/>
          </ac:spMkLst>
        </pc:spChg>
        <pc:spChg chg="mod">
          <ac:chgData name="Norman Miller" userId="33eb6ff97e000b03" providerId="LiveId" clId="{0024B2A7-DBC3-4008-920A-8F2110F235AE}" dt="2025-06-16T15:56:07.643" v="218" actId="20577"/>
          <ac:spMkLst>
            <pc:docMk/>
            <pc:sldMk cId="0" sldId="258"/>
            <ac:spMk id="22" creationId="{00000000-0000-0000-0000-000000000000}"/>
          </ac:spMkLst>
        </pc:spChg>
        <pc:spChg chg="del">
          <ac:chgData name="Norman Miller" userId="33eb6ff97e000b03" providerId="LiveId" clId="{0024B2A7-DBC3-4008-920A-8F2110F235AE}" dt="2025-06-16T15:56:13.643" v="219" actId="478"/>
          <ac:spMkLst>
            <pc:docMk/>
            <pc:sldMk cId="0" sldId="258"/>
            <ac:spMk id="24" creationId="{00000000-0000-0000-0000-000000000000}"/>
          </ac:spMkLst>
        </pc:spChg>
        <pc:picChg chg="del">
          <ac:chgData name="Norman Miller" userId="33eb6ff97e000b03" providerId="LiveId" clId="{0024B2A7-DBC3-4008-920A-8F2110F235AE}" dt="2025-06-16T15:55:10.625" v="195" actId="478"/>
          <ac:picMkLst>
            <pc:docMk/>
            <pc:sldMk cId="0" sldId="258"/>
            <ac:picMk id="3" creationId="{00000000-0000-0000-0000-000000000000}"/>
          </ac:picMkLst>
        </pc:picChg>
        <pc:picChg chg="del">
          <ac:chgData name="Norman Miller" userId="33eb6ff97e000b03" providerId="LiveId" clId="{0024B2A7-DBC3-4008-920A-8F2110F235AE}" dt="2025-06-16T15:55:07.995" v="192" actId="478"/>
          <ac:picMkLst>
            <pc:docMk/>
            <pc:sldMk cId="0" sldId="258"/>
            <ac:picMk id="4" creationId="{00000000-0000-0000-0000-000000000000}"/>
          </ac:picMkLst>
        </pc:picChg>
        <pc:picChg chg="del">
          <ac:chgData name="Norman Miller" userId="33eb6ff97e000b03" providerId="LiveId" clId="{0024B2A7-DBC3-4008-920A-8F2110F235AE}" dt="2025-06-16T15:55:09.675" v="194" actId="478"/>
          <ac:picMkLst>
            <pc:docMk/>
            <pc:sldMk cId="0" sldId="258"/>
            <ac:picMk id="8" creationId="{00000000-0000-0000-0000-000000000000}"/>
          </ac:picMkLst>
        </pc:picChg>
        <pc:picChg chg="del">
          <ac:chgData name="Norman Miller" userId="33eb6ff97e000b03" providerId="LiveId" clId="{0024B2A7-DBC3-4008-920A-8F2110F235AE}" dt="2025-06-16T15:55:08.930" v="193" actId="478"/>
          <ac:picMkLst>
            <pc:docMk/>
            <pc:sldMk cId="0" sldId="258"/>
            <ac:picMk id="9" creationId="{00000000-0000-0000-0000-000000000000}"/>
          </ac:picMkLst>
        </pc:picChg>
        <pc:picChg chg="del">
          <ac:chgData name="Norman Miller" userId="33eb6ff97e000b03" providerId="LiveId" clId="{0024B2A7-DBC3-4008-920A-8F2110F235AE}" dt="2025-06-16T15:55:12.178" v="197" actId="478"/>
          <ac:picMkLst>
            <pc:docMk/>
            <pc:sldMk cId="0" sldId="258"/>
            <ac:picMk id="13" creationId="{00000000-0000-0000-0000-000000000000}"/>
          </ac:picMkLst>
        </pc:picChg>
        <pc:picChg chg="del">
          <ac:chgData name="Norman Miller" userId="33eb6ff97e000b03" providerId="LiveId" clId="{0024B2A7-DBC3-4008-920A-8F2110F235AE}" dt="2025-06-16T15:55:11.434" v="196" actId="478"/>
          <ac:picMkLst>
            <pc:docMk/>
            <pc:sldMk cId="0" sldId="258"/>
            <ac:picMk id="14" creationId="{00000000-0000-0000-0000-000000000000}"/>
          </ac:picMkLst>
        </pc:picChg>
        <pc:picChg chg="del">
          <ac:chgData name="Norman Miller" userId="33eb6ff97e000b03" providerId="LiveId" clId="{0024B2A7-DBC3-4008-920A-8F2110F235AE}" dt="2025-06-16T15:55:13.673" v="199" actId="478"/>
          <ac:picMkLst>
            <pc:docMk/>
            <pc:sldMk cId="0" sldId="258"/>
            <ac:picMk id="18" creationId="{00000000-0000-0000-0000-000000000000}"/>
          </ac:picMkLst>
        </pc:picChg>
        <pc:picChg chg="del">
          <ac:chgData name="Norman Miller" userId="33eb6ff97e000b03" providerId="LiveId" clId="{0024B2A7-DBC3-4008-920A-8F2110F235AE}" dt="2025-06-16T15:55:12.993" v="198" actId="478"/>
          <ac:picMkLst>
            <pc:docMk/>
            <pc:sldMk cId="0" sldId="258"/>
            <ac:picMk id="19" creationId="{00000000-0000-0000-0000-000000000000}"/>
          </ac:picMkLst>
        </pc:picChg>
        <pc:picChg chg="add mod">
          <ac:chgData name="Norman Miller" userId="33eb6ff97e000b03" providerId="LiveId" clId="{0024B2A7-DBC3-4008-920A-8F2110F235AE}" dt="2025-06-16T15:55:59.714" v="214" actId="1076"/>
          <ac:picMkLst>
            <pc:docMk/>
            <pc:sldMk cId="0" sldId="258"/>
            <ac:picMk id="25" creationId="{2D1EDFC6-F71E-5C83-AA95-CC254E838D1E}"/>
          </ac:picMkLst>
        </pc:picChg>
      </pc:sldChg>
      <pc:sldChg chg="addSp delSp modSp mod">
        <pc:chgData name="Norman Miller" userId="33eb6ff97e000b03" providerId="LiveId" clId="{0024B2A7-DBC3-4008-920A-8F2110F235AE}" dt="2025-06-16T15:58:29.242" v="287" actId="1076"/>
        <pc:sldMkLst>
          <pc:docMk/>
          <pc:sldMk cId="0" sldId="260"/>
        </pc:sldMkLst>
        <pc:spChg chg="mod">
          <ac:chgData name="Norman Miller" userId="33eb6ff97e000b03" providerId="LiveId" clId="{0024B2A7-DBC3-4008-920A-8F2110F235AE}" dt="2025-06-16T15:58:06.099" v="279" actId="20577"/>
          <ac:spMkLst>
            <pc:docMk/>
            <pc:sldMk cId="0" sldId="260"/>
            <ac:spMk id="4" creationId="{00000000-0000-0000-0000-000000000000}"/>
          </ac:spMkLst>
        </pc:spChg>
        <pc:spChg chg="mod">
          <ac:chgData name="Norman Miller" userId="33eb6ff97e000b03" providerId="LiveId" clId="{0024B2A7-DBC3-4008-920A-8F2110F235AE}" dt="2025-06-16T15:56:54.732" v="220" actId="1076"/>
          <ac:spMkLst>
            <pc:docMk/>
            <pc:sldMk cId="0" sldId="260"/>
            <ac:spMk id="5" creationId="{00000000-0000-0000-0000-000000000000}"/>
          </ac:spMkLst>
        </pc:spChg>
        <pc:spChg chg="mod">
          <ac:chgData name="Norman Miller" userId="33eb6ff97e000b03" providerId="LiveId" clId="{0024B2A7-DBC3-4008-920A-8F2110F235AE}" dt="2025-06-16T15:56:58.822" v="221" actId="1076"/>
          <ac:spMkLst>
            <pc:docMk/>
            <pc:sldMk cId="0" sldId="260"/>
            <ac:spMk id="6" creationId="{00000000-0000-0000-0000-000000000000}"/>
          </ac:spMkLst>
        </pc:spChg>
        <pc:spChg chg="mod">
          <ac:chgData name="Norman Miller" userId="33eb6ff97e000b03" providerId="LiveId" clId="{0024B2A7-DBC3-4008-920A-8F2110F235AE}" dt="2025-06-16T15:57:01.924" v="222" actId="1076"/>
          <ac:spMkLst>
            <pc:docMk/>
            <pc:sldMk cId="0" sldId="260"/>
            <ac:spMk id="7" creationId="{00000000-0000-0000-0000-000000000000}"/>
          </ac:spMkLst>
        </pc:spChg>
        <pc:spChg chg="mod">
          <ac:chgData name="Norman Miller" userId="33eb6ff97e000b03" providerId="LiveId" clId="{0024B2A7-DBC3-4008-920A-8F2110F235AE}" dt="2025-06-16T15:57:05.498" v="223" actId="1076"/>
          <ac:spMkLst>
            <pc:docMk/>
            <pc:sldMk cId="0" sldId="260"/>
            <ac:spMk id="8" creationId="{00000000-0000-0000-0000-000000000000}"/>
          </ac:spMkLst>
        </pc:spChg>
        <pc:spChg chg="mod">
          <ac:chgData name="Norman Miller" userId="33eb6ff97e000b03" providerId="LiveId" clId="{0024B2A7-DBC3-4008-920A-8F2110F235AE}" dt="2025-06-16T15:57:11.286" v="224" actId="1076"/>
          <ac:spMkLst>
            <pc:docMk/>
            <pc:sldMk cId="0" sldId="260"/>
            <ac:spMk id="9" creationId="{00000000-0000-0000-0000-000000000000}"/>
          </ac:spMkLst>
        </pc:spChg>
        <pc:spChg chg="mod">
          <ac:chgData name="Norman Miller" userId="33eb6ff97e000b03" providerId="LiveId" clId="{0024B2A7-DBC3-4008-920A-8F2110F235AE}" dt="2025-06-16T15:57:14.798" v="225" actId="1076"/>
          <ac:spMkLst>
            <pc:docMk/>
            <pc:sldMk cId="0" sldId="260"/>
            <ac:spMk id="10" creationId="{00000000-0000-0000-0000-000000000000}"/>
          </ac:spMkLst>
        </pc:spChg>
        <pc:spChg chg="del mod">
          <ac:chgData name="Norman Miller" userId="33eb6ff97e000b03" providerId="LiveId" clId="{0024B2A7-DBC3-4008-920A-8F2110F235AE}" dt="2025-06-16T15:58:09.387" v="280" actId="478"/>
          <ac:spMkLst>
            <pc:docMk/>
            <pc:sldMk cId="0" sldId="260"/>
            <ac:spMk id="11" creationId="{00000000-0000-0000-0000-000000000000}"/>
          </ac:spMkLst>
        </pc:spChg>
        <pc:spChg chg="del">
          <ac:chgData name="Norman Miller" userId="33eb6ff97e000b03" providerId="LiveId" clId="{0024B2A7-DBC3-4008-920A-8F2110F235AE}" dt="2025-06-16T15:58:10.817" v="281" actId="478"/>
          <ac:spMkLst>
            <pc:docMk/>
            <pc:sldMk cId="0" sldId="260"/>
            <ac:spMk id="12" creationId="{00000000-0000-0000-0000-000000000000}"/>
          </ac:spMkLst>
        </pc:spChg>
        <pc:spChg chg="del">
          <ac:chgData name="Norman Miller" userId="33eb6ff97e000b03" providerId="LiveId" clId="{0024B2A7-DBC3-4008-920A-8F2110F235AE}" dt="2025-06-16T15:58:12.690" v="282" actId="478"/>
          <ac:spMkLst>
            <pc:docMk/>
            <pc:sldMk cId="0" sldId="260"/>
            <ac:spMk id="13" creationId="{00000000-0000-0000-0000-000000000000}"/>
          </ac:spMkLst>
        </pc:spChg>
        <pc:spChg chg="mod">
          <ac:chgData name="Norman Miller" userId="33eb6ff97e000b03" providerId="LiveId" clId="{0024B2A7-DBC3-4008-920A-8F2110F235AE}" dt="2025-06-16T15:57:18.810" v="226" actId="1076"/>
          <ac:spMkLst>
            <pc:docMk/>
            <pc:sldMk cId="0" sldId="260"/>
            <ac:spMk id="14" creationId="{00000000-0000-0000-0000-000000000000}"/>
          </ac:spMkLst>
        </pc:spChg>
        <pc:spChg chg="mod">
          <ac:chgData name="Norman Miller" userId="33eb6ff97e000b03" providerId="LiveId" clId="{0024B2A7-DBC3-4008-920A-8F2110F235AE}" dt="2025-06-16T15:57:26.620" v="228" actId="1076"/>
          <ac:spMkLst>
            <pc:docMk/>
            <pc:sldMk cId="0" sldId="260"/>
            <ac:spMk id="15" creationId="{00000000-0000-0000-0000-000000000000}"/>
          </ac:spMkLst>
        </pc:spChg>
        <pc:spChg chg="mod">
          <ac:chgData name="Norman Miller" userId="33eb6ff97e000b03" providerId="LiveId" clId="{0024B2A7-DBC3-4008-920A-8F2110F235AE}" dt="2025-06-16T15:57:29.244" v="229" actId="1076"/>
          <ac:spMkLst>
            <pc:docMk/>
            <pc:sldMk cId="0" sldId="260"/>
            <ac:spMk id="16" creationId="{00000000-0000-0000-0000-000000000000}"/>
          </ac:spMkLst>
        </pc:spChg>
        <pc:picChg chg="del">
          <ac:chgData name="Norman Miller" userId="33eb6ff97e000b03" providerId="LiveId" clId="{0024B2A7-DBC3-4008-920A-8F2110F235AE}" dt="2025-06-16T15:58:14.441" v="283" actId="478"/>
          <ac:picMkLst>
            <pc:docMk/>
            <pc:sldMk cId="0" sldId="260"/>
            <ac:picMk id="2" creationId="{00000000-0000-0000-0000-000000000000}"/>
          </ac:picMkLst>
        </pc:picChg>
        <pc:picChg chg="add mod">
          <ac:chgData name="Norman Miller" userId="33eb6ff97e000b03" providerId="LiveId" clId="{0024B2A7-DBC3-4008-920A-8F2110F235AE}" dt="2025-06-16T15:58:29.242" v="287" actId="1076"/>
          <ac:picMkLst>
            <pc:docMk/>
            <pc:sldMk cId="0" sldId="260"/>
            <ac:picMk id="17" creationId="{5DE55EBE-4629-E0DF-9BE3-EA5183CA2072}"/>
          </ac:picMkLst>
        </pc:picChg>
      </pc:sldChg>
      <pc:sldChg chg="modSp mod">
        <pc:chgData name="Norman Miller" userId="33eb6ff97e000b03" providerId="LiveId" clId="{0024B2A7-DBC3-4008-920A-8F2110F235AE}" dt="2025-06-16T15:59:56.950" v="298" actId="14100"/>
        <pc:sldMkLst>
          <pc:docMk/>
          <pc:sldMk cId="0" sldId="262"/>
        </pc:sldMkLst>
        <pc:spChg chg="mod">
          <ac:chgData name="Norman Miller" userId="33eb6ff97e000b03" providerId="LiveId" clId="{0024B2A7-DBC3-4008-920A-8F2110F235AE}" dt="2025-06-16T15:59:14.450" v="288" actId="1076"/>
          <ac:spMkLst>
            <pc:docMk/>
            <pc:sldMk cId="0" sldId="262"/>
            <ac:spMk id="3" creationId="{00000000-0000-0000-0000-000000000000}"/>
          </ac:spMkLst>
        </pc:spChg>
        <pc:spChg chg="mod">
          <ac:chgData name="Norman Miller" userId="33eb6ff97e000b03" providerId="LiveId" clId="{0024B2A7-DBC3-4008-920A-8F2110F235AE}" dt="2025-06-16T15:59:56.950" v="298" actId="14100"/>
          <ac:spMkLst>
            <pc:docMk/>
            <pc:sldMk cId="0" sldId="262"/>
            <ac:spMk id="4" creationId="{00000000-0000-0000-0000-000000000000}"/>
          </ac:spMkLst>
        </pc:spChg>
        <pc:spChg chg="mod">
          <ac:chgData name="Norman Miller" userId="33eb6ff97e000b03" providerId="LiveId" clId="{0024B2A7-DBC3-4008-920A-8F2110F235AE}" dt="2025-06-16T15:59:43.730" v="294" actId="1076"/>
          <ac:spMkLst>
            <pc:docMk/>
            <pc:sldMk cId="0" sldId="262"/>
            <ac:spMk id="5" creationId="{00000000-0000-0000-0000-000000000000}"/>
          </ac:spMkLst>
        </pc:spChg>
        <pc:spChg chg="mod">
          <ac:chgData name="Norman Miller" userId="33eb6ff97e000b03" providerId="LiveId" clId="{0024B2A7-DBC3-4008-920A-8F2110F235AE}" dt="2025-06-16T15:59:46.616" v="295" actId="1076"/>
          <ac:spMkLst>
            <pc:docMk/>
            <pc:sldMk cId="0" sldId="262"/>
            <ac:spMk id="6" creationId="{00000000-0000-0000-0000-000000000000}"/>
          </ac:spMkLst>
        </pc:spChg>
        <pc:spChg chg="mod">
          <ac:chgData name="Norman Miller" userId="33eb6ff97e000b03" providerId="LiveId" clId="{0024B2A7-DBC3-4008-920A-8F2110F235AE}" dt="2025-06-16T15:59:48.922" v="296" actId="1076"/>
          <ac:spMkLst>
            <pc:docMk/>
            <pc:sldMk cId="0" sldId="262"/>
            <ac:spMk id="7" creationId="{00000000-0000-0000-0000-000000000000}"/>
          </ac:spMkLst>
        </pc:spChg>
      </pc:sldChg>
      <pc:sldChg chg="modSp mod">
        <pc:chgData name="Norman Miller" userId="33eb6ff97e000b03" providerId="LiveId" clId="{0024B2A7-DBC3-4008-920A-8F2110F235AE}" dt="2025-06-16T16:00:22.667" v="302" actId="20577"/>
        <pc:sldMkLst>
          <pc:docMk/>
          <pc:sldMk cId="0" sldId="263"/>
        </pc:sldMkLst>
        <pc:spChg chg="mod">
          <ac:chgData name="Norman Miller" userId="33eb6ff97e000b03" providerId="LiveId" clId="{0024B2A7-DBC3-4008-920A-8F2110F235AE}" dt="2025-06-16T16:00:22.667" v="302" actId="20577"/>
          <ac:spMkLst>
            <pc:docMk/>
            <pc:sldMk cId="0" sldId="263"/>
            <ac:spMk id="33" creationId="{00000000-0000-0000-0000-000000000000}"/>
          </ac:spMkLst>
        </pc:spChg>
      </pc:sldChg>
      <pc:sldChg chg="addSp delSp modSp mod">
        <pc:chgData name="Norman Miller" userId="33eb6ff97e000b03" providerId="LiveId" clId="{0024B2A7-DBC3-4008-920A-8F2110F235AE}" dt="2025-06-16T16:04:35.106" v="350" actId="14100"/>
        <pc:sldMkLst>
          <pc:docMk/>
          <pc:sldMk cId="0" sldId="267"/>
        </pc:sldMkLst>
        <pc:spChg chg="del mod">
          <ac:chgData name="Norman Miller" userId="33eb6ff97e000b03" providerId="LiveId" clId="{0024B2A7-DBC3-4008-920A-8F2110F235AE}" dt="2025-06-16T16:04:08.536" v="340" actId="478"/>
          <ac:spMkLst>
            <pc:docMk/>
            <pc:sldMk cId="0" sldId="267"/>
            <ac:spMk id="4" creationId="{00000000-0000-0000-0000-000000000000}"/>
          </ac:spMkLst>
        </pc:spChg>
        <pc:spChg chg="del mod">
          <ac:chgData name="Norman Miller" userId="33eb6ff97e000b03" providerId="LiveId" clId="{0024B2A7-DBC3-4008-920A-8F2110F235AE}" dt="2025-06-16T16:04:10.138" v="342" actId="478"/>
          <ac:spMkLst>
            <pc:docMk/>
            <pc:sldMk cId="0" sldId="267"/>
            <ac:spMk id="5" creationId="{00000000-0000-0000-0000-000000000000}"/>
          </ac:spMkLst>
        </pc:spChg>
        <pc:spChg chg="del mod">
          <ac:chgData name="Norman Miller" userId="33eb6ff97e000b03" providerId="LiveId" clId="{0024B2A7-DBC3-4008-920A-8F2110F235AE}" dt="2025-06-16T16:04:13.394" v="343" actId="478"/>
          <ac:spMkLst>
            <pc:docMk/>
            <pc:sldMk cId="0" sldId="267"/>
            <ac:spMk id="6" creationId="{00000000-0000-0000-0000-000000000000}"/>
          </ac:spMkLst>
        </pc:spChg>
        <pc:spChg chg="del mod">
          <ac:chgData name="Norman Miller" userId="33eb6ff97e000b03" providerId="LiveId" clId="{0024B2A7-DBC3-4008-920A-8F2110F235AE}" dt="2025-06-16T16:04:15.298" v="345" actId="478"/>
          <ac:spMkLst>
            <pc:docMk/>
            <pc:sldMk cId="0" sldId="267"/>
            <ac:spMk id="7" creationId="{00000000-0000-0000-0000-000000000000}"/>
          </ac:spMkLst>
        </pc:spChg>
        <pc:spChg chg="del mod">
          <ac:chgData name="Norman Miller" userId="33eb6ff97e000b03" providerId="LiveId" clId="{0024B2A7-DBC3-4008-920A-8F2110F235AE}" dt="2025-06-16T16:04:16.378" v="346" actId="478"/>
          <ac:spMkLst>
            <pc:docMk/>
            <pc:sldMk cId="0" sldId="267"/>
            <ac:spMk id="8" creationId="{00000000-0000-0000-0000-000000000000}"/>
          </ac:spMkLst>
        </pc:spChg>
        <pc:spChg chg="del mod">
          <ac:chgData name="Norman Miller" userId="33eb6ff97e000b03" providerId="LiveId" clId="{0024B2A7-DBC3-4008-920A-8F2110F235AE}" dt="2025-06-16T16:04:17.922" v="347" actId="478"/>
          <ac:spMkLst>
            <pc:docMk/>
            <pc:sldMk cId="0" sldId="267"/>
            <ac:spMk id="9" creationId="{00000000-0000-0000-0000-000000000000}"/>
          </ac:spMkLst>
        </pc:spChg>
        <pc:picChg chg="del mod">
          <ac:chgData name="Norman Miller" userId="33eb6ff97e000b03" providerId="LiveId" clId="{0024B2A7-DBC3-4008-920A-8F2110F235AE}" dt="2025-06-16T16:04:05.945" v="339" actId="478"/>
          <ac:picMkLst>
            <pc:docMk/>
            <pc:sldMk cId="0" sldId="267"/>
            <ac:picMk id="3" creationId="{00000000-0000-0000-0000-000000000000}"/>
          </ac:picMkLst>
        </pc:picChg>
        <pc:picChg chg="add mod">
          <ac:chgData name="Norman Miller" userId="33eb6ff97e000b03" providerId="LiveId" clId="{0024B2A7-DBC3-4008-920A-8F2110F235AE}" dt="2025-06-16T16:04:35.106" v="350" actId="14100"/>
          <ac:picMkLst>
            <pc:docMk/>
            <pc:sldMk cId="0" sldId="267"/>
            <ac:picMk id="11" creationId="{A1A3131E-2214-3406-0803-0E718B2DC870}"/>
          </ac:picMkLst>
        </pc:picChg>
      </pc:sldChg>
      <pc:sldChg chg="addSp delSp modSp mod">
        <pc:chgData name="Norman Miller" userId="33eb6ff97e000b03" providerId="LiveId" clId="{0024B2A7-DBC3-4008-920A-8F2110F235AE}" dt="2025-06-16T16:09:58.354" v="517" actId="20577"/>
        <pc:sldMkLst>
          <pc:docMk/>
          <pc:sldMk cId="0" sldId="270"/>
        </pc:sldMkLst>
        <pc:spChg chg="del">
          <ac:chgData name="Norman Miller" userId="33eb6ff97e000b03" providerId="LiveId" clId="{0024B2A7-DBC3-4008-920A-8F2110F235AE}" dt="2025-06-16T16:06:01.625" v="356" actId="478"/>
          <ac:spMkLst>
            <pc:docMk/>
            <pc:sldMk cId="0" sldId="270"/>
            <ac:spMk id="4" creationId="{00000000-0000-0000-0000-000000000000}"/>
          </ac:spMkLst>
        </pc:spChg>
        <pc:spChg chg="del">
          <ac:chgData name="Norman Miller" userId="33eb6ff97e000b03" providerId="LiveId" clId="{0024B2A7-DBC3-4008-920A-8F2110F235AE}" dt="2025-06-16T16:06:06.419" v="359" actId="478"/>
          <ac:spMkLst>
            <pc:docMk/>
            <pc:sldMk cId="0" sldId="270"/>
            <ac:spMk id="6" creationId="{00000000-0000-0000-0000-000000000000}"/>
          </ac:spMkLst>
        </pc:spChg>
        <pc:spChg chg="del">
          <ac:chgData name="Norman Miller" userId="33eb6ff97e000b03" providerId="LiveId" clId="{0024B2A7-DBC3-4008-920A-8F2110F235AE}" dt="2025-06-16T16:05:58.369" v="355" actId="478"/>
          <ac:spMkLst>
            <pc:docMk/>
            <pc:sldMk cId="0" sldId="270"/>
            <ac:spMk id="11" creationId="{00000000-0000-0000-0000-000000000000}"/>
          </ac:spMkLst>
        </pc:spChg>
        <pc:spChg chg="del">
          <ac:chgData name="Norman Miller" userId="33eb6ff97e000b03" providerId="LiveId" clId="{0024B2A7-DBC3-4008-920A-8F2110F235AE}" dt="2025-06-16T16:06:07.505" v="360" actId="478"/>
          <ac:spMkLst>
            <pc:docMk/>
            <pc:sldMk cId="0" sldId="270"/>
            <ac:spMk id="16" creationId="{00000000-0000-0000-0000-000000000000}"/>
          </ac:spMkLst>
        </pc:spChg>
        <pc:spChg chg="mod">
          <ac:chgData name="Norman Miller" userId="33eb6ff97e000b03" providerId="LiveId" clId="{0024B2A7-DBC3-4008-920A-8F2110F235AE}" dt="2025-06-16T16:09:58.354" v="517" actId="20577"/>
          <ac:spMkLst>
            <pc:docMk/>
            <pc:sldMk cId="0" sldId="270"/>
            <ac:spMk id="19" creationId="{00000000-0000-0000-0000-000000000000}"/>
          </ac:spMkLst>
        </pc:spChg>
        <pc:spChg chg="mod">
          <ac:chgData name="Norman Miller" userId="33eb6ff97e000b03" providerId="LiveId" clId="{0024B2A7-DBC3-4008-920A-8F2110F235AE}" dt="2025-06-16T16:06:35.224" v="369" actId="1076"/>
          <ac:spMkLst>
            <pc:docMk/>
            <pc:sldMk cId="0" sldId="270"/>
            <ac:spMk id="20" creationId="{00000000-0000-0000-0000-000000000000}"/>
          </ac:spMkLst>
        </pc:spChg>
        <pc:picChg chg="del">
          <ac:chgData name="Norman Miller" userId="33eb6ff97e000b03" providerId="LiveId" clId="{0024B2A7-DBC3-4008-920A-8F2110F235AE}" dt="2025-06-16T16:05:33.866" v="351" actId="478"/>
          <ac:picMkLst>
            <pc:docMk/>
            <pc:sldMk cId="0" sldId="270"/>
            <ac:picMk id="2" creationId="{00000000-0000-0000-0000-000000000000}"/>
          </ac:picMkLst>
        </pc:picChg>
        <pc:picChg chg="del">
          <ac:chgData name="Norman Miller" userId="33eb6ff97e000b03" providerId="LiveId" clId="{0024B2A7-DBC3-4008-920A-8F2110F235AE}" dt="2025-06-16T16:06:05.659" v="358" actId="478"/>
          <ac:picMkLst>
            <pc:docMk/>
            <pc:sldMk cId="0" sldId="270"/>
            <ac:picMk id="7" creationId="{00000000-0000-0000-0000-000000000000}"/>
          </ac:picMkLst>
        </pc:picChg>
        <pc:picChg chg="del">
          <ac:chgData name="Norman Miller" userId="33eb6ff97e000b03" providerId="LiveId" clId="{0024B2A7-DBC3-4008-920A-8F2110F235AE}" dt="2025-06-16T16:05:55.825" v="354" actId="478"/>
          <ac:picMkLst>
            <pc:docMk/>
            <pc:sldMk cId="0" sldId="270"/>
            <ac:picMk id="12" creationId="{00000000-0000-0000-0000-000000000000}"/>
          </ac:picMkLst>
        </pc:picChg>
        <pc:picChg chg="del">
          <ac:chgData name="Norman Miller" userId="33eb6ff97e000b03" providerId="LiveId" clId="{0024B2A7-DBC3-4008-920A-8F2110F235AE}" dt="2025-06-16T16:06:04.370" v="357" actId="478"/>
          <ac:picMkLst>
            <pc:docMk/>
            <pc:sldMk cId="0" sldId="270"/>
            <ac:picMk id="17" creationId="{00000000-0000-0000-0000-000000000000}"/>
          </ac:picMkLst>
        </pc:picChg>
        <pc:picChg chg="add mod">
          <ac:chgData name="Norman Miller" userId="33eb6ff97e000b03" providerId="LiveId" clId="{0024B2A7-DBC3-4008-920A-8F2110F235AE}" dt="2025-06-16T16:06:21.714" v="365" actId="14100"/>
          <ac:picMkLst>
            <pc:docMk/>
            <pc:sldMk cId="0" sldId="270"/>
            <ac:picMk id="21" creationId="{2D7CAE29-6347-7327-9199-54C23FA02EF9}"/>
          </ac:picMkLst>
        </pc:picChg>
      </pc:sldChg>
      <pc:sldChg chg="addSp modSp mod">
        <pc:chgData name="Norman Miller" userId="33eb6ff97e000b03" providerId="LiveId" clId="{0024B2A7-DBC3-4008-920A-8F2110F235AE}" dt="2025-06-16T16:09:18.971" v="472" actId="20577"/>
        <pc:sldMkLst>
          <pc:docMk/>
          <pc:sldMk cId="0" sldId="273"/>
        </pc:sldMkLst>
        <pc:spChg chg="mod">
          <ac:chgData name="Norman Miller" userId="33eb6ff97e000b03" providerId="LiveId" clId="{0024B2A7-DBC3-4008-920A-8F2110F235AE}" dt="2025-06-16T16:07:36.416" v="372" actId="1076"/>
          <ac:spMkLst>
            <pc:docMk/>
            <pc:sldMk cId="0" sldId="273"/>
            <ac:spMk id="2" creationId="{00000000-0000-0000-0000-000000000000}"/>
          </ac:spMkLst>
        </pc:spChg>
        <pc:spChg chg="add mod">
          <ac:chgData name="Norman Miller" userId="33eb6ff97e000b03" providerId="LiveId" clId="{0024B2A7-DBC3-4008-920A-8F2110F235AE}" dt="2025-06-16T16:09:18.971" v="472" actId="20577"/>
          <ac:spMkLst>
            <pc:docMk/>
            <pc:sldMk cId="0" sldId="273"/>
            <ac:spMk id="5" creationId="{BB648871-C1C6-5DC4-7A03-A162E88E6766}"/>
          </ac:spMkLst>
        </pc:spChg>
        <pc:picChg chg="mod">
          <ac:chgData name="Norman Miller" userId="33eb6ff97e000b03" providerId="LiveId" clId="{0024B2A7-DBC3-4008-920A-8F2110F235AE}" dt="2025-06-16T16:07:47.494" v="374" actId="14100"/>
          <ac:picMkLst>
            <pc:docMk/>
            <pc:sldMk cId="0" sldId="273"/>
            <ac:picMk id="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597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465189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Real Estate Investment Management and Derivatives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4232196"/>
            <a:ext cx="746855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This presentation explores the principles and tools used in real estate investment management, focusing on performance attribution, benchmarking, and evaluation techniques specific to private property investments.</a:t>
            </a:r>
            <a:endParaRPr lang="en-US" sz="18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572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3199" y="3630335"/>
            <a:ext cx="9049107" cy="700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Investment Performance Evaluation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99" y="4687610"/>
            <a:ext cx="595074" cy="59507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25811" y="4828937"/>
            <a:ext cx="2125147" cy="7000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Quantitative Metrics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725811" y="5671780"/>
            <a:ext cx="2125147" cy="19038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Average returns over 3-5 year periods compared to benchmarks and peer groups.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495" y="4687610"/>
            <a:ext cx="595074" cy="59507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041106" y="4828937"/>
            <a:ext cx="2125266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Peer Universe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041106" y="5321737"/>
            <a:ext cx="2125266" cy="19038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Competing managers with similar specialties, focus, and objectives.</a:t>
            </a:r>
            <a:endParaRPr lang="en-US" sz="1850" dirty="0"/>
          </a:p>
        </p:txBody>
      </p:sp>
      <p:sp>
        <p:nvSpPr>
          <p:cNvPr id="10" name="Shape 5"/>
          <p:cNvSpPr/>
          <p:nvPr/>
        </p:nvSpPr>
        <p:spPr>
          <a:xfrm>
            <a:off x="7493675" y="4675823"/>
            <a:ext cx="535424" cy="618649"/>
          </a:xfrm>
          <a:prstGeom prst="roundRect">
            <a:avLst>
              <a:gd name="adj" fmla="val 10247"/>
            </a:avLst>
          </a:prstGeom>
          <a:solidFill>
            <a:srgbClr val="4D4D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3909" y="4687610"/>
            <a:ext cx="595074" cy="595074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8356521" y="4828937"/>
            <a:ext cx="2125266" cy="7000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Performance Range</a:t>
            </a:r>
            <a:endParaRPr lang="en-US" sz="2200" dirty="0"/>
          </a:p>
        </p:txBody>
      </p:sp>
      <p:sp>
        <p:nvSpPr>
          <p:cNvPr id="13" name="Text 7"/>
          <p:cNvSpPr/>
          <p:nvPr/>
        </p:nvSpPr>
        <p:spPr>
          <a:xfrm>
            <a:off x="8356521" y="5671780"/>
            <a:ext cx="2125266" cy="19038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Typically shows 5th to 95th percentile range with middle quartiles highlighted.</a:t>
            </a:r>
            <a:endParaRPr lang="en-US" sz="18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9323" y="4687610"/>
            <a:ext cx="595074" cy="595074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1671935" y="4828937"/>
            <a:ext cx="2125266" cy="7000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Evaluation Outcome</a:t>
            </a:r>
            <a:endParaRPr lang="en-US" sz="2200" dirty="0"/>
          </a:p>
        </p:txBody>
      </p:sp>
      <p:sp>
        <p:nvSpPr>
          <p:cNvPr id="16" name="Text 9"/>
          <p:cNvSpPr/>
          <p:nvPr/>
        </p:nvSpPr>
        <p:spPr>
          <a:xfrm>
            <a:off x="11671935" y="5671780"/>
            <a:ext cx="2125266" cy="19038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Determines rehiring, incentive fees, or potential replacement of managers.</a:t>
            </a:r>
            <a:endParaRPr lang="en-US" sz="18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658773"/>
            <a:ext cx="853713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Benchmarks in Private Real Estate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1841540"/>
            <a:ext cx="2159079" cy="1357193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909" y="2309693"/>
            <a:ext cx="336590" cy="42076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236119" y="2080855"/>
            <a:ext cx="323683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No Passive Index Possible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236119" y="2576393"/>
            <a:ext cx="781728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Private real estate requires active operational management of properties.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3116461" y="3183493"/>
            <a:ext cx="10556558" cy="15240"/>
          </a:xfrm>
          <a:prstGeom prst="roundRect">
            <a:avLst>
              <a:gd name="adj" fmla="val 235611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837724" y="3318391"/>
            <a:ext cx="4318278" cy="1740218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568" y="3978116"/>
            <a:ext cx="336590" cy="42076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95317" y="355770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Peer Group Indices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95317" y="4053245"/>
            <a:ext cx="815804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NCREIF and MSCI/IPD indices reflect performance of most private real estate managers.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5275659" y="5043368"/>
            <a:ext cx="8397359" cy="15240"/>
          </a:xfrm>
          <a:prstGeom prst="roundRect">
            <a:avLst>
              <a:gd name="adj" fmla="val 235611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837724" y="5178266"/>
            <a:ext cx="6477476" cy="1740218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107" y="5837992"/>
            <a:ext cx="336590" cy="420767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54516" y="5417582"/>
            <a:ext cx="292834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Property vs. Fund Level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54516" y="5913120"/>
            <a:ext cx="599884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Property-level indices track underlying assets; fund-level indices track investor experience.</a:t>
            </a:r>
            <a:endParaRPr lang="en-US" sz="1850" dirty="0"/>
          </a:p>
        </p:txBody>
      </p:sp>
      <p:sp>
        <p:nvSpPr>
          <p:cNvPr id="17" name="Text 12"/>
          <p:cNvSpPr/>
          <p:nvPr/>
        </p:nvSpPr>
        <p:spPr>
          <a:xfrm>
            <a:off x="837724" y="7187684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Benchmarks represent the average of "alternatives" an investor could have achieved with different managers.</a:t>
            </a:r>
            <a:endParaRPr lang="en-US" sz="18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6977" y="453390"/>
            <a:ext cx="7824073" cy="484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0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Fund Performance Comparison (2000-2023)</a:t>
            </a:r>
            <a:endParaRPr lang="en-US" sz="3050" dirty="0"/>
          </a:p>
        </p:txBody>
      </p:sp>
      <p:sp>
        <p:nvSpPr>
          <p:cNvPr id="10" name="Text 7"/>
          <p:cNvSpPr/>
          <p:nvPr/>
        </p:nvSpPr>
        <p:spPr>
          <a:xfrm>
            <a:off x="576977" y="9000053"/>
            <a:ext cx="13476446" cy="263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Core funds provided less total return than underlying properties (NPI) due to management fees and leverage effects during market downturns.</a:t>
            </a:r>
            <a:endParaRPr lang="en-US" sz="12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A3131E-2214-3406-0803-0E718B2DC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36" y="1337043"/>
            <a:ext cx="10617099" cy="5965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4727" y="739497"/>
            <a:ext cx="7938254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Leverage Impact on Fund Performance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674727" y="1595676"/>
            <a:ext cx="192762" cy="1156811"/>
          </a:xfrm>
          <a:prstGeom prst="roundRect">
            <a:avLst>
              <a:gd name="adj" fmla="val 15004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60252" y="1788438"/>
            <a:ext cx="2268379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Market Upswing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1060252" y="2187535"/>
            <a:ext cx="9237821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Property values rise from 100 to 150. Fund has 33% LTV ratio ($100 equity, $50 debt).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963930" y="2897029"/>
            <a:ext cx="192762" cy="1156811"/>
          </a:xfrm>
          <a:prstGeom prst="roundRect">
            <a:avLst>
              <a:gd name="adj" fmla="val 15004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349454" y="3089791"/>
            <a:ext cx="2268379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Market Crash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349454" y="3488888"/>
            <a:ext cx="8948618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Property values fall by one-third to 100. Fund loses half its equity value, now at 50% LTV.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1253133" y="4198382"/>
            <a:ext cx="192762" cy="1156811"/>
          </a:xfrm>
          <a:prstGeom prst="roundRect">
            <a:avLst>
              <a:gd name="adj" fmla="val 15004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638657" y="4391144"/>
            <a:ext cx="2268379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De-Leveraging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1638657" y="4790242"/>
            <a:ext cx="8659416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Fund raises $17 in new equity to pay down debt to $33, returning to 33% LTV.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1542336" y="5499735"/>
            <a:ext cx="192762" cy="1156811"/>
          </a:xfrm>
          <a:prstGeom prst="roundRect">
            <a:avLst>
              <a:gd name="adj" fmla="val 15004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1927860" y="5692497"/>
            <a:ext cx="2268379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Partial Recovery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1927860" y="6091595"/>
            <a:ext cx="8370213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Property market recovers to 125, leaving fund with $92 equity and $33 debt.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674727" y="6873359"/>
            <a:ext cx="9623346" cy="616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Result: Property-level TWR is -4%, while fund-level TWR is -6.5%, 250 basis points lower due to leverage timing.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0556" y="1065609"/>
            <a:ext cx="7565231" cy="538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Risk-Adjusted Performance Attribution</a:t>
            </a:r>
            <a:endParaRPr lang="en-US" sz="3350" dirty="0"/>
          </a:p>
        </p:txBody>
      </p:sp>
      <p:sp>
        <p:nvSpPr>
          <p:cNvPr id="4" name="Shape 1"/>
          <p:cNvSpPr/>
          <p:nvPr/>
        </p:nvSpPr>
        <p:spPr>
          <a:xfrm>
            <a:off x="640556" y="1878449"/>
            <a:ext cx="7862888" cy="1037749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823555" y="2061448"/>
            <a:ext cx="2153364" cy="269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Risk Consideration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823555" y="2440424"/>
            <a:ext cx="7496889" cy="292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Traditional attribution analysis assumes manager's portfolio has same risk as benchmark.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640556" y="3099197"/>
            <a:ext cx="7862888" cy="1037749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823555" y="3282196"/>
            <a:ext cx="2245876" cy="269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Sector Risk Differences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823555" y="3661172"/>
            <a:ext cx="7496889" cy="292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Some sectors are riskier than others, affecting apparent selection or allocation decisions.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640556" y="4319945"/>
            <a:ext cx="7862888" cy="1330523"/>
          </a:xfrm>
          <a:prstGeom prst="roundRect">
            <a:avLst>
              <a:gd name="adj" fmla="val 2064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823555" y="4502944"/>
            <a:ext cx="2387560" cy="269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Risk Adjustment Method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823555" y="4881920"/>
            <a:ext cx="7496889" cy="585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Using beta as risk measure, sectors should be adjusted to same risk level before attribution analysis.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640556" y="5833467"/>
            <a:ext cx="7862888" cy="1330523"/>
          </a:xfrm>
          <a:prstGeom prst="roundRect">
            <a:avLst>
              <a:gd name="adj" fmla="val 2064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823555" y="6016466"/>
            <a:ext cx="2153364" cy="269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Performance Context</a:t>
            </a:r>
            <a:endParaRPr lang="en-US" sz="1650" dirty="0"/>
          </a:p>
        </p:txBody>
      </p:sp>
      <p:sp>
        <p:nvSpPr>
          <p:cNvPr id="15" name="Text 12"/>
          <p:cNvSpPr/>
          <p:nvPr/>
        </p:nvSpPr>
        <p:spPr>
          <a:xfrm>
            <a:off x="823555" y="6395442"/>
            <a:ext cx="7496889" cy="585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Managers may outperform by allocating to riskier sectors or underperform with less risky portfolio.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477941" y="644962"/>
            <a:ext cx="7197804" cy="689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Real Estate Investment Styles</a:t>
            </a:r>
            <a:endParaRPr lang="en-US" sz="4300" dirty="0"/>
          </a:p>
        </p:txBody>
      </p:sp>
      <p:sp>
        <p:nvSpPr>
          <p:cNvPr id="5" name="Shape 2"/>
          <p:cNvSpPr/>
          <p:nvPr/>
        </p:nvSpPr>
        <p:spPr>
          <a:xfrm>
            <a:off x="4974729" y="1934170"/>
            <a:ext cx="703064" cy="30480"/>
          </a:xfrm>
          <a:prstGeom prst="roundRect">
            <a:avLst>
              <a:gd name="adj" fmla="val 115349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4"/>
          <p:cNvSpPr/>
          <p:nvPr/>
        </p:nvSpPr>
        <p:spPr>
          <a:xfrm>
            <a:off x="5913477" y="1766292"/>
            <a:ext cx="2757488" cy="3446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Core</a:t>
            </a:r>
            <a:endParaRPr lang="en-US" sz="2150" dirty="0"/>
          </a:p>
        </p:txBody>
      </p:sp>
      <p:sp>
        <p:nvSpPr>
          <p:cNvPr id="9" name="Text 5"/>
          <p:cNvSpPr/>
          <p:nvPr/>
        </p:nvSpPr>
        <p:spPr>
          <a:xfrm>
            <a:off x="5913477" y="2251591"/>
            <a:ext cx="7896582" cy="7500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Stabilized properties, low leverage (20-30% LTV), lower returns but less risk.</a:t>
            </a:r>
            <a:endParaRPr lang="en-US" sz="1800" dirty="0"/>
          </a:p>
        </p:txBody>
      </p:sp>
      <p:sp>
        <p:nvSpPr>
          <p:cNvPr id="10" name="Shape 6"/>
          <p:cNvSpPr/>
          <p:nvPr/>
        </p:nvSpPr>
        <p:spPr>
          <a:xfrm>
            <a:off x="4974729" y="3718798"/>
            <a:ext cx="703064" cy="30480"/>
          </a:xfrm>
          <a:prstGeom prst="roundRect">
            <a:avLst>
              <a:gd name="adj" fmla="val 115349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8"/>
          <p:cNvSpPr/>
          <p:nvPr/>
        </p:nvSpPr>
        <p:spPr>
          <a:xfrm>
            <a:off x="5913477" y="3550920"/>
            <a:ext cx="2757488" cy="3446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Value-Added</a:t>
            </a:r>
            <a:endParaRPr lang="en-US" sz="2150" dirty="0"/>
          </a:p>
        </p:txBody>
      </p:sp>
      <p:sp>
        <p:nvSpPr>
          <p:cNvPr id="14" name="Text 9"/>
          <p:cNvSpPr/>
          <p:nvPr/>
        </p:nvSpPr>
        <p:spPr>
          <a:xfrm>
            <a:off x="5913477" y="4036219"/>
            <a:ext cx="7896582" cy="7500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Properties needing leasing or turnaround, moderate leverage (50% LTV), higher returns.</a:t>
            </a:r>
            <a:endParaRPr lang="en-US" sz="1800" dirty="0"/>
          </a:p>
        </p:txBody>
      </p:sp>
      <p:sp>
        <p:nvSpPr>
          <p:cNvPr id="15" name="Shape 10"/>
          <p:cNvSpPr/>
          <p:nvPr/>
        </p:nvSpPr>
        <p:spPr>
          <a:xfrm>
            <a:off x="4974729" y="5503426"/>
            <a:ext cx="703064" cy="30480"/>
          </a:xfrm>
          <a:prstGeom prst="roundRect">
            <a:avLst>
              <a:gd name="adj" fmla="val 115349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2"/>
          <p:cNvSpPr/>
          <p:nvPr/>
        </p:nvSpPr>
        <p:spPr>
          <a:xfrm>
            <a:off x="5913477" y="5335548"/>
            <a:ext cx="2757488" cy="3446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Opportunistic</a:t>
            </a:r>
            <a:endParaRPr lang="en-US" sz="2150" dirty="0"/>
          </a:p>
        </p:txBody>
      </p:sp>
      <p:sp>
        <p:nvSpPr>
          <p:cNvPr id="19" name="Text 13"/>
          <p:cNvSpPr/>
          <p:nvPr/>
        </p:nvSpPr>
        <p:spPr>
          <a:xfrm>
            <a:off x="5913477" y="5820847"/>
            <a:ext cx="7896582" cy="7500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Development, distressed assets, high leverage (50-70% LTV), highest risk and return targets.  We see the widest range of performance.</a:t>
            </a:r>
            <a:endParaRPr lang="en-US" sz="1800" dirty="0"/>
          </a:p>
        </p:txBody>
      </p:sp>
      <p:sp>
        <p:nvSpPr>
          <p:cNvPr id="20" name="Text 14"/>
          <p:cNvSpPr/>
          <p:nvPr/>
        </p:nvSpPr>
        <p:spPr>
          <a:xfrm>
            <a:off x="1178687" y="6738103"/>
            <a:ext cx="11598199" cy="7500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Investment styles define types of assets and management policies, especially regarding financial leverage use.</a:t>
            </a:r>
            <a:endParaRPr lang="en-US" sz="1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D7CAE29-6347-7327-9199-54C23FA02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1" y="2007642"/>
            <a:ext cx="5684108" cy="36725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534477"/>
            <a:ext cx="1062251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Core-Plus: Expanding the Traditional Core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2836783"/>
            <a:ext cx="330184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Traditional Core Mind-Set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428048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Long leases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389477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Credit tenants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837724" y="4361498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Inflation-protected lease clauses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837724" y="482822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Minimal near-term capex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837724" y="5294948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Low operational intensity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837724" y="576167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Gateway city locations</a:t>
            </a:r>
            <a:endParaRPr lang="en-US" sz="1850" dirty="0"/>
          </a:p>
        </p:txBody>
      </p:sp>
      <p:sp>
        <p:nvSpPr>
          <p:cNvPr id="10" name="Text 8"/>
          <p:cNvSpPr/>
          <p:nvPr/>
        </p:nvSpPr>
        <p:spPr>
          <a:xfrm>
            <a:off x="837724" y="6228398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Traditional sectors only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7614761" y="283678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"New" Core Mind-Set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7614761" y="3428048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Income resilience and growth potential</a:t>
            </a:r>
            <a:endParaRPr lang="en-US" sz="1850" dirty="0"/>
          </a:p>
        </p:txBody>
      </p:sp>
      <p:sp>
        <p:nvSpPr>
          <p:cNvPr id="13" name="Text 11"/>
          <p:cNvSpPr/>
          <p:nvPr/>
        </p:nvSpPr>
        <p:spPr>
          <a:xfrm>
            <a:off x="7614761" y="389477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Low sensitivity to economic cycles</a:t>
            </a:r>
            <a:endParaRPr lang="en-US" sz="1850" dirty="0"/>
          </a:p>
        </p:txBody>
      </p:sp>
      <p:sp>
        <p:nvSpPr>
          <p:cNvPr id="14" name="Text 12"/>
          <p:cNvSpPr/>
          <p:nvPr/>
        </p:nvSpPr>
        <p:spPr>
          <a:xfrm>
            <a:off x="7614761" y="4361498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Market conditions pass inflation to rents</a:t>
            </a:r>
            <a:endParaRPr lang="en-US" sz="1850" dirty="0"/>
          </a:p>
        </p:txBody>
      </p:sp>
      <p:sp>
        <p:nvSpPr>
          <p:cNvPr id="15" name="Text 13"/>
          <p:cNvSpPr/>
          <p:nvPr/>
        </p:nvSpPr>
        <p:spPr>
          <a:xfrm>
            <a:off x="7614761" y="482822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Predictable long-term capex</a:t>
            </a:r>
            <a:endParaRPr lang="en-US" sz="1850" dirty="0"/>
          </a:p>
        </p:txBody>
      </p:sp>
      <p:sp>
        <p:nvSpPr>
          <p:cNvPr id="16" name="Text 14"/>
          <p:cNvSpPr/>
          <p:nvPr/>
        </p:nvSpPr>
        <p:spPr>
          <a:xfrm>
            <a:off x="7614761" y="5294948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Established operating model</a:t>
            </a:r>
            <a:endParaRPr lang="en-US" sz="1850" dirty="0"/>
          </a:p>
        </p:txBody>
      </p:sp>
      <p:sp>
        <p:nvSpPr>
          <p:cNvPr id="17" name="Text 15"/>
          <p:cNvSpPr/>
          <p:nvPr/>
        </p:nvSpPr>
        <p:spPr>
          <a:xfrm>
            <a:off x="7614761" y="576167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Locations with long-term liquidity</a:t>
            </a:r>
            <a:endParaRPr lang="en-US" sz="1850" dirty="0"/>
          </a:p>
        </p:txBody>
      </p:sp>
      <p:sp>
        <p:nvSpPr>
          <p:cNvPr id="18" name="Text 16"/>
          <p:cNvSpPr/>
          <p:nvPr/>
        </p:nvSpPr>
        <p:spPr>
          <a:xfrm>
            <a:off x="7614761" y="6228398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Any sector meeting core criteria</a:t>
            </a:r>
            <a:endParaRPr lang="en-US" sz="18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300764" y="943451"/>
            <a:ext cx="1043713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Performance Metrics by Investment Style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2300764" y="2006441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3078599" y="2088713"/>
            <a:ext cx="314003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Core &amp; Value-Add Funds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078599" y="2584252"/>
            <a:ext cx="1071407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Use time-weighted returns (TWRs) based on holding period returns (HPRs).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2300764" y="3446026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3078599" y="352829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Opportunistic Funds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3078599" y="4023836"/>
            <a:ext cx="1071407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Use money-weighted returns (IRRs) like venture capital or private equity funds.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2300764" y="4885611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3078599" y="496788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Capital Flow Control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3078599" y="5463421"/>
            <a:ext cx="1071407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TWRs appropriate when managers lack discretion over equity capital flow timing.</a:t>
            </a:r>
            <a:endParaRPr lang="en-US" sz="1850" dirty="0"/>
          </a:p>
        </p:txBody>
      </p:sp>
      <p:sp>
        <p:nvSpPr>
          <p:cNvPr id="13" name="Shape 10"/>
          <p:cNvSpPr/>
          <p:nvPr/>
        </p:nvSpPr>
        <p:spPr>
          <a:xfrm>
            <a:off x="2300764" y="6325195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3078599" y="6407468"/>
            <a:ext cx="312205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Vintage Year Importance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3078599" y="6903006"/>
            <a:ext cx="1071407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When using IRRs, must control for fund vintage year in benchmarking.</a:t>
            </a:r>
            <a:endParaRPr lang="en-US" sz="18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94664" y="1069536"/>
            <a:ext cx="7072193" cy="4699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9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Value-Add Funds Performance by Vintage</a:t>
            </a:r>
            <a:endParaRPr lang="en-US" sz="29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7" y="279086"/>
            <a:ext cx="13511927" cy="703611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59237" y="8975169"/>
            <a:ext cx="13511927" cy="2556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Most value-add funds from 2011-2022 failed to achieve their 13-16% target returns. Only the 2013 cohort was successful, with post-GFC recovery vintages performing best.</a:t>
            </a:r>
            <a:endParaRPr lang="en-US" sz="12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48871-C1C6-5DC4-7A03-A162E88E6766}"/>
              </a:ext>
            </a:extLst>
          </p:cNvPr>
          <p:cNvSpPr txBox="1"/>
          <p:nvPr/>
        </p:nvSpPr>
        <p:spPr>
          <a:xfrm>
            <a:off x="3534032" y="7784757"/>
            <a:ext cx="924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Covid and the office market impacts can be seen in funds started in 2019 and 2020.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306473"/>
            <a:ext cx="813613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Investment Style Characteristics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44" y="2642830"/>
            <a:ext cx="3091339" cy="309133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135" y="2642830"/>
            <a:ext cx="3091339" cy="3091339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926" y="2642830"/>
            <a:ext cx="3091339" cy="3091339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3718" y="2642830"/>
            <a:ext cx="3091339" cy="3091339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837724" y="6156960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Investment styles exist on a spectrum from low risk/return (core) to high risk/return (opportunistic), with fuzzy boundaries between categories.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24852" y="570428"/>
            <a:ext cx="7694295" cy="1218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Property-Level Investment Performance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724852" y="2099310"/>
            <a:ext cx="465892" cy="465892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397794" y="2170390"/>
            <a:ext cx="3365897" cy="304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Individual Property Dispersion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1397794" y="2599015"/>
            <a:ext cx="7021354" cy="6624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Individual property investments can perform dramatically</a:t>
            </a:r>
          </a:p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differently from market averages.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24852" y="3675578"/>
            <a:ext cx="465892" cy="465892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397794" y="3746659"/>
            <a:ext cx="2436495" cy="304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Manager's Challenge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1397794" y="4175284"/>
            <a:ext cx="7021354" cy="6624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Investment managers must identify "winners" and avoid</a:t>
            </a:r>
          </a:p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the worst "losers" in the property market.  Try and beat</a:t>
            </a:r>
          </a:p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</a:rPr>
              <a:t>The blue line in the graph to the right.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24852" y="5251847"/>
            <a:ext cx="465892" cy="465892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397794" y="5322927"/>
            <a:ext cx="2436495" cy="304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Performance Range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1397794" y="5751552"/>
            <a:ext cx="7021354" cy="3312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Properties can end up 50% below or above aggregate</a:t>
            </a:r>
          </a:p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index values.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724852" y="6496883"/>
            <a:ext cx="465892" cy="465892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1397794" y="6567964"/>
            <a:ext cx="2436495" cy="304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Statistical Perspective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1397794" y="6996589"/>
            <a:ext cx="7021354" cy="6624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Property-level performance dispersion appears random in time,</a:t>
            </a:r>
          </a:p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direction, and magnitude.</a:t>
            </a:r>
            <a:endParaRPr lang="en-US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7BB85F-9364-F58F-065B-8F56E014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653" y="1480702"/>
            <a:ext cx="5944115" cy="48363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9FC8EE1-84AC-4E62-E243-72CDF5E86241}"/>
              </a:ext>
            </a:extLst>
          </p:cNvPr>
          <p:cNvSpPr txBox="1"/>
          <p:nvPr/>
        </p:nvSpPr>
        <p:spPr>
          <a:xfrm>
            <a:off x="7941154" y="752367"/>
            <a:ext cx="3851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Individual Property Returns Compared to the Blue Line Aggregate Average</a:t>
            </a:r>
          </a:p>
        </p:txBody>
      </p:sp>
      <p:sp>
        <p:nvSpPr>
          <p:cNvPr id="18" name="Callout: Line 17">
            <a:extLst>
              <a:ext uri="{FF2B5EF4-FFF2-40B4-BE49-F238E27FC236}">
                <a16:creationId xmlns:a16="http://schemas.microsoft.com/office/drawing/2014/main" id="{A599CB86-ED0E-B904-C579-BD041A84A35E}"/>
              </a:ext>
            </a:extLst>
          </p:cNvPr>
          <p:cNvSpPr/>
          <p:nvPr/>
        </p:nvSpPr>
        <p:spPr>
          <a:xfrm>
            <a:off x="13073449" y="1788677"/>
            <a:ext cx="1346886" cy="1472802"/>
          </a:xfrm>
          <a:prstGeom prst="borderCallout1">
            <a:avLst>
              <a:gd name="adj1" fmla="val 18750"/>
              <a:gd name="adj2" fmla="val -8333"/>
              <a:gd name="adj3" fmla="val 20374"/>
              <a:gd name="adj4" fmla="val -272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Individual Properties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9D92D3D-4F62-8723-2C16-0C51646DDC15}"/>
              </a:ext>
            </a:extLst>
          </p:cNvPr>
          <p:cNvCxnSpPr/>
          <p:nvPr/>
        </p:nvCxnSpPr>
        <p:spPr>
          <a:xfrm flipH="1">
            <a:off x="12702746" y="3261479"/>
            <a:ext cx="370703" cy="260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7317D68-847B-7AD6-542E-8EE3FB48FB32}"/>
              </a:ext>
            </a:extLst>
          </p:cNvPr>
          <p:cNvCxnSpPr>
            <a:cxnSpLocks/>
          </p:cNvCxnSpPr>
          <p:nvPr/>
        </p:nvCxnSpPr>
        <p:spPr>
          <a:xfrm flipH="1">
            <a:off x="12741974" y="3343483"/>
            <a:ext cx="370703" cy="527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883C00B-296A-506D-CC42-A7A8C4DD0495}"/>
              </a:ext>
            </a:extLst>
          </p:cNvPr>
          <p:cNvCxnSpPr>
            <a:cxnSpLocks/>
          </p:cNvCxnSpPr>
          <p:nvPr/>
        </p:nvCxnSpPr>
        <p:spPr>
          <a:xfrm flipH="1">
            <a:off x="12655477" y="3298880"/>
            <a:ext cx="577129" cy="1356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D60F36F-6873-A9DE-06C8-1189F985AD2F}"/>
              </a:ext>
            </a:extLst>
          </p:cNvPr>
          <p:cNvCxnSpPr>
            <a:cxnSpLocks/>
            <a:stCxn id="18" idx="2"/>
          </p:cNvCxnSpPr>
          <p:nvPr/>
        </p:nvCxnSpPr>
        <p:spPr>
          <a:xfrm flipH="1" flipV="1">
            <a:off x="12664983" y="2452709"/>
            <a:ext cx="408466" cy="72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01244F6-66C1-F0F9-9547-11F37E893159}"/>
              </a:ext>
            </a:extLst>
          </p:cNvPr>
          <p:cNvCxnSpPr/>
          <p:nvPr/>
        </p:nvCxnSpPr>
        <p:spPr>
          <a:xfrm flipH="1">
            <a:off x="12721379" y="2646465"/>
            <a:ext cx="370703" cy="260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3147E3-9772-39C8-52E5-A1EBCF1CDC11}"/>
              </a:ext>
            </a:extLst>
          </p:cNvPr>
          <p:cNvCxnSpPr>
            <a:cxnSpLocks/>
          </p:cNvCxnSpPr>
          <p:nvPr/>
        </p:nvCxnSpPr>
        <p:spPr>
          <a:xfrm flipH="1" flipV="1">
            <a:off x="12626643" y="2127671"/>
            <a:ext cx="446806" cy="132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4826" y="712470"/>
            <a:ext cx="4964668" cy="6205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Key Takeaways</a:t>
            </a:r>
            <a:endParaRPr lang="en-US" sz="39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826" y="1649492"/>
            <a:ext cx="1054894" cy="153388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90698" y="1860471"/>
            <a:ext cx="2737604" cy="310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Performance Attribution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7490698" y="2297311"/>
            <a:ext cx="6401276" cy="675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Breaks down returns into components to understand sources of performance.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826" y="3183374"/>
            <a:ext cx="1054894" cy="126587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90698" y="3394353"/>
            <a:ext cx="2489954" cy="310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Property Management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7490698" y="3831193"/>
            <a:ext cx="6401276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Four key responsibilities directly impact investment performance.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4826" y="4449247"/>
            <a:ext cx="1054894" cy="153388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90698" y="4660225"/>
            <a:ext cx="2482334" cy="310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Benchmarking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7490698" y="5097066"/>
            <a:ext cx="6401276" cy="675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Uses peer group indices rather than passive indices in private real estate.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4826" y="5983129"/>
            <a:ext cx="1054894" cy="153388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490698" y="6194108"/>
            <a:ext cx="2482334" cy="310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Investment Styles</a:t>
            </a:r>
            <a:endParaRPr lang="en-US" sz="1950" dirty="0"/>
          </a:p>
        </p:txBody>
      </p:sp>
      <p:sp>
        <p:nvSpPr>
          <p:cNvPr id="15" name="Text 8"/>
          <p:cNvSpPr/>
          <p:nvPr/>
        </p:nvSpPr>
        <p:spPr>
          <a:xfrm>
            <a:off x="7490698" y="6630948"/>
            <a:ext cx="6401276" cy="675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Core, value-add, and opportunistic styles require different performance metrics.</a:t>
            </a:r>
            <a:endParaRPr lang="en-US" sz="1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1747" y="764024"/>
            <a:ext cx="11165919" cy="5393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Four Fundamental Property Management Responsibilities</a:t>
            </a:r>
            <a:endParaRPr lang="en-US" sz="3350" dirty="0"/>
          </a:p>
        </p:txBody>
      </p:sp>
      <p:sp>
        <p:nvSpPr>
          <p:cNvPr id="5" name="Text 1"/>
          <p:cNvSpPr/>
          <p:nvPr/>
        </p:nvSpPr>
        <p:spPr>
          <a:xfrm>
            <a:off x="6694178" y="1704250"/>
            <a:ext cx="2157293" cy="269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Property Selection</a:t>
            </a:r>
            <a:endParaRPr lang="en-US" sz="1650" dirty="0"/>
          </a:p>
        </p:txBody>
      </p:sp>
      <p:sp>
        <p:nvSpPr>
          <p:cNvPr id="6" name="Text 2"/>
          <p:cNvSpPr/>
          <p:nvPr/>
        </p:nvSpPr>
        <p:spPr>
          <a:xfrm>
            <a:off x="6714648" y="2140579"/>
            <a:ext cx="3658195" cy="293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Picking "good" properties (bargains as found)</a:t>
            </a:r>
            <a:endParaRPr lang="en-US" sz="1400" dirty="0"/>
          </a:p>
        </p:txBody>
      </p:sp>
      <p:sp>
        <p:nvSpPr>
          <p:cNvPr id="10" name="Text 4"/>
          <p:cNvSpPr/>
          <p:nvPr/>
        </p:nvSpPr>
        <p:spPr>
          <a:xfrm>
            <a:off x="6639282" y="2914712"/>
            <a:ext cx="2157293" cy="269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Acquisition Execution</a:t>
            </a:r>
            <a:endParaRPr lang="en-US" sz="1650" dirty="0"/>
          </a:p>
        </p:txBody>
      </p:sp>
      <p:sp>
        <p:nvSpPr>
          <p:cNvPr id="11" name="Text 5"/>
          <p:cNvSpPr/>
          <p:nvPr/>
        </p:nvSpPr>
        <p:spPr>
          <a:xfrm>
            <a:off x="6567336" y="3318748"/>
            <a:ext cx="3057168" cy="293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Skillful negotiation and due diligence</a:t>
            </a:r>
            <a:endParaRPr lang="en-US" sz="1400" dirty="0"/>
          </a:p>
        </p:txBody>
      </p:sp>
      <p:sp>
        <p:nvSpPr>
          <p:cNvPr id="15" name="Text 7"/>
          <p:cNvSpPr/>
          <p:nvPr/>
        </p:nvSpPr>
        <p:spPr>
          <a:xfrm>
            <a:off x="6639282" y="4024670"/>
            <a:ext cx="2480310" cy="269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Operational Management</a:t>
            </a:r>
            <a:endParaRPr lang="en-US" sz="1650" dirty="0"/>
          </a:p>
        </p:txBody>
      </p:sp>
      <p:sp>
        <p:nvSpPr>
          <p:cNvPr id="16" name="Text 8"/>
          <p:cNvSpPr/>
          <p:nvPr/>
        </p:nvSpPr>
        <p:spPr>
          <a:xfrm>
            <a:off x="6639282" y="4404360"/>
            <a:ext cx="5548432" cy="293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Property marketing, leasing, tenant servicing, expense management</a:t>
            </a:r>
            <a:endParaRPr lang="en-US" sz="1400" dirty="0"/>
          </a:p>
        </p:txBody>
      </p:sp>
      <p:sp>
        <p:nvSpPr>
          <p:cNvPr id="20" name="Text 10"/>
          <p:cNvSpPr/>
          <p:nvPr/>
        </p:nvSpPr>
        <p:spPr>
          <a:xfrm>
            <a:off x="6714648" y="5134867"/>
            <a:ext cx="2157293" cy="269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Disposition Execution</a:t>
            </a:r>
            <a:endParaRPr lang="en-US" sz="1650" dirty="0"/>
          </a:p>
        </p:txBody>
      </p:sp>
      <p:sp>
        <p:nvSpPr>
          <p:cNvPr id="21" name="Text 11"/>
          <p:cNvSpPr/>
          <p:nvPr/>
        </p:nvSpPr>
        <p:spPr>
          <a:xfrm>
            <a:off x="6687561" y="5636657"/>
            <a:ext cx="3534728" cy="293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Timing, finding the right buyer, negotiation</a:t>
            </a:r>
            <a:endParaRPr lang="en-US" sz="1400" dirty="0"/>
          </a:p>
        </p:txBody>
      </p:sp>
      <p:sp>
        <p:nvSpPr>
          <p:cNvPr id="22" name="Text 12"/>
          <p:cNvSpPr/>
          <p:nvPr/>
        </p:nvSpPr>
        <p:spPr>
          <a:xfrm>
            <a:off x="641747" y="6172914"/>
            <a:ext cx="13346906" cy="293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These four responsibilities directly relate to the three IRR attributes: Initial Yield (IY), Cash Flow Change (CFC), </a:t>
            </a:r>
          </a:p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and Yield Change (YC).</a:t>
            </a:r>
            <a:endParaRPr lang="en-US" sz="2000" dirty="0"/>
          </a:p>
        </p:txBody>
      </p:sp>
      <p:sp>
        <p:nvSpPr>
          <p:cNvPr id="23" name="Text 13"/>
          <p:cNvSpPr/>
          <p:nvPr/>
        </p:nvSpPr>
        <p:spPr>
          <a:xfrm>
            <a:off x="641747" y="6672501"/>
            <a:ext cx="13346906" cy="293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endParaRPr lang="en-US" sz="14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D1EDFC6-F71E-5C83-AA95-CC254E838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0" y="1767808"/>
            <a:ext cx="5792526" cy="39315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8065" y="683776"/>
            <a:ext cx="7727871" cy="118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Property-Level Performance Attribution</a:t>
            </a:r>
            <a:endParaRPr lang="en-US" sz="37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65" y="2177058"/>
            <a:ext cx="1011555" cy="147054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21907" y="2379345"/>
            <a:ext cx="2380178" cy="297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Diagnostic Purpose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1921907" y="2798088"/>
            <a:ext cx="6514028" cy="647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Helps managers understand property-level sources of performance results.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065" y="3647599"/>
            <a:ext cx="1011555" cy="147054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21907" y="3849886"/>
            <a:ext cx="2380178" cy="297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Benchmarking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1921907" y="4268629"/>
            <a:ext cx="6514028" cy="647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Compares performance with appropriate cohort of similar properties over same period.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65" y="5118140"/>
            <a:ext cx="1011555" cy="121384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21907" y="5320427"/>
            <a:ext cx="2380178" cy="297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Insight Generation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1921907" y="5739170"/>
            <a:ext cx="6514028" cy="3236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Reveals strengths and weaknesses in property management approach.</a:t>
            </a:r>
            <a:endParaRPr lang="en-US" sz="15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065" y="6331982"/>
            <a:ext cx="1011555" cy="121384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921907" y="6534269"/>
            <a:ext cx="2380178" cy="297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Accountability</a:t>
            </a:r>
            <a:endParaRPr lang="en-US" sz="1850" dirty="0"/>
          </a:p>
        </p:txBody>
      </p:sp>
      <p:sp>
        <p:nvSpPr>
          <p:cNvPr id="15" name="Text 8"/>
          <p:cNvSpPr/>
          <p:nvPr/>
        </p:nvSpPr>
        <p:spPr>
          <a:xfrm>
            <a:off x="1921907" y="6953012"/>
            <a:ext cx="6514028" cy="3236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Sets expectations within investment management organization.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86872" y="539591"/>
            <a:ext cx="7770257" cy="11541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Property-Level IRR Attributes Example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686872" y="1988106"/>
            <a:ext cx="7770257" cy="62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Analysis of 42 institutional real estate investments compared to NCREIF benchmarks revealed. Average value = $51 US Million. 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-202814" y="2962456"/>
            <a:ext cx="2426494" cy="6475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50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42</a:t>
            </a:r>
            <a:endParaRPr lang="en-US" sz="5050" dirty="0"/>
          </a:p>
        </p:txBody>
      </p:sp>
      <p:sp>
        <p:nvSpPr>
          <p:cNvPr id="6" name="Text 3"/>
          <p:cNvSpPr/>
          <p:nvPr/>
        </p:nvSpPr>
        <p:spPr>
          <a:xfrm>
            <a:off x="115493" y="3794652"/>
            <a:ext cx="2308741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Properties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-116853" y="4267755"/>
            <a:ext cx="2426494" cy="9415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Randomly-numbered institutional properties analyzed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2043920" y="3007339"/>
            <a:ext cx="2426613" cy="6475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50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10.3</a:t>
            </a:r>
            <a:endParaRPr lang="en-US" sz="5050" dirty="0"/>
          </a:p>
        </p:txBody>
      </p:sp>
      <p:sp>
        <p:nvSpPr>
          <p:cNvPr id="9" name="Text 6"/>
          <p:cNvSpPr/>
          <p:nvPr/>
        </p:nvSpPr>
        <p:spPr>
          <a:xfrm>
            <a:off x="1948042" y="3727672"/>
            <a:ext cx="2308741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Years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2086901" y="4267755"/>
            <a:ext cx="2426613" cy="62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Average holding period across properties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115493" y="5728302"/>
            <a:ext cx="2426613" cy="6475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50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5.64%</a:t>
            </a:r>
            <a:endParaRPr lang="en-US" sz="5050" dirty="0"/>
          </a:p>
        </p:txBody>
      </p:sp>
      <p:sp>
        <p:nvSpPr>
          <p:cNvPr id="15" name="Text 12"/>
          <p:cNvSpPr/>
          <p:nvPr/>
        </p:nvSpPr>
        <p:spPr>
          <a:xfrm>
            <a:off x="233365" y="6544527"/>
            <a:ext cx="2308741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Performance SD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233365" y="7001660"/>
            <a:ext cx="2426613" cy="62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Standard deviation of differential performance</a:t>
            </a:r>
            <a:endParaRPr lang="en-US" sz="15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DE55EBE-4629-E0DF-9BE3-EA5183CA2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543" y="2332099"/>
            <a:ext cx="8044588" cy="57544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50412" y="523042"/>
            <a:ext cx="7815977" cy="11160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5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Key Findings from Property-Level Analysis</a:t>
            </a:r>
            <a:endParaRPr lang="en-US" sz="3500" dirty="0"/>
          </a:p>
        </p:txBody>
      </p:sp>
      <p:sp>
        <p:nvSpPr>
          <p:cNvPr id="4" name="Shape 1"/>
          <p:cNvSpPr/>
          <p:nvPr/>
        </p:nvSpPr>
        <p:spPr>
          <a:xfrm>
            <a:off x="6150412" y="1923693"/>
            <a:ext cx="7815977" cy="1379339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340078" y="2113359"/>
            <a:ext cx="2232065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Initial Yield Strength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340078" y="2506147"/>
            <a:ext cx="7436644" cy="6072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Relatively stable and favorable initial yield performance across investments suggests effective acquisition capabilities.</a:t>
            </a:r>
            <a:endParaRPr lang="en-US" sz="1450" dirty="0"/>
          </a:p>
        </p:txBody>
      </p:sp>
      <p:sp>
        <p:nvSpPr>
          <p:cNvPr id="7" name="Shape 4"/>
          <p:cNvSpPr/>
          <p:nvPr/>
        </p:nvSpPr>
        <p:spPr>
          <a:xfrm>
            <a:off x="6150412" y="3492698"/>
            <a:ext cx="7815977" cy="1379339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6340078" y="3682365"/>
            <a:ext cx="2232065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Cash Flow Impact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6340078" y="4075152"/>
            <a:ext cx="7436644" cy="6072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Cash Flow Change (CFC) was the strongest determinant of whether properties beat their benchmarks.</a:t>
            </a:r>
            <a:endParaRPr lang="en-US" sz="1450" dirty="0"/>
          </a:p>
        </p:txBody>
      </p:sp>
      <p:sp>
        <p:nvSpPr>
          <p:cNvPr id="10" name="Shape 7"/>
          <p:cNvSpPr/>
          <p:nvPr/>
        </p:nvSpPr>
        <p:spPr>
          <a:xfrm>
            <a:off x="6150412" y="5061704"/>
            <a:ext cx="7815977" cy="1075730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340078" y="5251371"/>
            <a:ext cx="2232065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Top Performers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6340078" y="5644158"/>
            <a:ext cx="7436644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All top nine performers had positive CFC components relative to benchmark.</a:t>
            </a:r>
            <a:endParaRPr lang="en-US" sz="1450" dirty="0"/>
          </a:p>
        </p:txBody>
      </p:sp>
      <p:sp>
        <p:nvSpPr>
          <p:cNvPr id="13" name="Shape 10"/>
          <p:cNvSpPr/>
          <p:nvPr/>
        </p:nvSpPr>
        <p:spPr>
          <a:xfrm>
            <a:off x="6150412" y="6327100"/>
            <a:ext cx="7815977" cy="1379339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6340078" y="6516767"/>
            <a:ext cx="2697361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Improvement Opportunity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6340078" y="6909554"/>
            <a:ext cx="7436644" cy="6072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Properties generally not as effectively managed as benchmarks regarding ongoing cash flow during holding period.</a:t>
            </a:r>
            <a:endParaRPr lang="en-US" sz="14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813792"/>
            <a:ext cx="1010947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Portfolio-Level Performance Attribution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642" y="327106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Allocation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0" y="3760649"/>
            <a:ext cx="543484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How capital is distributed across market segments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78232" y="4232854"/>
            <a:ext cx="418504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Property types (office, retail, etc.)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578232" y="4780240"/>
            <a:ext cx="418504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Geographic regions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578232" y="5313075"/>
            <a:ext cx="418504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Broader "macro" decisions</a:t>
            </a:r>
            <a:endParaRPr lang="en-US" sz="185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521" y="2892504"/>
            <a:ext cx="3627358" cy="3627358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5270302" y="4406979"/>
            <a:ext cx="598408" cy="598408"/>
          </a:xfrm>
          <a:prstGeom prst="roundRect">
            <a:avLst>
              <a:gd name="adj" fmla="val 152652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846" y="4537829"/>
            <a:ext cx="269200" cy="33659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9487853" y="199655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Selection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487853" y="2492097"/>
            <a:ext cx="430482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Which specific properties are chosen</a:t>
            </a:r>
            <a:endParaRPr lang="en-US" sz="1850" dirty="0"/>
          </a:p>
        </p:txBody>
      </p:sp>
      <p:sp>
        <p:nvSpPr>
          <p:cNvPr id="13" name="Text 9"/>
          <p:cNvSpPr/>
          <p:nvPr/>
        </p:nvSpPr>
        <p:spPr>
          <a:xfrm>
            <a:off x="9487853" y="3018711"/>
            <a:ext cx="430482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Individual asset choices</a:t>
            </a:r>
            <a:endParaRPr lang="en-US" sz="1850" dirty="0"/>
          </a:p>
        </p:txBody>
      </p:sp>
      <p:sp>
        <p:nvSpPr>
          <p:cNvPr id="14" name="Text 10"/>
          <p:cNvSpPr/>
          <p:nvPr/>
        </p:nvSpPr>
        <p:spPr>
          <a:xfrm>
            <a:off x="9487853" y="3485436"/>
            <a:ext cx="430482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More "micro-level" decisions</a:t>
            </a:r>
            <a:endParaRPr lang="en-US" sz="1850" dirty="0"/>
          </a:p>
        </p:txBody>
      </p:sp>
      <p:sp>
        <p:nvSpPr>
          <p:cNvPr id="15" name="Text 11"/>
          <p:cNvSpPr/>
          <p:nvPr/>
        </p:nvSpPr>
        <p:spPr>
          <a:xfrm>
            <a:off x="9487853" y="3952161"/>
            <a:ext cx="430482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Includes operational management</a:t>
            </a:r>
            <a:endParaRPr lang="en-US" sz="1850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1521" y="2892504"/>
            <a:ext cx="3627358" cy="3627358"/>
          </a:xfrm>
          <a:prstGeom prst="rect">
            <a:avLst/>
          </a:prstGeom>
        </p:spPr>
      </p:pic>
      <p:sp>
        <p:nvSpPr>
          <p:cNvPr id="17" name="Shape 12"/>
          <p:cNvSpPr/>
          <p:nvPr/>
        </p:nvSpPr>
        <p:spPr>
          <a:xfrm>
            <a:off x="7888724" y="2895124"/>
            <a:ext cx="598408" cy="598408"/>
          </a:xfrm>
          <a:prstGeom prst="roundRect">
            <a:avLst>
              <a:gd name="adj" fmla="val 152652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3268" y="3025973"/>
            <a:ext cx="269200" cy="33659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9487853" y="469415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Interaction</a:t>
            </a:r>
            <a:endParaRPr lang="en-US" sz="2200" dirty="0"/>
          </a:p>
        </p:txBody>
      </p:sp>
      <p:sp>
        <p:nvSpPr>
          <p:cNvPr id="20" name="Text 14"/>
          <p:cNvSpPr/>
          <p:nvPr/>
        </p:nvSpPr>
        <p:spPr>
          <a:xfrm>
            <a:off x="9487853" y="5189696"/>
            <a:ext cx="430482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Combined effect of allocation and selection</a:t>
            </a:r>
            <a:endParaRPr lang="en-US" sz="1850" dirty="0"/>
          </a:p>
        </p:txBody>
      </p:sp>
      <p:sp>
        <p:nvSpPr>
          <p:cNvPr id="21" name="Text 15"/>
          <p:cNvSpPr/>
          <p:nvPr/>
        </p:nvSpPr>
        <p:spPr>
          <a:xfrm>
            <a:off x="9487853" y="6099334"/>
            <a:ext cx="430482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Nonlinear relationship</a:t>
            </a:r>
            <a:endParaRPr lang="en-US" sz="1850" dirty="0"/>
          </a:p>
        </p:txBody>
      </p:sp>
      <p:sp>
        <p:nvSpPr>
          <p:cNvPr id="22" name="Text 16"/>
          <p:cNvSpPr/>
          <p:nvPr/>
        </p:nvSpPr>
        <p:spPr>
          <a:xfrm>
            <a:off x="9487853" y="6566059"/>
            <a:ext cx="430482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Cross-product effect</a:t>
            </a:r>
            <a:endParaRPr lang="en-US" sz="1850" dirty="0"/>
          </a:p>
        </p:txBody>
      </p:sp>
      <p:sp>
        <p:nvSpPr>
          <p:cNvPr id="23" name="Text 17"/>
          <p:cNvSpPr/>
          <p:nvPr/>
        </p:nvSpPr>
        <p:spPr>
          <a:xfrm>
            <a:off x="9487853" y="7032784"/>
            <a:ext cx="430482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Difficult to attribute precisely</a:t>
            </a:r>
            <a:endParaRPr lang="en-US" sz="1850" dirty="0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1521" y="2892504"/>
            <a:ext cx="3627358" cy="3627358"/>
          </a:xfrm>
          <a:prstGeom prst="rect">
            <a:avLst/>
          </a:prstGeom>
        </p:spPr>
      </p:pic>
      <p:sp>
        <p:nvSpPr>
          <p:cNvPr id="25" name="Shape 18"/>
          <p:cNvSpPr/>
          <p:nvPr/>
        </p:nvSpPr>
        <p:spPr>
          <a:xfrm>
            <a:off x="7888724" y="5918716"/>
            <a:ext cx="598408" cy="598408"/>
          </a:xfrm>
          <a:prstGeom prst="roundRect">
            <a:avLst>
              <a:gd name="adj" fmla="val 152652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3268" y="6049566"/>
            <a:ext cx="269200" cy="3365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96107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997" y="2508052"/>
            <a:ext cx="6922770" cy="4613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9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Portfolio Attribution Example: Bob vs. Sue</a:t>
            </a:r>
            <a:endParaRPr lang="en-US" sz="2900" dirty="0"/>
          </a:p>
        </p:txBody>
      </p:sp>
      <p:sp>
        <p:nvSpPr>
          <p:cNvPr id="4" name="Shape 1"/>
          <p:cNvSpPr/>
          <p:nvPr/>
        </p:nvSpPr>
        <p:spPr>
          <a:xfrm>
            <a:off x="548997" y="3204686"/>
            <a:ext cx="13532406" cy="3195638"/>
          </a:xfrm>
          <a:prstGeom prst="roundRect">
            <a:avLst>
              <a:gd name="adj" fmla="val 736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556617" y="3212306"/>
            <a:ext cx="13515737" cy="4543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714970" y="3313986"/>
            <a:ext cx="4187309" cy="250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Weights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5223510" y="3313986"/>
            <a:ext cx="4183499" cy="250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Bob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9728240" y="3313986"/>
            <a:ext cx="4187309" cy="250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Sue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556617" y="3666649"/>
            <a:ext cx="13515737" cy="45434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714970" y="3768328"/>
            <a:ext cx="4187309" cy="250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Industrial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5223510" y="3768328"/>
            <a:ext cx="4183499" cy="250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90%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9728240" y="3768328"/>
            <a:ext cx="4187309" cy="250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10%</a:t>
            </a:r>
            <a:endParaRPr lang="en-US" sz="1200" dirty="0"/>
          </a:p>
        </p:txBody>
      </p:sp>
      <p:sp>
        <p:nvSpPr>
          <p:cNvPr id="13" name="Shape 10"/>
          <p:cNvSpPr/>
          <p:nvPr/>
        </p:nvSpPr>
        <p:spPr>
          <a:xfrm>
            <a:off x="556617" y="4120991"/>
            <a:ext cx="13515737" cy="4543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714970" y="4222671"/>
            <a:ext cx="4187309" cy="250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Office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5223510" y="4222671"/>
            <a:ext cx="4183499" cy="250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10%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9728240" y="4222671"/>
            <a:ext cx="4187309" cy="250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90%</a:t>
            </a:r>
            <a:endParaRPr lang="en-US" sz="1200" dirty="0"/>
          </a:p>
        </p:txBody>
      </p:sp>
      <p:sp>
        <p:nvSpPr>
          <p:cNvPr id="17" name="Shape 14"/>
          <p:cNvSpPr/>
          <p:nvPr/>
        </p:nvSpPr>
        <p:spPr>
          <a:xfrm>
            <a:off x="556617" y="4575334"/>
            <a:ext cx="13515737" cy="45434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714970" y="4677013"/>
            <a:ext cx="4187309" cy="250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Returns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5223510" y="4677013"/>
            <a:ext cx="4183499" cy="250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Bob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9728240" y="4677013"/>
            <a:ext cx="4187309" cy="250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Sue</a:t>
            </a:r>
            <a:endParaRPr lang="en-US" sz="1200" dirty="0"/>
          </a:p>
        </p:txBody>
      </p:sp>
      <p:sp>
        <p:nvSpPr>
          <p:cNvPr id="21" name="Shape 18"/>
          <p:cNvSpPr/>
          <p:nvPr/>
        </p:nvSpPr>
        <p:spPr>
          <a:xfrm>
            <a:off x="556617" y="5029676"/>
            <a:ext cx="13515737" cy="4543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714970" y="5131356"/>
            <a:ext cx="4187309" cy="250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Total portfolio</a:t>
            </a:r>
            <a:endParaRPr lang="en-US" sz="1200" dirty="0"/>
          </a:p>
        </p:txBody>
      </p:sp>
      <p:sp>
        <p:nvSpPr>
          <p:cNvPr id="23" name="Text 20"/>
          <p:cNvSpPr/>
          <p:nvPr/>
        </p:nvSpPr>
        <p:spPr>
          <a:xfrm>
            <a:off x="5223510" y="5131356"/>
            <a:ext cx="4183499" cy="250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9.20%</a:t>
            </a:r>
            <a:endParaRPr lang="en-US" sz="1200" dirty="0"/>
          </a:p>
        </p:txBody>
      </p:sp>
      <p:sp>
        <p:nvSpPr>
          <p:cNvPr id="24" name="Text 21"/>
          <p:cNvSpPr/>
          <p:nvPr/>
        </p:nvSpPr>
        <p:spPr>
          <a:xfrm>
            <a:off x="9728240" y="5131356"/>
            <a:ext cx="4187309" cy="250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9.70%</a:t>
            </a:r>
            <a:endParaRPr lang="en-US" sz="1200" dirty="0"/>
          </a:p>
        </p:txBody>
      </p:sp>
      <p:sp>
        <p:nvSpPr>
          <p:cNvPr id="25" name="Shape 22"/>
          <p:cNvSpPr/>
          <p:nvPr/>
        </p:nvSpPr>
        <p:spPr>
          <a:xfrm>
            <a:off x="556617" y="5484019"/>
            <a:ext cx="13515737" cy="45434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3"/>
          <p:cNvSpPr/>
          <p:nvPr/>
        </p:nvSpPr>
        <p:spPr>
          <a:xfrm>
            <a:off x="714970" y="5585698"/>
            <a:ext cx="4187309" cy="250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Industrial properties</a:t>
            </a:r>
            <a:endParaRPr lang="en-US" sz="1200" dirty="0"/>
          </a:p>
        </p:txBody>
      </p:sp>
      <p:sp>
        <p:nvSpPr>
          <p:cNvPr id="27" name="Text 24"/>
          <p:cNvSpPr/>
          <p:nvPr/>
        </p:nvSpPr>
        <p:spPr>
          <a:xfrm>
            <a:off x="5223510" y="5585698"/>
            <a:ext cx="4183499" cy="250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9.00%</a:t>
            </a:r>
            <a:endParaRPr lang="en-US" sz="1200" dirty="0"/>
          </a:p>
        </p:txBody>
      </p:sp>
      <p:sp>
        <p:nvSpPr>
          <p:cNvPr id="28" name="Text 25"/>
          <p:cNvSpPr/>
          <p:nvPr/>
        </p:nvSpPr>
        <p:spPr>
          <a:xfrm>
            <a:off x="9728240" y="5585698"/>
            <a:ext cx="4187309" cy="250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7.00%</a:t>
            </a:r>
            <a:endParaRPr lang="en-US" sz="1200" dirty="0"/>
          </a:p>
        </p:txBody>
      </p:sp>
      <p:sp>
        <p:nvSpPr>
          <p:cNvPr id="29" name="Shape 26"/>
          <p:cNvSpPr/>
          <p:nvPr/>
        </p:nvSpPr>
        <p:spPr>
          <a:xfrm>
            <a:off x="556617" y="5938361"/>
            <a:ext cx="13515737" cy="4543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Text 27"/>
          <p:cNvSpPr/>
          <p:nvPr/>
        </p:nvSpPr>
        <p:spPr>
          <a:xfrm>
            <a:off x="714970" y="6040041"/>
            <a:ext cx="4187309" cy="250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Office properties</a:t>
            </a:r>
            <a:endParaRPr lang="en-US" sz="1200" dirty="0"/>
          </a:p>
        </p:txBody>
      </p:sp>
      <p:sp>
        <p:nvSpPr>
          <p:cNvPr id="31" name="Text 28"/>
          <p:cNvSpPr/>
          <p:nvPr/>
        </p:nvSpPr>
        <p:spPr>
          <a:xfrm>
            <a:off x="5223510" y="6040041"/>
            <a:ext cx="4183499" cy="250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11.00%</a:t>
            </a:r>
            <a:endParaRPr lang="en-US" sz="1200" dirty="0"/>
          </a:p>
        </p:txBody>
      </p:sp>
      <p:sp>
        <p:nvSpPr>
          <p:cNvPr id="32" name="Text 29"/>
          <p:cNvSpPr/>
          <p:nvPr/>
        </p:nvSpPr>
        <p:spPr>
          <a:xfrm>
            <a:off x="9728240" y="6040041"/>
            <a:ext cx="4187309" cy="250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10.00%</a:t>
            </a:r>
            <a:endParaRPr lang="en-US" sz="1200" dirty="0"/>
          </a:p>
        </p:txBody>
      </p:sp>
      <p:sp>
        <p:nvSpPr>
          <p:cNvPr id="33" name="Text 30"/>
          <p:cNvSpPr/>
          <p:nvPr/>
        </p:nvSpPr>
        <p:spPr>
          <a:xfrm>
            <a:off x="548997" y="6576774"/>
            <a:ext cx="13532406" cy="250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Sue outperformed Bob by 50 basis points overall, despite Bob's superior selection performance, </a:t>
            </a:r>
          </a:p>
          <a:p>
            <a:pPr marL="0" indent="0" algn="l">
              <a:lnSpc>
                <a:spcPts val="1950"/>
              </a:lnSpc>
              <a:buNone/>
            </a:pPr>
            <a:r>
              <a:rPr lang="en-US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because Sue's allocation to better-performing office properties dominated.</a:t>
            </a:r>
            <a:endParaRPr lang="en-US" dirty="0"/>
          </a:p>
        </p:txBody>
      </p:sp>
      <p:sp>
        <p:nvSpPr>
          <p:cNvPr id="34" name="Text 31"/>
          <p:cNvSpPr/>
          <p:nvPr/>
        </p:nvSpPr>
        <p:spPr>
          <a:xfrm>
            <a:off x="548997" y="7004209"/>
            <a:ext cx="13532406" cy="250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endParaRPr lang="en-US" sz="1200" dirty="0"/>
          </a:p>
        </p:txBody>
      </p:sp>
      <p:sp>
        <p:nvSpPr>
          <p:cNvPr id="35" name="Text 32"/>
          <p:cNvSpPr/>
          <p:nvPr/>
        </p:nvSpPr>
        <p:spPr>
          <a:xfrm>
            <a:off x="548997" y="7431643"/>
            <a:ext cx="13532406" cy="250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453515"/>
            <a:ext cx="933735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Quantifying Performance Attribution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2755821"/>
            <a:ext cx="3928586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Conditional on Manager Selection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699034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Allocation: +2.40%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4297442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Selection: -1.90%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837724" y="4895850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Total: +0.50%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5357813" y="2755821"/>
            <a:ext cx="3928586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Conditional on Manager Allocation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357813" y="3699034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Allocation: +1.60%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5357813" y="4297442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Selection: -1.10%</a:t>
            </a:r>
            <a:endParaRPr lang="en-US" sz="1850" dirty="0"/>
          </a:p>
        </p:txBody>
      </p:sp>
      <p:sp>
        <p:nvSpPr>
          <p:cNvPr id="10" name="Text 8"/>
          <p:cNvSpPr/>
          <p:nvPr/>
        </p:nvSpPr>
        <p:spPr>
          <a:xfrm>
            <a:off x="5357813" y="4895850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Total: +0.50%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9877901" y="2755821"/>
            <a:ext cx="361711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Unconditional (Most Logical)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9877901" y="3347085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Allocation: +1.60%</a:t>
            </a:r>
            <a:endParaRPr lang="en-US" sz="1850" dirty="0"/>
          </a:p>
        </p:txBody>
      </p:sp>
      <p:sp>
        <p:nvSpPr>
          <p:cNvPr id="13" name="Text 11"/>
          <p:cNvSpPr/>
          <p:nvPr/>
        </p:nvSpPr>
        <p:spPr>
          <a:xfrm>
            <a:off x="9877901" y="3945493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Selection: -1.90%</a:t>
            </a:r>
            <a:endParaRPr lang="en-US" sz="1850" dirty="0"/>
          </a:p>
        </p:txBody>
      </p:sp>
      <p:sp>
        <p:nvSpPr>
          <p:cNvPr id="14" name="Text 12"/>
          <p:cNvSpPr/>
          <p:nvPr/>
        </p:nvSpPr>
        <p:spPr>
          <a:xfrm>
            <a:off x="9877901" y="4543901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Interaction: +0.80%</a:t>
            </a:r>
            <a:endParaRPr lang="en-US" sz="1850" dirty="0"/>
          </a:p>
        </p:txBody>
      </p:sp>
      <p:sp>
        <p:nvSpPr>
          <p:cNvPr id="15" name="Text 13"/>
          <p:cNvSpPr/>
          <p:nvPr/>
        </p:nvSpPr>
        <p:spPr>
          <a:xfrm>
            <a:off x="9877901" y="5142309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Total: +0.50%</a:t>
            </a:r>
            <a:endParaRPr lang="en-US" sz="1850" dirty="0"/>
          </a:p>
        </p:txBody>
      </p:sp>
      <p:sp>
        <p:nvSpPr>
          <p:cNvPr id="16" name="Text 14"/>
          <p:cNvSpPr/>
          <p:nvPr/>
        </p:nvSpPr>
        <p:spPr>
          <a:xfrm>
            <a:off x="837724" y="6009918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The unconditional approach provides the most logical quantification by separating the pure effects from the interaction effect.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1300</Words>
  <Application>Microsoft Office PowerPoint</Application>
  <PresentationFormat>Custom</PresentationFormat>
  <Paragraphs>219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Quattrocento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Norman Miller</cp:lastModifiedBy>
  <cp:revision>1</cp:revision>
  <dcterms:created xsi:type="dcterms:W3CDTF">2025-06-16T15:49:11Z</dcterms:created>
  <dcterms:modified xsi:type="dcterms:W3CDTF">2025-06-16T16:10:07Z</dcterms:modified>
</cp:coreProperties>
</file>