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Quattrocento" panose="020205020300000004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885E3-7752-487A-BBA0-D3B32D152603}" v="1" dt="2025-06-16T16:52:55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Miller" userId="33eb6ff97e000b03" providerId="LiveId" clId="{F03885E3-7752-487A-BBA0-D3B32D152603}"/>
    <pc:docChg chg="undo custSel modSld">
      <pc:chgData name="Norman Miller" userId="33eb6ff97e000b03" providerId="LiveId" clId="{F03885E3-7752-487A-BBA0-D3B32D152603}" dt="2025-06-16T16:56:11.710" v="337" actId="20577"/>
      <pc:docMkLst>
        <pc:docMk/>
      </pc:docMkLst>
      <pc:sldChg chg="modSp mod">
        <pc:chgData name="Norman Miller" userId="33eb6ff97e000b03" providerId="LiveId" clId="{F03885E3-7752-487A-BBA0-D3B32D152603}" dt="2025-06-16T16:44:12.670" v="63" actId="20577"/>
        <pc:sldMkLst>
          <pc:docMk/>
          <pc:sldMk cId="0" sldId="259"/>
        </pc:sldMkLst>
        <pc:spChg chg="mod">
          <ac:chgData name="Norman Miller" userId="33eb6ff97e000b03" providerId="LiveId" clId="{F03885E3-7752-487A-BBA0-D3B32D152603}" dt="2025-06-16T16:43:08.349" v="1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44:12.670" v="63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 mod">
        <pc:chgData name="Norman Miller" userId="33eb6ff97e000b03" providerId="LiveId" clId="{F03885E3-7752-487A-BBA0-D3B32D152603}" dt="2025-06-16T16:44:56.869" v="65" actId="20577"/>
        <pc:sldMkLst>
          <pc:docMk/>
          <pc:sldMk cId="0" sldId="261"/>
        </pc:sldMkLst>
        <pc:spChg chg="mod">
          <ac:chgData name="Norman Miller" userId="33eb6ff97e000b03" providerId="LiveId" clId="{F03885E3-7752-487A-BBA0-D3B32D152603}" dt="2025-06-16T16:44:56.869" v="65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Norman Miller" userId="33eb6ff97e000b03" providerId="LiveId" clId="{F03885E3-7752-487A-BBA0-D3B32D152603}" dt="2025-06-16T16:46:54.749" v="74" actId="14100"/>
        <pc:sldMkLst>
          <pc:docMk/>
          <pc:sldMk cId="0" sldId="265"/>
        </pc:sldMkLst>
        <pc:spChg chg="mod">
          <ac:chgData name="Norman Miller" userId="33eb6ff97e000b03" providerId="LiveId" clId="{F03885E3-7752-487A-BBA0-D3B32D152603}" dt="2025-06-16T16:46:44.943" v="69" actId="1076"/>
          <ac:spMkLst>
            <pc:docMk/>
            <pc:sldMk cId="0" sldId="265"/>
            <ac:spMk id="2" creationId="{00000000-0000-0000-0000-000000000000}"/>
          </ac:spMkLst>
        </pc:spChg>
        <pc:picChg chg="mod">
          <ac:chgData name="Norman Miller" userId="33eb6ff97e000b03" providerId="LiveId" clId="{F03885E3-7752-487A-BBA0-D3B32D152603}" dt="2025-06-16T16:46:54.749" v="74" actId="14100"/>
          <ac:picMkLst>
            <pc:docMk/>
            <pc:sldMk cId="0" sldId="265"/>
            <ac:picMk id="3" creationId="{00000000-0000-0000-0000-000000000000}"/>
          </ac:picMkLst>
        </pc:picChg>
      </pc:sldChg>
      <pc:sldChg chg="modSp mod">
        <pc:chgData name="Norman Miller" userId="33eb6ff97e000b03" providerId="LiveId" clId="{F03885E3-7752-487A-BBA0-D3B32D152603}" dt="2025-06-16T16:50:56.302" v="153" actId="20577"/>
        <pc:sldMkLst>
          <pc:docMk/>
          <pc:sldMk cId="0" sldId="266"/>
        </pc:sldMkLst>
        <pc:spChg chg="mod">
          <ac:chgData name="Norman Miller" userId="33eb6ff97e000b03" providerId="LiveId" clId="{F03885E3-7752-487A-BBA0-D3B32D152603}" dt="2025-06-16T16:50:56.302" v="153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0:04.782" v="106" actId="6549"/>
          <ac:spMkLst>
            <pc:docMk/>
            <pc:sldMk cId="0" sldId="266"/>
            <ac:spMk id="3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0:20.118" v="127" actId="20577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Norman Miller" userId="33eb6ff97e000b03" providerId="LiveId" clId="{F03885E3-7752-487A-BBA0-D3B32D152603}" dt="2025-06-16T16:51:43.021" v="161" actId="14100"/>
        <pc:sldMkLst>
          <pc:docMk/>
          <pc:sldMk cId="0" sldId="269"/>
        </pc:sldMkLst>
        <pc:spChg chg="mod">
          <ac:chgData name="Norman Miller" userId="33eb6ff97e000b03" providerId="LiveId" clId="{F03885E3-7752-487A-BBA0-D3B32D152603}" dt="2025-06-16T16:51:43.021" v="161" actId="14100"/>
          <ac:spMkLst>
            <pc:docMk/>
            <pc:sldMk cId="0" sldId="269"/>
            <ac:spMk id="8" creationId="{00000000-0000-0000-0000-000000000000}"/>
          </ac:spMkLst>
        </pc:spChg>
      </pc:sldChg>
      <pc:sldChg chg="addSp modSp mod">
        <pc:chgData name="Norman Miller" userId="33eb6ff97e000b03" providerId="LiveId" clId="{F03885E3-7752-487A-BBA0-D3B32D152603}" dt="2025-06-16T16:53:15.204" v="268" actId="14100"/>
        <pc:sldMkLst>
          <pc:docMk/>
          <pc:sldMk cId="0" sldId="271"/>
        </pc:sldMkLst>
        <pc:spChg chg="mod">
          <ac:chgData name="Norman Miller" userId="33eb6ff97e000b03" providerId="LiveId" clId="{F03885E3-7752-487A-BBA0-D3B32D152603}" dt="2025-06-16T16:52:33.261" v="225" actId="20577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Norman Miller" userId="33eb6ff97e000b03" providerId="LiveId" clId="{F03885E3-7752-487A-BBA0-D3B32D152603}" dt="2025-06-16T16:53:15.204" v="268" actId="14100"/>
          <ac:spMkLst>
            <pc:docMk/>
            <pc:sldMk cId="0" sldId="271"/>
            <ac:spMk id="5" creationId="{B7516470-25B2-C00C-2254-43D41A63C7FE}"/>
          </ac:spMkLst>
        </pc:spChg>
        <pc:picChg chg="mod">
          <ac:chgData name="Norman Miller" userId="33eb6ff97e000b03" providerId="LiveId" clId="{F03885E3-7752-487A-BBA0-D3B32D152603}" dt="2025-06-16T16:52:43.831" v="228" actId="14100"/>
          <ac:picMkLst>
            <pc:docMk/>
            <pc:sldMk cId="0" sldId="271"/>
            <ac:picMk id="3" creationId="{00000000-0000-0000-0000-000000000000}"/>
          </ac:picMkLst>
        </pc:picChg>
      </pc:sldChg>
      <pc:sldChg chg="modSp mod">
        <pc:chgData name="Norman Miller" userId="33eb6ff97e000b03" providerId="LiveId" clId="{F03885E3-7752-487A-BBA0-D3B32D152603}" dt="2025-06-16T16:55:30.958" v="336" actId="20577"/>
        <pc:sldMkLst>
          <pc:docMk/>
          <pc:sldMk cId="0" sldId="273"/>
        </pc:sldMkLst>
        <pc:spChg chg="mod">
          <ac:chgData name="Norman Miller" userId="33eb6ff97e000b03" providerId="LiveId" clId="{F03885E3-7752-487A-BBA0-D3B32D152603}" dt="2025-06-16T16:54:17.459" v="270" actId="14100"/>
          <ac:spMkLst>
            <pc:docMk/>
            <pc:sldMk cId="0" sldId="273"/>
            <ac:spMk id="3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21.061" v="271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23.451" v="272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26.343" v="273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30.229" v="274" actId="1076"/>
          <ac:spMkLst>
            <pc:docMk/>
            <pc:sldMk cId="0" sldId="273"/>
            <ac:spMk id="7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33.045" v="275" actId="1076"/>
          <ac:spMkLst>
            <pc:docMk/>
            <pc:sldMk cId="0" sldId="273"/>
            <ac:spMk id="8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47.933" v="281" actId="14100"/>
          <ac:spMkLst>
            <pc:docMk/>
            <pc:sldMk cId="0" sldId="273"/>
            <ac:spMk id="9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50.433" v="282" actId="1076"/>
          <ac:spMkLst>
            <pc:docMk/>
            <pc:sldMk cId="0" sldId="273"/>
            <ac:spMk id="10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4:53.001" v="283" actId="1076"/>
          <ac:spMkLst>
            <pc:docMk/>
            <pc:sldMk cId="0" sldId="273"/>
            <ac:spMk id="11" creationId="{00000000-0000-0000-0000-000000000000}"/>
          </ac:spMkLst>
        </pc:spChg>
        <pc:spChg chg="mod">
          <ac:chgData name="Norman Miller" userId="33eb6ff97e000b03" providerId="LiveId" clId="{F03885E3-7752-487A-BBA0-D3B32D152603}" dt="2025-06-16T16:55:30.958" v="336" actId="20577"/>
          <ac:spMkLst>
            <pc:docMk/>
            <pc:sldMk cId="0" sldId="273"/>
            <ac:spMk id="12" creationId="{00000000-0000-0000-0000-000000000000}"/>
          </ac:spMkLst>
        </pc:spChg>
        <pc:picChg chg="mod">
          <ac:chgData name="Norman Miller" userId="33eb6ff97e000b03" providerId="LiveId" clId="{F03885E3-7752-487A-BBA0-D3B32D152603}" dt="2025-06-16T16:54:10.729" v="269" actId="14100"/>
          <ac:picMkLst>
            <pc:docMk/>
            <pc:sldMk cId="0" sldId="273"/>
            <ac:picMk id="2" creationId="{00000000-0000-0000-0000-000000000000}"/>
          </ac:picMkLst>
        </pc:picChg>
      </pc:sldChg>
      <pc:sldChg chg="modSp mod">
        <pc:chgData name="Norman Miller" userId="33eb6ff97e000b03" providerId="LiveId" clId="{F03885E3-7752-487A-BBA0-D3B32D152603}" dt="2025-06-16T16:56:11.710" v="337" actId="20577"/>
        <pc:sldMkLst>
          <pc:docMk/>
          <pc:sldMk cId="0" sldId="275"/>
        </pc:sldMkLst>
        <pc:spChg chg="mod">
          <ac:chgData name="Norman Miller" userId="33eb6ff97e000b03" providerId="LiveId" clId="{F03885E3-7752-487A-BBA0-D3B32D152603}" dt="2025-06-16T16:56:11.710" v="337" actId="20577"/>
          <ac:spMkLst>
            <pc:docMk/>
            <pc:sldMk cId="0" sldId="275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Understanding Real Estate Investment Trusts (REITs)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offer a unique investment vehicle that bridges public stock markets and private property markets. They provide investors liquid access to real estate while offering property owners access to public equity markets.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04480" y="1482522"/>
            <a:ext cx="6084332" cy="462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Gordon Growth Model for REITs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9" y="220213"/>
            <a:ext cx="13258800" cy="757689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0069" y="8962430"/>
            <a:ext cx="13530263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Gordon Growth Model values REITs based on expected dividends and growth rates. Even small changes in growth expectations can significantly impact REIT values. A 1% increase in growth rate from 2% to 3% can increase share value by over 11%.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736627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Public/Private Arbitrage  (Public Values to NAV)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243844" y="2832020"/>
            <a:ext cx="34679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If REIT Share Values Are Higher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251835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Sell shares: REITs buy properties in private market at lower valuations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7562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Growth Opportunity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251835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become growth stocks with higher P/E multiples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011341"/>
            <a:ext cx="363771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Private Market Values Higher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50687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sell properties into private market at premium and buy back their own stock shares.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029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Focus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698450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become income stocks with lower P/E multiples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040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Price to NAV Ratio History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790706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75%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324124" y="3879652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2009 Low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4375190"/>
            <a:ext cx="22900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During financial crisis, REITs traded at deep discounts to NAV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913376" y="2790706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120%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8913376" y="3879652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2016 Peak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913376" y="4375190"/>
            <a:ext cx="22900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Premium pricing reflected growth opportunities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1502628" y="2790706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95%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11502628" y="3879652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2022 Average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502628" y="4375190"/>
            <a:ext cx="22900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Near parity between public and private valuations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324124" y="6176486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premium or discount of REIT share prices to their Net Asset Value follows a mean-reverting pattern. This creates opportunities for strategic capital deployment between public and private markets.</a:t>
            </a:r>
            <a:endParaRPr lang="en-US" sz="1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7946" y="625912"/>
            <a:ext cx="6123384" cy="594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Management Strategies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07946" y="1524238"/>
            <a:ext cx="455057" cy="45505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8" y="1573292"/>
            <a:ext cx="285512" cy="35694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65290" y="1593771"/>
            <a:ext cx="2379821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Specialization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1365290" y="2012513"/>
            <a:ext cx="7070765" cy="970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Focus on specific property types allows management expertise and easier market analysis. Modern REITs typically specialize in one or two related property types.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707946" y="3387923"/>
            <a:ext cx="455057" cy="45505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18" y="3436977"/>
            <a:ext cx="285512" cy="3569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65290" y="3457456"/>
            <a:ext cx="2379821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Vertical Integration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365290" y="3876199"/>
            <a:ext cx="7070765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Controlling multiple stages of real estate production provides flexibility to profit from changing market valuations while maintaining operational scale.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707946" y="4927997"/>
            <a:ext cx="455057" cy="45505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18" y="4977051"/>
            <a:ext cx="285512" cy="35694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65290" y="4997529"/>
            <a:ext cx="2379821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Scale Economies</a:t>
            </a:r>
            <a:endParaRPr lang="en-US" sz="1850" dirty="0"/>
          </a:p>
        </p:txBody>
      </p:sp>
      <p:sp>
        <p:nvSpPr>
          <p:cNvPr id="15" name="Text 9"/>
          <p:cNvSpPr/>
          <p:nvPr/>
        </p:nvSpPr>
        <p:spPr>
          <a:xfrm>
            <a:off x="1365290" y="5416272"/>
            <a:ext cx="7070765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Larger REITs may benefit from lower average costs and improved capital access. Average REIT size grew from $212M in 1984 to $3B in 2022.</a:t>
            </a:r>
            <a:endParaRPr lang="en-US" sz="1550" dirty="0"/>
          </a:p>
        </p:txBody>
      </p:sp>
      <p:sp>
        <p:nvSpPr>
          <p:cNvPr id="16" name="Shape 10"/>
          <p:cNvSpPr/>
          <p:nvPr/>
        </p:nvSpPr>
        <p:spPr>
          <a:xfrm>
            <a:off x="707946" y="6468070"/>
            <a:ext cx="455057" cy="45505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18" y="6517124"/>
            <a:ext cx="285512" cy="35694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65290" y="6537603"/>
            <a:ext cx="2379821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Branding</a:t>
            </a:r>
            <a:endParaRPr lang="en-US" sz="1850" dirty="0"/>
          </a:p>
        </p:txBody>
      </p:sp>
      <p:sp>
        <p:nvSpPr>
          <p:cNvPr id="19" name="Text 12"/>
          <p:cNvSpPr/>
          <p:nvPr/>
        </p:nvSpPr>
        <p:spPr>
          <a:xfrm>
            <a:off x="1365290" y="6956346"/>
            <a:ext cx="7070765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Building brand recognition among space users can create franchise value, especially for consumer-facing properties like retail and housing.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932664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Financial Strategy Balancing Act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Growth Pressure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Stock market rewards growth, pushing REITs to expand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6" y="3360182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327314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Distribution Requirement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444202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90% income payout rule necessitates external capital for growth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336018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31088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Considerations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 can enhance returns but increases risk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175" y="56043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Sensitivity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Stock market severely penalizes excessive leverage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966" y="560439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001203"/>
            <a:ext cx="971300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vs. Private Real Estate Investment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3035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Advantages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8947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Greater liquidity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3614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Lower management costs (±25 basis points)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Professional management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Access to niche property types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57616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Smaller minimum investment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3303508"/>
            <a:ext cx="381190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Private Real Estate Advantages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14761" y="38947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Better portfolio diversification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43614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Lower correlation with stocks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Less market volatility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4761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More control over property selection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614761" y="57616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Potential for direct value creation</a:t>
            </a:r>
            <a:endParaRPr lang="en-US" sz="1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9237" y="439341"/>
            <a:ext cx="3805476" cy="469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Investment Management Costs Are Much Lower than for Direct Private Funds</a:t>
            </a:r>
            <a:endParaRPr lang="en-US" sz="2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26" y="1198605"/>
            <a:ext cx="13511927" cy="64378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9237" y="8975169"/>
            <a:ext cx="13511927" cy="511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portfolio management costs are significantly lower than private real estate vehicles. U.S. private funds typically charge 125 basis points compared to just 25 basis points for REIT portfolios.</a:t>
            </a:r>
            <a:endParaRPr lang="en-US" sz="12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16470-25B2-C00C-2254-43D41A63C7FE}"/>
              </a:ext>
            </a:extLst>
          </p:cNvPr>
          <p:cNvSpPr txBox="1"/>
          <p:nvPr/>
        </p:nvSpPr>
        <p:spPr>
          <a:xfrm>
            <a:off x="5511114" y="7809470"/>
            <a:ext cx="542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Basis Points Annual Management Costs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17163"/>
            <a:ext cx="85252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Stock Market Characteristics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299930"/>
            <a:ext cx="4118848" cy="25455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0848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 Beta Stocks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580340"/>
            <a:ext cx="41188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generally have lower volatility relative to the overall market, but are not zero-beta investments.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776" y="2299930"/>
            <a:ext cx="4118848" cy="25455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5776" y="50848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Small Cap Correlation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5776" y="5580340"/>
            <a:ext cx="411884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show higher correlations with small-cap stocks than with large-cap stocks.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828" y="2299930"/>
            <a:ext cx="4118848" cy="25455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3828" y="50848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Impact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3828" y="5580340"/>
            <a:ext cx="41188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Changing patterns in betas and correlations are mainly attributable to industry-wide dynamics in REIT leverage.</a:t>
            </a:r>
            <a:endParaRPr lang="en-US" sz="1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2497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81417" y="666155"/>
            <a:ext cx="11201390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Growth vs. Income Classification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3206588" y="2207056"/>
            <a:ext cx="213598" cy="1552813"/>
          </a:xfrm>
          <a:prstGeom prst="roundRect">
            <a:avLst>
              <a:gd name="adj" fmla="val 15001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029101" y="2229273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Growth Stocks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4029101" y="2679799"/>
            <a:ext cx="7221617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stock market values property higher than private market, REITs can grow by acquiring properties. This creates higher price/earnings multiples.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029101" y="4067001"/>
            <a:ext cx="213598" cy="1552813"/>
          </a:xfrm>
          <a:prstGeom prst="roundRect">
            <a:avLst>
              <a:gd name="adj" fmla="val 15001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789051" y="4020166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Stocks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789050" y="4456621"/>
            <a:ext cx="8272041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typically function as income stocks with stable dividends. They often have lower price/earnings multiples than growth stocks.</a:t>
            </a:r>
            <a:endParaRPr lang="en-US" sz="2000" b="1" dirty="0"/>
          </a:p>
        </p:txBody>
      </p:sp>
      <p:sp>
        <p:nvSpPr>
          <p:cNvPr id="10" name="Shape 7"/>
          <p:cNvSpPr/>
          <p:nvPr/>
        </p:nvSpPr>
        <p:spPr>
          <a:xfrm>
            <a:off x="5228214" y="5779635"/>
            <a:ext cx="213598" cy="1894523"/>
          </a:xfrm>
          <a:prstGeom prst="roundRect">
            <a:avLst>
              <a:gd name="adj" fmla="val 15001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058733" y="5779635"/>
            <a:ext cx="2512933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Shrinking Stocks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045517" y="6359611"/>
            <a:ext cx="6580823" cy="1025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private market values property higher than stock market, REITs can create value by selling properties and buying their own stock shares or going private through leveraged buyouts.</a:t>
            </a:r>
            <a:endParaRPr lang="en-US" sz="16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647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Market Volatility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4" y="2642830"/>
            <a:ext cx="3091339" cy="309133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35" y="2642830"/>
            <a:ext cx="3091339" cy="309133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26" y="2642830"/>
            <a:ext cx="3091339" cy="309133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718" y="2642830"/>
            <a:ext cx="3091339" cy="309133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37724" y="6156960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experience significant market volatility. During the 2008 financial crisis, U.S. REIT share prices fell 75% from peak to trough. However, REITs maintained access to equity markets even during crises, with $24 billion raised in 2009.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6613" y="589598"/>
            <a:ext cx="5116711" cy="630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Evolution of REITs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77714" y="1541502"/>
            <a:ext cx="30480" cy="6098381"/>
          </a:xfrm>
          <a:prstGeom prst="roundRect">
            <a:avLst>
              <a:gd name="adj" fmla="val 105497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88395" y="1767364"/>
            <a:ext cx="643057" cy="30480"/>
          </a:xfrm>
          <a:prstGeom prst="roundRect">
            <a:avLst>
              <a:gd name="adj" fmla="val 105497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36553" y="1541502"/>
            <a:ext cx="482322" cy="482322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26386" y="1593473"/>
            <a:ext cx="302538" cy="378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549634" y="1615083"/>
            <a:ext cx="2521982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1960s Origins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549634" y="2058829"/>
            <a:ext cx="633055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Created by U.S. Congress in 1960 to give small investors access to diversified real estate portfolios.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688395" y="3399115"/>
            <a:ext cx="643057" cy="30480"/>
          </a:xfrm>
          <a:prstGeom prst="roundRect">
            <a:avLst>
              <a:gd name="adj" fmla="val 105497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36553" y="3173254"/>
            <a:ext cx="482322" cy="482322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26386" y="3225225"/>
            <a:ext cx="302538" cy="378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549634" y="3246834"/>
            <a:ext cx="2521982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1986 Reform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549634" y="3690580"/>
            <a:ext cx="633055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Removal of external management requirement sparked the "Modern REIT Era" of the 1990s.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688395" y="5030867"/>
            <a:ext cx="643057" cy="30480"/>
          </a:xfrm>
          <a:prstGeom prst="roundRect">
            <a:avLst>
              <a:gd name="adj" fmla="val 105497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36553" y="4805005"/>
            <a:ext cx="482322" cy="482322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26386" y="4856976"/>
            <a:ext cx="302538" cy="378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549634" y="4878586"/>
            <a:ext cx="2521982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Global Expansion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549634" y="5322332"/>
            <a:ext cx="633055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By 2022, REITs existed in at least 37 countries with $1.9 trillion market capitalization.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6688395" y="6662618"/>
            <a:ext cx="643057" cy="30480"/>
          </a:xfrm>
          <a:prstGeom prst="roundRect">
            <a:avLst>
              <a:gd name="adj" fmla="val 105497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236553" y="6436757"/>
            <a:ext cx="482322" cy="482322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326386" y="6488728"/>
            <a:ext cx="302538" cy="378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7549634" y="6510338"/>
            <a:ext cx="2521982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Today's Market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7549634" y="6954083"/>
            <a:ext cx="633055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Over 600 listed REITs worldwide, with increasing institutional investment.</a:t>
            </a:r>
            <a:endParaRPr lang="en-US" sz="16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9254" y="549354"/>
            <a:ext cx="4701064" cy="587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Future of REITs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54" y="1436608"/>
            <a:ext cx="499467" cy="4994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9254" y="2185749"/>
            <a:ext cx="2350532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Global Expansion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99254" y="2599253"/>
            <a:ext cx="241530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Continued adoption of REIT structures in emerging markets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230" y="1436608"/>
            <a:ext cx="499467" cy="49946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364230" y="2185749"/>
            <a:ext cx="2350532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Innovation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3364230" y="2599253"/>
            <a:ext cx="2415421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Pioneering investment in new alternative property types.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25" y="1436608"/>
            <a:ext cx="499467" cy="4994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29325" y="2185749"/>
            <a:ext cx="2350532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Institutional Growth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029325" y="2599253"/>
            <a:ext cx="241530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Increasing allocation from large institutional investors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54" y="4057412"/>
            <a:ext cx="499467" cy="49946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99254" y="4806553"/>
            <a:ext cx="2350532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Consolidation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699254" y="5220057"/>
            <a:ext cx="2415302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Continued industry consolidation as scale advantages persist</a:t>
            </a:r>
            <a:endParaRPr lang="en-US" sz="1550" dirty="0"/>
          </a:p>
        </p:txBody>
      </p:sp>
      <p:sp>
        <p:nvSpPr>
          <p:cNvPr id="16" name="Text 9"/>
          <p:cNvSpPr/>
          <p:nvPr/>
        </p:nvSpPr>
        <p:spPr>
          <a:xfrm>
            <a:off x="699254" y="6403419"/>
            <a:ext cx="7745492" cy="1278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REITs have evolved from a slow-starting investment vehicle in 1960 to a global industry with $1.9 trillion market capitalization. Their ability to provide tax-efficient, liquid real estate exposure ensures their continued importance in investment portfolios.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732234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Market Growth Sources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33536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Value Appreciation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338780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Rising property portfolio values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345674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Secondary Equity Offerings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398276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$0.7 trillion raised in U.S. (1992-2022)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434280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Conversion of Existing Companies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442972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companies adopting REIT status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IPO Market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41433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317 REIT IPOs in U.S. alone (1992-2022)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03590"/>
            <a:ext cx="58919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Shifting Property Focus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4058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2000 REIT Market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99716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Traditional commercial real estate dominated the market: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59556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Office buildings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0622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Multi-family residential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452901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Retail properties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499574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Industrial facilities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37724" y="559415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These four categories represented over 75% of U.S. REIT market capitalization.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24058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2025 REIT Market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614761" y="299716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Alternative categories gained significant market share: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359556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Infrastructure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4761" y="40622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Healthcare facilities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614761" y="452901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Student housing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614761" y="499574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Single-family rentals (SFR) 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7614761" y="546246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Self-storage facilities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7614761" y="59291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Data Centers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7614761" y="652760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Office and retail lost their preeminence in the market while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infrastructure and residential has increased.  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9156978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Vertical Integration of Modern REITs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46" y="2294096"/>
            <a:ext cx="334089" cy="4176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89979" y="2066925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Land Acquisition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89979" y="2558891"/>
            <a:ext cx="6817162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Raw land acquisition and "land banking" for future development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5" y="3759994"/>
            <a:ext cx="334089" cy="4176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310896" y="3532823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310896" y="4024789"/>
            <a:ext cx="4693920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Construction of structures on acquired land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63" y="5225891"/>
            <a:ext cx="334089" cy="4176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31813" y="4998720"/>
            <a:ext cx="279546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Ownership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31813" y="5490686"/>
            <a:ext cx="6021229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Holding stabilized operational properties as investments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322" y="6691789"/>
            <a:ext cx="334089" cy="4176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52730" y="6464618"/>
            <a:ext cx="2804279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Management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52730" y="6956584"/>
            <a:ext cx="4862274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Operational management and tenant services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37685" y="902494"/>
            <a:ext cx="961263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Regulatory Requirements for favorable pass-through tax treatment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4337685" y="2336959"/>
            <a:ext cx="9612630" cy="1101804"/>
          </a:xfrm>
          <a:prstGeom prst="roundRect">
            <a:avLst>
              <a:gd name="adj" fmla="val 2645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531995" y="2531269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Distribution Test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531995" y="2933581"/>
            <a:ext cx="9224010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At least 90% of annual taxable income must be distributed to shareholders as dividends each year.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337685" y="3633073"/>
            <a:ext cx="9612630" cy="1101804"/>
          </a:xfrm>
          <a:prstGeom prst="roundRect">
            <a:avLst>
              <a:gd name="adj" fmla="val 2645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531995" y="3827383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Asset Test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4531995" y="4229695"/>
            <a:ext cx="9224010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75%+ of total assets must be real estate, mortgages, cash, or federal government securities.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4337685" y="4929188"/>
            <a:ext cx="9612630" cy="1101804"/>
          </a:xfrm>
          <a:prstGeom prst="roundRect">
            <a:avLst>
              <a:gd name="adj" fmla="val 2645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531995" y="5123498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Test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4531995" y="5525810"/>
            <a:ext cx="9224010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At least 75% of income must come from passive sources like rents and mortgage interest.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4337685" y="6225302"/>
            <a:ext cx="9612630" cy="1101804"/>
          </a:xfrm>
          <a:prstGeom prst="roundRect">
            <a:avLst>
              <a:gd name="adj" fmla="val 2645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531995" y="6419612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Ownership Test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4531995" y="6821924"/>
            <a:ext cx="9224010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five or fewer individuals may own more than 50% of stock, and must have at least 100 shareholders.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422" y="784027"/>
            <a:ext cx="6854428" cy="625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International REIT Regulations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230422" y="1728073"/>
            <a:ext cx="7655957" cy="5717381"/>
          </a:xfrm>
          <a:prstGeom prst="roundRect">
            <a:avLst>
              <a:gd name="adj" fmla="val 55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238042" y="1735693"/>
            <a:ext cx="7640717" cy="95035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50806" y="1870829"/>
            <a:ext cx="1288733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Country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8172212" y="1870829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Distribution Requirement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0146506" y="1870829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Ceiling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2120801" y="1870829"/>
            <a:ext cx="154543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Cross-Border Investment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8042" y="2686050"/>
            <a:ext cx="7640717" cy="95035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50806" y="2821186"/>
            <a:ext cx="1288733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United States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8172212" y="2821186"/>
            <a:ext cx="154162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90% of income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0146506" y="2821186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specific limit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2120801" y="2821186"/>
            <a:ext cx="154543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Allowed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238042" y="3636407"/>
            <a:ext cx="7640717" cy="95035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450806" y="3771543"/>
            <a:ext cx="1288733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Australia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8172212" y="3771543"/>
            <a:ext cx="154162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100% of income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10146506" y="3771543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specific limit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2120801" y="3771543"/>
            <a:ext cx="154543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Allowed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6238042" y="4586764"/>
            <a:ext cx="7640717" cy="95035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450806" y="4721900"/>
            <a:ext cx="1288733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Japan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8172212" y="4721900"/>
            <a:ext cx="154162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90% of income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10146506" y="4721900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specific limit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2120801" y="4721900"/>
            <a:ext cx="154543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Allowed</a:t>
            </a:r>
            <a:endParaRPr lang="en-US" sz="1650" dirty="0"/>
          </a:p>
        </p:txBody>
      </p:sp>
      <p:sp>
        <p:nvSpPr>
          <p:cNvPr id="25" name="Shape 22"/>
          <p:cNvSpPr/>
          <p:nvPr/>
        </p:nvSpPr>
        <p:spPr>
          <a:xfrm>
            <a:off x="6238042" y="5537121"/>
            <a:ext cx="7640717" cy="95035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6450806" y="5672257"/>
            <a:ext cx="1288733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France</a:t>
            </a:r>
            <a:endParaRPr lang="en-US" sz="1650" dirty="0"/>
          </a:p>
        </p:txBody>
      </p:sp>
      <p:sp>
        <p:nvSpPr>
          <p:cNvPr id="27" name="Text 24"/>
          <p:cNvSpPr/>
          <p:nvPr/>
        </p:nvSpPr>
        <p:spPr>
          <a:xfrm>
            <a:off x="8172212" y="5672257"/>
            <a:ext cx="154162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95% of income</a:t>
            </a:r>
            <a:endParaRPr lang="en-US" sz="1650" dirty="0"/>
          </a:p>
        </p:txBody>
      </p:sp>
      <p:sp>
        <p:nvSpPr>
          <p:cNvPr id="28" name="Text 25"/>
          <p:cNvSpPr/>
          <p:nvPr/>
        </p:nvSpPr>
        <p:spPr>
          <a:xfrm>
            <a:off x="10146506" y="5672257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specific limit</a:t>
            </a:r>
            <a:endParaRPr lang="en-US" sz="1650" dirty="0"/>
          </a:p>
        </p:txBody>
      </p:sp>
      <p:sp>
        <p:nvSpPr>
          <p:cNvPr id="29" name="Text 26"/>
          <p:cNvSpPr/>
          <p:nvPr/>
        </p:nvSpPr>
        <p:spPr>
          <a:xfrm>
            <a:off x="12120801" y="5672257"/>
            <a:ext cx="154543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Allowed</a:t>
            </a:r>
            <a:endParaRPr lang="en-US" sz="1650" dirty="0"/>
          </a:p>
        </p:txBody>
      </p:sp>
      <p:sp>
        <p:nvSpPr>
          <p:cNvPr id="30" name="Shape 27"/>
          <p:cNvSpPr/>
          <p:nvPr/>
        </p:nvSpPr>
        <p:spPr>
          <a:xfrm>
            <a:off x="6238042" y="6487478"/>
            <a:ext cx="7640717" cy="95035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6450806" y="6622613"/>
            <a:ext cx="1288733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UK</a:t>
            </a:r>
            <a:endParaRPr lang="en-US" sz="1650" dirty="0"/>
          </a:p>
        </p:txBody>
      </p:sp>
      <p:sp>
        <p:nvSpPr>
          <p:cNvPr id="32" name="Text 29"/>
          <p:cNvSpPr/>
          <p:nvPr/>
        </p:nvSpPr>
        <p:spPr>
          <a:xfrm>
            <a:off x="8172212" y="6622613"/>
            <a:ext cx="154162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90% of income</a:t>
            </a:r>
            <a:endParaRPr lang="en-US" sz="1650" dirty="0"/>
          </a:p>
        </p:txBody>
      </p:sp>
      <p:sp>
        <p:nvSpPr>
          <p:cNvPr id="33" name="Text 30"/>
          <p:cNvSpPr/>
          <p:nvPr/>
        </p:nvSpPr>
        <p:spPr>
          <a:xfrm>
            <a:off x="10146506" y="6622613"/>
            <a:ext cx="1541621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specific limit</a:t>
            </a:r>
            <a:endParaRPr lang="en-US" sz="1650" dirty="0"/>
          </a:p>
        </p:txBody>
      </p:sp>
      <p:sp>
        <p:nvSpPr>
          <p:cNvPr id="34" name="Text 31"/>
          <p:cNvSpPr/>
          <p:nvPr/>
        </p:nvSpPr>
        <p:spPr>
          <a:xfrm>
            <a:off x="12120801" y="6622613"/>
            <a:ext cx="1545431" cy="340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Allowed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994" y="560546"/>
            <a:ext cx="4961573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REIT Income Measures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4" y="1565791"/>
            <a:ext cx="1017151" cy="122062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32503" y="1769150"/>
            <a:ext cx="3073360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Potential Gross Income (PGI)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1932503" y="2190274"/>
            <a:ext cx="1198590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 potential revenue if properties were fully leased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4" y="2786420"/>
            <a:ext cx="1017151" cy="122062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32503" y="2989778"/>
            <a:ext cx="3026450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Operating Income (NOI)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932503" y="3410903"/>
            <a:ext cx="1198590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PGI minus vacancy and operating expenses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4" y="4007048"/>
            <a:ext cx="1017151" cy="12206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32503" y="4210407"/>
            <a:ext cx="239351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EBITDA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932503" y="4631531"/>
            <a:ext cx="1198590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NOI minus general and administrative expenses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4" y="5227677"/>
            <a:ext cx="1017151" cy="122062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32503" y="5431036"/>
            <a:ext cx="3178135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Funds From Operations (FFO)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1932503" y="5852160"/>
            <a:ext cx="1198590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EBITDA minus interest expenses</a:t>
            </a:r>
            <a:endParaRPr lang="en-US" sz="16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94" y="6448306"/>
            <a:ext cx="1017151" cy="122062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932503" y="6651665"/>
            <a:ext cx="239351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Adjusted FFO (AFFO)</a:t>
            </a:r>
            <a:endParaRPr lang="en-US" sz="1850" dirty="0"/>
          </a:p>
        </p:txBody>
      </p:sp>
      <p:sp>
        <p:nvSpPr>
          <p:cNvPr id="17" name="Text 10"/>
          <p:cNvSpPr/>
          <p:nvPr/>
        </p:nvSpPr>
        <p:spPr>
          <a:xfrm>
            <a:off x="1932503" y="7072789"/>
            <a:ext cx="11985903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FFO plus depreciation minus capital expenditures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78744"/>
            <a:ext cx="79311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Valuing REITs: Two Approaches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6810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27231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Views REIT as a stream of future cash flows: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87072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Uses Gordon Growth Model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33744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Considers dividend growth rate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480417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Accounts for plowback ratio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527089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Evaluates management's ability to find growth opportunities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37724" y="625232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Formula: E = DIV₁/(r-g)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2681049"/>
            <a:ext cx="324469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Asset Value Approach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614761" y="327231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Views REIT as a collection of real estate assets: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4761" y="387072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Estimates value of all properties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4761" y="433744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Adjusts for non-asset-based value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614761" y="480417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Subtracts liabilities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614761" y="527089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Divides by number of shares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7614761" y="586930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Compares Price/NAV ratio to identify potential mispricing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1323</Words>
  <Application>Microsoft Office PowerPoint</Application>
  <PresentationFormat>Custom</PresentationFormat>
  <Paragraphs>213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Quattrocento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Norman Miller</cp:lastModifiedBy>
  <cp:revision>1</cp:revision>
  <dcterms:created xsi:type="dcterms:W3CDTF">2025-06-16T16:41:21Z</dcterms:created>
  <dcterms:modified xsi:type="dcterms:W3CDTF">2025-06-16T16:56:20Z</dcterms:modified>
</cp:coreProperties>
</file>