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Quattrocento" panose="020205020300000004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F40BE-4B5D-477A-B8E0-282EFADA88D1}" v="1" dt="2025-06-16T17:12:43.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Miller" userId="33eb6ff97e000b03" providerId="LiveId" clId="{275F40BE-4B5D-477A-B8E0-282EFADA88D1}"/>
    <pc:docChg chg="undo custSel modSld">
      <pc:chgData name="Norman Miller" userId="33eb6ff97e000b03" providerId="LiveId" clId="{275F40BE-4B5D-477A-B8E0-282EFADA88D1}" dt="2025-06-16T17:18:33.023" v="313" actId="1076"/>
      <pc:docMkLst>
        <pc:docMk/>
      </pc:docMkLst>
      <pc:sldChg chg="modSp mod">
        <pc:chgData name="Norman Miller" userId="33eb6ff97e000b03" providerId="LiveId" clId="{275F40BE-4B5D-477A-B8E0-282EFADA88D1}" dt="2025-06-16T17:09:12.325" v="63" actId="14100"/>
        <pc:sldMkLst>
          <pc:docMk/>
          <pc:sldMk cId="0" sldId="261"/>
        </pc:sldMkLst>
        <pc:spChg chg="mod">
          <ac:chgData name="Norman Miller" userId="33eb6ff97e000b03" providerId="LiveId" clId="{275F40BE-4B5D-477A-B8E0-282EFADA88D1}" dt="2025-06-16T17:09:09.521" v="62" actId="1076"/>
          <ac:spMkLst>
            <pc:docMk/>
            <pc:sldMk cId="0" sldId="261"/>
            <ac:spMk id="2" creationId="{00000000-0000-0000-0000-000000000000}"/>
          </ac:spMkLst>
        </pc:spChg>
        <pc:spChg chg="mod">
          <ac:chgData name="Norman Miller" userId="33eb6ff97e000b03" providerId="LiveId" clId="{275F40BE-4B5D-477A-B8E0-282EFADA88D1}" dt="2025-06-16T17:07:19.357" v="4" actId="1076"/>
          <ac:spMkLst>
            <pc:docMk/>
            <pc:sldMk cId="0" sldId="261"/>
            <ac:spMk id="4" creationId="{00000000-0000-0000-0000-000000000000}"/>
          </ac:spMkLst>
        </pc:spChg>
        <pc:spChg chg="mod">
          <ac:chgData name="Norman Miller" userId="33eb6ff97e000b03" providerId="LiveId" clId="{275F40BE-4B5D-477A-B8E0-282EFADA88D1}" dt="2025-06-16T17:08:12.416" v="30" actId="403"/>
          <ac:spMkLst>
            <pc:docMk/>
            <pc:sldMk cId="0" sldId="261"/>
            <ac:spMk id="5" creationId="{00000000-0000-0000-0000-000000000000}"/>
          </ac:spMkLst>
        </pc:spChg>
        <pc:spChg chg="mod">
          <ac:chgData name="Norman Miller" userId="33eb6ff97e000b03" providerId="LiveId" clId="{275F40BE-4B5D-477A-B8E0-282EFADA88D1}" dt="2025-06-16T17:07:31.419" v="6" actId="1076"/>
          <ac:spMkLst>
            <pc:docMk/>
            <pc:sldMk cId="0" sldId="261"/>
            <ac:spMk id="6" creationId="{00000000-0000-0000-0000-000000000000}"/>
          </ac:spMkLst>
        </pc:spChg>
        <pc:spChg chg="mod">
          <ac:chgData name="Norman Miller" userId="33eb6ff97e000b03" providerId="LiveId" clId="{275F40BE-4B5D-477A-B8E0-282EFADA88D1}" dt="2025-06-16T17:08:02.506" v="25" actId="403"/>
          <ac:spMkLst>
            <pc:docMk/>
            <pc:sldMk cId="0" sldId="261"/>
            <ac:spMk id="7" creationId="{00000000-0000-0000-0000-000000000000}"/>
          </ac:spMkLst>
        </pc:spChg>
        <pc:spChg chg="mod">
          <ac:chgData name="Norman Miller" userId="33eb6ff97e000b03" providerId="LiveId" clId="{275F40BE-4B5D-477A-B8E0-282EFADA88D1}" dt="2025-06-16T17:07:37.527" v="8" actId="1076"/>
          <ac:spMkLst>
            <pc:docMk/>
            <pc:sldMk cId="0" sldId="261"/>
            <ac:spMk id="8" creationId="{00000000-0000-0000-0000-000000000000}"/>
          </ac:spMkLst>
        </pc:spChg>
        <pc:spChg chg="mod">
          <ac:chgData name="Norman Miller" userId="33eb6ff97e000b03" providerId="LiveId" clId="{275F40BE-4B5D-477A-B8E0-282EFADA88D1}" dt="2025-06-16T17:07:46.774" v="13" actId="403"/>
          <ac:spMkLst>
            <pc:docMk/>
            <pc:sldMk cId="0" sldId="261"/>
            <ac:spMk id="9" creationId="{00000000-0000-0000-0000-000000000000}"/>
          </ac:spMkLst>
        </pc:spChg>
        <pc:picChg chg="mod">
          <ac:chgData name="Norman Miller" userId="33eb6ff97e000b03" providerId="LiveId" clId="{275F40BE-4B5D-477A-B8E0-282EFADA88D1}" dt="2025-06-16T17:09:12.325" v="63" actId="14100"/>
          <ac:picMkLst>
            <pc:docMk/>
            <pc:sldMk cId="0" sldId="261"/>
            <ac:picMk id="3" creationId="{00000000-0000-0000-0000-000000000000}"/>
          </ac:picMkLst>
        </pc:picChg>
      </pc:sldChg>
      <pc:sldChg chg="modSp mod">
        <pc:chgData name="Norman Miller" userId="33eb6ff97e000b03" providerId="LiveId" clId="{275F40BE-4B5D-477A-B8E0-282EFADA88D1}" dt="2025-06-16T17:10:13.559" v="106" actId="20577"/>
        <pc:sldMkLst>
          <pc:docMk/>
          <pc:sldMk cId="0" sldId="262"/>
        </pc:sldMkLst>
        <pc:spChg chg="mod">
          <ac:chgData name="Norman Miller" userId="33eb6ff97e000b03" providerId="LiveId" clId="{275F40BE-4B5D-477A-B8E0-282EFADA88D1}" dt="2025-06-16T17:10:13.559" v="106" actId="20577"/>
          <ac:spMkLst>
            <pc:docMk/>
            <pc:sldMk cId="0" sldId="262"/>
            <ac:spMk id="6" creationId="{00000000-0000-0000-0000-000000000000}"/>
          </ac:spMkLst>
        </pc:spChg>
      </pc:sldChg>
      <pc:sldChg chg="modSp mod">
        <pc:chgData name="Norman Miller" userId="33eb6ff97e000b03" providerId="LiveId" clId="{275F40BE-4B5D-477A-B8E0-282EFADA88D1}" dt="2025-06-16T17:11:06.405" v="115" actId="20577"/>
        <pc:sldMkLst>
          <pc:docMk/>
          <pc:sldMk cId="0" sldId="263"/>
        </pc:sldMkLst>
        <pc:spChg chg="mod">
          <ac:chgData name="Norman Miller" userId="33eb6ff97e000b03" providerId="LiveId" clId="{275F40BE-4B5D-477A-B8E0-282EFADA88D1}" dt="2025-06-16T17:11:06.405" v="115" actId="20577"/>
          <ac:spMkLst>
            <pc:docMk/>
            <pc:sldMk cId="0" sldId="263"/>
            <ac:spMk id="3" creationId="{00000000-0000-0000-0000-000000000000}"/>
          </ac:spMkLst>
        </pc:spChg>
      </pc:sldChg>
      <pc:sldChg chg="addSp delSp modSp mod">
        <pc:chgData name="Norman Miller" userId="33eb6ff97e000b03" providerId="LiveId" clId="{275F40BE-4B5D-477A-B8E0-282EFADA88D1}" dt="2025-06-16T17:14:24.333" v="217" actId="14100"/>
        <pc:sldMkLst>
          <pc:docMk/>
          <pc:sldMk cId="0" sldId="266"/>
        </pc:sldMkLst>
        <pc:spChg chg="mod">
          <ac:chgData name="Norman Miller" userId="33eb6ff97e000b03" providerId="LiveId" clId="{275F40BE-4B5D-477A-B8E0-282EFADA88D1}" dt="2025-06-16T17:12:34.574" v="118" actId="1076"/>
          <ac:spMkLst>
            <pc:docMk/>
            <pc:sldMk cId="0" sldId="266"/>
            <ac:spMk id="5" creationId="{00000000-0000-0000-0000-000000000000}"/>
          </ac:spMkLst>
        </pc:spChg>
        <pc:spChg chg="mod">
          <ac:chgData name="Norman Miller" userId="33eb6ff97e000b03" providerId="LiveId" clId="{275F40BE-4B5D-477A-B8E0-282EFADA88D1}" dt="2025-06-16T17:14:24.333" v="217" actId="14100"/>
          <ac:spMkLst>
            <pc:docMk/>
            <pc:sldMk cId="0" sldId="266"/>
            <ac:spMk id="20" creationId="{00000000-0000-0000-0000-000000000000}"/>
          </ac:spMkLst>
        </pc:spChg>
        <pc:picChg chg="del">
          <ac:chgData name="Norman Miller" userId="33eb6ff97e000b03" providerId="LiveId" clId="{275F40BE-4B5D-477A-B8E0-282EFADA88D1}" dt="2025-06-16T17:12:25.757" v="116" actId="478"/>
          <ac:picMkLst>
            <pc:docMk/>
            <pc:sldMk cId="0" sldId="266"/>
            <ac:picMk id="2" creationId="{00000000-0000-0000-0000-000000000000}"/>
          </ac:picMkLst>
        </pc:picChg>
        <pc:picChg chg="add mod modCrop">
          <ac:chgData name="Norman Miller" userId="33eb6ff97e000b03" providerId="LiveId" clId="{275F40BE-4B5D-477A-B8E0-282EFADA88D1}" dt="2025-06-16T17:13:04.121" v="123" actId="1076"/>
          <ac:picMkLst>
            <pc:docMk/>
            <pc:sldMk cId="0" sldId="266"/>
            <ac:picMk id="21" creationId="{63A0D2D9-F62D-06D6-193A-6022EECACDA2}"/>
          </ac:picMkLst>
        </pc:picChg>
      </pc:sldChg>
      <pc:sldChg chg="modSp mod">
        <pc:chgData name="Norman Miller" userId="33eb6ff97e000b03" providerId="LiveId" clId="{275F40BE-4B5D-477A-B8E0-282EFADA88D1}" dt="2025-06-16T17:15:28.053" v="252" actId="20577"/>
        <pc:sldMkLst>
          <pc:docMk/>
          <pc:sldMk cId="0" sldId="269"/>
        </pc:sldMkLst>
        <pc:spChg chg="mod">
          <ac:chgData name="Norman Miller" userId="33eb6ff97e000b03" providerId="LiveId" clId="{275F40BE-4B5D-477A-B8E0-282EFADA88D1}" dt="2025-06-16T17:15:28.053" v="252" actId="20577"/>
          <ac:spMkLst>
            <pc:docMk/>
            <pc:sldMk cId="0" sldId="269"/>
            <ac:spMk id="2" creationId="{00000000-0000-0000-0000-000000000000}"/>
          </ac:spMkLst>
        </pc:spChg>
        <pc:picChg chg="mod">
          <ac:chgData name="Norman Miller" userId="33eb6ff97e000b03" providerId="LiveId" clId="{275F40BE-4B5D-477A-B8E0-282EFADA88D1}" dt="2025-06-16T17:15:04.685" v="220" actId="14100"/>
          <ac:picMkLst>
            <pc:docMk/>
            <pc:sldMk cId="0" sldId="269"/>
            <ac:picMk id="3" creationId="{00000000-0000-0000-0000-000000000000}"/>
          </ac:picMkLst>
        </pc:picChg>
      </pc:sldChg>
      <pc:sldChg chg="modSp mod">
        <pc:chgData name="Norman Miller" userId="33eb6ff97e000b03" providerId="LiveId" clId="{275F40BE-4B5D-477A-B8E0-282EFADA88D1}" dt="2025-06-16T17:16:13.561" v="272" actId="14100"/>
        <pc:sldMkLst>
          <pc:docMk/>
          <pc:sldMk cId="0" sldId="270"/>
        </pc:sldMkLst>
        <pc:spChg chg="mod">
          <ac:chgData name="Norman Miller" userId="33eb6ff97e000b03" providerId="LiveId" clId="{275F40BE-4B5D-477A-B8E0-282EFADA88D1}" dt="2025-06-16T17:15:57.413" v="270" actId="20577"/>
          <ac:spMkLst>
            <pc:docMk/>
            <pc:sldMk cId="0" sldId="270"/>
            <ac:spMk id="2" creationId="{00000000-0000-0000-0000-000000000000}"/>
          </ac:spMkLst>
        </pc:spChg>
        <pc:spChg chg="mod">
          <ac:chgData name="Norman Miller" userId="33eb6ff97e000b03" providerId="LiveId" clId="{275F40BE-4B5D-477A-B8E0-282EFADA88D1}" dt="2025-06-16T17:16:13.561" v="272" actId="14100"/>
          <ac:spMkLst>
            <pc:docMk/>
            <pc:sldMk cId="0" sldId="270"/>
            <ac:spMk id="16" creationId="{00000000-0000-0000-0000-000000000000}"/>
          </ac:spMkLst>
        </pc:spChg>
      </pc:sldChg>
      <pc:sldChg chg="modSp mod">
        <pc:chgData name="Norman Miller" userId="33eb6ff97e000b03" providerId="LiveId" clId="{275F40BE-4B5D-477A-B8E0-282EFADA88D1}" dt="2025-06-16T17:17:24.822" v="308" actId="20577"/>
        <pc:sldMkLst>
          <pc:docMk/>
          <pc:sldMk cId="0" sldId="273"/>
        </pc:sldMkLst>
        <pc:spChg chg="mod">
          <ac:chgData name="Norman Miller" userId="33eb6ff97e000b03" providerId="LiveId" clId="{275F40BE-4B5D-477A-B8E0-282EFADA88D1}" dt="2025-06-16T17:16:45.062" v="276" actId="403"/>
          <ac:spMkLst>
            <pc:docMk/>
            <pc:sldMk cId="0" sldId="273"/>
            <ac:spMk id="4" creationId="{00000000-0000-0000-0000-000000000000}"/>
          </ac:spMkLst>
        </pc:spChg>
        <pc:spChg chg="mod">
          <ac:chgData name="Norman Miller" userId="33eb6ff97e000b03" providerId="LiveId" clId="{275F40BE-4B5D-477A-B8E0-282EFADA88D1}" dt="2025-06-16T17:16:55.213" v="284" actId="20577"/>
          <ac:spMkLst>
            <pc:docMk/>
            <pc:sldMk cId="0" sldId="273"/>
            <ac:spMk id="5" creationId="{00000000-0000-0000-0000-000000000000}"/>
          </ac:spMkLst>
        </pc:spChg>
        <pc:spChg chg="mod">
          <ac:chgData name="Norman Miller" userId="33eb6ff97e000b03" providerId="LiveId" clId="{275F40BE-4B5D-477A-B8E0-282EFADA88D1}" dt="2025-06-16T17:17:01.942" v="288" actId="403"/>
          <ac:spMkLst>
            <pc:docMk/>
            <pc:sldMk cId="0" sldId="273"/>
            <ac:spMk id="7" creationId="{00000000-0000-0000-0000-000000000000}"/>
          </ac:spMkLst>
        </pc:spChg>
        <pc:spChg chg="mod">
          <ac:chgData name="Norman Miller" userId="33eb6ff97e000b03" providerId="LiveId" clId="{275F40BE-4B5D-477A-B8E0-282EFADA88D1}" dt="2025-06-16T17:17:10.301" v="296" actId="20577"/>
          <ac:spMkLst>
            <pc:docMk/>
            <pc:sldMk cId="0" sldId="273"/>
            <ac:spMk id="8" creationId="{00000000-0000-0000-0000-000000000000}"/>
          </ac:spMkLst>
        </pc:spChg>
        <pc:spChg chg="mod">
          <ac:chgData name="Norman Miller" userId="33eb6ff97e000b03" providerId="LiveId" clId="{275F40BE-4B5D-477A-B8E0-282EFADA88D1}" dt="2025-06-16T17:17:15.912" v="300" actId="403"/>
          <ac:spMkLst>
            <pc:docMk/>
            <pc:sldMk cId="0" sldId="273"/>
            <ac:spMk id="10" creationId="{00000000-0000-0000-0000-000000000000}"/>
          </ac:spMkLst>
        </pc:spChg>
        <pc:spChg chg="mod">
          <ac:chgData name="Norman Miller" userId="33eb6ff97e000b03" providerId="LiveId" clId="{275F40BE-4B5D-477A-B8E0-282EFADA88D1}" dt="2025-06-16T17:17:24.822" v="308" actId="20577"/>
          <ac:spMkLst>
            <pc:docMk/>
            <pc:sldMk cId="0" sldId="273"/>
            <ac:spMk id="11" creationId="{00000000-0000-0000-0000-000000000000}"/>
          </ac:spMkLst>
        </pc:spChg>
      </pc:sldChg>
      <pc:sldChg chg="delSp modSp mod">
        <pc:chgData name="Norman Miller" userId="33eb6ff97e000b03" providerId="LiveId" clId="{275F40BE-4B5D-477A-B8E0-282EFADA88D1}" dt="2025-06-16T17:18:33.023" v="313" actId="1076"/>
        <pc:sldMkLst>
          <pc:docMk/>
          <pc:sldMk cId="0" sldId="275"/>
        </pc:sldMkLst>
        <pc:picChg chg="mod">
          <ac:chgData name="Norman Miller" userId="33eb6ff97e000b03" providerId="LiveId" clId="{275F40BE-4B5D-477A-B8E0-282EFADA88D1}" dt="2025-06-16T17:18:28.821" v="310" actId="1076"/>
          <ac:picMkLst>
            <pc:docMk/>
            <pc:sldMk cId="0" sldId="275"/>
            <ac:picMk id="3" creationId="{00000000-0000-0000-0000-000000000000}"/>
          </ac:picMkLst>
        </pc:picChg>
        <pc:picChg chg="del">
          <ac:chgData name="Norman Miller" userId="33eb6ff97e000b03" providerId="LiveId" clId="{275F40BE-4B5D-477A-B8E0-282EFADA88D1}" dt="2025-06-16T17:18:23.142" v="309" actId="478"/>
          <ac:picMkLst>
            <pc:docMk/>
            <pc:sldMk cId="0" sldId="275"/>
            <ac:picMk id="4" creationId="{00000000-0000-0000-0000-000000000000}"/>
          </ac:picMkLst>
        </pc:picChg>
        <pc:picChg chg="mod">
          <ac:chgData name="Norman Miller" userId="33eb6ff97e000b03" providerId="LiveId" clId="{275F40BE-4B5D-477A-B8E0-282EFADA88D1}" dt="2025-06-16T17:18:31.197" v="311" actId="1076"/>
          <ac:picMkLst>
            <pc:docMk/>
            <pc:sldMk cId="0" sldId="275"/>
            <ac:picMk id="5" creationId="{00000000-0000-0000-0000-000000000000}"/>
          </ac:picMkLst>
        </pc:picChg>
        <pc:picChg chg="mod">
          <ac:chgData name="Norman Miller" userId="33eb6ff97e000b03" providerId="LiveId" clId="{275F40BE-4B5D-477A-B8E0-282EFADA88D1}" dt="2025-06-16T17:18:33.023" v="313" actId="1076"/>
          <ac:picMkLst>
            <pc:docMk/>
            <pc:sldMk cId="0" sldId="275"/>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12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947624"/>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International Real Estate Investments</a:t>
            </a:r>
            <a:endParaRPr lang="en-US" sz="4400" dirty="0"/>
          </a:p>
        </p:txBody>
      </p:sp>
      <p:sp>
        <p:nvSpPr>
          <p:cNvPr id="4" name="Text 1"/>
          <p:cNvSpPr/>
          <p:nvPr/>
        </p:nvSpPr>
        <p:spPr>
          <a:xfrm>
            <a:off x="6324124" y="3714631"/>
            <a:ext cx="7468553"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Real estate investment was traditionally a local business with investors focused on nearby markets they knew well. Today, cross-border capital flows have increased in all asset markets, with real estate following suit.</a:t>
            </a:r>
            <a:endParaRPr lang="en-US" sz="1850" dirty="0"/>
          </a:p>
        </p:txBody>
      </p:sp>
      <p:sp>
        <p:nvSpPr>
          <p:cNvPr id="5" name="Text 2"/>
          <p:cNvSpPr/>
          <p:nvPr/>
        </p:nvSpPr>
        <p:spPr>
          <a:xfrm>
            <a:off x="6324124" y="5515928"/>
            <a:ext cx="7468553"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This presentation explores markets, strategies, and implementation of international real estate investments.</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37724" y="719376"/>
            <a:ext cx="9314855"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International Diversification Benefits</a:t>
            </a:r>
            <a:endParaRPr lang="en-US" sz="4400" dirty="0"/>
          </a:p>
        </p:txBody>
      </p:sp>
      <p:pic>
        <p:nvPicPr>
          <p:cNvPr id="3" name="Image 0" descr="preencoded.png"/>
          <p:cNvPicPr>
            <a:picLocks noChangeAspect="1"/>
          </p:cNvPicPr>
          <p:nvPr/>
        </p:nvPicPr>
        <p:blipFill>
          <a:blip r:embed="rId3"/>
          <a:stretch>
            <a:fillRect/>
          </a:stretch>
        </p:blipFill>
        <p:spPr>
          <a:xfrm>
            <a:off x="3274814" y="1902143"/>
            <a:ext cx="1603058" cy="1357193"/>
          </a:xfrm>
          <a:prstGeom prst="rect">
            <a:avLst/>
          </a:prstGeom>
        </p:spPr>
      </p:pic>
      <p:pic>
        <p:nvPicPr>
          <p:cNvPr id="4" name="Image 1" descr="preencoded.png"/>
          <p:cNvPicPr>
            <a:picLocks noChangeAspect="1"/>
          </p:cNvPicPr>
          <p:nvPr/>
        </p:nvPicPr>
        <p:blipFill>
          <a:blip r:embed="rId4"/>
          <a:stretch>
            <a:fillRect/>
          </a:stretch>
        </p:blipFill>
        <p:spPr>
          <a:xfrm>
            <a:off x="3907988" y="2537936"/>
            <a:ext cx="336590" cy="420767"/>
          </a:xfrm>
          <a:prstGeom prst="rect">
            <a:avLst/>
          </a:prstGeom>
        </p:spPr>
      </p:pic>
      <p:sp>
        <p:nvSpPr>
          <p:cNvPr id="5" name="Text 1"/>
          <p:cNvSpPr/>
          <p:nvPr/>
        </p:nvSpPr>
        <p:spPr>
          <a:xfrm>
            <a:off x="5117187" y="214145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Lower Portfolio Risk</a:t>
            </a:r>
            <a:endParaRPr lang="en-US" sz="2200" dirty="0"/>
          </a:p>
        </p:txBody>
      </p:sp>
      <p:sp>
        <p:nvSpPr>
          <p:cNvPr id="6" name="Text 2"/>
          <p:cNvSpPr/>
          <p:nvPr/>
        </p:nvSpPr>
        <p:spPr>
          <a:xfrm>
            <a:off x="5117187" y="2636996"/>
            <a:ext cx="6249948"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Non-synchronized market movements reduce overall risk</a:t>
            </a:r>
            <a:endParaRPr lang="en-US" sz="1850" dirty="0"/>
          </a:p>
        </p:txBody>
      </p:sp>
      <p:sp>
        <p:nvSpPr>
          <p:cNvPr id="7" name="Shape 3"/>
          <p:cNvSpPr/>
          <p:nvPr/>
        </p:nvSpPr>
        <p:spPr>
          <a:xfrm>
            <a:off x="4937641" y="3273981"/>
            <a:ext cx="8795266" cy="15240"/>
          </a:xfrm>
          <a:prstGeom prst="roundRect">
            <a:avLst>
              <a:gd name="adj" fmla="val 235611"/>
            </a:avLst>
          </a:prstGeom>
          <a:solidFill>
            <a:srgbClr val="4A6B6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73285" y="3319105"/>
            <a:ext cx="3206234" cy="1357193"/>
          </a:xfrm>
          <a:prstGeom prst="rect">
            <a:avLst/>
          </a:prstGeom>
        </p:spPr>
      </p:pic>
      <p:pic>
        <p:nvPicPr>
          <p:cNvPr id="9" name="Image 3" descr="preencoded.png"/>
          <p:cNvPicPr>
            <a:picLocks noChangeAspect="1"/>
          </p:cNvPicPr>
          <p:nvPr/>
        </p:nvPicPr>
        <p:blipFill>
          <a:blip r:embed="rId6"/>
          <a:stretch>
            <a:fillRect/>
          </a:stretch>
        </p:blipFill>
        <p:spPr>
          <a:xfrm>
            <a:off x="3907988" y="3787259"/>
            <a:ext cx="336590" cy="420767"/>
          </a:xfrm>
          <a:prstGeom prst="rect">
            <a:avLst/>
          </a:prstGeom>
        </p:spPr>
      </p:pic>
      <p:sp>
        <p:nvSpPr>
          <p:cNvPr id="10" name="Text 4"/>
          <p:cNvSpPr/>
          <p:nvPr/>
        </p:nvSpPr>
        <p:spPr>
          <a:xfrm>
            <a:off x="5918835" y="3558421"/>
            <a:ext cx="4844058"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Exposure to Different Economic Bases</a:t>
            </a:r>
            <a:endParaRPr lang="en-US" sz="2200" dirty="0"/>
          </a:p>
        </p:txBody>
      </p:sp>
      <p:sp>
        <p:nvSpPr>
          <p:cNvPr id="11" name="Text 5"/>
          <p:cNvSpPr/>
          <p:nvPr/>
        </p:nvSpPr>
        <p:spPr>
          <a:xfrm>
            <a:off x="5918835" y="4053959"/>
            <a:ext cx="496252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Countries have varying economic foundations</a:t>
            </a:r>
            <a:endParaRPr lang="en-US" sz="1850" dirty="0"/>
          </a:p>
        </p:txBody>
      </p:sp>
      <p:sp>
        <p:nvSpPr>
          <p:cNvPr id="12" name="Shape 6"/>
          <p:cNvSpPr/>
          <p:nvPr/>
        </p:nvSpPr>
        <p:spPr>
          <a:xfrm>
            <a:off x="5739289" y="4690943"/>
            <a:ext cx="7993618" cy="15240"/>
          </a:xfrm>
          <a:prstGeom prst="roundRect">
            <a:avLst>
              <a:gd name="adj" fmla="val 235611"/>
            </a:avLst>
          </a:prstGeom>
          <a:solidFill>
            <a:srgbClr val="4A6B6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71638" y="4736068"/>
            <a:ext cx="4809411" cy="1357193"/>
          </a:xfrm>
          <a:prstGeom prst="rect">
            <a:avLst/>
          </a:prstGeom>
        </p:spPr>
      </p:pic>
      <p:pic>
        <p:nvPicPr>
          <p:cNvPr id="14" name="Image 5" descr="preencoded.png"/>
          <p:cNvPicPr>
            <a:picLocks noChangeAspect="1"/>
          </p:cNvPicPr>
          <p:nvPr/>
        </p:nvPicPr>
        <p:blipFill>
          <a:blip r:embed="rId8"/>
          <a:stretch>
            <a:fillRect/>
          </a:stretch>
        </p:blipFill>
        <p:spPr>
          <a:xfrm>
            <a:off x="3907988" y="5204222"/>
            <a:ext cx="336590" cy="420767"/>
          </a:xfrm>
          <a:prstGeom prst="rect">
            <a:avLst/>
          </a:prstGeom>
        </p:spPr>
      </p:pic>
      <p:sp>
        <p:nvSpPr>
          <p:cNvPr id="15" name="Text 7"/>
          <p:cNvSpPr/>
          <p:nvPr/>
        </p:nvSpPr>
        <p:spPr>
          <a:xfrm>
            <a:off x="6720364" y="4975384"/>
            <a:ext cx="3077051"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Different Supply Drivers</a:t>
            </a:r>
            <a:endParaRPr lang="en-US" sz="2200" dirty="0"/>
          </a:p>
        </p:txBody>
      </p:sp>
      <p:sp>
        <p:nvSpPr>
          <p:cNvPr id="16" name="Text 8"/>
          <p:cNvSpPr/>
          <p:nvPr/>
        </p:nvSpPr>
        <p:spPr>
          <a:xfrm>
            <a:off x="6720364" y="5470922"/>
            <a:ext cx="6458426"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Local capital availability, interest rates, and zoning rules vary</a:t>
            </a:r>
            <a:endParaRPr lang="en-US" sz="1850" dirty="0"/>
          </a:p>
        </p:txBody>
      </p:sp>
      <p:sp>
        <p:nvSpPr>
          <p:cNvPr id="17" name="Shape 9"/>
          <p:cNvSpPr/>
          <p:nvPr/>
        </p:nvSpPr>
        <p:spPr>
          <a:xfrm>
            <a:off x="6540818" y="6107906"/>
            <a:ext cx="7192089" cy="15240"/>
          </a:xfrm>
          <a:prstGeom prst="roundRect">
            <a:avLst>
              <a:gd name="adj" fmla="val 235611"/>
            </a:avLst>
          </a:prstGeom>
          <a:solidFill>
            <a:srgbClr val="4A6B6A"/>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70109" y="6153031"/>
            <a:ext cx="6412587" cy="1357193"/>
          </a:xfrm>
          <a:prstGeom prst="rect">
            <a:avLst/>
          </a:prstGeom>
        </p:spPr>
      </p:pic>
      <p:pic>
        <p:nvPicPr>
          <p:cNvPr id="19" name="Image 7" descr="preencoded.png"/>
          <p:cNvPicPr>
            <a:picLocks noChangeAspect="1"/>
          </p:cNvPicPr>
          <p:nvPr/>
        </p:nvPicPr>
        <p:blipFill>
          <a:blip r:embed="rId10"/>
          <a:stretch>
            <a:fillRect/>
          </a:stretch>
        </p:blipFill>
        <p:spPr>
          <a:xfrm>
            <a:off x="3907988" y="6621185"/>
            <a:ext cx="336590" cy="420767"/>
          </a:xfrm>
          <a:prstGeom prst="rect">
            <a:avLst/>
          </a:prstGeom>
        </p:spPr>
      </p:pic>
      <p:sp>
        <p:nvSpPr>
          <p:cNvPr id="20" name="Text 10"/>
          <p:cNvSpPr/>
          <p:nvPr/>
        </p:nvSpPr>
        <p:spPr>
          <a:xfrm>
            <a:off x="7522012" y="6392347"/>
            <a:ext cx="3120628"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Diverse Rental Contracts</a:t>
            </a:r>
            <a:endParaRPr lang="en-US" sz="2200" dirty="0"/>
          </a:p>
        </p:txBody>
      </p:sp>
      <p:sp>
        <p:nvSpPr>
          <p:cNvPr id="21" name="Text 11"/>
          <p:cNvSpPr/>
          <p:nvPr/>
        </p:nvSpPr>
        <p:spPr>
          <a:xfrm>
            <a:off x="7522012" y="6887885"/>
            <a:ext cx="5035272"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Different cash flow streams and risk exposures</a:t>
            </a:r>
            <a:endParaRPr lang="en-US" sz="1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3" name="Text 0"/>
          <p:cNvSpPr/>
          <p:nvPr/>
        </p:nvSpPr>
        <p:spPr>
          <a:xfrm>
            <a:off x="6324124" y="961430"/>
            <a:ext cx="6570464"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International Correlations</a:t>
            </a:r>
            <a:endParaRPr lang="en-US" sz="4400" dirty="0"/>
          </a:p>
        </p:txBody>
      </p:sp>
      <p:sp>
        <p:nvSpPr>
          <p:cNvPr id="4" name="Shape 1"/>
          <p:cNvSpPr/>
          <p:nvPr/>
        </p:nvSpPr>
        <p:spPr>
          <a:xfrm>
            <a:off x="6324124" y="2024420"/>
            <a:ext cx="7468553" cy="3442454"/>
          </a:xfrm>
          <a:prstGeom prst="roundRect">
            <a:avLst>
              <a:gd name="adj" fmla="val 1043"/>
            </a:avLst>
          </a:prstGeom>
          <a:noFill/>
          <a:ln w="7620">
            <a:solidFill>
              <a:srgbClr val="FFFFFF">
                <a:alpha val="24000"/>
              </a:srgbClr>
            </a:solidFill>
            <a:prstDash val="solid"/>
          </a:ln>
        </p:spPr>
        <p:txBody>
          <a:bodyPr/>
          <a:lstStyle/>
          <a:p>
            <a:endParaRPr lang="en-US"/>
          </a:p>
        </p:txBody>
      </p:sp>
      <p:sp>
        <p:nvSpPr>
          <p:cNvPr id="5" name="Shape 2"/>
          <p:cNvSpPr/>
          <p:nvPr/>
        </p:nvSpPr>
        <p:spPr>
          <a:xfrm>
            <a:off x="6331744" y="2032040"/>
            <a:ext cx="7453312" cy="685443"/>
          </a:xfrm>
          <a:prstGeom prst="rect">
            <a:avLst/>
          </a:prstGeom>
          <a:solidFill>
            <a:srgbClr val="FFFFFF">
              <a:alpha val="4000"/>
            </a:srgbClr>
          </a:solidFill>
          <a:ln/>
        </p:spPr>
        <p:txBody>
          <a:bodyPr/>
          <a:lstStyle/>
          <a:p>
            <a:endParaRPr lang="en-US"/>
          </a:p>
        </p:txBody>
      </p:sp>
      <p:sp>
        <p:nvSpPr>
          <p:cNvPr id="6" name="Text 3"/>
          <p:cNvSpPr/>
          <p:nvPr/>
        </p:nvSpPr>
        <p:spPr>
          <a:xfrm>
            <a:off x="6571059" y="2183249"/>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GDP Growth Correlations</a:t>
            </a:r>
            <a:endParaRPr lang="en-US" sz="1850" dirty="0"/>
          </a:p>
        </p:txBody>
      </p:sp>
      <p:sp>
        <p:nvSpPr>
          <p:cNvPr id="7" name="Text 4"/>
          <p:cNvSpPr/>
          <p:nvPr/>
        </p:nvSpPr>
        <p:spPr>
          <a:xfrm>
            <a:off x="10301526" y="2183249"/>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Generally Low</a:t>
            </a:r>
            <a:endParaRPr lang="en-US" sz="1850" dirty="0"/>
          </a:p>
        </p:txBody>
      </p:sp>
      <p:sp>
        <p:nvSpPr>
          <p:cNvPr id="8" name="Shape 5"/>
          <p:cNvSpPr/>
          <p:nvPr/>
        </p:nvSpPr>
        <p:spPr>
          <a:xfrm>
            <a:off x="6331744" y="2717483"/>
            <a:ext cx="7453312" cy="685443"/>
          </a:xfrm>
          <a:prstGeom prst="rect">
            <a:avLst/>
          </a:prstGeom>
          <a:solidFill>
            <a:srgbClr val="000000">
              <a:alpha val="4000"/>
            </a:srgbClr>
          </a:solidFill>
          <a:ln/>
        </p:spPr>
        <p:txBody>
          <a:bodyPr/>
          <a:lstStyle/>
          <a:p>
            <a:endParaRPr lang="en-US"/>
          </a:p>
        </p:txBody>
      </p:sp>
      <p:sp>
        <p:nvSpPr>
          <p:cNvPr id="9" name="Text 6"/>
          <p:cNvSpPr/>
          <p:nvPr/>
        </p:nvSpPr>
        <p:spPr>
          <a:xfrm>
            <a:off x="6571059" y="2868692"/>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Within Europe</a:t>
            </a:r>
            <a:endParaRPr lang="en-US" sz="1850" dirty="0"/>
          </a:p>
        </p:txBody>
      </p:sp>
      <p:sp>
        <p:nvSpPr>
          <p:cNvPr id="10" name="Text 7"/>
          <p:cNvSpPr/>
          <p:nvPr/>
        </p:nvSpPr>
        <p:spPr>
          <a:xfrm>
            <a:off x="10301526" y="2868692"/>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Higher Correlations</a:t>
            </a:r>
            <a:endParaRPr lang="en-US" sz="1850" dirty="0"/>
          </a:p>
        </p:txBody>
      </p:sp>
      <p:sp>
        <p:nvSpPr>
          <p:cNvPr id="11" name="Shape 8"/>
          <p:cNvSpPr/>
          <p:nvPr/>
        </p:nvSpPr>
        <p:spPr>
          <a:xfrm>
            <a:off x="6331744" y="3402925"/>
            <a:ext cx="7453312" cy="685443"/>
          </a:xfrm>
          <a:prstGeom prst="rect">
            <a:avLst/>
          </a:prstGeom>
          <a:solidFill>
            <a:srgbClr val="FFFFFF">
              <a:alpha val="4000"/>
            </a:srgbClr>
          </a:solidFill>
          <a:ln/>
        </p:spPr>
        <p:txBody>
          <a:bodyPr/>
          <a:lstStyle/>
          <a:p>
            <a:endParaRPr lang="en-US"/>
          </a:p>
        </p:txBody>
      </p:sp>
      <p:sp>
        <p:nvSpPr>
          <p:cNvPr id="12" name="Text 9"/>
          <p:cNvSpPr/>
          <p:nvPr/>
        </p:nvSpPr>
        <p:spPr>
          <a:xfrm>
            <a:off x="6571059" y="3554135"/>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Across Continents</a:t>
            </a:r>
            <a:endParaRPr lang="en-US" sz="1850" dirty="0"/>
          </a:p>
        </p:txBody>
      </p:sp>
      <p:sp>
        <p:nvSpPr>
          <p:cNvPr id="13" name="Text 10"/>
          <p:cNvSpPr/>
          <p:nvPr/>
        </p:nvSpPr>
        <p:spPr>
          <a:xfrm>
            <a:off x="10301526" y="3554135"/>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Lower Correlations</a:t>
            </a:r>
            <a:endParaRPr lang="en-US" sz="1850" dirty="0"/>
          </a:p>
        </p:txBody>
      </p:sp>
      <p:sp>
        <p:nvSpPr>
          <p:cNvPr id="14" name="Shape 11"/>
          <p:cNvSpPr/>
          <p:nvPr/>
        </p:nvSpPr>
        <p:spPr>
          <a:xfrm>
            <a:off x="6331744" y="4088368"/>
            <a:ext cx="7453312" cy="685443"/>
          </a:xfrm>
          <a:prstGeom prst="rect">
            <a:avLst/>
          </a:prstGeom>
          <a:solidFill>
            <a:srgbClr val="000000">
              <a:alpha val="4000"/>
            </a:srgbClr>
          </a:solidFill>
          <a:ln/>
        </p:spPr>
        <p:txBody>
          <a:bodyPr/>
          <a:lstStyle/>
          <a:p>
            <a:endParaRPr lang="en-US"/>
          </a:p>
        </p:txBody>
      </p:sp>
      <p:sp>
        <p:nvSpPr>
          <p:cNvPr id="15" name="Text 12"/>
          <p:cNvSpPr/>
          <p:nvPr/>
        </p:nvSpPr>
        <p:spPr>
          <a:xfrm>
            <a:off x="6571059" y="4239578"/>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During Crises</a:t>
            </a:r>
            <a:endParaRPr lang="en-US" sz="1850" dirty="0"/>
          </a:p>
        </p:txBody>
      </p:sp>
      <p:sp>
        <p:nvSpPr>
          <p:cNvPr id="16" name="Text 13"/>
          <p:cNvSpPr/>
          <p:nvPr/>
        </p:nvSpPr>
        <p:spPr>
          <a:xfrm>
            <a:off x="10301526" y="4239578"/>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Correlations Increase</a:t>
            </a:r>
            <a:endParaRPr lang="en-US" sz="1850" dirty="0"/>
          </a:p>
        </p:txBody>
      </p:sp>
      <p:sp>
        <p:nvSpPr>
          <p:cNvPr id="17" name="Shape 14"/>
          <p:cNvSpPr/>
          <p:nvPr/>
        </p:nvSpPr>
        <p:spPr>
          <a:xfrm>
            <a:off x="6331744" y="4773811"/>
            <a:ext cx="7453312" cy="685443"/>
          </a:xfrm>
          <a:prstGeom prst="rect">
            <a:avLst/>
          </a:prstGeom>
          <a:solidFill>
            <a:srgbClr val="FFFFFF">
              <a:alpha val="4000"/>
            </a:srgbClr>
          </a:solidFill>
          <a:ln/>
        </p:spPr>
        <p:txBody>
          <a:bodyPr/>
          <a:lstStyle/>
          <a:p>
            <a:endParaRPr lang="en-US"/>
          </a:p>
        </p:txBody>
      </p:sp>
      <p:sp>
        <p:nvSpPr>
          <p:cNvPr id="18" name="Text 15"/>
          <p:cNvSpPr/>
          <p:nvPr/>
        </p:nvSpPr>
        <p:spPr>
          <a:xfrm>
            <a:off x="6571059" y="4925020"/>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Long-term Trend</a:t>
            </a:r>
            <a:endParaRPr lang="en-US" sz="1850" dirty="0"/>
          </a:p>
        </p:txBody>
      </p:sp>
      <p:sp>
        <p:nvSpPr>
          <p:cNvPr id="19" name="Text 16"/>
          <p:cNvSpPr/>
          <p:nvPr/>
        </p:nvSpPr>
        <p:spPr>
          <a:xfrm>
            <a:off x="10301526" y="4925020"/>
            <a:ext cx="324421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Regional Integration</a:t>
            </a:r>
            <a:endParaRPr lang="en-US" sz="1850" dirty="0"/>
          </a:p>
        </p:txBody>
      </p:sp>
      <p:sp>
        <p:nvSpPr>
          <p:cNvPr id="20" name="Text 17"/>
          <p:cNvSpPr/>
          <p:nvPr/>
        </p:nvSpPr>
        <p:spPr>
          <a:xfrm>
            <a:off x="442308" y="6335780"/>
            <a:ext cx="10987692"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Low correlations between international markets provide strong diversification potential and this may lower risk at a given return target as show above to the left. Continental factors are becoming more important, with correlations increasing within regional blocks but not between regions.</a:t>
            </a:r>
            <a:endParaRPr lang="en-US" sz="1850" dirty="0"/>
          </a:p>
        </p:txBody>
      </p:sp>
      <p:pic>
        <p:nvPicPr>
          <p:cNvPr id="21" name="Picture 20">
            <a:extLst>
              <a:ext uri="{FF2B5EF4-FFF2-40B4-BE49-F238E27FC236}">
                <a16:creationId xmlns:a16="http://schemas.microsoft.com/office/drawing/2014/main" id="{63A0D2D9-F62D-06D6-193A-6022EECACDA2}"/>
              </a:ext>
            </a:extLst>
          </p:cNvPr>
          <p:cNvPicPr>
            <a:picLocks noChangeAspect="1"/>
          </p:cNvPicPr>
          <p:nvPr/>
        </p:nvPicPr>
        <p:blipFill>
          <a:blip r:embed="rId3"/>
          <a:srcRect r="5121"/>
          <a:stretch>
            <a:fillRect/>
          </a:stretch>
        </p:blipFill>
        <p:spPr>
          <a:xfrm>
            <a:off x="0" y="2045028"/>
            <a:ext cx="6316503" cy="41395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37724" y="1176457"/>
            <a:ext cx="6775490"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Managerial Considerations</a:t>
            </a:r>
            <a:endParaRPr lang="en-US" sz="4400" dirty="0"/>
          </a:p>
        </p:txBody>
      </p:sp>
      <p:sp>
        <p:nvSpPr>
          <p:cNvPr id="3" name="Shape 1"/>
          <p:cNvSpPr/>
          <p:nvPr/>
        </p:nvSpPr>
        <p:spPr>
          <a:xfrm>
            <a:off x="837724" y="2359223"/>
            <a:ext cx="2159079" cy="1357193"/>
          </a:xfrm>
          <a:prstGeom prst="roundRect">
            <a:avLst>
              <a:gd name="adj" fmla="val 2646"/>
            </a:avLst>
          </a:prstGeom>
          <a:solidFill>
            <a:srgbClr val="315251"/>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48909" y="2827377"/>
            <a:ext cx="336590" cy="420767"/>
          </a:xfrm>
          <a:prstGeom prst="rect">
            <a:avLst/>
          </a:prstGeom>
        </p:spPr>
      </p:pic>
      <p:sp>
        <p:nvSpPr>
          <p:cNvPr id="5" name="Text 2"/>
          <p:cNvSpPr/>
          <p:nvPr/>
        </p:nvSpPr>
        <p:spPr>
          <a:xfrm>
            <a:off x="3236119" y="259853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Exporting Expertise</a:t>
            </a:r>
            <a:endParaRPr lang="en-US" sz="2200" dirty="0"/>
          </a:p>
        </p:txBody>
      </p:sp>
      <p:sp>
        <p:nvSpPr>
          <p:cNvPr id="6" name="Text 3"/>
          <p:cNvSpPr/>
          <p:nvPr/>
        </p:nvSpPr>
        <p:spPr>
          <a:xfrm>
            <a:off x="3236119" y="3094077"/>
            <a:ext cx="7131129"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Value of investment management know-how in emerging markets</a:t>
            </a:r>
            <a:endParaRPr lang="en-US" sz="1850" dirty="0"/>
          </a:p>
        </p:txBody>
      </p:sp>
      <p:sp>
        <p:nvSpPr>
          <p:cNvPr id="7" name="Shape 4"/>
          <p:cNvSpPr/>
          <p:nvPr/>
        </p:nvSpPr>
        <p:spPr>
          <a:xfrm>
            <a:off x="3116461" y="3701177"/>
            <a:ext cx="10556558" cy="15240"/>
          </a:xfrm>
          <a:prstGeom prst="roundRect">
            <a:avLst>
              <a:gd name="adj" fmla="val 235611"/>
            </a:avLst>
          </a:prstGeom>
          <a:solidFill>
            <a:srgbClr val="4A6B6A"/>
          </a:solidFill>
          <a:ln/>
        </p:spPr>
        <p:txBody>
          <a:bodyPr/>
          <a:lstStyle/>
          <a:p>
            <a:endParaRPr lang="en-US"/>
          </a:p>
        </p:txBody>
      </p:sp>
      <p:sp>
        <p:nvSpPr>
          <p:cNvPr id="8" name="Shape 5"/>
          <p:cNvSpPr/>
          <p:nvPr/>
        </p:nvSpPr>
        <p:spPr>
          <a:xfrm>
            <a:off x="837724" y="3836075"/>
            <a:ext cx="4318278" cy="1357193"/>
          </a:xfrm>
          <a:prstGeom prst="roundRect">
            <a:avLst>
              <a:gd name="adj" fmla="val 2646"/>
            </a:avLst>
          </a:prstGeom>
          <a:solidFill>
            <a:srgbClr val="315251"/>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28568" y="4304228"/>
            <a:ext cx="336590" cy="420767"/>
          </a:xfrm>
          <a:prstGeom prst="rect">
            <a:avLst/>
          </a:prstGeom>
        </p:spPr>
      </p:pic>
      <p:sp>
        <p:nvSpPr>
          <p:cNvPr id="10" name="Text 6"/>
          <p:cNvSpPr/>
          <p:nvPr/>
        </p:nvSpPr>
        <p:spPr>
          <a:xfrm>
            <a:off x="5395317" y="4075390"/>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Following Customers</a:t>
            </a:r>
            <a:endParaRPr lang="en-US" sz="2200" dirty="0"/>
          </a:p>
        </p:txBody>
      </p:sp>
      <p:sp>
        <p:nvSpPr>
          <p:cNvPr id="11" name="Text 7"/>
          <p:cNvSpPr/>
          <p:nvPr/>
        </p:nvSpPr>
        <p:spPr>
          <a:xfrm>
            <a:off x="5395317" y="4570928"/>
            <a:ext cx="5255419"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Servicing global corporate clients across markets</a:t>
            </a:r>
            <a:endParaRPr lang="en-US" sz="1850" dirty="0"/>
          </a:p>
        </p:txBody>
      </p:sp>
      <p:sp>
        <p:nvSpPr>
          <p:cNvPr id="12" name="Shape 8"/>
          <p:cNvSpPr/>
          <p:nvPr/>
        </p:nvSpPr>
        <p:spPr>
          <a:xfrm>
            <a:off x="5275659" y="5178028"/>
            <a:ext cx="8397359" cy="15240"/>
          </a:xfrm>
          <a:prstGeom prst="roundRect">
            <a:avLst>
              <a:gd name="adj" fmla="val 235611"/>
            </a:avLst>
          </a:prstGeom>
          <a:solidFill>
            <a:srgbClr val="4A6B6A"/>
          </a:solidFill>
          <a:ln/>
        </p:spPr>
        <p:txBody>
          <a:bodyPr/>
          <a:lstStyle/>
          <a:p>
            <a:endParaRPr lang="en-US"/>
          </a:p>
        </p:txBody>
      </p:sp>
      <p:sp>
        <p:nvSpPr>
          <p:cNvPr id="13" name="Shape 9"/>
          <p:cNvSpPr/>
          <p:nvPr/>
        </p:nvSpPr>
        <p:spPr>
          <a:xfrm>
            <a:off x="837724" y="5312926"/>
            <a:ext cx="6477476" cy="1740218"/>
          </a:xfrm>
          <a:prstGeom prst="roundRect">
            <a:avLst>
              <a:gd name="adj" fmla="val 2063"/>
            </a:avLst>
          </a:prstGeom>
          <a:solidFill>
            <a:srgbClr val="315251"/>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908107" y="5972651"/>
            <a:ext cx="336590" cy="420767"/>
          </a:xfrm>
          <a:prstGeom prst="rect">
            <a:avLst/>
          </a:prstGeom>
        </p:spPr>
      </p:pic>
      <p:sp>
        <p:nvSpPr>
          <p:cNvPr id="15" name="Text 10"/>
          <p:cNvSpPr/>
          <p:nvPr/>
        </p:nvSpPr>
        <p:spPr>
          <a:xfrm>
            <a:off x="7554516" y="555224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Sector Dependence</a:t>
            </a:r>
            <a:endParaRPr lang="en-US" sz="2200" dirty="0"/>
          </a:p>
        </p:txBody>
      </p:sp>
      <p:sp>
        <p:nvSpPr>
          <p:cNvPr id="16" name="Text 11"/>
          <p:cNvSpPr/>
          <p:nvPr/>
        </p:nvSpPr>
        <p:spPr>
          <a:xfrm>
            <a:off x="7554516" y="6047780"/>
            <a:ext cx="599884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Logistics and distribution more global than retail or residential</a:t>
            </a:r>
            <a:endParaRPr lang="en-US" sz="1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1372" y="734616"/>
            <a:ext cx="7694057" cy="1218486"/>
          </a:xfrm>
          <a:prstGeom prst="rect">
            <a:avLst/>
          </a:prstGeom>
          <a:noFill/>
          <a:ln/>
        </p:spPr>
        <p:txBody>
          <a:bodyPr wrap="square" lIns="0" tIns="0" rIns="0" bIns="0" rtlCol="0" anchor="t"/>
          <a:lstStyle/>
          <a:p>
            <a:pPr marL="0" indent="0" algn="l">
              <a:lnSpc>
                <a:spcPts val="4750"/>
              </a:lnSpc>
              <a:buNone/>
            </a:pPr>
            <a:r>
              <a:rPr lang="en-US" sz="3800" dirty="0">
                <a:solidFill>
                  <a:srgbClr val="FFD9BE"/>
                </a:solidFill>
                <a:latin typeface="Quattrocento" pitchFamily="34" charset="0"/>
                <a:ea typeface="Quattrocento" pitchFamily="34" charset="-122"/>
                <a:cs typeface="Quattrocento" pitchFamily="34" charset="-120"/>
              </a:rPr>
              <a:t>Obstacles to International Investment</a:t>
            </a:r>
            <a:endParaRPr lang="en-US" sz="3800" dirty="0"/>
          </a:p>
        </p:txBody>
      </p:sp>
      <p:sp>
        <p:nvSpPr>
          <p:cNvPr id="4" name="Shape 1"/>
          <p:cNvSpPr/>
          <p:nvPr/>
        </p:nvSpPr>
        <p:spPr>
          <a:xfrm>
            <a:off x="6211372" y="2263735"/>
            <a:ext cx="466011" cy="466011"/>
          </a:xfrm>
          <a:prstGeom prst="roundRect">
            <a:avLst>
              <a:gd name="adj" fmla="val 6668"/>
            </a:avLst>
          </a:prstGeom>
          <a:solidFill>
            <a:srgbClr val="315251"/>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298168" y="2313980"/>
            <a:ext cx="292418" cy="365522"/>
          </a:xfrm>
          <a:prstGeom prst="rect">
            <a:avLst/>
          </a:prstGeom>
        </p:spPr>
      </p:pic>
      <p:sp>
        <p:nvSpPr>
          <p:cNvPr id="6" name="Text 2"/>
          <p:cNvSpPr/>
          <p:nvPr/>
        </p:nvSpPr>
        <p:spPr>
          <a:xfrm>
            <a:off x="6884432" y="2334935"/>
            <a:ext cx="2437090" cy="304562"/>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Transaction Costs</a:t>
            </a:r>
            <a:endParaRPr lang="en-US" sz="1900" dirty="0"/>
          </a:p>
        </p:txBody>
      </p:sp>
      <p:sp>
        <p:nvSpPr>
          <p:cNvPr id="7" name="Text 3"/>
          <p:cNvSpPr/>
          <p:nvPr/>
        </p:nvSpPr>
        <p:spPr>
          <a:xfrm>
            <a:off x="6884432" y="2763679"/>
            <a:ext cx="7020997" cy="33147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Higher transfer taxes, agents' fees, and legal fees in many foreign markets.</a:t>
            </a:r>
            <a:endParaRPr lang="en-US" sz="1600" dirty="0"/>
          </a:p>
        </p:txBody>
      </p:sp>
      <p:sp>
        <p:nvSpPr>
          <p:cNvPr id="8" name="Shape 4"/>
          <p:cNvSpPr/>
          <p:nvPr/>
        </p:nvSpPr>
        <p:spPr>
          <a:xfrm>
            <a:off x="6211372" y="3509367"/>
            <a:ext cx="466011" cy="466011"/>
          </a:xfrm>
          <a:prstGeom prst="roundRect">
            <a:avLst>
              <a:gd name="adj" fmla="val 6668"/>
            </a:avLst>
          </a:prstGeom>
          <a:solidFill>
            <a:srgbClr val="315251"/>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6298168" y="3559612"/>
            <a:ext cx="292418" cy="365522"/>
          </a:xfrm>
          <a:prstGeom prst="rect">
            <a:avLst/>
          </a:prstGeom>
        </p:spPr>
      </p:pic>
      <p:sp>
        <p:nvSpPr>
          <p:cNvPr id="10" name="Text 5"/>
          <p:cNvSpPr/>
          <p:nvPr/>
        </p:nvSpPr>
        <p:spPr>
          <a:xfrm>
            <a:off x="6884432" y="3580567"/>
            <a:ext cx="2437090" cy="304562"/>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Information Costs</a:t>
            </a:r>
            <a:endParaRPr lang="en-US" sz="1900" dirty="0"/>
          </a:p>
        </p:txBody>
      </p:sp>
      <p:sp>
        <p:nvSpPr>
          <p:cNvPr id="11" name="Text 6"/>
          <p:cNvSpPr/>
          <p:nvPr/>
        </p:nvSpPr>
        <p:spPr>
          <a:xfrm>
            <a:off x="6884432" y="4009311"/>
            <a:ext cx="7020997" cy="662940"/>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Foreign investors at an informational disadvantage relative to local competition.</a:t>
            </a:r>
            <a:endParaRPr lang="en-US" sz="1600" dirty="0"/>
          </a:p>
        </p:txBody>
      </p:sp>
      <p:sp>
        <p:nvSpPr>
          <p:cNvPr id="12" name="Shape 7"/>
          <p:cNvSpPr/>
          <p:nvPr/>
        </p:nvSpPr>
        <p:spPr>
          <a:xfrm>
            <a:off x="6211372" y="5086469"/>
            <a:ext cx="466011" cy="466011"/>
          </a:xfrm>
          <a:prstGeom prst="roundRect">
            <a:avLst>
              <a:gd name="adj" fmla="val 6668"/>
            </a:avLst>
          </a:prstGeom>
          <a:solidFill>
            <a:srgbClr val="315251"/>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6298168" y="5136713"/>
            <a:ext cx="292418" cy="365522"/>
          </a:xfrm>
          <a:prstGeom prst="rect">
            <a:avLst/>
          </a:prstGeom>
        </p:spPr>
      </p:pic>
      <p:sp>
        <p:nvSpPr>
          <p:cNvPr id="14" name="Text 8"/>
          <p:cNvSpPr/>
          <p:nvPr/>
        </p:nvSpPr>
        <p:spPr>
          <a:xfrm>
            <a:off x="6884432" y="5157668"/>
            <a:ext cx="2437090" cy="304562"/>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Currency Risk</a:t>
            </a:r>
            <a:endParaRPr lang="en-US" sz="1900" dirty="0"/>
          </a:p>
        </p:txBody>
      </p:sp>
      <p:sp>
        <p:nvSpPr>
          <p:cNvPr id="15" name="Text 9"/>
          <p:cNvSpPr/>
          <p:nvPr/>
        </p:nvSpPr>
        <p:spPr>
          <a:xfrm>
            <a:off x="6884432" y="5586413"/>
            <a:ext cx="7020997" cy="33147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Exchange rate volatility can exceed property market volatility.</a:t>
            </a:r>
            <a:endParaRPr lang="en-US" sz="1600" dirty="0"/>
          </a:p>
        </p:txBody>
      </p:sp>
      <p:sp>
        <p:nvSpPr>
          <p:cNvPr id="16" name="Shape 10"/>
          <p:cNvSpPr/>
          <p:nvPr/>
        </p:nvSpPr>
        <p:spPr>
          <a:xfrm>
            <a:off x="6211372" y="6332101"/>
            <a:ext cx="466011" cy="466011"/>
          </a:xfrm>
          <a:prstGeom prst="roundRect">
            <a:avLst>
              <a:gd name="adj" fmla="val 6668"/>
            </a:avLst>
          </a:prstGeom>
          <a:solidFill>
            <a:srgbClr val="315251"/>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6298168" y="6382345"/>
            <a:ext cx="292418" cy="365522"/>
          </a:xfrm>
          <a:prstGeom prst="rect">
            <a:avLst/>
          </a:prstGeom>
        </p:spPr>
      </p:pic>
      <p:sp>
        <p:nvSpPr>
          <p:cNvPr id="18" name="Text 11"/>
          <p:cNvSpPr/>
          <p:nvPr/>
        </p:nvSpPr>
        <p:spPr>
          <a:xfrm>
            <a:off x="6884432" y="6403300"/>
            <a:ext cx="2437090" cy="304562"/>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Political Risk</a:t>
            </a:r>
            <a:endParaRPr lang="en-US" sz="1900" dirty="0"/>
          </a:p>
        </p:txBody>
      </p:sp>
      <p:sp>
        <p:nvSpPr>
          <p:cNvPr id="19" name="Text 12"/>
          <p:cNvSpPr/>
          <p:nvPr/>
        </p:nvSpPr>
        <p:spPr>
          <a:xfrm>
            <a:off x="6884432" y="6832044"/>
            <a:ext cx="7020997" cy="662940"/>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Foreign investors vulnerable to regulatory changes and ownership restrictions.</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559237" y="439341"/>
            <a:ext cx="5164217" cy="469940"/>
          </a:xfrm>
          <a:prstGeom prst="rect">
            <a:avLst/>
          </a:prstGeom>
          <a:noFill/>
          <a:ln/>
        </p:spPr>
        <p:txBody>
          <a:bodyPr wrap="none" lIns="0" tIns="0" rIns="0" bIns="0" rtlCol="0" anchor="t"/>
          <a:lstStyle/>
          <a:p>
            <a:pPr marL="0" indent="0" algn="l">
              <a:lnSpc>
                <a:spcPts val="3700"/>
              </a:lnSpc>
              <a:buNone/>
            </a:pPr>
            <a:r>
              <a:rPr lang="en-US" sz="2950" dirty="0">
                <a:solidFill>
                  <a:srgbClr val="FFD9BE"/>
                </a:solidFill>
                <a:latin typeface="Quattrocento" pitchFamily="34" charset="0"/>
                <a:ea typeface="Quattrocento" pitchFamily="34" charset="-122"/>
                <a:cs typeface="Quattrocento" pitchFamily="34" charset="-120"/>
              </a:rPr>
              <a:t>Transaction Costs Comparison (% of Purchase Price)</a:t>
            </a:r>
            <a:endParaRPr lang="en-US" sz="2950" dirty="0"/>
          </a:p>
        </p:txBody>
      </p:sp>
      <p:pic>
        <p:nvPicPr>
          <p:cNvPr id="3" name="Image 0" descr="preencoded.png"/>
          <p:cNvPicPr>
            <a:picLocks noChangeAspect="1"/>
          </p:cNvPicPr>
          <p:nvPr/>
        </p:nvPicPr>
        <p:blipFill>
          <a:blip r:embed="rId3"/>
          <a:stretch>
            <a:fillRect/>
          </a:stretch>
        </p:blipFill>
        <p:spPr>
          <a:xfrm>
            <a:off x="645735" y="1639584"/>
            <a:ext cx="13511927" cy="5800542"/>
          </a:xfrm>
          <a:prstGeom prst="rect">
            <a:avLst/>
          </a:prstGeom>
        </p:spPr>
      </p:pic>
      <p:sp>
        <p:nvSpPr>
          <p:cNvPr id="4" name="Text 1"/>
          <p:cNvSpPr/>
          <p:nvPr/>
        </p:nvSpPr>
        <p:spPr>
          <a:xfrm>
            <a:off x="559237" y="8975169"/>
            <a:ext cx="13511927" cy="255627"/>
          </a:xfrm>
          <a:prstGeom prst="rect">
            <a:avLst/>
          </a:prstGeom>
          <a:noFill/>
          <a:ln/>
        </p:spPr>
        <p:txBody>
          <a:bodyPr wrap="none" lIns="0" tIns="0" rIns="0" bIns="0" rtlCol="0" anchor="t"/>
          <a:lstStyle/>
          <a:p>
            <a:pPr marL="0" indent="0" algn="l">
              <a:lnSpc>
                <a:spcPts val="2000"/>
              </a:lnSpc>
              <a:buNone/>
            </a:pPr>
            <a:r>
              <a:rPr lang="en-US" sz="1250" dirty="0">
                <a:solidFill>
                  <a:srgbClr val="F9EEE7"/>
                </a:solidFill>
                <a:latin typeface="Quattrocento" pitchFamily="34" charset="0"/>
                <a:ea typeface="Quattrocento" pitchFamily="34" charset="-122"/>
                <a:cs typeface="Quattrocento" pitchFamily="34" charset="-120"/>
              </a:rPr>
              <a:t>Transaction costs vary widely across markets. Total costs for buying and selling property in countries like France, Brazil, and Spain can reach about 10% of property value.</a:t>
            </a:r>
            <a:endParaRPr lang="en-US" sz="12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37724" y="1256348"/>
            <a:ext cx="6603683"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Foreign Investing Information Disadvantage</a:t>
            </a:r>
            <a:endParaRPr lang="en-US" sz="4400" dirty="0"/>
          </a:p>
        </p:txBody>
      </p:sp>
      <p:sp>
        <p:nvSpPr>
          <p:cNvPr id="3" name="Text 1"/>
          <p:cNvSpPr/>
          <p:nvPr/>
        </p:nvSpPr>
        <p:spPr>
          <a:xfrm>
            <a:off x="1872972" y="2852023"/>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Lack of Information</a:t>
            </a:r>
            <a:endParaRPr lang="en-US" sz="2200" dirty="0"/>
          </a:p>
        </p:txBody>
      </p:sp>
      <p:sp>
        <p:nvSpPr>
          <p:cNvPr id="4" name="Text 2"/>
          <p:cNvSpPr/>
          <p:nvPr/>
        </p:nvSpPr>
        <p:spPr>
          <a:xfrm>
            <a:off x="837724" y="3347561"/>
            <a:ext cx="3851434" cy="766048"/>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Foreign investors often lack critical local market knowledge</a:t>
            </a:r>
            <a:endParaRPr lang="en-US" sz="1850" dirty="0"/>
          </a:p>
        </p:txBody>
      </p:sp>
      <p:pic>
        <p:nvPicPr>
          <p:cNvPr id="5" name="Image 0" descr="preencoded.png"/>
          <p:cNvPicPr>
            <a:picLocks noChangeAspect="1"/>
          </p:cNvPicPr>
          <p:nvPr/>
        </p:nvPicPr>
        <p:blipFill>
          <a:blip r:embed="rId3"/>
          <a:stretch>
            <a:fillRect/>
          </a:stretch>
        </p:blipFill>
        <p:spPr>
          <a:xfrm>
            <a:off x="5048131" y="2439114"/>
            <a:ext cx="4534138" cy="4534138"/>
          </a:xfrm>
          <a:prstGeom prst="rect">
            <a:avLst/>
          </a:prstGeom>
        </p:spPr>
      </p:pic>
      <p:pic>
        <p:nvPicPr>
          <p:cNvPr id="6" name="Image 1" descr="preencoded.png"/>
          <p:cNvPicPr>
            <a:picLocks noChangeAspect="1"/>
          </p:cNvPicPr>
          <p:nvPr/>
        </p:nvPicPr>
        <p:blipFill>
          <a:blip r:embed="rId4"/>
          <a:stretch>
            <a:fillRect/>
          </a:stretch>
        </p:blipFill>
        <p:spPr>
          <a:xfrm>
            <a:off x="6223516" y="3183969"/>
            <a:ext cx="358140" cy="447675"/>
          </a:xfrm>
          <a:prstGeom prst="rect">
            <a:avLst/>
          </a:prstGeom>
        </p:spPr>
      </p:pic>
      <p:sp>
        <p:nvSpPr>
          <p:cNvPr id="7" name="Text 3"/>
          <p:cNvSpPr/>
          <p:nvPr/>
        </p:nvSpPr>
        <p:spPr>
          <a:xfrm>
            <a:off x="9941243" y="266057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Performance Impact</a:t>
            </a:r>
            <a:endParaRPr lang="en-US" sz="2200" dirty="0"/>
          </a:p>
        </p:txBody>
      </p:sp>
      <p:sp>
        <p:nvSpPr>
          <p:cNvPr id="8" name="Text 4"/>
          <p:cNvSpPr/>
          <p:nvPr/>
        </p:nvSpPr>
        <p:spPr>
          <a:xfrm>
            <a:off x="9941243" y="3156109"/>
            <a:ext cx="3851434"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International property companies underperform local investors by 2.7% annually</a:t>
            </a:r>
            <a:endParaRPr lang="en-US" sz="1850" dirty="0"/>
          </a:p>
        </p:txBody>
      </p:sp>
      <p:pic>
        <p:nvPicPr>
          <p:cNvPr id="9" name="Image 2" descr="preencoded.png"/>
          <p:cNvPicPr>
            <a:picLocks noChangeAspect="1"/>
          </p:cNvPicPr>
          <p:nvPr/>
        </p:nvPicPr>
        <p:blipFill>
          <a:blip r:embed="rId5"/>
          <a:stretch>
            <a:fillRect/>
          </a:stretch>
        </p:blipFill>
        <p:spPr>
          <a:xfrm>
            <a:off x="5048131" y="2439114"/>
            <a:ext cx="4534138" cy="4534138"/>
          </a:xfrm>
          <a:prstGeom prst="rect">
            <a:avLst/>
          </a:prstGeom>
        </p:spPr>
      </p:pic>
      <p:pic>
        <p:nvPicPr>
          <p:cNvPr id="10" name="Image 3" descr="preencoded.png"/>
          <p:cNvPicPr>
            <a:picLocks noChangeAspect="1"/>
          </p:cNvPicPr>
          <p:nvPr/>
        </p:nvPicPr>
        <p:blipFill>
          <a:blip r:embed="rId6"/>
          <a:stretch>
            <a:fillRect/>
          </a:stretch>
        </p:blipFill>
        <p:spPr>
          <a:xfrm>
            <a:off x="8434388" y="3569732"/>
            <a:ext cx="358140" cy="447675"/>
          </a:xfrm>
          <a:prstGeom prst="rect">
            <a:avLst/>
          </a:prstGeom>
        </p:spPr>
      </p:pic>
      <p:sp>
        <p:nvSpPr>
          <p:cNvPr id="11" name="Text 5"/>
          <p:cNvSpPr/>
          <p:nvPr/>
        </p:nvSpPr>
        <p:spPr>
          <a:xfrm>
            <a:off x="9941243" y="529863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Property Issues</a:t>
            </a:r>
            <a:endParaRPr lang="en-US" sz="2200" dirty="0"/>
          </a:p>
        </p:txBody>
      </p:sp>
      <p:sp>
        <p:nvSpPr>
          <p:cNvPr id="12" name="Text 6"/>
          <p:cNvSpPr/>
          <p:nvPr/>
        </p:nvSpPr>
        <p:spPr>
          <a:xfrm>
            <a:off x="9941243" y="5794177"/>
            <a:ext cx="3851434"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Far-away investors often pay too much and face higher vacancy rates</a:t>
            </a:r>
            <a:endParaRPr lang="en-US" sz="1850" dirty="0"/>
          </a:p>
        </p:txBody>
      </p:sp>
      <p:pic>
        <p:nvPicPr>
          <p:cNvPr id="13" name="Image 4" descr="preencoded.png"/>
          <p:cNvPicPr>
            <a:picLocks noChangeAspect="1"/>
          </p:cNvPicPr>
          <p:nvPr/>
        </p:nvPicPr>
        <p:blipFill>
          <a:blip r:embed="rId7"/>
          <a:stretch>
            <a:fillRect/>
          </a:stretch>
        </p:blipFill>
        <p:spPr>
          <a:xfrm>
            <a:off x="5048131" y="2439114"/>
            <a:ext cx="4534138" cy="4534138"/>
          </a:xfrm>
          <a:prstGeom prst="rect">
            <a:avLst/>
          </a:prstGeom>
        </p:spPr>
      </p:pic>
      <p:pic>
        <p:nvPicPr>
          <p:cNvPr id="14" name="Image 5" descr="preencoded.png"/>
          <p:cNvPicPr>
            <a:picLocks noChangeAspect="1"/>
          </p:cNvPicPr>
          <p:nvPr/>
        </p:nvPicPr>
        <p:blipFill>
          <a:blip r:embed="rId8"/>
          <a:stretch>
            <a:fillRect/>
          </a:stretch>
        </p:blipFill>
        <p:spPr>
          <a:xfrm>
            <a:off x="8048625" y="5780603"/>
            <a:ext cx="358140" cy="447675"/>
          </a:xfrm>
          <a:prstGeom prst="rect">
            <a:avLst/>
          </a:prstGeom>
        </p:spPr>
      </p:pic>
      <p:sp>
        <p:nvSpPr>
          <p:cNvPr id="15" name="Text 7"/>
          <p:cNvSpPr/>
          <p:nvPr/>
        </p:nvSpPr>
        <p:spPr>
          <a:xfrm>
            <a:off x="1872972" y="5107067"/>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Local Solutions</a:t>
            </a:r>
            <a:endParaRPr lang="en-US" sz="2200" dirty="0"/>
          </a:p>
        </p:txBody>
      </p:sp>
      <p:sp>
        <p:nvSpPr>
          <p:cNvPr id="16" name="Text 8"/>
          <p:cNvSpPr/>
          <p:nvPr/>
        </p:nvSpPr>
        <p:spPr>
          <a:xfrm>
            <a:off x="837723" y="5602605"/>
            <a:ext cx="3981411" cy="1149072"/>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Establishing local offices or </a:t>
            </a:r>
            <a:r>
              <a:rPr lang="en-US" sz="1850" b="1" dirty="0">
                <a:solidFill>
                  <a:srgbClr val="F9EEE7"/>
                </a:solidFill>
                <a:latin typeface="Quattrocento" pitchFamily="34" charset="0"/>
                <a:ea typeface="Quattrocento" pitchFamily="34" charset="-122"/>
                <a:cs typeface="Quattrocento" pitchFamily="34" charset="-120"/>
              </a:rPr>
              <a:t>partnerships</a:t>
            </a:r>
            <a:r>
              <a:rPr lang="en-US" sz="1850" dirty="0">
                <a:solidFill>
                  <a:srgbClr val="F9EEE7"/>
                </a:solidFill>
                <a:latin typeface="Quattrocento" pitchFamily="34" charset="0"/>
                <a:ea typeface="Quattrocento" pitchFamily="34" charset="-122"/>
                <a:cs typeface="Quattrocento" pitchFamily="34" charset="-120"/>
              </a:rPr>
              <a:t> can help but adds costs</a:t>
            </a:r>
            <a:endParaRPr lang="en-US" sz="1850" dirty="0"/>
          </a:p>
        </p:txBody>
      </p:sp>
      <p:pic>
        <p:nvPicPr>
          <p:cNvPr id="17" name="Image 6" descr="preencoded.png"/>
          <p:cNvPicPr>
            <a:picLocks noChangeAspect="1"/>
          </p:cNvPicPr>
          <p:nvPr/>
        </p:nvPicPr>
        <p:blipFill>
          <a:blip r:embed="rId9"/>
          <a:stretch>
            <a:fillRect/>
          </a:stretch>
        </p:blipFill>
        <p:spPr>
          <a:xfrm>
            <a:off x="5048131" y="2439114"/>
            <a:ext cx="4534138" cy="4534138"/>
          </a:xfrm>
          <a:prstGeom prst="rect">
            <a:avLst/>
          </a:prstGeom>
        </p:spPr>
      </p:pic>
      <p:pic>
        <p:nvPicPr>
          <p:cNvPr id="18" name="Image 7" descr="preencoded.png"/>
          <p:cNvPicPr>
            <a:picLocks noChangeAspect="1"/>
          </p:cNvPicPr>
          <p:nvPr/>
        </p:nvPicPr>
        <p:blipFill>
          <a:blip r:embed="rId10"/>
          <a:stretch>
            <a:fillRect/>
          </a:stretch>
        </p:blipFill>
        <p:spPr>
          <a:xfrm>
            <a:off x="5837753" y="5394841"/>
            <a:ext cx="358140" cy="4476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75729"/>
          </a:xfrm>
          <a:prstGeom prst="rect">
            <a:avLst/>
          </a:prstGeom>
        </p:spPr>
      </p:pic>
      <p:sp>
        <p:nvSpPr>
          <p:cNvPr id="3" name="Text 0"/>
          <p:cNvSpPr/>
          <p:nvPr/>
        </p:nvSpPr>
        <p:spPr>
          <a:xfrm>
            <a:off x="833199" y="3630335"/>
            <a:ext cx="6980753" cy="70020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Currency Risk Management</a:t>
            </a:r>
            <a:endParaRPr lang="en-US" sz="4400" dirty="0"/>
          </a:p>
        </p:txBody>
      </p:sp>
      <p:pic>
        <p:nvPicPr>
          <p:cNvPr id="4" name="Image 1" descr="preencoded.png"/>
          <p:cNvPicPr>
            <a:picLocks noChangeAspect="1"/>
          </p:cNvPicPr>
          <p:nvPr/>
        </p:nvPicPr>
        <p:blipFill>
          <a:blip r:embed="rId4"/>
          <a:stretch>
            <a:fillRect/>
          </a:stretch>
        </p:blipFill>
        <p:spPr>
          <a:xfrm>
            <a:off x="833199" y="4687610"/>
            <a:ext cx="595074" cy="595074"/>
          </a:xfrm>
          <a:prstGeom prst="rect">
            <a:avLst/>
          </a:prstGeom>
        </p:spPr>
      </p:pic>
      <p:sp>
        <p:nvSpPr>
          <p:cNvPr id="5" name="Text 1"/>
          <p:cNvSpPr/>
          <p:nvPr/>
        </p:nvSpPr>
        <p:spPr>
          <a:xfrm>
            <a:off x="1725811" y="4828937"/>
            <a:ext cx="2125147" cy="70008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Unpredictable Movements</a:t>
            </a:r>
            <a:endParaRPr lang="en-US" sz="2200" dirty="0"/>
          </a:p>
        </p:txBody>
      </p:sp>
      <p:sp>
        <p:nvSpPr>
          <p:cNvPr id="6" name="Text 2"/>
          <p:cNvSpPr/>
          <p:nvPr/>
        </p:nvSpPr>
        <p:spPr>
          <a:xfrm>
            <a:off x="1725811" y="5671780"/>
            <a:ext cx="2125147" cy="1903809"/>
          </a:xfrm>
          <a:prstGeom prst="rect">
            <a:avLst/>
          </a:prstGeom>
          <a:noFill/>
          <a:ln/>
        </p:spPr>
        <p:txBody>
          <a:bodyPr wrap="squar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Currency movements follow a random walk and are difficult to predict.</a:t>
            </a:r>
            <a:endParaRPr lang="en-US" sz="1850" dirty="0"/>
          </a:p>
        </p:txBody>
      </p:sp>
      <p:pic>
        <p:nvPicPr>
          <p:cNvPr id="7" name="Image 2" descr="preencoded.png"/>
          <p:cNvPicPr>
            <a:picLocks noChangeAspect="1"/>
          </p:cNvPicPr>
          <p:nvPr/>
        </p:nvPicPr>
        <p:blipFill>
          <a:blip r:embed="rId5"/>
          <a:stretch>
            <a:fillRect/>
          </a:stretch>
        </p:blipFill>
        <p:spPr>
          <a:xfrm>
            <a:off x="4148495" y="4687610"/>
            <a:ext cx="595074" cy="595074"/>
          </a:xfrm>
          <a:prstGeom prst="rect">
            <a:avLst/>
          </a:prstGeom>
        </p:spPr>
      </p:pic>
      <p:sp>
        <p:nvSpPr>
          <p:cNvPr id="8" name="Text 3"/>
          <p:cNvSpPr/>
          <p:nvPr/>
        </p:nvSpPr>
        <p:spPr>
          <a:xfrm>
            <a:off x="5041106" y="4828937"/>
            <a:ext cx="2125266" cy="350044"/>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Natural Hedges</a:t>
            </a:r>
            <a:endParaRPr lang="en-US" sz="2200" dirty="0"/>
          </a:p>
        </p:txBody>
      </p:sp>
      <p:sp>
        <p:nvSpPr>
          <p:cNvPr id="9" name="Text 4"/>
          <p:cNvSpPr/>
          <p:nvPr/>
        </p:nvSpPr>
        <p:spPr>
          <a:xfrm>
            <a:off x="5041106" y="5321737"/>
            <a:ext cx="2125266" cy="1903809"/>
          </a:xfrm>
          <a:prstGeom prst="rect">
            <a:avLst/>
          </a:prstGeom>
          <a:noFill/>
          <a:ln/>
        </p:spPr>
        <p:txBody>
          <a:bodyPr wrap="squar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Local borrowing can reduce currency exposure to just the equity position.</a:t>
            </a:r>
            <a:endParaRPr lang="en-US" sz="1850" dirty="0"/>
          </a:p>
        </p:txBody>
      </p:sp>
      <p:pic>
        <p:nvPicPr>
          <p:cNvPr id="10" name="Image 3" descr="preencoded.png"/>
          <p:cNvPicPr>
            <a:picLocks noChangeAspect="1"/>
          </p:cNvPicPr>
          <p:nvPr/>
        </p:nvPicPr>
        <p:blipFill>
          <a:blip r:embed="rId6"/>
          <a:stretch>
            <a:fillRect/>
          </a:stretch>
        </p:blipFill>
        <p:spPr>
          <a:xfrm>
            <a:off x="7463909" y="4687610"/>
            <a:ext cx="595074" cy="595074"/>
          </a:xfrm>
          <a:prstGeom prst="rect">
            <a:avLst/>
          </a:prstGeom>
        </p:spPr>
      </p:pic>
      <p:sp>
        <p:nvSpPr>
          <p:cNvPr id="11" name="Text 5"/>
          <p:cNvSpPr/>
          <p:nvPr/>
        </p:nvSpPr>
        <p:spPr>
          <a:xfrm>
            <a:off x="8356521" y="4828937"/>
            <a:ext cx="2125266" cy="70008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Currency Overlay</a:t>
            </a:r>
            <a:endParaRPr lang="en-US" sz="2200" dirty="0"/>
          </a:p>
        </p:txBody>
      </p:sp>
      <p:sp>
        <p:nvSpPr>
          <p:cNvPr id="12" name="Text 6"/>
          <p:cNvSpPr/>
          <p:nvPr/>
        </p:nvSpPr>
        <p:spPr>
          <a:xfrm>
            <a:off x="8356521" y="5671780"/>
            <a:ext cx="2125266" cy="1903809"/>
          </a:xfrm>
          <a:prstGeom prst="rect">
            <a:avLst/>
          </a:prstGeom>
          <a:noFill/>
          <a:ln/>
        </p:spPr>
        <p:txBody>
          <a:bodyPr wrap="squar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Analyze portfolio as a whole, including diversification effects.</a:t>
            </a:r>
            <a:endParaRPr lang="en-US" sz="1850" dirty="0"/>
          </a:p>
        </p:txBody>
      </p:sp>
      <p:pic>
        <p:nvPicPr>
          <p:cNvPr id="13" name="Image 4" descr="preencoded.png"/>
          <p:cNvPicPr>
            <a:picLocks noChangeAspect="1"/>
          </p:cNvPicPr>
          <p:nvPr/>
        </p:nvPicPr>
        <p:blipFill>
          <a:blip r:embed="rId7"/>
          <a:stretch>
            <a:fillRect/>
          </a:stretch>
        </p:blipFill>
        <p:spPr>
          <a:xfrm>
            <a:off x="10779323" y="4687610"/>
            <a:ext cx="595074" cy="595074"/>
          </a:xfrm>
          <a:prstGeom prst="rect">
            <a:avLst/>
          </a:prstGeom>
        </p:spPr>
      </p:pic>
      <p:sp>
        <p:nvSpPr>
          <p:cNvPr id="14" name="Text 7"/>
          <p:cNvSpPr/>
          <p:nvPr/>
        </p:nvSpPr>
        <p:spPr>
          <a:xfrm>
            <a:off x="11671935" y="4828937"/>
            <a:ext cx="2125266" cy="350044"/>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Liquid Markets</a:t>
            </a:r>
            <a:endParaRPr lang="en-US" sz="2200" dirty="0"/>
          </a:p>
        </p:txBody>
      </p:sp>
      <p:sp>
        <p:nvSpPr>
          <p:cNvPr id="15" name="Text 8"/>
          <p:cNvSpPr/>
          <p:nvPr/>
        </p:nvSpPr>
        <p:spPr>
          <a:xfrm>
            <a:off x="11671935" y="5321737"/>
            <a:ext cx="2125266" cy="1523047"/>
          </a:xfrm>
          <a:prstGeom prst="rect">
            <a:avLst/>
          </a:prstGeom>
          <a:noFill/>
          <a:ln/>
        </p:spPr>
        <p:txBody>
          <a:bodyPr wrap="squar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Focus hedging on liquid currency pairs to minimize costs.</a:t>
            </a:r>
            <a:endParaRPr lang="en-US" sz="1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9971" y="566618"/>
            <a:ext cx="6406634" cy="605076"/>
          </a:xfrm>
          <a:prstGeom prst="rect">
            <a:avLst/>
          </a:prstGeom>
          <a:noFill/>
          <a:ln/>
        </p:spPr>
        <p:txBody>
          <a:bodyPr wrap="none" lIns="0" tIns="0" rIns="0" bIns="0" rtlCol="0" anchor="t"/>
          <a:lstStyle/>
          <a:p>
            <a:pPr marL="0" indent="0" algn="l">
              <a:lnSpc>
                <a:spcPts val="4750"/>
              </a:lnSpc>
              <a:buNone/>
            </a:pPr>
            <a:r>
              <a:rPr lang="en-US" sz="3800" dirty="0">
                <a:solidFill>
                  <a:srgbClr val="FFD9BE"/>
                </a:solidFill>
                <a:latin typeface="Quattrocento" pitchFamily="34" charset="0"/>
                <a:ea typeface="Quattrocento" pitchFamily="34" charset="-122"/>
                <a:cs typeface="Quattrocento" pitchFamily="34" charset="-120"/>
              </a:rPr>
              <a:t>Public Real Estate Investment</a:t>
            </a:r>
            <a:endParaRPr lang="en-US" sz="3800" dirty="0"/>
          </a:p>
        </p:txBody>
      </p:sp>
      <p:sp>
        <p:nvSpPr>
          <p:cNvPr id="4" name="Shape 1"/>
          <p:cNvSpPr/>
          <p:nvPr/>
        </p:nvSpPr>
        <p:spPr>
          <a:xfrm>
            <a:off x="719971" y="1480185"/>
            <a:ext cx="205621" cy="1495306"/>
          </a:xfrm>
          <a:prstGeom prst="roundRect">
            <a:avLst>
              <a:gd name="adj" fmla="val 15008"/>
            </a:avLst>
          </a:prstGeom>
          <a:solidFill>
            <a:srgbClr val="315251"/>
          </a:solidFill>
          <a:ln/>
        </p:spPr>
        <p:txBody>
          <a:bodyPr/>
          <a:lstStyle/>
          <a:p>
            <a:endParaRPr lang="en-US"/>
          </a:p>
        </p:txBody>
      </p:sp>
      <p:sp>
        <p:nvSpPr>
          <p:cNvPr id="5" name="Text 2"/>
          <p:cNvSpPr/>
          <p:nvPr/>
        </p:nvSpPr>
        <p:spPr>
          <a:xfrm>
            <a:off x="1131213" y="1685806"/>
            <a:ext cx="2652355" cy="302538"/>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Lower Transaction Costs</a:t>
            </a:r>
            <a:endParaRPr lang="en-US" sz="1900" dirty="0"/>
          </a:p>
        </p:txBody>
      </p:sp>
      <p:sp>
        <p:nvSpPr>
          <p:cNvPr id="6" name="Text 3"/>
          <p:cNvSpPr/>
          <p:nvPr/>
        </p:nvSpPr>
        <p:spPr>
          <a:xfrm>
            <a:off x="1131213" y="2111693"/>
            <a:ext cx="7292816" cy="658178"/>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REITs and property shares have much lower transaction costs than direct property.</a:t>
            </a:r>
            <a:endParaRPr lang="en-US" sz="1600" dirty="0"/>
          </a:p>
        </p:txBody>
      </p:sp>
      <p:sp>
        <p:nvSpPr>
          <p:cNvPr id="7" name="Shape 4"/>
          <p:cNvSpPr/>
          <p:nvPr/>
        </p:nvSpPr>
        <p:spPr>
          <a:xfrm>
            <a:off x="1028462" y="3129677"/>
            <a:ext cx="205621" cy="1495306"/>
          </a:xfrm>
          <a:prstGeom prst="roundRect">
            <a:avLst>
              <a:gd name="adj" fmla="val 15008"/>
            </a:avLst>
          </a:prstGeom>
          <a:solidFill>
            <a:srgbClr val="315251"/>
          </a:solidFill>
          <a:ln/>
        </p:spPr>
        <p:txBody>
          <a:bodyPr/>
          <a:lstStyle/>
          <a:p>
            <a:endParaRPr lang="en-US"/>
          </a:p>
        </p:txBody>
      </p:sp>
      <p:sp>
        <p:nvSpPr>
          <p:cNvPr id="8" name="Text 5"/>
          <p:cNvSpPr/>
          <p:nvPr/>
        </p:nvSpPr>
        <p:spPr>
          <a:xfrm>
            <a:off x="1439704" y="3335298"/>
            <a:ext cx="3663196" cy="302538"/>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Reduced Information Asymmetry</a:t>
            </a:r>
            <a:endParaRPr lang="en-US" sz="1900" dirty="0"/>
          </a:p>
        </p:txBody>
      </p:sp>
      <p:sp>
        <p:nvSpPr>
          <p:cNvPr id="9" name="Text 6"/>
          <p:cNvSpPr/>
          <p:nvPr/>
        </p:nvSpPr>
        <p:spPr>
          <a:xfrm>
            <a:off x="1439704" y="3761184"/>
            <a:ext cx="6984325" cy="658178"/>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Public markets are more efficient, allowing uninformed investors to make well-informed bets.</a:t>
            </a:r>
            <a:endParaRPr lang="en-US" sz="1600" dirty="0"/>
          </a:p>
        </p:txBody>
      </p:sp>
      <p:sp>
        <p:nvSpPr>
          <p:cNvPr id="10" name="Shape 7"/>
          <p:cNvSpPr/>
          <p:nvPr/>
        </p:nvSpPr>
        <p:spPr>
          <a:xfrm>
            <a:off x="1337072" y="4779169"/>
            <a:ext cx="205621" cy="1234321"/>
          </a:xfrm>
          <a:prstGeom prst="roundRect">
            <a:avLst>
              <a:gd name="adj" fmla="val 15008"/>
            </a:avLst>
          </a:prstGeom>
          <a:solidFill>
            <a:srgbClr val="315251"/>
          </a:solidFill>
          <a:ln/>
        </p:spPr>
        <p:txBody>
          <a:bodyPr/>
          <a:lstStyle/>
          <a:p>
            <a:endParaRPr lang="en-US"/>
          </a:p>
        </p:txBody>
      </p:sp>
      <p:sp>
        <p:nvSpPr>
          <p:cNvPr id="11" name="Text 8"/>
          <p:cNvSpPr/>
          <p:nvPr/>
        </p:nvSpPr>
        <p:spPr>
          <a:xfrm>
            <a:off x="1748314" y="4984790"/>
            <a:ext cx="2420303" cy="302538"/>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Better Liquidity</a:t>
            </a:r>
            <a:endParaRPr lang="en-US" sz="1900" dirty="0"/>
          </a:p>
        </p:txBody>
      </p:sp>
      <p:sp>
        <p:nvSpPr>
          <p:cNvPr id="12" name="Text 9"/>
          <p:cNvSpPr/>
          <p:nvPr/>
        </p:nvSpPr>
        <p:spPr>
          <a:xfrm>
            <a:off x="1748314" y="5410676"/>
            <a:ext cx="6675715" cy="329089"/>
          </a:xfrm>
          <a:prstGeom prst="rect">
            <a:avLst/>
          </a:prstGeom>
          <a:noFill/>
          <a:ln/>
        </p:spPr>
        <p:txBody>
          <a:bodyPr wrap="non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Easier entry and exit, especially important during market downturns.</a:t>
            </a:r>
            <a:endParaRPr lang="en-US" sz="1600" dirty="0"/>
          </a:p>
        </p:txBody>
      </p:sp>
      <p:sp>
        <p:nvSpPr>
          <p:cNvPr id="13" name="Shape 10"/>
          <p:cNvSpPr/>
          <p:nvPr/>
        </p:nvSpPr>
        <p:spPr>
          <a:xfrm>
            <a:off x="1645682" y="6167676"/>
            <a:ext cx="205621" cy="1495306"/>
          </a:xfrm>
          <a:prstGeom prst="roundRect">
            <a:avLst>
              <a:gd name="adj" fmla="val 15008"/>
            </a:avLst>
          </a:prstGeom>
          <a:solidFill>
            <a:srgbClr val="315251"/>
          </a:solidFill>
          <a:ln/>
        </p:spPr>
        <p:txBody>
          <a:bodyPr/>
          <a:lstStyle/>
          <a:p>
            <a:endParaRPr lang="en-US"/>
          </a:p>
        </p:txBody>
      </p:sp>
      <p:sp>
        <p:nvSpPr>
          <p:cNvPr id="14" name="Text 11"/>
          <p:cNvSpPr/>
          <p:nvPr/>
        </p:nvSpPr>
        <p:spPr>
          <a:xfrm>
            <a:off x="2056924" y="6373297"/>
            <a:ext cx="3290173" cy="302538"/>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Fewer Ownership Restrictions</a:t>
            </a:r>
            <a:endParaRPr lang="en-US" sz="1900" dirty="0"/>
          </a:p>
        </p:txBody>
      </p:sp>
      <p:sp>
        <p:nvSpPr>
          <p:cNvPr id="15" name="Text 12"/>
          <p:cNvSpPr/>
          <p:nvPr/>
        </p:nvSpPr>
        <p:spPr>
          <a:xfrm>
            <a:off x="2056924" y="6799183"/>
            <a:ext cx="6367105" cy="658178"/>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Share ownership typically faces fewer barriers than direct property ownership.</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465892" y="367546"/>
            <a:ext cx="4514374" cy="391478"/>
          </a:xfrm>
          <a:prstGeom prst="rect">
            <a:avLst/>
          </a:prstGeom>
          <a:noFill/>
          <a:ln/>
        </p:spPr>
        <p:txBody>
          <a:bodyPr wrap="none" lIns="0" tIns="0" rIns="0" bIns="0" rtlCol="0" anchor="t"/>
          <a:lstStyle/>
          <a:p>
            <a:pPr marL="0" indent="0" algn="l">
              <a:lnSpc>
                <a:spcPts val="3050"/>
              </a:lnSpc>
              <a:buNone/>
            </a:pPr>
            <a:r>
              <a:rPr lang="en-US" sz="2450" dirty="0">
                <a:solidFill>
                  <a:srgbClr val="FFD9BE"/>
                </a:solidFill>
                <a:latin typeface="Quattrocento" pitchFamily="34" charset="0"/>
                <a:ea typeface="Quattrocento" pitchFamily="34" charset="-122"/>
                <a:cs typeface="Quattrocento" pitchFamily="34" charset="-120"/>
              </a:rPr>
              <a:t>Determining Country Allocation</a:t>
            </a:r>
            <a:endParaRPr lang="en-US" sz="2450" dirty="0"/>
          </a:p>
        </p:txBody>
      </p:sp>
      <p:pic>
        <p:nvPicPr>
          <p:cNvPr id="3" name="Image 0" descr="preencoded.png"/>
          <p:cNvPicPr>
            <a:picLocks noChangeAspect="1"/>
          </p:cNvPicPr>
          <p:nvPr/>
        </p:nvPicPr>
        <p:blipFill>
          <a:blip r:embed="rId3"/>
          <a:stretch>
            <a:fillRect/>
          </a:stretch>
        </p:blipFill>
        <p:spPr>
          <a:xfrm>
            <a:off x="465892" y="1025247"/>
            <a:ext cx="3328392" cy="2057043"/>
          </a:xfrm>
          <a:prstGeom prst="rect">
            <a:avLst/>
          </a:prstGeom>
        </p:spPr>
      </p:pic>
      <p:sp>
        <p:nvSpPr>
          <p:cNvPr id="4" name="Text 1"/>
          <p:cNvSpPr/>
          <p:nvPr/>
        </p:nvSpPr>
        <p:spPr>
          <a:xfrm>
            <a:off x="3927396" y="1025247"/>
            <a:ext cx="1746409" cy="195858"/>
          </a:xfrm>
          <a:prstGeom prst="rect">
            <a:avLst/>
          </a:prstGeom>
          <a:noFill/>
          <a:ln/>
        </p:spPr>
        <p:txBody>
          <a:bodyPr wrap="none" lIns="0" tIns="0" rIns="0" bIns="0" rtlCol="0" anchor="t"/>
          <a:lstStyle/>
          <a:p>
            <a:pPr marL="0" indent="0" algn="l">
              <a:lnSpc>
                <a:spcPts val="1500"/>
              </a:lnSpc>
              <a:buNone/>
            </a:pPr>
            <a:r>
              <a:rPr lang="en-US" sz="2000" dirty="0">
                <a:solidFill>
                  <a:srgbClr val="F9EEE7"/>
                </a:solidFill>
                <a:latin typeface="Quattrocento" pitchFamily="34" charset="0"/>
                <a:ea typeface="Quattrocento" pitchFamily="34" charset="-122"/>
                <a:cs typeface="Quattrocento" pitchFamily="34" charset="-120"/>
              </a:rPr>
              <a:t>Modern Portfolio Theory</a:t>
            </a:r>
            <a:endParaRPr lang="en-US" sz="2000" dirty="0"/>
          </a:p>
        </p:txBody>
      </p:sp>
      <p:sp>
        <p:nvSpPr>
          <p:cNvPr id="5" name="Text 2"/>
          <p:cNvSpPr/>
          <p:nvPr/>
        </p:nvSpPr>
        <p:spPr>
          <a:xfrm>
            <a:off x="3927396" y="1300877"/>
            <a:ext cx="10237113" cy="212884"/>
          </a:xfrm>
          <a:prstGeom prst="rect">
            <a:avLst/>
          </a:prstGeom>
          <a:noFill/>
          <a:ln/>
        </p:spPr>
        <p:txBody>
          <a:bodyPr wrap="none" lIns="0" tIns="0" rIns="0" bIns="0" rtlCol="0" anchor="t"/>
          <a:lstStyle/>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Using Markowitz framework to find optimal diversification, </a:t>
            </a:r>
          </a:p>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though results can be period-specific with corner solutions.</a:t>
            </a:r>
            <a:endParaRPr lang="en-US" sz="2000" dirty="0"/>
          </a:p>
        </p:txBody>
      </p:sp>
      <p:pic>
        <p:nvPicPr>
          <p:cNvPr id="6" name="Image 1" descr="preencoded.png"/>
          <p:cNvPicPr>
            <a:picLocks noChangeAspect="1"/>
          </p:cNvPicPr>
          <p:nvPr/>
        </p:nvPicPr>
        <p:blipFill>
          <a:blip r:embed="rId4"/>
          <a:stretch>
            <a:fillRect/>
          </a:stretch>
        </p:blipFill>
        <p:spPr>
          <a:xfrm>
            <a:off x="465892" y="3415070"/>
            <a:ext cx="3328392" cy="2057043"/>
          </a:xfrm>
          <a:prstGeom prst="rect">
            <a:avLst/>
          </a:prstGeom>
        </p:spPr>
      </p:pic>
      <p:sp>
        <p:nvSpPr>
          <p:cNvPr id="7" name="Text 3"/>
          <p:cNvSpPr/>
          <p:nvPr/>
        </p:nvSpPr>
        <p:spPr>
          <a:xfrm>
            <a:off x="3927396" y="3415070"/>
            <a:ext cx="1566267" cy="195858"/>
          </a:xfrm>
          <a:prstGeom prst="rect">
            <a:avLst/>
          </a:prstGeom>
          <a:noFill/>
          <a:ln/>
        </p:spPr>
        <p:txBody>
          <a:bodyPr wrap="none" lIns="0" tIns="0" rIns="0" bIns="0" rtlCol="0" anchor="t"/>
          <a:lstStyle/>
          <a:p>
            <a:pPr marL="0" indent="0" algn="l">
              <a:lnSpc>
                <a:spcPts val="1500"/>
              </a:lnSpc>
              <a:buNone/>
            </a:pPr>
            <a:r>
              <a:rPr lang="en-US" sz="2000" dirty="0">
                <a:solidFill>
                  <a:srgbClr val="F9EEE7"/>
                </a:solidFill>
                <a:latin typeface="Quattrocento" pitchFamily="34" charset="0"/>
                <a:ea typeface="Quattrocento" pitchFamily="34" charset="-122"/>
                <a:cs typeface="Quattrocento" pitchFamily="34" charset="-120"/>
              </a:rPr>
              <a:t>Index Tracking</a:t>
            </a:r>
            <a:endParaRPr lang="en-US" sz="2000" dirty="0"/>
          </a:p>
        </p:txBody>
      </p:sp>
      <p:sp>
        <p:nvSpPr>
          <p:cNvPr id="8" name="Text 4"/>
          <p:cNvSpPr/>
          <p:nvPr/>
        </p:nvSpPr>
        <p:spPr>
          <a:xfrm>
            <a:off x="3927396" y="3690699"/>
            <a:ext cx="10237113" cy="212884"/>
          </a:xfrm>
          <a:prstGeom prst="rect">
            <a:avLst/>
          </a:prstGeom>
          <a:noFill/>
          <a:ln/>
        </p:spPr>
        <p:txBody>
          <a:bodyPr wrap="none" lIns="0" tIns="0" rIns="0" bIns="0" rtlCol="0" anchor="t"/>
          <a:lstStyle/>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Following global indices like FTSE EPRA/NAREIT, though market weights</a:t>
            </a:r>
          </a:p>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 may not reflect economic importance.</a:t>
            </a:r>
            <a:endParaRPr lang="en-US" sz="2000" dirty="0"/>
          </a:p>
        </p:txBody>
      </p:sp>
      <p:pic>
        <p:nvPicPr>
          <p:cNvPr id="9" name="Image 2" descr="preencoded.png"/>
          <p:cNvPicPr>
            <a:picLocks noChangeAspect="1"/>
          </p:cNvPicPr>
          <p:nvPr/>
        </p:nvPicPr>
        <p:blipFill>
          <a:blip r:embed="rId5"/>
          <a:stretch>
            <a:fillRect/>
          </a:stretch>
        </p:blipFill>
        <p:spPr>
          <a:xfrm>
            <a:off x="465892" y="5804892"/>
            <a:ext cx="3328392" cy="2057043"/>
          </a:xfrm>
          <a:prstGeom prst="rect">
            <a:avLst/>
          </a:prstGeom>
        </p:spPr>
      </p:pic>
      <p:sp>
        <p:nvSpPr>
          <p:cNvPr id="10" name="Text 5"/>
          <p:cNvSpPr/>
          <p:nvPr/>
        </p:nvSpPr>
        <p:spPr>
          <a:xfrm>
            <a:off x="3927396" y="5804892"/>
            <a:ext cx="1566267" cy="195858"/>
          </a:xfrm>
          <a:prstGeom prst="rect">
            <a:avLst/>
          </a:prstGeom>
          <a:noFill/>
          <a:ln/>
        </p:spPr>
        <p:txBody>
          <a:bodyPr wrap="none" lIns="0" tIns="0" rIns="0" bIns="0" rtlCol="0" anchor="t"/>
          <a:lstStyle/>
          <a:p>
            <a:pPr marL="0" indent="0" algn="l">
              <a:lnSpc>
                <a:spcPts val="1500"/>
              </a:lnSpc>
              <a:buNone/>
            </a:pPr>
            <a:r>
              <a:rPr lang="en-US" sz="2000" dirty="0">
                <a:solidFill>
                  <a:srgbClr val="F9EEE7"/>
                </a:solidFill>
                <a:latin typeface="Quattrocento" pitchFamily="34" charset="0"/>
                <a:ea typeface="Quattrocento" pitchFamily="34" charset="-122"/>
                <a:cs typeface="Quattrocento" pitchFamily="34" charset="-120"/>
              </a:rPr>
              <a:t>GDP Weighting</a:t>
            </a:r>
            <a:endParaRPr lang="en-US" sz="2000" dirty="0"/>
          </a:p>
        </p:txBody>
      </p:sp>
      <p:sp>
        <p:nvSpPr>
          <p:cNvPr id="11" name="Text 6"/>
          <p:cNvSpPr/>
          <p:nvPr/>
        </p:nvSpPr>
        <p:spPr>
          <a:xfrm>
            <a:off x="3927396" y="6080522"/>
            <a:ext cx="10237113" cy="212884"/>
          </a:xfrm>
          <a:prstGeom prst="rect">
            <a:avLst/>
          </a:prstGeom>
          <a:noFill/>
          <a:ln/>
        </p:spPr>
        <p:txBody>
          <a:bodyPr wrap="none" lIns="0" tIns="0" rIns="0" bIns="0" rtlCol="0" anchor="t"/>
          <a:lstStyle/>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Allocating based on economic size, often combined with market index </a:t>
            </a:r>
          </a:p>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weights for balanced approach.</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37724" y="1695807"/>
            <a:ext cx="6832997"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The Home Market Concept</a:t>
            </a:r>
            <a:endParaRPr lang="en-US" sz="4400" dirty="0"/>
          </a:p>
        </p:txBody>
      </p:sp>
      <p:sp>
        <p:nvSpPr>
          <p:cNvPr id="3" name="Text 1"/>
          <p:cNvSpPr/>
          <p:nvPr/>
        </p:nvSpPr>
        <p:spPr>
          <a:xfrm>
            <a:off x="837724" y="2998113"/>
            <a:ext cx="2927866"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Information Advantage</a:t>
            </a:r>
            <a:endParaRPr lang="en-US" sz="2200" dirty="0"/>
          </a:p>
        </p:txBody>
      </p:sp>
      <p:sp>
        <p:nvSpPr>
          <p:cNvPr id="4" name="Text 2"/>
          <p:cNvSpPr/>
          <p:nvPr/>
        </p:nvSpPr>
        <p:spPr>
          <a:xfrm>
            <a:off x="837724" y="3589377"/>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Investors typically have better information in their home markets, enabling outperformance in direct real estate.</a:t>
            </a:r>
            <a:endParaRPr lang="en-US" sz="1850" dirty="0"/>
          </a:p>
        </p:txBody>
      </p:sp>
      <p:sp>
        <p:nvSpPr>
          <p:cNvPr id="5" name="Text 3"/>
          <p:cNvSpPr/>
          <p:nvPr/>
        </p:nvSpPr>
        <p:spPr>
          <a:xfrm>
            <a:off x="837724" y="4570809"/>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"home market" can be defined by geography or property type where the investor has expertise.</a:t>
            </a:r>
            <a:endParaRPr lang="en-US" sz="1850" dirty="0"/>
          </a:p>
        </p:txBody>
      </p:sp>
      <p:sp>
        <p:nvSpPr>
          <p:cNvPr id="6" name="Text 4"/>
          <p:cNvSpPr/>
          <p:nvPr/>
        </p:nvSpPr>
        <p:spPr>
          <a:xfrm>
            <a:off x="7614761" y="299811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Strategic Approach</a:t>
            </a:r>
            <a:endParaRPr lang="en-US" sz="2200" dirty="0"/>
          </a:p>
        </p:txBody>
      </p:sp>
      <p:sp>
        <p:nvSpPr>
          <p:cNvPr id="7" name="Text 5"/>
          <p:cNvSpPr/>
          <p:nvPr/>
        </p:nvSpPr>
        <p:spPr>
          <a:xfrm>
            <a:off x="7614761" y="3589377"/>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Concentrate direct property investments in markets where you have an information advantage.</a:t>
            </a:r>
            <a:endParaRPr lang="en-US" sz="1850" dirty="0"/>
          </a:p>
        </p:txBody>
      </p:sp>
      <p:sp>
        <p:nvSpPr>
          <p:cNvPr id="8" name="Text 6"/>
          <p:cNvSpPr/>
          <p:nvPr/>
        </p:nvSpPr>
        <p:spPr>
          <a:xfrm>
            <a:off x="7614761" y="4570809"/>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Use REITs and property shares for international exposure outside home markets.</a:t>
            </a:r>
            <a:endParaRPr lang="en-US" sz="1850" dirty="0"/>
          </a:p>
        </p:txBody>
      </p:sp>
      <p:sp>
        <p:nvSpPr>
          <p:cNvPr id="9" name="Text 7"/>
          <p:cNvSpPr/>
          <p:nvPr/>
        </p:nvSpPr>
        <p:spPr>
          <a:xfrm>
            <a:off x="7614761" y="5552242"/>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Different optimal strategies exist for intermediary investors versus end-investors.</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736759"/>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The Global Real Estate Capital Market</a:t>
            </a:r>
            <a:endParaRPr lang="en-US" sz="4400" dirty="0"/>
          </a:p>
        </p:txBody>
      </p:sp>
      <p:sp>
        <p:nvSpPr>
          <p:cNvPr id="4" name="Shape 1"/>
          <p:cNvSpPr/>
          <p:nvPr/>
        </p:nvSpPr>
        <p:spPr>
          <a:xfrm>
            <a:off x="837724" y="2503765"/>
            <a:ext cx="538520" cy="538520"/>
          </a:xfrm>
          <a:prstGeom prst="roundRect">
            <a:avLst>
              <a:gd name="adj" fmla="val 6668"/>
            </a:avLst>
          </a:prstGeom>
          <a:solidFill>
            <a:srgbClr val="315251"/>
          </a:solidFill>
          <a:ln/>
        </p:spPr>
        <p:txBody>
          <a:bodyPr/>
          <a:lstStyle/>
          <a:p>
            <a:endParaRPr lang="en-US"/>
          </a:p>
        </p:txBody>
      </p:sp>
      <p:sp>
        <p:nvSpPr>
          <p:cNvPr id="5" name="Text 2"/>
          <p:cNvSpPr/>
          <p:nvPr/>
        </p:nvSpPr>
        <p:spPr>
          <a:xfrm>
            <a:off x="1615559" y="2586038"/>
            <a:ext cx="3769638"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Growing International Market</a:t>
            </a:r>
            <a:endParaRPr lang="en-US" sz="2200" dirty="0"/>
          </a:p>
        </p:txBody>
      </p:sp>
      <p:sp>
        <p:nvSpPr>
          <p:cNvPr id="6" name="Text 3"/>
          <p:cNvSpPr/>
          <p:nvPr/>
        </p:nvSpPr>
        <p:spPr>
          <a:xfrm>
            <a:off x="1615559" y="3081576"/>
            <a:ext cx="6690717"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global real estate market is expanding through increased capital flows and market institutions.</a:t>
            </a:r>
            <a:endParaRPr lang="en-US" sz="1850" dirty="0"/>
          </a:p>
        </p:txBody>
      </p:sp>
      <p:sp>
        <p:nvSpPr>
          <p:cNvPr id="7" name="Shape 4"/>
          <p:cNvSpPr/>
          <p:nvPr/>
        </p:nvSpPr>
        <p:spPr>
          <a:xfrm>
            <a:off x="837724" y="4326374"/>
            <a:ext cx="538520" cy="538520"/>
          </a:xfrm>
          <a:prstGeom prst="roundRect">
            <a:avLst>
              <a:gd name="adj" fmla="val 6668"/>
            </a:avLst>
          </a:prstGeom>
          <a:solidFill>
            <a:srgbClr val="315251"/>
          </a:solidFill>
          <a:ln/>
        </p:spPr>
        <p:txBody>
          <a:bodyPr/>
          <a:lstStyle/>
          <a:p>
            <a:endParaRPr lang="en-US"/>
          </a:p>
        </p:txBody>
      </p:sp>
      <p:sp>
        <p:nvSpPr>
          <p:cNvPr id="8" name="Text 5"/>
          <p:cNvSpPr/>
          <p:nvPr/>
        </p:nvSpPr>
        <p:spPr>
          <a:xfrm>
            <a:off x="1615559" y="4408646"/>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Top Destinations</a:t>
            </a:r>
            <a:endParaRPr lang="en-US" sz="2200" dirty="0"/>
          </a:p>
        </p:txBody>
      </p:sp>
      <p:sp>
        <p:nvSpPr>
          <p:cNvPr id="9" name="Text 6"/>
          <p:cNvSpPr/>
          <p:nvPr/>
        </p:nvSpPr>
        <p:spPr>
          <a:xfrm>
            <a:off x="1615559" y="4904184"/>
            <a:ext cx="6690717"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China, United Kingdom, and United States are the main recipients of international capital flows.</a:t>
            </a:r>
            <a:endParaRPr lang="en-US" sz="1850" dirty="0"/>
          </a:p>
        </p:txBody>
      </p:sp>
      <p:sp>
        <p:nvSpPr>
          <p:cNvPr id="10" name="Shape 7"/>
          <p:cNvSpPr/>
          <p:nvPr/>
        </p:nvSpPr>
        <p:spPr>
          <a:xfrm>
            <a:off x="837724" y="6148983"/>
            <a:ext cx="538520" cy="538520"/>
          </a:xfrm>
          <a:prstGeom prst="roundRect">
            <a:avLst>
              <a:gd name="adj" fmla="val 6668"/>
            </a:avLst>
          </a:prstGeom>
          <a:solidFill>
            <a:srgbClr val="315251"/>
          </a:solidFill>
          <a:ln/>
        </p:spPr>
        <p:txBody>
          <a:bodyPr/>
          <a:lstStyle/>
          <a:p>
            <a:endParaRPr lang="en-US"/>
          </a:p>
        </p:txBody>
      </p:sp>
      <p:sp>
        <p:nvSpPr>
          <p:cNvPr id="11" name="Text 8"/>
          <p:cNvSpPr/>
          <p:nvPr/>
        </p:nvSpPr>
        <p:spPr>
          <a:xfrm>
            <a:off x="1615559" y="6231255"/>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Regional vs. Global</a:t>
            </a:r>
            <a:endParaRPr lang="en-US" sz="2200" dirty="0"/>
          </a:p>
        </p:txBody>
      </p:sp>
      <p:sp>
        <p:nvSpPr>
          <p:cNvPr id="12" name="Text 9"/>
          <p:cNvSpPr/>
          <p:nvPr/>
        </p:nvSpPr>
        <p:spPr>
          <a:xfrm>
            <a:off x="1615559" y="6726793"/>
            <a:ext cx="6690717"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UK and US attract truly global flows, while China's capital is almost exclusively regional.</a:t>
            </a:r>
            <a:endParaRPr lang="en-US" sz="1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37724" y="1115020"/>
            <a:ext cx="6719768"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Implementation Strategies</a:t>
            </a:r>
            <a:endParaRPr lang="en-US" sz="4400" dirty="0"/>
          </a:p>
        </p:txBody>
      </p:sp>
      <p:pic>
        <p:nvPicPr>
          <p:cNvPr id="3" name="Image 0" descr="preencoded.png"/>
          <p:cNvPicPr>
            <a:picLocks noChangeAspect="1"/>
          </p:cNvPicPr>
          <p:nvPr/>
        </p:nvPicPr>
        <p:blipFill>
          <a:blip r:embed="rId3"/>
          <a:stretch>
            <a:fillRect/>
          </a:stretch>
        </p:blipFill>
        <p:spPr>
          <a:xfrm>
            <a:off x="2241658" y="2451378"/>
            <a:ext cx="3091339" cy="3091339"/>
          </a:xfrm>
          <a:prstGeom prst="rect">
            <a:avLst/>
          </a:prstGeom>
        </p:spPr>
      </p:pic>
      <p:pic>
        <p:nvPicPr>
          <p:cNvPr id="5" name="Image 2" descr="preencoded.png"/>
          <p:cNvPicPr>
            <a:picLocks noChangeAspect="1"/>
          </p:cNvPicPr>
          <p:nvPr/>
        </p:nvPicPr>
        <p:blipFill>
          <a:blip r:embed="rId4"/>
          <a:stretch>
            <a:fillRect/>
          </a:stretch>
        </p:blipFill>
        <p:spPr>
          <a:xfrm>
            <a:off x="5865256" y="2451377"/>
            <a:ext cx="3091339" cy="3091339"/>
          </a:xfrm>
          <a:prstGeom prst="rect">
            <a:avLst/>
          </a:prstGeom>
        </p:spPr>
      </p:pic>
      <p:pic>
        <p:nvPicPr>
          <p:cNvPr id="6" name="Image 3" descr="preencoded.png"/>
          <p:cNvPicPr>
            <a:picLocks noChangeAspect="1"/>
          </p:cNvPicPr>
          <p:nvPr/>
        </p:nvPicPr>
        <p:blipFill>
          <a:blip r:embed="rId5"/>
          <a:stretch>
            <a:fillRect/>
          </a:stretch>
        </p:blipFill>
        <p:spPr>
          <a:xfrm>
            <a:off x="9488854" y="2451378"/>
            <a:ext cx="3091339" cy="3091339"/>
          </a:xfrm>
          <a:prstGeom prst="rect">
            <a:avLst/>
          </a:prstGeom>
        </p:spPr>
      </p:pic>
      <p:sp>
        <p:nvSpPr>
          <p:cNvPr id="7" name="Text 1"/>
          <p:cNvSpPr/>
          <p:nvPr/>
        </p:nvSpPr>
        <p:spPr>
          <a:xfrm>
            <a:off x="837724" y="5965508"/>
            <a:ext cx="12954952"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Intermediary investors (like REITs) should focus on their home markets where they have information advantages. End-investors (like pension funds) should combine direct investment in home markets with global REIT exposure for diversification.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934"/>
          </a:xfrm>
          <a:prstGeom prst="rect">
            <a:avLst/>
          </a:prstGeom>
        </p:spPr>
      </p:pic>
      <p:sp>
        <p:nvSpPr>
          <p:cNvPr id="3" name="Text 0"/>
          <p:cNvSpPr/>
          <p:nvPr/>
        </p:nvSpPr>
        <p:spPr>
          <a:xfrm>
            <a:off x="738426" y="580192"/>
            <a:ext cx="6213157" cy="620554"/>
          </a:xfrm>
          <a:prstGeom prst="rect">
            <a:avLst/>
          </a:prstGeom>
          <a:noFill/>
          <a:ln/>
        </p:spPr>
        <p:txBody>
          <a:bodyPr wrap="none" lIns="0" tIns="0" rIns="0" bIns="0" rtlCol="0" anchor="t"/>
          <a:lstStyle/>
          <a:p>
            <a:pPr marL="0" indent="0" algn="l">
              <a:lnSpc>
                <a:spcPts val="4850"/>
              </a:lnSpc>
              <a:buNone/>
            </a:pPr>
            <a:r>
              <a:rPr lang="en-US" sz="3900" dirty="0">
                <a:solidFill>
                  <a:srgbClr val="FFD9BE"/>
                </a:solidFill>
                <a:latin typeface="Quattrocento" pitchFamily="34" charset="0"/>
                <a:ea typeface="Quattrocento" pitchFamily="34" charset="-122"/>
                <a:cs typeface="Quattrocento" pitchFamily="34" charset="-120"/>
              </a:rPr>
              <a:t>Institutions of Globalization</a:t>
            </a:r>
            <a:endParaRPr lang="en-US" sz="3900" dirty="0"/>
          </a:p>
        </p:txBody>
      </p:sp>
      <p:pic>
        <p:nvPicPr>
          <p:cNvPr id="4" name="Image 1" descr="preencoded.png"/>
          <p:cNvPicPr>
            <a:picLocks noChangeAspect="1"/>
          </p:cNvPicPr>
          <p:nvPr/>
        </p:nvPicPr>
        <p:blipFill>
          <a:blip r:embed="rId4"/>
          <a:stretch>
            <a:fillRect/>
          </a:stretch>
        </p:blipFill>
        <p:spPr>
          <a:xfrm>
            <a:off x="738426" y="1517213"/>
            <a:ext cx="1054894" cy="1533882"/>
          </a:xfrm>
          <a:prstGeom prst="rect">
            <a:avLst/>
          </a:prstGeom>
        </p:spPr>
      </p:pic>
      <p:sp>
        <p:nvSpPr>
          <p:cNvPr id="5" name="Text 1"/>
          <p:cNvSpPr/>
          <p:nvPr/>
        </p:nvSpPr>
        <p:spPr>
          <a:xfrm>
            <a:off x="2004298" y="1728192"/>
            <a:ext cx="2482334" cy="310277"/>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Public Markets</a:t>
            </a:r>
            <a:endParaRPr lang="en-US" sz="1950" dirty="0"/>
          </a:p>
        </p:txBody>
      </p:sp>
      <p:sp>
        <p:nvSpPr>
          <p:cNvPr id="6" name="Text 2"/>
          <p:cNvSpPr/>
          <p:nvPr/>
        </p:nvSpPr>
        <p:spPr>
          <a:xfrm>
            <a:off x="2004298" y="2165033"/>
            <a:ext cx="6401276" cy="675084"/>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Growth of REITs and property shares makes international investment easier.</a:t>
            </a:r>
            <a:endParaRPr lang="en-US" sz="1650" dirty="0"/>
          </a:p>
        </p:txBody>
      </p:sp>
      <p:pic>
        <p:nvPicPr>
          <p:cNvPr id="7" name="Image 2" descr="preencoded.png"/>
          <p:cNvPicPr>
            <a:picLocks noChangeAspect="1"/>
          </p:cNvPicPr>
          <p:nvPr/>
        </p:nvPicPr>
        <p:blipFill>
          <a:blip r:embed="rId5"/>
          <a:stretch>
            <a:fillRect/>
          </a:stretch>
        </p:blipFill>
        <p:spPr>
          <a:xfrm>
            <a:off x="738426" y="3051096"/>
            <a:ext cx="1054894" cy="1533882"/>
          </a:xfrm>
          <a:prstGeom prst="rect">
            <a:avLst/>
          </a:prstGeom>
        </p:spPr>
      </p:pic>
      <p:sp>
        <p:nvSpPr>
          <p:cNvPr id="8" name="Text 3"/>
          <p:cNvSpPr/>
          <p:nvPr/>
        </p:nvSpPr>
        <p:spPr>
          <a:xfrm>
            <a:off x="2004298" y="3262074"/>
            <a:ext cx="2482334" cy="310277"/>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Data Providers</a:t>
            </a:r>
            <a:endParaRPr lang="en-US" sz="1950" dirty="0"/>
          </a:p>
        </p:txBody>
      </p:sp>
      <p:sp>
        <p:nvSpPr>
          <p:cNvPr id="9" name="Text 4"/>
          <p:cNvSpPr/>
          <p:nvPr/>
        </p:nvSpPr>
        <p:spPr>
          <a:xfrm>
            <a:off x="2004298" y="3698915"/>
            <a:ext cx="6401276" cy="675084"/>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Research consultants supply local data and performance benchmarks.</a:t>
            </a:r>
            <a:endParaRPr lang="en-US" sz="1650" dirty="0"/>
          </a:p>
        </p:txBody>
      </p:sp>
      <p:pic>
        <p:nvPicPr>
          <p:cNvPr id="10" name="Image 3" descr="preencoded.png"/>
          <p:cNvPicPr>
            <a:picLocks noChangeAspect="1"/>
          </p:cNvPicPr>
          <p:nvPr/>
        </p:nvPicPr>
        <p:blipFill>
          <a:blip r:embed="rId6"/>
          <a:stretch>
            <a:fillRect/>
          </a:stretch>
        </p:blipFill>
        <p:spPr>
          <a:xfrm>
            <a:off x="738426" y="4584978"/>
            <a:ext cx="1054894" cy="1533882"/>
          </a:xfrm>
          <a:prstGeom prst="rect">
            <a:avLst/>
          </a:prstGeom>
        </p:spPr>
      </p:pic>
      <p:sp>
        <p:nvSpPr>
          <p:cNvPr id="11" name="Text 5"/>
          <p:cNvSpPr/>
          <p:nvPr/>
        </p:nvSpPr>
        <p:spPr>
          <a:xfrm>
            <a:off x="2004298" y="4795957"/>
            <a:ext cx="2980492" cy="310277"/>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Professional Organizations</a:t>
            </a:r>
            <a:endParaRPr lang="en-US" sz="1950" dirty="0"/>
          </a:p>
        </p:txBody>
      </p:sp>
      <p:sp>
        <p:nvSpPr>
          <p:cNvPr id="12" name="Text 6"/>
          <p:cNvSpPr/>
          <p:nvPr/>
        </p:nvSpPr>
        <p:spPr>
          <a:xfrm>
            <a:off x="2004298" y="5232797"/>
            <a:ext cx="6401276" cy="675084"/>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Establishing standards in information quality, governance, and professionalism.</a:t>
            </a:r>
            <a:endParaRPr lang="en-US" sz="1650" dirty="0"/>
          </a:p>
        </p:txBody>
      </p:sp>
      <p:pic>
        <p:nvPicPr>
          <p:cNvPr id="13" name="Image 4" descr="preencoded.png"/>
          <p:cNvPicPr>
            <a:picLocks noChangeAspect="1"/>
          </p:cNvPicPr>
          <p:nvPr/>
        </p:nvPicPr>
        <p:blipFill>
          <a:blip r:embed="rId7"/>
          <a:stretch>
            <a:fillRect/>
          </a:stretch>
        </p:blipFill>
        <p:spPr>
          <a:xfrm>
            <a:off x="738426" y="6118860"/>
            <a:ext cx="1054894" cy="1533882"/>
          </a:xfrm>
          <a:prstGeom prst="rect">
            <a:avLst/>
          </a:prstGeom>
        </p:spPr>
      </p:pic>
      <p:sp>
        <p:nvSpPr>
          <p:cNvPr id="14" name="Text 7"/>
          <p:cNvSpPr/>
          <p:nvPr/>
        </p:nvSpPr>
        <p:spPr>
          <a:xfrm>
            <a:off x="2004298" y="6329839"/>
            <a:ext cx="2482334" cy="310277"/>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Transparency</a:t>
            </a:r>
            <a:endParaRPr lang="en-US" sz="1950" dirty="0"/>
          </a:p>
        </p:txBody>
      </p:sp>
      <p:sp>
        <p:nvSpPr>
          <p:cNvPr id="15" name="Text 8"/>
          <p:cNvSpPr/>
          <p:nvPr/>
        </p:nvSpPr>
        <p:spPr>
          <a:xfrm>
            <a:off x="2004298" y="6766679"/>
            <a:ext cx="6401276" cy="675084"/>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Increasing transparency in mature markets, though emerging markets still lag behind.</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256348"/>
            <a:ext cx="8571428"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Rationales for Going International</a:t>
            </a:r>
            <a:endParaRPr lang="en-US" sz="4400" dirty="0"/>
          </a:p>
        </p:txBody>
      </p:sp>
      <p:sp>
        <p:nvSpPr>
          <p:cNvPr id="3" name="Text 1"/>
          <p:cNvSpPr/>
          <p:nvPr/>
        </p:nvSpPr>
        <p:spPr>
          <a:xfrm>
            <a:off x="1753195" y="3883819"/>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Return Opportunities</a:t>
            </a:r>
            <a:endParaRPr lang="en-US" sz="2200" dirty="0"/>
          </a:p>
        </p:txBody>
      </p:sp>
      <p:sp>
        <p:nvSpPr>
          <p:cNvPr id="4" name="Text 2"/>
          <p:cNvSpPr/>
          <p:nvPr/>
        </p:nvSpPr>
        <p:spPr>
          <a:xfrm>
            <a:off x="837724" y="4379357"/>
            <a:ext cx="3731657" cy="1149072"/>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Better returns outside home country, especially from emerging markets with high growth.</a:t>
            </a:r>
            <a:endParaRPr lang="en-US" sz="1850" dirty="0"/>
          </a:p>
        </p:txBody>
      </p:sp>
      <p:pic>
        <p:nvPicPr>
          <p:cNvPr id="5" name="Image 0" descr="preencoded.png"/>
          <p:cNvPicPr>
            <a:picLocks noChangeAspect="1"/>
          </p:cNvPicPr>
          <p:nvPr/>
        </p:nvPicPr>
        <p:blipFill>
          <a:blip r:embed="rId3"/>
          <a:stretch>
            <a:fillRect/>
          </a:stretch>
        </p:blipFill>
        <p:spPr>
          <a:xfrm>
            <a:off x="5048131" y="2439114"/>
            <a:ext cx="4534138" cy="4534138"/>
          </a:xfrm>
          <a:prstGeom prst="rect">
            <a:avLst/>
          </a:prstGeom>
        </p:spPr>
      </p:pic>
      <p:pic>
        <p:nvPicPr>
          <p:cNvPr id="6" name="Image 1" descr="preencoded.png"/>
          <p:cNvPicPr>
            <a:picLocks noChangeAspect="1"/>
          </p:cNvPicPr>
          <p:nvPr/>
        </p:nvPicPr>
        <p:blipFill>
          <a:blip r:embed="rId4"/>
          <a:stretch>
            <a:fillRect/>
          </a:stretch>
        </p:blipFill>
        <p:spPr>
          <a:xfrm>
            <a:off x="5549146" y="4482346"/>
            <a:ext cx="358140" cy="447675"/>
          </a:xfrm>
          <a:prstGeom prst="rect">
            <a:avLst/>
          </a:prstGeom>
        </p:spPr>
      </p:pic>
      <p:sp>
        <p:nvSpPr>
          <p:cNvPr id="7" name="Text 3"/>
          <p:cNvSpPr/>
          <p:nvPr/>
        </p:nvSpPr>
        <p:spPr>
          <a:xfrm>
            <a:off x="9941243" y="266057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Diversification</a:t>
            </a:r>
            <a:endParaRPr lang="en-US" sz="2200" dirty="0"/>
          </a:p>
        </p:txBody>
      </p:sp>
      <p:sp>
        <p:nvSpPr>
          <p:cNvPr id="8" name="Text 4"/>
          <p:cNvSpPr/>
          <p:nvPr/>
        </p:nvSpPr>
        <p:spPr>
          <a:xfrm>
            <a:off x="9941243" y="3156109"/>
            <a:ext cx="3851434"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Markets move in non-synchronized ways, providing risk reduction benefits.</a:t>
            </a:r>
            <a:endParaRPr lang="en-US" sz="1850" dirty="0"/>
          </a:p>
        </p:txBody>
      </p:sp>
      <p:pic>
        <p:nvPicPr>
          <p:cNvPr id="9" name="Image 2" descr="preencoded.png"/>
          <p:cNvPicPr>
            <a:picLocks noChangeAspect="1"/>
          </p:cNvPicPr>
          <p:nvPr/>
        </p:nvPicPr>
        <p:blipFill>
          <a:blip r:embed="rId5"/>
          <a:stretch>
            <a:fillRect/>
          </a:stretch>
        </p:blipFill>
        <p:spPr>
          <a:xfrm>
            <a:off x="5048131" y="2439114"/>
            <a:ext cx="4534138" cy="4534138"/>
          </a:xfrm>
          <a:prstGeom prst="rect">
            <a:avLst/>
          </a:prstGeom>
        </p:spPr>
      </p:pic>
      <p:pic>
        <p:nvPicPr>
          <p:cNvPr id="10" name="Image 3" descr="preencoded.png"/>
          <p:cNvPicPr>
            <a:picLocks noChangeAspect="1"/>
          </p:cNvPicPr>
          <p:nvPr/>
        </p:nvPicPr>
        <p:blipFill>
          <a:blip r:embed="rId6"/>
          <a:stretch>
            <a:fillRect/>
          </a:stretch>
        </p:blipFill>
        <p:spPr>
          <a:xfrm>
            <a:off x="7929563" y="3108008"/>
            <a:ext cx="358140" cy="447675"/>
          </a:xfrm>
          <a:prstGeom prst="rect">
            <a:avLst/>
          </a:prstGeom>
        </p:spPr>
      </p:pic>
      <p:sp>
        <p:nvSpPr>
          <p:cNvPr id="11" name="Text 5"/>
          <p:cNvSpPr/>
          <p:nvPr/>
        </p:nvSpPr>
        <p:spPr>
          <a:xfrm>
            <a:off x="9941243" y="510706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Managerial Expertise</a:t>
            </a:r>
            <a:endParaRPr lang="en-US" sz="2200" dirty="0"/>
          </a:p>
        </p:txBody>
      </p:sp>
      <p:sp>
        <p:nvSpPr>
          <p:cNvPr id="12" name="Text 6"/>
          <p:cNvSpPr/>
          <p:nvPr/>
        </p:nvSpPr>
        <p:spPr>
          <a:xfrm>
            <a:off x="9941243" y="5602605"/>
            <a:ext cx="3851434"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Exporting superior portfolio management or development expertise to emerging markets.</a:t>
            </a:r>
            <a:endParaRPr lang="en-US" sz="1850" dirty="0"/>
          </a:p>
        </p:txBody>
      </p:sp>
      <p:pic>
        <p:nvPicPr>
          <p:cNvPr id="13" name="Image 4" descr="preencoded.png"/>
          <p:cNvPicPr>
            <a:picLocks noChangeAspect="1"/>
          </p:cNvPicPr>
          <p:nvPr/>
        </p:nvPicPr>
        <p:blipFill>
          <a:blip r:embed="rId7"/>
          <a:stretch>
            <a:fillRect/>
          </a:stretch>
        </p:blipFill>
        <p:spPr>
          <a:xfrm>
            <a:off x="5048131" y="2439114"/>
            <a:ext cx="4534138" cy="4534138"/>
          </a:xfrm>
          <a:prstGeom prst="rect">
            <a:avLst/>
          </a:prstGeom>
        </p:spPr>
      </p:pic>
      <p:pic>
        <p:nvPicPr>
          <p:cNvPr id="14" name="Image 5" descr="preencoded.png"/>
          <p:cNvPicPr>
            <a:picLocks noChangeAspect="1"/>
          </p:cNvPicPr>
          <p:nvPr/>
        </p:nvPicPr>
        <p:blipFill>
          <a:blip r:embed="rId8"/>
          <a:stretch>
            <a:fillRect/>
          </a:stretch>
        </p:blipFill>
        <p:spPr>
          <a:xfrm>
            <a:off x="7929563" y="5856565"/>
            <a:ext cx="358140" cy="447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2186583"/>
            <a:ext cx="8101132"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Structural Return Opportunities</a:t>
            </a:r>
            <a:endParaRPr lang="en-US" sz="4400" dirty="0"/>
          </a:p>
        </p:txBody>
      </p:sp>
      <p:sp>
        <p:nvSpPr>
          <p:cNvPr id="3" name="Text 1"/>
          <p:cNvSpPr/>
          <p:nvPr/>
        </p:nvSpPr>
        <p:spPr>
          <a:xfrm>
            <a:off x="837724" y="3488888"/>
            <a:ext cx="3072527"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Economic Development</a:t>
            </a:r>
            <a:endParaRPr lang="en-US" sz="2200" dirty="0"/>
          </a:p>
        </p:txBody>
      </p:sp>
      <p:sp>
        <p:nvSpPr>
          <p:cNvPr id="4" name="Text 2"/>
          <p:cNvSpPr/>
          <p:nvPr/>
        </p:nvSpPr>
        <p:spPr>
          <a:xfrm>
            <a:off x="837724" y="4080153"/>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Emerging markets show higher economic growth, spurring demand for commercial property.</a:t>
            </a:r>
            <a:endParaRPr lang="en-US" sz="1850" dirty="0"/>
          </a:p>
        </p:txBody>
      </p:sp>
      <p:sp>
        <p:nvSpPr>
          <p:cNvPr id="5" name="Text 3"/>
          <p:cNvSpPr/>
          <p:nvPr/>
        </p:nvSpPr>
        <p:spPr>
          <a:xfrm>
            <a:off x="837724" y="5061585"/>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China, India, and Central Europe have shown stronger growth than mature economies.</a:t>
            </a:r>
            <a:endParaRPr lang="en-US" sz="1850" dirty="0"/>
          </a:p>
        </p:txBody>
      </p:sp>
      <p:sp>
        <p:nvSpPr>
          <p:cNvPr id="6" name="Text 4"/>
          <p:cNvSpPr/>
          <p:nvPr/>
        </p:nvSpPr>
        <p:spPr>
          <a:xfrm>
            <a:off x="7614761" y="348888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Urbanization</a:t>
            </a:r>
            <a:endParaRPr lang="en-US" sz="2200" dirty="0"/>
          </a:p>
        </p:txBody>
      </p:sp>
      <p:sp>
        <p:nvSpPr>
          <p:cNvPr id="7" name="Text 5"/>
          <p:cNvSpPr/>
          <p:nvPr/>
        </p:nvSpPr>
        <p:spPr>
          <a:xfrm>
            <a:off x="7614761" y="4080153"/>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Rapid urbanization creates huge investment opportunities in housing, industrial, and office space.</a:t>
            </a:r>
            <a:endParaRPr lang="en-US" sz="1850" dirty="0"/>
          </a:p>
        </p:txBody>
      </p:sp>
      <p:sp>
        <p:nvSpPr>
          <p:cNvPr id="8" name="Text 6"/>
          <p:cNvSpPr/>
          <p:nvPr/>
        </p:nvSpPr>
        <p:spPr>
          <a:xfrm>
            <a:off x="7614761" y="5061585"/>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Cities attract migration, requiring warehouses, factories, and housing for new urban populations.</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3141801" y="5325473"/>
            <a:ext cx="8346797" cy="462201"/>
          </a:xfrm>
          <a:prstGeom prst="rect">
            <a:avLst/>
          </a:prstGeom>
          <a:noFill/>
          <a:ln/>
        </p:spPr>
        <p:txBody>
          <a:bodyPr wrap="none" lIns="0" tIns="0" rIns="0" bIns="0" rtlCol="0" anchor="t"/>
          <a:lstStyle/>
          <a:p>
            <a:pPr marL="0" indent="0" algn="l">
              <a:lnSpc>
                <a:spcPts val="3600"/>
              </a:lnSpc>
              <a:buNone/>
            </a:pPr>
            <a:r>
              <a:rPr lang="en-US" sz="2900" dirty="0">
                <a:solidFill>
                  <a:srgbClr val="FFD9BE"/>
                </a:solidFill>
                <a:latin typeface="Quattrocento" pitchFamily="34" charset="0"/>
                <a:ea typeface="Quattrocento" pitchFamily="34" charset="-122"/>
                <a:cs typeface="Quattrocento" pitchFamily="34" charset="-120"/>
              </a:rPr>
              <a:t>Demographic Trends: Labor Force Availability</a:t>
            </a:r>
            <a:endParaRPr lang="en-US" sz="2900" dirty="0"/>
          </a:p>
        </p:txBody>
      </p:sp>
      <p:pic>
        <p:nvPicPr>
          <p:cNvPr id="3" name="Image 0" descr="preencoded.png"/>
          <p:cNvPicPr>
            <a:picLocks noChangeAspect="1"/>
          </p:cNvPicPr>
          <p:nvPr/>
        </p:nvPicPr>
        <p:blipFill>
          <a:blip r:embed="rId3"/>
          <a:stretch>
            <a:fillRect/>
          </a:stretch>
        </p:blipFill>
        <p:spPr>
          <a:xfrm>
            <a:off x="550069" y="234779"/>
            <a:ext cx="13530263" cy="6709718"/>
          </a:xfrm>
          <a:prstGeom prst="rect">
            <a:avLst/>
          </a:prstGeom>
        </p:spPr>
      </p:pic>
      <p:sp>
        <p:nvSpPr>
          <p:cNvPr id="4" name="Shape 1"/>
          <p:cNvSpPr/>
          <p:nvPr/>
        </p:nvSpPr>
        <p:spPr>
          <a:xfrm>
            <a:off x="4286964" y="7435749"/>
            <a:ext cx="157163" cy="157163"/>
          </a:xfrm>
          <a:prstGeom prst="roundRect">
            <a:avLst>
              <a:gd name="adj" fmla="val 11636"/>
            </a:avLst>
          </a:prstGeom>
          <a:solidFill>
            <a:srgbClr val="D9491C"/>
          </a:solidFill>
          <a:ln/>
        </p:spPr>
        <p:txBody>
          <a:bodyPr/>
          <a:lstStyle/>
          <a:p>
            <a:endParaRPr lang="en-US"/>
          </a:p>
        </p:txBody>
      </p:sp>
      <p:sp>
        <p:nvSpPr>
          <p:cNvPr id="5" name="Text 2"/>
          <p:cNvSpPr/>
          <p:nvPr/>
        </p:nvSpPr>
        <p:spPr>
          <a:xfrm>
            <a:off x="4601290" y="7446023"/>
            <a:ext cx="296228" cy="157163"/>
          </a:xfrm>
          <a:prstGeom prst="rect">
            <a:avLst/>
          </a:prstGeom>
          <a:noFill/>
          <a:ln/>
        </p:spPr>
        <p:txBody>
          <a:bodyPr wrap="none" lIns="0" tIns="0" rIns="0" bIns="0" rtlCol="0" anchor="t"/>
          <a:lstStyle/>
          <a:p>
            <a:pPr marL="0" indent="0" algn="l">
              <a:lnSpc>
                <a:spcPts val="1200"/>
              </a:lnSpc>
              <a:buNone/>
            </a:pPr>
            <a:r>
              <a:rPr lang="en-US" sz="2400" dirty="0">
                <a:solidFill>
                  <a:srgbClr val="F9EEE7"/>
                </a:solidFill>
                <a:latin typeface="Quattrocento" pitchFamily="34" charset="0"/>
                <a:ea typeface="Quattrocento" pitchFamily="34" charset="-122"/>
                <a:cs typeface="Quattrocento" pitchFamily="34" charset="-120"/>
              </a:rPr>
              <a:t>Asia</a:t>
            </a:r>
            <a:endParaRPr lang="en-US" sz="2400" dirty="0"/>
          </a:p>
        </p:txBody>
      </p:sp>
      <p:sp>
        <p:nvSpPr>
          <p:cNvPr id="6" name="Shape 3"/>
          <p:cNvSpPr/>
          <p:nvPr/>
        </p:nvSpPr>
        <p:spPr>
          <a:xfrm>
            <a:off x="6201780" y="7467262"/>
            <a:ext cx="157163" cy="157163"/>
          </a:xfrm>
          <a:prstGeom prst="roundRect">
            <a:avLst>
              <a:gd name="adj" fmla="val 11636"/>
            </a:avLst>
          </a:prstGeom>
          <a:solidFill>
            <a:srgbClr val="EA7D5B"/>
          </a:solidFill>
          <a:ln/>
        </p:spPr>
        <p:txBody>
          <a:bodyPr/>
          <a:lstStyle/>
          <a:p>
            <a:endParaRPr lang="en-US"/>
          </a:p>
        </p:txBody>
      </p:sp>
      <p:sp>
        <p:nvSpPr>
          <p:cNvPr id="7" name="Text 4"/>
          <p:cNvSpPr/>
          <p:nvPr/>
        </p:nvSpPr>
        <p:spPr>
          <a:xfrm>
            <a:off x="6555826" y="7472092"/>
            <a:ext cx="1044654" cy="157163"/>
          </a:xfrm>
          <a:prstGeom prst="rect">
            <a:avLst/>
          </a:prstGeom>
          <a:noFill/>
          <a:ln/>
        </p:spPr>
        <p:txBody>
          <a:bodyPr wrap="none" lIns="0" tIns="0" rIns="0" bIns="0" rtlCol="0" anchor="t"/>
          <a:lstStyle/>
          <a:p>
            <a:pPr marL="0" indent="0" algn="l">
              <a:lnSpc>
                <a:spcPts val="1200"/>
              </a:lnSpc>
              <a:buNone/>
            </a:pPr>
            <a:r>
              <a:rPr lang="en-US" sz="2400" dirty="0">
                <a:solidFill>
                  <a:srgbClr val="F9EEE7"/>
                </a:solidFill>
                <a:latin typeface="Quattrocento" pitchFamily="34" charset="0"/>
                <a:ea typeface="Quattrocento" pitchFamily="34" charset="-122"/>
                <a:cs typeface="Quattrocento" pitchFamily="34" charset="-120"/>
              </a:rPr>
              <a:t>North America</a:t>
            </a:r>
            <a:endParaRPr lang="en-US" sz="2400" dirty="0"/>
          </a:p>
        </p:txBody>
      </p:sp>
      <p:sp>
        <p:nvSpPr>
          <p:cNvPr id="8" name="Shape 5"/>
          <p:cNvSpPr/>
          <p:nvPr/>
        </p:nvSpPr>
        <p:spPr>
          <a:xfrm>
            <a:off x="9514641" y="7531404"/>
            <a:ext cx="157163" cy="157163"/>
          </a:xfrm>
          <a:prstGeom prst="roundRect">
            <a:avLst>
              <a:gd name="adj" fmla="val 11636"/>
            </a:avLst>
          </a:prstGeom>
          <a:solidFill>
            <a:srgbClr val="F3B5A2"/>
          </a:solidFill>
          <a:ln/>
        </p:spPr>
        <p:txBody>
          <a:bodyPr/>
          <a:lstStyle/>
          <a:p>
            <a:endParaRPr lang="en-US"/>
          </a:p>
        </p:txBody>
      </p:sp>
      <p:sp>
        <p:nvSpPr>
          <p:cNvPr id="9" name="Text 6"/>
          <p:cNvSpPr/>
          <p:nvPr/>
        </p:nvSpPr>
        <p:spPr>
          <a:xfrm>
            <a:off x="9889927" y="7482366"/>
            <a:ext cx="514826" cy="157163"/>
          </a:xfrm>
          <a:prstGeom prst="rect">
            <a:avLst/>
          </a:prstGeom>
          <a:noFill/>
          <a:ln/>
        </p:spPr>
        <p:txBody>
          <a:bodyPr wrap="none" lIns="0" tIns="0" rIns="0" bIns="0" rtlCol="0" anchor="t"/>
          <a:lstStyle/>
          <a:p>
            <a:pPr marL="0" indent="0" algn="l">
              <a:lnSpc>
                <a:spcPts val="1200"/>
              </a:lnSpc>
              <a:buNone/>
            </a:pPr>
            <a:r>
              <a:rPr lang="en-US" sz="2400" dirty="0">
                <a:solidFill>
                  <a:srgbClr val="F9EEE7"/>
                </a:solidFill>
                <a:latin typeface="Quattrocento" pitchFamily="34" charset="0"/>
                <a:ea typeface="Quattrocento" pitchFamily="34" charset="-122"/>
                <a:cs typeface="Quattrocento" pitchFamily="34" charset="-120"/>
              </a:rPr>
              <a:t>Europe</a:t>
            </a:r>
            <a:endParaRPr lang="en-US" sz="2400" dirty="0"/>
          </a:p>
        </p:txBody>
      </p:sp>
      <p:sp>
        <p:nvSpPr>
          <p:cNvPr id="10" name="Text 7"/>
          <p:cNvSpPr/>
          <p:nvPr/>
        </p:nvSpPr>
        <p:spPr>
          <a:xfrm>
            <a:off x="550069" y="8962430"/>
            <a:ext cx="13530263" cy="502920"/>
          </a:xfrm>
          <a:prstGeom prst="rect">
            <a:avLst/>
          </a:prstGeom>
          <a:noFill/>
          <a:ln/>
        </p:spPr>
        <p:txBody>
          <a:bodyPr wrap="squar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Labor population trends vary dramatically across regions. Asia shows fastest historic growth but will top out around 2045. North America continues growing through 2040. Europe has already peaked and is projected to fall below 1970 levels by 2060.</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2713" y="991195"/>
            <a:ext cx="6999208" cy="632460"/>
          </a:xfrm>
          <a:prstGeom prst="rect">
            <a:avLst/>
          </a:prstGeom>
          <a:noFill/>
          <a:ln/>
        </p:spPr>
        <p:txBody>
          <a:bodyPr wrap="none" lIns="0" tIns="0" rIns="0" bIns="0" rtlCol="0" anchor="t"/>
          <a:lstStyle/>
          <a:p>
            <a:pPr marL="0" indent="0" algn="l">
              <a:lnSpc>
                <a:spcPts val="4950"/>
              </a:lnSpc>
              <a:buNone/>
            </a:pPr>
            <a:r>
              <a:rPr lang="en-US" sz="3950" dirty="0">
                <a:solidFill>
                  <a:srgbClr val="FFD9BE"/>
                </a:solidFill>
                <a:latin typeface="Quattrocento" pitchFamily="34" charset="0"/>
                <a:ea typeface="Quattrocento" pitchFamily="34" charset="-122"/>
                <a:cs typeface="Quattrocento" pitchFamily="34" charset="-120"/>
              </a:rPr>
              <a:t>Population Growth Projections</a:t>
            </a:r>
            <a:endParaRPr lang="en-US" sz="3950" dirty="0"/>
          </a:p>
        </p:txBody>
      </p:sp>
      <p:sp>
        <p:nvSpPr>
          <p:cNvPr id="4" name="Text 1"/>
          <p:cNvSpPr/>
          <p:nvPr/>
        </p:nvSpPr>
        <p:spPr>
          <a:xfrm>
            <a:off x="752713" y="2053709"/>
            <a:ext cx="2366963" cy="709732"/>
          </a:xfrm>
          <a:prstGeom prst="rect">
            <a:avLst/>
          </a:prstGeom>
          <a:noFill/>
          <a:ln/>
        </p:spPr>
        <p:txBody>
          <a:bodyPr wrap="none" lIns="0" tIns="0" rIns="0" bIns="0" rtlCol="0" anchor="t"/>
          <a:lstStyle/>
          <a:p>
            <a:pPr marL="0" indent="0" algn="ctr">
              <a:lnSpc>
                <a:spcPts val="5550"/>
              </a:lnSpc>
              <a:buNone/>
            </a:pPr>
            <a:r>
              <a:rPr lang="en-US" sz="5550" dirty="0">
                <a:solidFill>
                  <a:srgbClr val="F9EEE7"/>
                </a:solidFill>
                <a:latin typeface="Quattrocento" pitchFamily="34" charset="0"/>
                <a:ea typeface="Quattrocento" pitchFamily="34" charset="-122"/>
                <a:cs typeface="Quattrocento" pitchFamily="34" charset="-120"/>
              </a:rPr>
              <a:t>15%</a:t>
            </a:r>
            <a:endParaRPr lang="en-US" sz="5550" dirty="0"/>
          </a:p>
        </p:txBody>
      </p:sp>
      <p:sp>
        <p:nvSpPr>
          <p:cNvPr id="5" name="Text 2"/>
          <p:cNvSpPr/>
          <p:nvPr/>
        </p:nvSpPr>
        <p:spPr>
          <a:xfrm>
            <a:off x="752713" y="3032165"/>
            <a:ext cx="2366963" cy="316230"/>
          </a:xfrm>
          <a:prstGeom prst="rect">
            <a:avLst/>
          </a:prstGeom>
          <a:noFill/>
          <a:ln/>
        </p:spPr>
        <p:txBody>
          <a:bodyPr wrap="none" lIns="0" tIns="0" rIns="0" bIns="0" rtlCol="0" anchor="t"/>
          <a:lstStyle/>
          <a:p>
            <a:pPr marL="0" indent="0" algn="ctr">
              <a:lnSpc>
                <a:spcPts val="2450"/>
              </a:lnSpc>
              <a:buNone/>
            </a:pPr>
            <a:r>
              <a:rPr lang="en-US" sz="1950" dirty="0">
                <a:solidFill>
                  <a:srgbClr val="F9EEE7"/>
                </a:solidFill>
                <a:latin typeface="Quattrocento" pitchFamily="34" charset="0"/>
                <a:ea typeface="Quattrocento" pitchFamily="34" charset="-122"/>
                <a:cs typeface="Quattrocento" pitchFamily="34" charset="-120"/>
              </a:rPr>
              <a:t>US Growth by 2070</a:t>
            </a:r>
            <a:endParaRPr lang="en-US" sz="1950" dirty="0"/>
          </a:p>
        </p:txBody>
      </p:sp>
      <p:sp>
        <p:nvSpPr>
          <p:cNvPr id="6" name="Text 3"/>
          <p:cNvSpPr/>
          <p:nvPr/>
        </p:nvSpPr>
        <p:spPr>
          <a:xfrm>
            <a:off x="752713" y="3477339"/>
            <a:ext cx="2366963" cy="687943"/>
          </a:xfrm>
          <a:prstGeom prst="rect">
            <a:avLst/>
          </a:prstGeom>
          <a:noFill/>
          <a:ln/>
        </p:spPr>
        <p:txBody>
          <a:bodyPr wrap="square" lIns="0" tIns="0" rIns="0" bIns="0" rtlCol="0" anchor="t"/>
          <a:lstStyle/>
          <a:p>
            <a:pPr marL="0" indent="0" algn="ctr">
              <a:lnSpc>
                <a:spcPts val="2700"/>
              </a:lnSpc>
              <a:buNone/>
            </a:pPr>
            <a:r>
              <a:rPr lang="en-US" sz="1650" dirty="0">
                <a:solidFill>
                  <a:srgbClr val="F9EEE7"/>
                </a:solidFill>
                <a:latin typeface="Quattrocento" pitchFamily="34" charset="0"/>
                <a:ea typeface="Quattrocento" pitchFamily="34" charset="-122"/>
                <a:cs typeface="Quattrocento" pitchFamily="34" charset="-120"/>
              </a:rPr>
              <a:t>Continued but slower population growth, depending on immigration policies</a:t>
            </a:r>
            <a:endParaRPr lang="en-US" sz="1650" dirty="0"/>
          </a:p>
        </p:txBody>
      </p:sp>
      <p:sp>
        <p:nvSpPr>
          <p:cNvPr id="7" name="Text 4"/>
          <p:cNvSpPr/>
          <p:nvPr/>
        </p:nvSpPr>
        <p:spPr>
          <a:xfrm>
            <a:off x="3388519" y="2053709"/>
            <a:ext cx="2366963" cy="709732"/>
          </a:xfrm>
          <a:prstGeom prst="rect">
            <a:avLst/>
          </a:prstGeom>
          <a:noFill/>
          <a:ln/>
        </p:spPr>
        <p:txBody>
          <a:bodyPr wrap="none" lIns="0" tIns="0" rIns="0" bIns="0" rtlCol="0" anchor="t"/>
          <a:lstStyle/>
          <a:p>
            <a:pPr marL="0" indent="0" algn="ctr">
              <a:lnSpc>
                <a:spcPts val="5550"/>
              </a:lnSpc>
              <a:buNone/>
            </a:pPr>
            <a:r>
              <a:rPr lang="en-US" sz="5550" dirty="0">
                <a:solidFill>
                  <a:srgbClr val="F9EEE7"/>
                </a:solidFill>
                <a:latin typeface="Quattrocento" pitchFamily="34" charset="0"/>
                <a:ea typeface="Quattrocento" pitchFamily="34" charset="-122"/>
                <a:cs typeface="Quattrocento" pitchFamily="34" charset="-120"/>
              </a:rPr>
              <a:t>-28%</a:t>
            </a:r>
            <a:endParaRPr lang="en-US" sz="5550" dirty="0"/>
          </a:p>
        </p:txBody>
      </p:sp>
      <p:sp>
        <p:nvSpPr>
          <p:cNvPr id="8" name="Text 5"/>
          <p:cNvSpPr/>
          <p:nvPr/>
        </p:nvSpPr>
        <p:spPr>
          <a:xfrm>
            <a:off x="3388519" y="3032165"/>
            <a:ext cx="2366963" cy="632460"/>
          </a:xfrm>
          <a:prstGeom prst="rect">
            <a:avLst/>
          </a:prstGeom>
          <a:noFill/>
          <a:ln/>
        </p:spPr>
        <p:txBody>
          <a:bodyPr wrap="square" lIns="0" tIns="0" rIns="0" bIns="0" rtlCol="0" anchor="t"/>
          <a:lstStyle/>
          <a:p>
            <a:pPr marL="0" indent="0" algn="ctr">
              <a:lnSpc>
                <a:spcPts val="2450"/>
              </a:lnSpc>
              <a:buNone/>
            </a:pPr>
            <a:r>
              <a:rPr lang="en-US" sz="1950" dirty="0">
                <a:solidFill>
                  <a:srgbClr val="F9EEE7"/>
                </a:solidFill>
                <a:latin typeface="Quattrocento" pitchFamily="34" charset="0"/>
                <a:ea typeface="Quattrocento" pitchFamily="34" charset="-122"/>
                <a:cs typeface="Quattrocento" pitchFamily="34" charset="-120"/>
              </a:rPr>
              <a:t>Japan Decline by 2070</a:t>
            </a:r>
            <a:endParaRPr lang="en-US" sz="1950" dirty="0"/>
          </a:p>
        </p:txBody>
      </p:sp>
      <p:sp>
        <p:nvSpPr>
          <p:cNvPr id="9" name="Text 6"/>
          <p:cNvSpPr/>
          <p:nvPr/>
        </p:nvSpPr>
        <p:spPr>
          <a:xfrm>
            <a:off x="3388519" y="3793569"/>
            <a:ext cx="2366963" cy="343972"/>
          </a:xfrm>
          <a:prstGeom prst="rect">
            <a:avLst/>
          </a:prstGeom>
          <a:noFill/>
          <a:ln/>
        </p:spPr>
        <p:txBody>
          <a:bodyPr wrap="none" lIns="0" tIns="0" rIns="0" bIns="0" rtlCol="0" anchor="t"/>
          <a:lstStyle/>
          <a:p>
            <a:pPr marL="0" indent="0" algn="ctr">
              <a:lnSpc>
                <a:spcPts val="2700"/>
              </a:lnSpc>
              <a:buNone/>
            </a:pPr>
            <a:r>
              <a:rPr lang="en-US" sz="1650" dirty="0">
                <a:solidFill>
                  <a:srgbClr val="F9EEE7"/>
                </a:solidFill>
                <a:latin typeface="Quattrocento" pitchFamily="34" charset="0"/>
                <a:ea typeface="Quattrocento" pitchFamily="34" charset="-122"/>
                <a:cs typeface="Quattrocento" pitchFamily="34" charset="-120"/>
              </a:rPr>
              <a:t>Peaked in 2009</a:t>
            </a:r>
            <a:endParaRPr lang="en-US" sz="1650" dirty="0"/>
          </a:p>
        </p:txBody>
      </p:sp>
      <p:sp>
        <p:nvSpPr>
          <p:cNvPr id="10" name="Text 7"/>
          <p:cNvSpPr/>
          <p:nvPr/>
        </p:nvSpPr>
        <p:spPr>
          <a:xfrm>
            <a:off x="6024324" y="2053709"/>
            <a:ext cx="2366963" cy="709732"/>
          </a:xfrm>
          <a:prstGeom prst="rect">
            <a:avLst/>
          </a:prstGeom>
          <a:noFill/>
          <a:ln/>
        </p:spPr>
        <p:txBody>
          <a:bodyPr wrap="none" lIns="0" tIns="0" rIns="0" bIns="0" rtlCol="0" anchor="t"/>
          <a:lstStyle/>
          <a:p>
            <a:pPr marL="0" indent="0" algn="ctr">
              <a:lnSpc>
                <a:spcPts val="5550"/>
              </a:lnSpc>
              <a:buNone/>
            </a:pPr>
            <a:r>
              <a:rPr lang="en-US" sz="5550" dirty="0">
                <a:solidFill>
                  <a:srgbClr val="F9EEE7"/>
                </a:solidFill>
                <a:latin typeface="Quattrocento" pitchFamily="34" charset="0"/>
                <a:ea typeface="Quattrocento" pitchFamily="34" charset="-122"/>
                <a:cs typeface="Quattrocento" pitchFamily="34" charset="-120"/>
              </a:rPr>
              <a:t>-13%</a:t>
            </a:r>
            <a:endParaRPr lang="en-US" sz="5550" dirty="0"/>
          </a:p>
        </p:txBody>
      </p:sp>
      <p:sp>
        <p:nvSpPr>
          <p:cNvPr id="11" name="Text 8"/>
          <p:cNvSpPr/>
          <p:nvPr/>
        </p:nvSpPr>
        <p:spPr>
          <a:xfrm>
            <a:off x="6024324" y="3032165"/>
            <a:ext cx="2366963" cy="632460"/>
          </a:xfrm>
          <a:prstGeom prst="rect">
            <a:avLst/>
          </a:prstGeom>
          <a:noFill/>
          <a:ln/>
        </p:spPr>
        <p:txBody>
          <a:bodyPr wrap="square" lIns="0" tIns="0" rIns="0" bIns="0" rtlCol="0" anchor="t"/>
          <a:lstStyle/>
          <a:p>
            <a:pPr marL="0" indent="0" algn="ctr">
              <a:lnSpc>
                <a:spcPts val="2450"/>
              </a:lnSpc>
              <a:buNone/>
            </a:pPr>
            <a:r>
              <a:rPr lang="en-US" sz="1950" dirty="0">
                <a:solidFill>
                  <a:srgbClr val="F9EEE7"/>
                </a:solidFill>
                <a:latin typeface="Quattrocento" pitchFamily="34" charset="0"/>
                <a:ea typeface="Quattrocento" pitchFamily="34" charset="-122"/>
                <a:cs typeface="Quattrocento" pitchFamily="34" charset="-120"/>
              </a:rPr>
              <a:t>China Decline by 2070</a:t>
            </a:r>
            <a:endParaRPr lang="en-US" sz="1950" dirty="0"/>
          </a:p>
        </p:txBody>
      </p:sp>
      <p:sp>
        <p:nvSpPr>
          <p:cNvPr id="12" name="Text 9"/>
          <p:cNvSpPr/>
          <p:nvPr/>
        </p:nvSpPr>
        <p:spPr>
          <a:xfrm>
            <a:off x="6024324" y="3793569"/>
            <a:ext cx="2366963" cy="343972"/>
          </a:xfrm>
          <a:prstGeom prst="rect">
            <a:avLst/>
          </a:prstGeom>
          <a:noFill/>
          <a:ln/>
        </p:spPr>
        <p:txBody>
          <a:bodyPr wrap="none" lIns="0" tIns="0" rIns="0" bIns="0" rtlCol="0" anchor="t"/>
          <a:lstStyle/>
          <a:p>
            <a:pPr marL="0" indent="0" algn="ctr">
              <a:lnSpc>
                <a:spcPts val="2700"/>
              </a:lnSpc>
              <a:buNone/>
            </a:pPr>
            <a:r>
              <a:rPr lang="en-US" sz="1650" dirty="0">
                <a:solidFill>
                  <a:srgbClr val="F9EEE7"/>
                </a:solidFill>
                <a:latin typeface="Quattrocento" pitchFamily="34" charset="0"/>
                <a:ea typeface="Quattrocento" pitchFamily="34" charset="-122"/>
                <a:cs typeface="Quattrocento" pitchFamily="34" charset="-120"/>
              </a:rPr>
              <a:t>Peaking around 2031</a:t>
            </a:r>
            <a:endParaRPr lang="en-US" sz="1650" dirty="0"/>
          </a:p>
        </p:txBody>
      </p:sp>
      <p:sp>
        <p:nvSpPr>
          <p:cNvPr id="13" name="Text 10"/>
          <p:cNvSpPr/>
          <p:nvPr/>
        </p:nvSpPr>
        <p:spPr>
          <a:xfrm>
            <a:off x="3388519" y="4810482"/>
            <a:ext cx="2366963" cy="709732"/>
          </a:xfrm>
          <a:prstGeom prst="rect">
            <a:avLst/>
          </a:prstGeom>
          <a:noFill/>
          <a:ln/>
        </p:spPr>
        <p:txBody>
          <a:bodyPr wrap="none" lIns="0" tIns="0" rIns="0" bIns="0" rtlCol="0" anchor="t"/>
          <a:lstStyle/>
          <a:p>
            <a:pPr marL="0" indent="0" algn="ctr">
              <a:lnSpc>
                <a:spcPts val="5550"/>
              </a:lnSpc>
              <a:buNone/>
            </a:pPr>
            <a:r>
              <a:rPr lang="en-US" sz="5550" dirty="0">
                <a:solidFill>
                  <a:srgbClr val="F9EEE7"/>
                </a:solidFill>
                <a:latin typeface="Quattrocento" pitchFamily="34" charset="0"/>
                <a:ea typeface="Quattrocento" pitchFamily="34" charset="-122"/>
                <a:cs typeface="Quattrocento" pitchFamily="34" charset="-120"/>
              </a:rPr>
              <a:t>34%</a:t>
            </a:r>
            <a:endParaRPr lang="en-US" sz="5550" dirty="0"/>
          </a:p>
        </p:txBody>
      </p:sp>
      <p:sp>
        <p:nvSpPr>
          <p:cNvPr id="14" name="Text 11"/>
          <p:cNvSpPr/>
          <p:nvPr/>
        </p:nvSpPr>
        <p:spPr>
          <a:xfrm>
            <a:off x="3388519" y="5788938"/>
            <a:ext cx="2366963" cy="632460"/>
          </a:xfrm>
          <a:prstGeom prst="rect">
            <a:avLst/>
          </a:prstGeom>
          <a:noFill/>
          <a:ln/>
        </p:spPr>
        <p:txBody>
          <a:bodyPr wrap="square" lIns="0" tIns="0" rIns="0" bIns="0" rtlCol="0" anchor="t"/>
          <a:lstStyle/>
          <a:p>
            <a:pPr marL="0" indent="0" algn="ctr">
              <a:lnSpc>
                <a:spcPts val="2450"/>
              </a:lnSpc>
              <a:buNone/>
            </a:pPr>
            <a:r>
              <a:rPr lang="en-US" sz="1950" dirty="0">
                <a:solidFill>
                  <a:srgbClr val="F9EEE7"/>
                </a:solidFill>
                <a:latin typeface="Quattrocento" pitchFamily="34" charset="0"/>
                <a:ea typeface="Quattrocento" pitchFamily="34" charset="-122"/>
                <a:cs typeface="Quattrocento" pitchFamily="34" charset="-120"/>
              </a:rPr>
              <a:t>Global Growth by 2070</a:t>
            </a:r>
            <a:endParaRPr lang="en-US" sz="1950" dirty="0"/>
          </a:p>
        </p:txBody>
      </p:sp>
      <p:sp>
        <p:nvSpPr>
          <p:cNvPr id="15" name="Text 12"/>
          <p:cNvSpPr/>
          <p:nvPr/>
        </p:nvSpPr>
        <p:spPr>
          <a:xfrm>
            <a:off x="3388519" y="6550342"/>
            <a:ext cx="2366963" cy="687943"/>
          </a:xfrm>
          <a:prstGeom prst="rect">
            <a:avLst/>
          </a:prstGeom>
          <a:noFill/>
          <a:ln/>
        </p:spPr>
        <p:txBody>
          <a:bodyPr wrap="square" lIns="0" tIns="0" rIns="0" bIns="0" rtlCol="0" anchor="t"/>
          <a:lstStyle/>
          <a:p>
            <a:pPr marL="0" indent="0" algn="ctr">
              <a:lnSpc>
                <a:spcPts val="2700"/>
              </a:lnSpc>
              <a:buNone/>
            </a:pPr>
            <a:r>
              <a:rPr lang="en-US" sz="1650" dirty="0">
                <a:solidFill>
                  <a:srgbClr val="F9EEE7"/>
                </a:solidFill>
                <a:latin typeface="Quattrocento" pitchFamily="34" charset="0"/>
                <a:ea typeface="Quattrocento" pitchFamily="34" charset="-122"/>
                <a:cs typeface="Quattrocento" pitchFamily="34" charset="-120"/>
              </a:rPr>
              <a:t>Uneven distribution across regions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7833" y="767001"/>
            <a:ext cx="7628334" cy="1273493"/>
          </a:xfrm>
          <a:prstGeom prst="rect">
            <a:avLst/>
          </a:prstGeom>
          <a:noFill/>
          <a:ln/>
        </p:spPr>
        <p:txBody>
          <a:bodyPr wrap="square" lIns="0" tIns="0" rIns="0" bIns="0" rtlCol="0" anchor="t"/>
          <a:lstStyle/>
          <a:p>
            <a:pPr marL="0" indent="0" algn="l">
              <a:lnSpc>
                <a:spcPts val="5000"/>
              </a:lnSpc>
              <a:buNone/>
            </a:pPr>
            <a:r>
              <a:rPr lang="en-US" sz="4000" dirty="0">
                <a:solidFill>
                  <a:srgbClr val="FFD9BE"/>
                </a:solidFill>
                <a:latin typeface="Quattrocento" pitchFamily="34" charset="0"/>
                <a:ea typeface="Quattrocento" pitchFamily="34" charset="-122"/>
                <a:cs typeface="Quattrocento" pitchFamily="34" charset="-120"/>
              </a:rPr>
              <a:t>Property Type Exposure to Demographics </a:t>
            </a:r>
            <a:endParaRPr lang="en-US" sz="4000" dirty="0"/>
          </a:p>
        </p:txBody>
      </p:sp>
      <p:sp>
        <p:nvSpPr>
          <p:cNvPr id="4" name="Shape 1"/>
          <p:cNvSpPr/>
          <p:nvPr/>
        </p:nvSpPr>
        <p:spPr>
          <a:xfrm>
            <a:off x="757833" y="2365177"/>
            <a:ext cx="3705939" cy="2960132"/>
          </a:xfrm>
          <a:prstGeom prst="roundRect">
            <a:avLst>
              <a:gd name="adj" fmla="val 1097"/>
            </a:avLst>
          </a:prstGeom>
          <a:solidFill>
            <a:srgbClr val="315251"/>
          </a:solidFill>
          <a:ln/>
        </p:spPr>
        <p:txBody>
          <a:bodyPr/>
          <a:lstStyle/>
          <a:p>
            <a:endParaRPr lang="en-US"/>
          </a:p>
        </p:txBody>
      </p:sp>
      <p:sp>
        <p:nvSpPr>
          <p:cNvPr id="5" name="Text 2"/>
          <p:cNvSpPr/>
          <p:nvPr/>
        </p:nvSpPr>
        <p:spPr>
          <a:xfrm>
            <a:off x="974288" y="2581632"/>
            <a:ext cx="2547342" cy="318492"/>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Office Space</a:t>
            </a:r>
            <a:endParaRPr lang="en-US" sz="2000" dirty="0"/>
          </a:p>
        </p:txBody>
      </p:sp>
      <p:sp>
        <p:nvSpPr>
          <p:cNvPr id="6" name="Text 3"/>
          <p:cNvSpPr/>
          <p:nvPr/>
        </p:nvSpPr>
        <p:spPr>
          <a:xfrm>
            <a:off x="974288" y="3030022"/>
            <a:ext cx="3273028" cy="2078831"/>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Depends on working-age population. Already affected by demographic decline in Europe and parts of Asia. Work-from-home trends accelerated by COVID further reduce demand.</a:t>
            </a:r>
            <a:endParaRPr lang="en-US" sz="1700" dirty="0"/>
          </a:p>
        </p:txBody>
      </p:sp>
      <p:sp>
        <p:nvSpPr>
          <p:cNvPr id="7" name="Shape 4"/>
          <p:cNvSpPr/>
          <p:nvPr/>
        </p:nvSpPr>
        <p:spPr>
          <a:xfrm>
            <a:off x="4680228" y="2365177"/>
            <a:ext cx="3705939" cy="2960132"/>
          </a:xfrm>
          <a:prstGeom prst="roundRect">
            <a:avLst>
              <a:gd name="adj" fmla="val 1097"/>
            </a:avLst>
          </a:prstGeom>
          <a:solidFill>
            <a:srgbClr val="315251"/>
          </a:solidFill>
          <a:ln/>
        </p:spPr>
        <p:txBody>
          <a:bodyPr/>
          <a:lstStyle/>
          <a:p>
            <a:endParaRPr lang="en-US"/>
          </a:p>
        </p:txBody>
      </p:sp>
      <p:sp>
        <p:nvSpPr>
          <p:cNvPr id="8" name="Text 5"/>
          <p:cNvSpPr/>
          <p:nvPr/>
        </p:nvSpPr>
        <p:spPr>
          <a:xfrm>
            <a:off x="4896683" y="2581632"/>
            <a:ext cx="2547342" cy="318492"/>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Retail Space</a:t>
            </a:r>
            <a:endParaRPr lang="en-US" sz="2000" dirty="0"/>
          </a:p>
        </p:txBody>
      </p:sp>
      <p:sp>
        <p:nvSpPr>
          <p:cNvPr id="9" name="Text 6"/>
          <p:cNvSpPr/>
          <p:nvPr/>
        </p:nvSpPr>
        <p:spPr>
          <a:xfrm>
            <a:off x="4896683" y="3030022"/>
            <a:ext cx="3273028" cy="1732359"/>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Driven by population size and purchasing power. E-commerce capturing increasing share of retail sales, limiting growth in physical retail space needs.</a:t>
            </a:r>
            <a:endParaRPr lang="en-US" sz="1700" dirty="0"/>
          </a:p>
        </p:txBody>
      </p:sp>
      <p:sp>
        <p:nvSpPr>
          <p:cNvPr id="10" name="Shape 7"/>
          <p:cNvSpPr/>
          <p:nvPr/>
        </p:nvSpPr>
        <p:spPr>
          <a:xfrm>
            <a:off x="757833" y="5541764"/>
            <a:ext cx="7628334" cy="1920716"/>
          </a:xfrm>
          <a:prstGeom prst="roundRect">
            <a:avLst>
              <a:gd name="adj" fmla="val 1691"/>
            </a:avLst>
          </a:prstGeom>
          <a:solidFill>
            <a:srgbClr val="315251"/>
          </a:solidFill>
          <a:ln/>
        </p:spPr>
        <p:txBody>
          <a:bodyPr/>
          <a:lstStyle/>
          <a:p>
            <a:endParaRPr lang="en-US"/>
          </a:p>
        </p:txBody>
      </p:sp>
      <p:sp>
        <p:nvSpPr>
          <p:cNvPr id="11" name="Text 8"/>
          <p:cNvSpPr/>
          <p:nvPr/>
        </p:nvSpPr>
        <p:spPr>
          <a:xfrm>
            <a:off x="974288" y="5758220"/>
            <a:ext cx="2547342" cy="318492"/>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Housing</a:t>
            </a:r>
            <a:endParaRPr lang="en-US" sz="2000" dirty="0"/>
          </a:p>
        </p:txBody>
      </p:sp>
      <p:sp>
        <p:nvSpPr>
          <p:cNvPr id="12" name="Text 9"/>
          <p:cNvSpPr/>
          <p:nvPr/>
        </p:nvSpPr>
        <p:spPr>
          <a:xfrm>
            <a:off x="974288" y="6206609"/>
            <a:ext cx="7195423" cy="1039416"/>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Driven by household formation. Smaller household sizes can offset population decline. Emerging economies show strong potential as family sizes decrease.</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0064" y="620078"/>
            <a:ext cx="6688217" cy="624840"/>
          </a:xfrm>
          <a:prstGeom prst="rect">
            <a:avLst/>
          </a:prstGeom>
          <a:noFill/>
          <a:ln/>
        </p:spPr>
        <p:txBody>
          <a:bodyPr wrap="none" lIns="0" tIns="0" rIns="0" bIns="0" rtlCol="0" anchor="t"/>
          <a:lstStyle/>
          <a:p>
            <a:pPr marL="0" indent="0" algn="l">
              <a:lnSpc>
                <a:spcPts val="4900"/>
              </a:lnSpc>
              <a:buNone/>
            </a:pPr>
            <a:r>
              <a:rPr lang="en-US" sz="3900" dirty="0">
                <a:solidFill>
                  <a:srgbClr val="FFD9BE"/>
                </a:solidFill>
                <a:latin typeface="Quattrocento" pitchFamily="34" charset="0"/>
                <a:ea typeface="Quattrocento" pitchFamily="34" charset="-122"/>
                <a:cs typeface="Quattrocento" pitchFamily="34" charset="-120"/>
              </a:rPr>
              <a:t>Cyclical Return Opportunities</a:t>
            </a:r>
            <a:endParaRPr lang="en-US" sz="3900" dirty="0"/>
          </a:p>
        </p:txBody>
      </p:sp>
      <p:sp>
        <p:nvSpPr>
          <p:cNvPr id="4" name="Shape 1"/>
          <p:cNvSpPr/>
          <p:nvPr/>
        </p:nvSpPr>
        <p:spPr>
          <a:xfrm>
            <a:off x="6469023" y="1563529"/>
            <a:ext cx="22860" cy="6045875"/>
          </a:xfrm>
          <a:prstGeom prst="roundRect">
            <a:avLst>
              <a:gd name="adj" fmla="val 139420"/>
            </a:avLst>
          </a:prstGeom>
          <a:solidFill>
            <a:srgbClr val="4A6B6A"/>
          </a:solidFill>
          <a:ln/>
        </p:spPr>
        <p:txBody>
          <a:bodyPr/>
          <a:lstStyle/>
          <a:p>
            <a:endParaRPr lang="en-US"/>
          </a:p>
        </p:txBody>
      </p:sp>
      <p:sp>
        <p:nvSpPr>
          <p:cNvPr id="5" name="Shape 2"/>
          <p:cNvSpPr/>
          <p:nvPr/>
        </p:nvSpPr>
        <p:spPr>
          <a:xfrm>
            <a:off x="6685181" y="1791057"/>
            <a:ext cx="637342" cy="22860"/>
          </a:xfrm>
          <a:prstGeom prst="roundRect">
            <a:avLst>
              <a:gd name="adj" fmla="val 139420"/>
            </a:avLst>
          </a:prstGeom>
          <a:solidFill>
            <a:srgbClr val="4A6B6A"/>
          </a:solidFill>
          <a:ln/>
        </p:spPr>
        <p:txBody>
          <a:bodyPr/>
          <a:lstStyle/>
          <a:p>
            <a:endParaRPr lang="en-US"/>
          </a:p>
        </p:txBody>
      </p:sp>
      <p:sp>
        <p:nvSpPr>
          <p:cNvPr id="6" name="Shape 3"/>
          <p:cNvSpPr/>
          <p:nvPr/>
        </p:nvSpPr>
        <p:spPr>
          <a:xfrm>
            <a:off x="6230005" y="1563529"/>
            <a:ext cx="478036" cy="478036"/>
          </a:xfrm>
          <a:prstGeom prst="roundRect">
            <a:avLst>
              <a:gd name="adj" fmla="val 6667"/>
            </a:avLst>
          </a:prstGeom>
          <a:solidFill>
            <a:srgbClr val="315251"/>
          </a:solidFill>
          <a:ln/>
        </p:spPr>
        <p:txBody>
          <a:bodyPr/>
          <a:lstStyle/>
          <a:p>
            <a:endParaRPr lang="en-US"/>
          </a:p>
        </p:txBody>
      </p:sp>
      <p:sp>
        <p:nvSpPr>
          <p:cNvPr id="7" name="Text 4"/>
          <p:cNvSpPr/>
          <p:nvPr/>
        </p:nvSpPr>
        <p:spPr>
          <a:xfrm>
            <a:off x="6319004" y="1615023"/>
            <a:ext cx="299918" cy="374928"/>
          </a:xfrm>
          <a:prstGeom prst="rect">
            <a:avLst/>
          </a:prstGeom>
          <a:noFill/>
          <a:ln/>
        </p:spPr>
        <p:txBody>
          <a:bodyPr wrap="none" lIns="0" tIns="0" rIns="0" bIns="0" rtlCol="0" anchor="t"/>
          <a:lstStyle/>
          <a:p>
            <a:pPr marL="0" indent="0" algn="ctr">
              <a:lnSpc>
                <a:spcPts val="2350"/>
              </a:lnSpc>
              <a:buNone/>
            </a:pPr>
            <a:r>
              <a:rPr lang="en-US" sz="2350" dirty="0">
                <a:solidFill>
                  <a:srgbClr val="F9EEE7"/>
                </a:solidFill>
                <a:latin typeface="Quattrocento" pitchFamily="34" charset="0"/>
                <a:ea typeface="Quattrocento" pitchFamily="34" charset="-122"/>
                <a:cs typeface="Quattrocento" pitchFamily="34" charset="-120"/>
              </a:rPr>
              <a:t>1</a:t>
            </a:r>
            <a:endParaRPr lang="en-US" sz="2350" dirty="0"/>
          </a:p>
        </p:txBody>
      </p:sp>
      <p:sp>
        <p:nvSpPr>
          <p:cNvPr id="8" name="Text 5"/>
          <p:cNvSpPr/>
          <p:nvPr/>
        </p:nvSpPr>
        <p:spPr>
          <a:xfrm>
            <a:off x="7531418" y="1636514"/>
            <a:ext cx="2499598" cy="312301"/>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Market Timing</a:t>
            </a:r>
            <a:endParaRPr lang="en-US" sz="1950" dirty="0"/>
          </a:p>
        </p:txBody>
      </p:sp>
      <p:sp>
        <p:nvSpPr>
          <p:cNvPr id="9" name="Text 6"/>
          <p:cNvSpPr/>
          <p:nvPr/>
        </p:nvSpPr>
        <p:spPr>
          <a:xfrm>
            <a:off x="7531418" y="2076212"/>
            <a:ext cx="6355318" cy="680085"/>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Property markets around the world are at different phases of their cycles at any given time.</a:t>
            </a:r>
            <a:endParaRPr lang="en-US" sz="1650" dirty="0"/>
          </a:p>
        </p:txBody>
      </p:sp>
      <p:sp>
        <p:nvSpPr>
          <p:cNvPr id="10" name="Shape 7"/>
          <p:cNvSpPr/>
          <p:nvPr/>
        </p:nvSpPr>
        <p:spPr>
          <a:xfrm>
            <a:off x="6685181" y="3408759"/>
            <a:ext cx="637342" cy="22860"/>
          </a:xfrm>
          <a:prstGeom prst="roundRect">
            <a:avLst>
              <a:gd name="adj" fmla="val 139420"/>
            </a:avLst>
          </a:prstGeom>
          <a:solidFill>
            <a:srgbClr val="4A6B6A"/>
          </a:solidFill>
          <a:ln/>
        </p:spPr>
        <p:txBody>
          <a:bodyPr/>
          <a:lstStyle/>
          <a:p>
            <a:endParaRPr lang="en-US"/>
          </a:p>
        </p:txBody>
      </p:sp>
      <p:sp>
        <p:nvSpPr>
          <p:cNvPr id="11" name="Shape 8"/>
          <p:cNvSpPr/>
          <p:nvPr/>
        </p:nvSpPr>
        <p:spPr>
          <a:xfrm>
            <a:off x="6230005" y="3181231"/>
            <a:ext cx="478036" cy="478036"/>
          </a:xfrm>
          <a:prstGeom prst="roundRect">
            <a:avLst>
              <a:gd name="adj" fmla="val 6667"/>
            </a:avLst>
          </a:prstGeom>
          <a:solidFill>
            <a:srgbClr val="315251"/>
          </a:solidFill>
          <a:ln/>
        </p:spPr>
        <p:txBody>
          <a:bodyPr/>
          <a:lstStyle/>
          <a:p>
            <a:endParaRPr lang="en-US"/>
          </a:p>
        </p:txBody>
      </p:sp>
      <p:sp>
        <p:nvSpPr>
          <p:cNvPr id="12" name="Text 9"/>
          <p:cNvSpPr/>
          <p:nvPr/>
        </p:nvSpPr>
        <p:spPr>
          <a:xfrm>
            <a:off x="6319004" y="3232725"/>
            <a:ext cx="299918" cy="374928"/>
          </a:xfrm>
          <a:prstGeom prst="rect">
            <a:avLst/>
          </a:prstGeom>
          <a:noFill/>
          <a:ln/>
        </p:spPr>
        <p:txBody>
          <a:bodyPr wrap="none" lIns="0" tIns="0" rIns="0" bIns="0" rtlCol="0" anchor="t"/>
          <a:lstStyle/>
          <a:p>
            <a:pPr marL="0" indent="0" algn="ctr">
              <a:lnSpc>
                <a:spcPts val="2350"/>
              </a:lnSpc>
              <a:buNone/>
            </a:pPr>
            <a:r>
              <a:rPr lang="en-US" sz="2350" dirty="0">
                <a:solidFill>
                  <a:srgbClr val="F9EEE7"/>
                </a:solidFill>
                <a:latin typeface="Quattrocento" pitchFamily="34" charset="0"/>
                <a:ea typeface="Quattrocento" pitchFamily="34" charset="-122"/>
                <a:cs typeface="Quattrocento" pitchFamily="34" charset="-120"/>
              </a:rPr>
              <a:t>2</a:t>
            </a:r>
            <a:endParaRPr lang="en-US" sz="2350" dirty="0"/>
          </a:p>
        </p:txBody>
      </p:sp>
      <p:sp>
        <p:nvSpPr>
          <p:cNvPr id="13" name="Text 10"/>
          <p:cNvSpPr/>
          <p:nvPr/>
        </p:nvSpPr>
        <p:spPr>
          <a:xfrm>
            <a:off x="7531418" y="3254216"/>
            <a:ext cx="2499598" cy="312301"/>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Challenges</a:t>
            </a:r>
            <a:endParaRPr lang="en-US" sz="1950" dirty="0"/>
          </a:p>
        </p:txBody>
      </p:sp>
      <p:sp>
        <p:nvSpPr>
          <p:cNvPr id="14" name="Text 11"/>
          <p:cNvSpPr/>
          <p:nvPr/>
        </p:nvSpPr>
        <p:spPr>
          <a:xfrm>
            <a:off x="7531418" y="3693914"/>
            <a:ext cx="6355318" cy="680085"/>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Cycles need to be predictable to implement tactical allocation policies.</a:t>
            </a:r>
            <a:endParaRPr lang="en-US" sz="1650" dirty="0"/>
          </a:p>
        </p:txBody>
      </p:sp>
      <p:sp>
        <p:nvSpPr>
          <p:cNvPr id="15" name="Shape 12"/>
          <p:cNvSpPr/>
          <p:nvPr/>
        </p:nvSpPr>
        <p:spPr>
          <a:xfrm>
            <a:off x="6685181" y="5026462"/>
            <a:ext cx="637342" cy="22860"/>
          </a:xfrm>
          <a:prstGeom prst="roundRect">
            <a:avLst>
              <a:gd name="adj" fmla="val 139420"/>
            </a:avLst>
          </a:prstGeom>
          <a:solidFill>
            <a:srgbClr val="4A6B6A"/>
          </a:solidFill>
          <a:ln/>
        </p:spPr>
        <p:txBody>
          <a:bodyPr/>
          <a:lstStyle/>
          <a:p>
            <a:endParaRPr lang="en-US"/>
          </a:p>
        </p:txBody>
      </p:sp>
      <p:sp>
        <p:nvSpPr>
          <p:cNvPr id="16" name="Shape 13"/>
          <p:cNvSpPr/>
          <p:nvPr/>
        </p:nvSpPr>
        <p:spPr>
          <a:xfrm>
            <a:off x="6230005" y="4798933"/>
            <a:ext cx="478036" cy="478036"/>
          </a:xfrm>
          <a:prstGeom prst="roundRect">
            <a:avLst>
              <a:gd name="adj" fmla="val 6667"/>
            </a:avLst>
          </a:prstGeom>
          <a:solidFill>
            <a:srgbClr val="315251"/>
          </a:solidFill>
          <a:ln/>
        </p:spPr>
        <p:txBody>
          <a:bodyPr/>
          <a:lstStyle/>
          <a:p>
            <a:endParaRPr lang="en-US"/>
          </a:p>
        </p:txBody>
      </p:sp>
      <p:sp>
        <p:nvSpPr>
          <p:cNvPr id="17" name="Text 14"/>
          <p:cNvSpPr/>
          <p:nvPr/>
        </p:nvSpPr>
        <p:spPr>
          <a:xfrm>
            <a:off x="6319004" y="4850428"/>
            <a:ext cx="299918" cy="374928"/>
          </a:xfrm>
          <a:prstGeom prst="rect">
            <a:avLst/>
          </a:prstGeom>
          <a:noFill/>
          <a:ln/>
        </p:spPr>
        <p:txBody>
          <a:bodyPr wrap="none" lIns="0" tIns="0" rIns="0" bIns="0" rtlCol="0" anchor="t"/>
          <a:lstStyle/>
          <a:p>
            <a:pPr marL="0" indent="0" algn="ctr">
              <a:lnSpc>
                <a:spcPts val="2350"/>
              </a:lnSpc>
              <a:buNone/>
            </a:pPr>
            <a:r>
              <a:rPr lang="en-US" sz="2350" dirty="0">
                <a:solidFill>
                  <a:srgbClr val="F9EEE7"/>
                </a:solidFill>
                <a:latin typeface="Quattrocento" pitchFamily="34" charset="0"/>
                <a:ea typeface="Quattrocento" pitchFamily="34" charset="-122"/>
                <a:cs typeface="Quattrocento" pitchFamily="34" charset="-120"/>
              </a:rPr>
              <a:t>3</a:t>
            </a:r>
            <a:endParaRPr lang="en-US" sz="2350" dirty="0"/>
          </a:p>
        </p:txBody>
      </p:sp>
      <p:sp>
        <p:nvSpPr>
          <p:cNvPr id="18" name="Text 15"/>
          <p:cNvSpPr/>
          <p:nvPr/>
        </p:nvSpPr>
        <p:spPr>
          <a:xfrm>
            <a:off x="7531418" y="4871918"/>
            <a:ext cx="2930485" cy="312301"/>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Information Disadvantage</a:t>
            </a:r>
            <a:endParaRPr lang="en-US" sz="1950" dirty="0"/>
          </a:p>
        </p:txBody>
      </p:sp>
      <p:sp>
        <p:nvSpPr>
          <p:cNvPr id="19" name="Text 16"/>
          <p:cNvSpPr/>
          <p:nvPr/>
        </p:nvSpPr>
        <p:spPr>
          <a:xfrm>
            <a:off x="7531418" y="5311616"/>
            <a:ext cx="6355318" cy="680085"/>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Foreign investors face difficulties making accurate predictions from afar.</a:t>
            </a:r>
            <a:endParaRPr lang="en-US" sz="1650" dirty="0"/>
          </a:p>
        </p:txBody>
      </p:sp>
      <p:sp>
        <p:nvSpPr>
          <p:cNvPr id="20" name="Shape 17"/>
          <p:cNvSpPr/>
          <p:nvPr/>
        </p:nvSpPr>
        <p:spPr>
          <a:xfrm>
            <a:off x="6685181" y="6644164"/>
            <a:ext cx="637342" cy="22860"/>
          </a:xfrm>
          <a:prstGeom prst="roundRect">
            <a:avLst>
              <a:gd name="adj" fmla="val 139420"/>
            </a:avLst>
          </a:prstGeom>
          <a:solidFill>
            <a:srgbClr val="4A6B6A"/>
          </a:solidFill>
          <a:ln/>
        </p:spPr>
        <p:txBody>
          <a:bodyPr/>
          <a:lstStyle/>
          <a:p>
            <a:endParaRPr lang="en-US"/>
          </a:p>
        </p:txBody>
      </p:sp>
      <p:sp>
        <p:nvSpPr>
          <p:cNvPr id="21" name="Shape 18"/>
          <p:cNvSpPr/>
          <p:nvPr/>
        </p:nvSpPr>
        <p:spPr>
          <a:xfrm>
            <a:off x="6230005" y="6416635"/>
            <a:ext cx="478036" cy="478036"/>
          </a:xfrm>
          <a:prstGeom prst="roundRect">
            <a:avLst>
              <a:gd name="adj" fmla="val 6667"/>
            </a:avLst>
          </a:prstGeom>
          <a:solidFill>
            <a:srgbClr val="315251"/>
          </a:solidFill>
          <a:ln/>
        </p:spPr>
        <p:txBody>
          <a:bodyPr/>
          <a:lstStyle/>
          <a:p>
            <a:endParaRPr lang="en-US"/>
          </a:p>
        </p:txBody>
      </p:sp>
      <p:sp>
        <p:nvSpPr>
          <p:cNvPr id="22" name="Text 19"/>
          <p:cNvSpPr/>
          <p:nvPr/>
        </p:nvSpPr>
        <p:spPr>
          <a:xfrm>
            <a:off x="6319004" y="6468130"/>
            <a:ext cx="299918" cy="374928"/>
          </a:xfrm>
          <a:prstGeom prst="rect">
            <a:avLst/>
          </a:prstGeom>
          <a:noFill/>
          <a:ln/>
        </p:spPr>
        <p:txBody>
          <a:bodyPr wrap="none" lIns="0" tIns="0" rIns="0" bIns="0" rtlCol="0" anchor="t"/>
          <a:lstStyle/>
          <a:p>
            <a:pPr marL="0" indent="0" algn="ctr">
              <a:lnSpc>
                <a:spcPts val="2350"/>
              </a:lnSpc>
              <a:buNone/>
            </a:pPr>
            <a:r>
              <a:rPr lang="en-US" sz="2350" dirty="0">
                <a:solidFill>
                  <a:srgbClr val="F9EEE7"/>
                </a:solidFill>
                <a:latin typeface="Quattrocento" pitchFamily="34" charset="0"/>
                <a:ea typeface="Quattrocento" pitchFamily="34" charset="-122"/>
                <a:cs typeface="Quattrocento" pitchFamily="34" charset="-120"/>
              </a:rPr>
              <a:t>4</a:t>
            </a:r>
            <a:endParaRPr lang="en-US" sz="2350" dirty="0"/>
          </a:p>
        </p:txBody>
      </p:sp>
      <p:sp>
        <p:nvSpPr>
          <p:cNvPr id="23" name="Text 20"/>
          <p:cNvSpPr/>
          <p:nvPr/>
        </p:nvSpPr>
        <p:spPr>
          <a:xfrm>
            <a:off x="7531418" y="6489621"/>
            <a:ext cx="2499598" cy="312301"/>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Local Partnerships</a:t>
            </a:r>
            <a:endParaRPr lang="en-US" sz="1950" dirty="0"/>
          </a:p>
        </p:txBody>
      </p:sp>
      <p:sp>
        <p:nvSpPr>
          <p:cNvPr id="24" name="Text 21"/>
          <p:cNvSpPr/>
          <p:nvPr/>
        </p:nvSpPr>
        <p:spPr>
          <a:xfrm>
            <a:off x="7531418" y="6929318"/>
            <a:ext cx="6355318" cy="680085"/>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Finding local partners can help align interests and navigate market cycles.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1144</Words>
  <Application>Microsoft Office PowerPoint</Application>
  <PresentationFormat>Custom</PresentationFormat>
  <Paragraphs>177</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Quattrocento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Norman Miller</cp:lastModifiedBy>
  <cp:revision>1</cp:revision>
  <dcterms:created xsi:type="dcterms:W3CDTF">2025-06-16T17:05:12Z</dcterms:created>
  <dcterms:modified xsi:type="dcterms:W3CDTF">2025-06-16T17:18:39Z</dcterms:modified>
</cp:coreProperties>
</file>