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2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sldSz cx="14630400" cy="8229600"/>
  <p:notesSz cx="8229600" cy="14630400"/>
  <p:embeddedFontLst>
    <p:embeddedFont>
      <p:font typeface="Quattrocento" panose="02020502030000000404" pitchFamily="18" charset="0"/>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D2F6108-1017-4EEF-BB4D-67EBEF88558B}" v="4" dt="2025-06-16T17:49:17.4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62" d="100"/>
          <a:sy n="62" d="100"/>
        </p:scale>
        <p:origin x="984" y="2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man Miller" userId="33eb6ff97e000b03" providerId="LiveId" clId="{7D2F6108-1017-4EEF-BB4D-67EBEF88558B}"/>
    <pc:docChg chg="custSel modSld">
      <pc:chgData name="Norman Miller" userId="33eb6ff97e000b03" providerId="LiveId" clId="{7D2F6108-1017-4EEF-BB4D-67EBEF88558B}" dt="2025-06-16T17:53:05.638" v="708" actId="20577"/>
      <pc:docMkLst>
        <pc:docMk/>
      </pc:docMkLst>
      <pc:sldChg chg="modSp mod">
        <pc:chgData name="Norman Miller" userId="33eb6ff97e000b03" providerId="LiveId" clId="{7D2F6108-1017-4EEF-BB4D-67EBEF88558B}" dt="2025-06-16T17:35:44.606" v="18" actId="20577"/>
        <pc:sldMkLst>
          <pc:docMk/>
          <pc:sldMk cId="0" sldId="256"/>
        </pc:sldMkLst>
        <pc:spChg chg="mod">
          <ac:chgData name="Norman Miller" userId="33eb6ff97e000b03" providerId="LiveId" clId="{7D2F6108-1017-4EEF-BB4D-67EBEF88558B}" dt="2025-06-16T17:35:44.606" v="18" actId="20577"/>
          <ac:spMkLst>
            <pc:docMk/>
            <pc:sldMk cId="0" sldId="256"/>
            <ac:spMk id="5" creationId="{00000000-0000-0000-0000-000000000000}"/>
          </ac:spMkLst>
        </pc:spChg>
      </pc:sldChg>
      <pc:sldChg chg="modSp mod">
        <pc:chgData name="Norman Miller" userId="33eb6ff97e000b03" providerId="LiveId" clId="{7D2F6108-1017-4EEF-BB4D-67EBEF88558B}" dt="2025-06-16T17:36:19.248" v="64" actId="404"/>
        <pc:sldMkLst>
          <pc:docMk/>
          <pc:sldMk cId="0" sldId="258"/>
        </pc:sldMkLst>
        <pc:spChg chg="mod">
          <ac:chgData name="Norman Miller" userId="33eb6ff97e000b03" providerId="LiveId" clId="{7D2F6108-1017-4EEF-BB4D-67EBEF88558B}" dt="2025-06-16T17:36:19.248" v="64" actId="404"/>
          <ac:spMkLst>
            <pc:docMk/>
            <pc:sldMk cId="0" sldId="258"/>
            <ac:spMk id="3" creationId="{00000000-0000-0000-0000-000000000000}"/>
          </ac:spMkLst>
        </pc:spChg>
      </pc:sldChg>
      <pc:sldChg chg="addSp delSp modSp mod">
        <pc:chgData name="Norman Miller" userId="33eb6ff97e000b03" providerId="LiveId" clId="{7D2F6108-1017-4EEF-BB4D-67EBEF88558B}" dt="2025-06-16T17:38:19.118" v="166" actId="478"/>
        <pc:sldMkLst>
          <pc:docMk/>
          <pc:sldMk cId="0" sldId="259"/>
        </pc:sldMkLst>
        <pc:spChg chg="mod">
          <ac:chgData name="Norman Miller" userId="33eb6ff97e000b03" providerId="LiveId" clId="{7D2F6108-1017-4EEF-BB4D-67EBEF88558B}" dt="2025-06-16T17:38:14.117" v="165" actId="20577"/>
          <ac:spMkLst>
            <pc:docMk/>
            <pc:sldMk cId="0" sldId="259"/>
            <ac:spMk id="12" creationId="{00000000-0000-0000-0000-000000000000}"/>
          </ac:spMkLst>
        </pc:spChg>
        <pc:spChg chg="add del mod">
          <ac:chgData name="Norman Miller" userId="33eb6ff97e000b03" providerId="LiveId" clId="{7D2F6108-1017-4EEF-BB4D-67EBEF88558B}" dt="2025-06-16T17:38:19.118" v="166" actId="478"/>
          <ac:spMkLst>
            <pc:docMk/>
            <pc:sldMk cId="0" sldId="259"/>
            <ac:spMk id="19" creationId="{6B1A790C-606D-B21C-0316-73392C861568}"/>
          </ac:spMkLst>
        </pc:spChg>
      </pc:sldChg>
      <pc:sldChg chg="addSp modSp mod">
        <pc:chgData name="Norman Miller" userId="33eb6ff97e000b03" providerId="LiveId" clId="{7D2F6108-1017-4EEF-BB4D-67EBEF88558B}" dt="2025-06-16T17:41:08.941" v="213" actId="20577"/>
        <pc:sldMkLst>
          <pc:docMk/>
          <pc:sldMk cId="0" sldId="261"/>
        </pc:sldMkLst>
        <pc:spChg chg="mod">
          <ac:chgData name="Norman Miller" userId="33eb6ff97e000b03" providerId="LiveId" clId="{7D2F6108-1017-4EEF-BB4D-67EBEF88558B}" dt="2025-06-16T17:39:42.997" v="172" actId="20577"/>
          <ac:spMkLst>
            <pc:docMk/>
            <pc:sldMk cId="0" sldId="261"/>
            <ac:spMk id="2" creationId="{00000000-0000-0000-0000-000000000000}"/>
          </ac:spMkLst>
        </pc:spChg>
        <pc:spChg chg="mod">
          <ac:chgData name="Norman Miller" userId="33eb6ff97e000b03" providerId="LiveId" clId="{7D2F6108-1017-4EEF-BB4D-67EBEF88558B}" dt="2025-06-16T17:41:08.941" v="213" actId="20577"/>
          <ac:spMkLst>
            <pc:docMk/>
            <pc:sldMk cId="0" sldId="261"/>
            <ac:spMk id="4" creationId="{00000000-0000-0000-0000-000000000000}"/>
          </ac:spMkLst>
        </pc:spChg>
        <pc:picChg chg="mod">
          <ac:chgData name="Norman Miller" userId="33eb6ff97e000b03" providerId="LiveId" clId="{7D2F6108-1017-4EEF-BB4D-67EBEF88558B}" dt="2025-06-16T17:39:58.079" v="175" actId="1076"/>
          <ac:picMkLst>
            <pc:docMk/>
            <pc:sldMk cId="0" sldId="261"/>
            <ac:picMk id="3" creationId="{00000000-0000-0000-0000-000000000000}"/>
          </ac:picMkLst>
        </pc:picChg>
        <pc:cxnChg chg="add mod">
          <ac:chgData name="Norman Miller" userId="33eb6ff97e000b03" providerId="LiveId" clId="{7D2F6108-1017-4EEF-BB4D-67EBEF88558B}" dt="2025-06-16T17:40:52.185" v="190" actId="14100"/>
          <ac:cxnSpMkLst>
            <pc:docMk/>
            <pc:sldMk cId="0" sldId="261"/>
            <ac:cxnSpMk id="6" creationId="{50E3AA32-691E-EC6F-23E1-828AC97E67AE}"/>
          </ac:cxnSpMkLst>
        </pc:cxnChg>
      </pc:sldChg>
      <pc:sldChg chg="modSp mod">
        <pc:chgData name="Norman Miller" userId="33eb6ff97e000b03" providerId="LiveId" clId="{7D2F6108-1017-4EEF-BB4D-67EBEF88558B}" dt="2025-06-16T17:41:42.006" v="280" actId="20577"/>
        <pc:sldMkLst>
          <pc:docMk/>
          <pc:sldMk cId="0" sldId="262"/>
        </pc:sldMkLst>
        <pc:spChg chg="mod">
          <ac:chgData name="Norman Miller" userId="33eb6ff97e000b03" providerId="LiveId" clId="{7D2F6108-1017-4EEF-BB4D-67EBEF88558B}" dt="2025-06-16T17:41:42.006" v="280" actId="20577"/>
          <ac:spMkLst>
            <pc:docMk/>
            <pc:sldMk cId="0" sldId="262"/>
            <ac:spMk id="12" creationId="{00000000-0000-0000-0000-000000000000}"/>
          </ac:spMkLst>
        </pc:spChg>
      </pc:sldChg>
      <pc:sldChg chg="addSp modSp mod">
        <pc:chgData name="Norman Miller" userId="33eb6ff97e000b03" providerId="LiveId" clId="{7D2F6108-1017-4EEF-BB4D-67EBEF88558B}" dt="2025-06-16T17:44:39.026" v="319" actId="1076"/>
        <pc:sldMkLst>
          <pc:docMk/>
          <pc:sldMk cId="0" sldId="264"/>
        </pc:sldMkLst>
        <pc:spChg chg="mod">
          <ac:chgData name="Norman Miller" userId="33eb6ff97e000b03" providerId="LiveId" clId="{7D2F6108-1017-4EEF-BB4D-67EBEF88558B}" dt="2025-06-16T17:44:32.046" v="318" actId="20577"/>
          <ac:spMkLst>
            <pc:docMk/>
            <pc:sldMk cId="0" sldId="264"/>
            <ac:spMk id="2" creationId="{00000000-0000-0000-0000-000000000000}"/>
          </ac:spMkLst>
        </pc:spChg>
        <pc:spChg chg="add mod">
          <ac:chgData name="Norman Miller" userId="33eb6ff97e000b03" providerId="LiveId" clId="{7D2F6108-1017-4EEF-BB4D-67EBEF88558B}" dt="2025-06-16T17:44:39.026" v="319" actId="1076"/>
          <ac:spMkLst>
            <pc:docMk/>
            <pc:sldMk cId="0" sldId="264"/>
            <ac:spMk id="13" creationId="{EFF5FA9E-7A1C-E590-5ABB-180BDC32E2CC}"/>
          </ac:spMkLst>
        </pc:spChg>
      </pc:sldChg>
      <pc:sldChg chg="modSp mod">
        <pc:chgData name="Norman Miller" userId="33eb6ff97e000b03" providerId="LiveId" clId="{7D2F6108-1017-4EEF-BB4D-67EBEF88558B}" dt="2025-06-16T17:45:52.486" v="436" actId="20577"/>
        <pc:sldMkLst>
          <pc:docMk/>
          <pc:sldMk cId="0" sldId="268"/>
        </pc:sldMkLst>
        <pc:spChg chg="mod">
          <ac:chgData name="Norman Miller" userId="33eb6ff97e000b03" providerId="LiveId" clId="{7D2F6108-1017-4EEF-BB4D-67EBEF88558B}" dt="2025-06-16T17:45:52.486" v="436" actId="20577"/>
          <ac:spMkLst>
            <pc:docMk/>
            <pc:sldMk cId="0" sldId="268"/>
            <ac:spMk id="12" creationId="{00000000-0000-0000-0000-000000000000}"/>
          </ac:spMkLst>
        </pc:spChg>
      </pc:sldChg>
      <pc:sldChg chg="modSp mod">
        <pc:chgData name="Norman Miller" userId="33eb6ff97e000b03" providerId="LiveId" clId="{7D2F6108-1017-4EEF-BB4D-67EBEF88558B}" dt="2025-06-16T17:46:16.399" v="443" actId="6549"/>
        <pc:sldMkLst>
          <pc:docMk/>
          <pc:sldMk cId="0" sldId="269"/>
        </pc:sldMkLst>
        <pc:spChg chg="mod">
          <ac:chgData name="Norman Miller" userId="33eb6ff97e000b03" providerId="LiveId" clId="{7D2F6108-1017-4EEF-BB4D-67EBEF88558B}" dt="2025-06-16T17:46:16.399" v="443" actId="6549"/>
          <ac:spMkLst>
            <pc:docMk/>
            <pc:sldMk cId="0" sldId="269"/>
            <ac:spMk id="8" creationId="{00000000-0000-0000-0000-000000000000}"/>
          </ac:spMkLst>
        </pc:spChg>
      </pc:sldChg>
      <pc:sldChg chg="addSp delSp modSp mod">
        <pc:chgData name="Norman Miller" userId="33eb6ff97e000b03" providerId="LiveId" clId="{7D2F6108-1017-4EEF-BB4D-67EBEF88558B}" dt="2025-06-16T17:49:22.725" v="492" actId="478"/>
        <pc:sldMkLst>
          <pc:docMk/>
          <pc:sldMk cId="0" sldId="270"/>
        </pc:sldMkLst>
        <pc:spChg chg="mod">
          <ac:chgData name="Norman Miller" userId="33eb6ff97e000b03" providerId="LiveId" clId="{7D2F6108-1017-4EEF-BB4D-67EBEF88558B}" dt="2025-06-16T17:48:58.926" v="489" actId="20577"/>
          <ac:spMkLst>
            <pc:docMk/>
            <pc:sldMk cId="0" sldId="270"/>
            <ac:spMk id="3" creationId="{00000000-0000-0000-0000-000000000000}"/>
          </ac:spMkLst>
        </pc:spChg>
        <pc:spChg chg="add del mod">
          <ac:chgData name="Norman Miller" userId="33eb6ff97e000b03" providerId="LiveId" clId="{7D2F6108-1017-4EEF-BB4D-67EBEF88558B}" dt="2025-06-16T17:49:22.725" v="492" actId="478"/>
          <ac:spMkLst>
            <pc:docMk/>
            <pc:sldMk cId="0" sldId="270"/>
            <ac:spMk id="13" creationId="{3B664726-1662-BC26-F4D9-B1970F7A3661}"/>
          </ac:spMkLst>
        </pc:spChg>
        <pc:picChg chg="add del mod">
          <ac:chgData name="Norman Miller" userId="33eb6ff97e000b03" providerId="LiveId" clId="{7D2F6108-1017-4EEF-BB4D-67EBEF88558B}" dt="2025-06-16T17:49:03.287" v="490" actId="21"/>
          <ac:picMkLst>
            <pc:docMk/>
            <pc:sldMk cId="0" sldId="270"/>
            <ac:picMk id="14" creationId="{2238930A-AD37-147E-EA45-94DDF2105B00}"/>
          </ac:picMkLst>
        </pc:picChg>
      </pc:sldChg>
      <pc:sldChg chg="addSp modSp mod">
        <pc:chgData name="Norman Miller" userId="33eb6ff97e000b03" providerId="LiveId" clId="{7D2F6108-1017-4EEF-BB4D-67EBEF88558B}" dt="2025-06-16T17:50:24.272" v="514" actId="1076"/>
        <pc:sldMkLst>
          <pc:docMk/>
          <pc:sldMk cId="0" sldId="271"/>
        </pc:sldMkLst>
        <pc:spChg chg="mod">
          <ac:chgData name="Norman Miller" userId="33eb6ff97e000b03" providerId="LiveId" clId="{7D2F6108-1017-4EEF-BB4D-67EBEF88558B}" dt="2025-06-16T17:49:32.869" v="494" actId="1076"/>
          <ac:spMkLst>
            <pc:docMk/>
            <pc:sldMk cId="0" sldId="271"/>
            <ac:spMk id="3" creationId="{00000000-0000-0000-0000-000000000000}"/>
          </ac:spMkLst>
        </pc:spChg>
        <pc:spChg chg="mod">
          <ac:chgData name="Norman Miller" userId="33eb6ff97e000b03" providerId="LiveId" clId="{7D2F6108-1017-4EEF-BB4D-67EBEF88558B}" dt="2025-06-16T17:50:07.373" v="507" actId="1076"/>
          <ac:spMkLst>
            <pc:docMk/>
            <pc:sldMk cId="0" sldId="271"/>
            <ac:spMk id="5" creationId="{00000000-0000-0000-0000-000000000000}"/>
          </ac:spMkLst>
        </pc:spChg>
        <pc:spChg chg="mod">
          <ac:chgData name="Norman Miller" userId="33eb6ff97e000b03" providerId="LiveId" clId="{7D2F6108-1017-4EEF-BB4D-67EBEF88558B}" dt="2025-06-16T17:50:10.495" v="508" actId="1076"/>
          <ac:spMkLst>
            <pc:docMk/>
            <pc:sldMk cId="0" sldId="271"/>
            <ac:spMk id="6" creationId="{00000000-0000-0000-0000-000000000000}"/>
          </ac:spMkLst>
        </pc:spChg>
        <pc:spChg chg="mod">
          <ac:chgData name="Norman Miller" userId="33eb6ff97e000b03" providerId="LiveId" clId="{7D2F6108-1017-4EEF-BB4D-67EBEF88558B}" dt="2025-06-16T17:50:00.157" v="505" actId="1076"/>
          <ac:spMkLst>
            <pc:docMk/>
            <pc:sldMk cId="0" sldId="271"/>
            <ac:spMk id="8" creationId="{00000000-0000-0000-0000-000000000000}"/>
          </ac:spMkLst>
        </pc:spChg>
        <pc:spChg chg="mod">
          <ac:chgData name="Norman Miller" userId="33eb6ff97e000b03" providerId="LiveId" clId="{7D2F6108-1017-4EEF-BB4D-67EBEF88558B}" dt="2025-06-16T17:50:03.211" v="506" actId="1076"/>
          <ac:spMkLst>
            <pc:docMk/>
            <pc:sldMk cId="0" sldId="271"/>
            <ac:spMk id="9" creationId="{00000000-0000-0000-0000-000000000000}"/>
          </ac:spMkLst>
        </pc:spChg>
        <pc:spChg chg="mod">
          <ac:chgData name="Norman Miller" userId="33eb6ff97e000b03" providerId="LiveId" clId="{7D2F6108-1017-4EEF-BB4D-67EBEF88558B}" dt="2025-06-16T17:49:54.909" v="503" actId="1076"/>
          <ac:spMkLst>
            <pc:docMk/>
            <pc:sldMk cId="0" sldId="271"/>
            <ac:spMk id="11" creationId="{00000000-0000-0000-0000-000000000000}"/>
          </ac:spMkLst>
        </pc:spChg>
        <pc:spChg chg="mod">
          <ac:chgData name="Norman Miller" userId="33eb6ff97e000b03" providerId="LiveId" clId="{7D2F6108-1017-4EEF-BB4D-67EBEF88558B}" dt="2025-06-16T17:49:57.236" v="504" actId="1076"/>
          <ac:spMkLst>
            <pc:docMk/>
            <pc:sldMk cId="0" sldId="271"/>
            <ac:spMk id="12" creationId="{00000000-0000-0000-0000-000000000000}"/>
          </ac:spMkLst>
        </pc:spChg>
        <pc:picChg chg="mod">
          <ac:chgData name="Norman Miller" userId="33eb6ff97e000b03" providerId="LiveId" clId="{7D2F6108-1017-4EEF-BB4D-67EBEF88558B}" dt="2025-06-16T17:49:45.281" v="499" actId="14100"/>
          <ac:picMkLst>
            <pc:docMk/>
            <pc:sldMk cId="0" sldId="271"/>
            <ac:picMk id="4" creationId="{00000000-0000-0000-0000-000000000000}"/>
          </ac:picMkLst>
        </pc:picChg>
        <pc:picChg chg="mod">
          <ac:chgData name="Norman Miller" userId="33eb6ff97e000b03" providerId="LiveId" clId="{7D2F6108-1017-4EEF-BB4D-67EBEF88558B}" dt="2025-06-16T17:49:49.389" v="500" actId="1076"/>
          <ac:picMkLst>
            <pc:docMk/>
            <pc:sldMk cId="0" sldId="271"/>
            <ac:picMk id="7" creationId="{00000000-0000-0000-0000-000000000000}"/>
          </ac:picMkLst>
        </pc:picChg>
        <pc:picChg chg="mod">
          <ac:chgData name="Norman Miller" userId="33eb6ff97e000b03" providerId="LiveId" clId="{7D2F6108-1017-4EEF-BB4D-67EBEF88558B}" dt="2025-06-16T17:49:52.751" v="502" actId="1076"/>
          <ac:picMkLst>
            <pc:docMk/>
            <pc:sldMk cId="0" sldId="271"/>
            <ac:picMk id="10" creationId="{00000000-0000-0000-0000-000000000000}"/>
          </ac:picMkLst>
        </pc:picChg>
        <pc:picChg chg="add mod">
          <ac:chgData name="Norman Miller" userId="33eb6ff97e000b03" providerId="LiveId" clId="{7D2F6108-1017-4EEF-BB4D-67EBEF88558B}" dt="2025-06-16T17:50:24.272" v="514" actId="1076"/>
          <ac:picMkLst>
            <pc:docMk/>
            <pc:sldMk cId="0" sldId="271"/>
            <ac:picMk id="13" creationId="{D2783283-887D-DD16-9E90-63A9BAE96890}"/>
          </ac:picMkLst>
        </pc:picChg>
      </pc:sldChg>
      <pc:sldChg chg="modSp mod">
        <pc:chgData name="Norman Miller" userId="33eb6ff97e000b03" providerId="LiveId" clId="{7D2F6108-1017-4EEF-BB4D-67EBEF88558B}" dt="2025-06-16T17:51:17.365" v="584" actId="20577"/>
        <pc:sldMkLst>
          <pc:docMk/>
          <pc:sldMk cId="0" sldId="272"/>
        </pc:sldMkLst>
        <pc:spChg chg="mod">
          <ac:chgData name="Norman Miller" userId="33eb6ff97e000b03" providerId="LiveId" clId="{7D2F6108-1017-4EEF-BB4D-67EBEF88558B}" dt="2025-06-16T17:51:07.854" v="583" actId="20577"/>
          <ac:spMkLst>
            <pc:docMk/>
            <pc:sldMk cId="0" sldId="272"/>
            <ac:spMk id="7" creationId="{00000000-0000-0000-0000-000000000000}"/>
          </ac:spMkLst>
        </pc:spChg>
        <pc:spChg chg="mod">
          <ac:chgData name="Norman Miller" userId="33eb6ff97e000b03" providerId="LiveId" clId="{7D2F6108-1017-4EEF-BB4D-67EBEF88558B}" dt="2025-06-16T17:51:17.365" v="584" actId="20577"/>
          <ac:spMkLst>
            <pc:docMk/>
            <pc:sldMk cId="0" sldId="272"/>
            <ac:spMk id="10" creationId="{00000000-0000-0000-0000-000000000000}"/>
          </ac:spMkLst>
        </pc:spChg>
      </pc:sldChg>
      <pc:sldChg chg="modSp mod">
        <pc:chgData name="Norman Miller" userId="33eb6ff97e000b03" providerId="LiveId" clId="{7D2F6108-1017-4EEF-BB4D-67EBEF88558B}" dt="2025-06-16T17:52:25.089" v="632" actId="1076"/>
        <pc:sldMkLst>
          <pc:docMk/>
          <pc:sldMk cId="0" sldId="274"/>
        </pc:sldMkLst>
        <pc:spChg chg="mod">
          <ac:chgData name="Norman Miller" userId="33eb6ff97e000b03" providerId="LiveId" clId="{7D2F6108-1017-4EEF-BB4D-67EBEF88558B}" dt="2025-06-16T17:52:25.089" v="632" actId="1076"/>
          <ac:spMkLst>
            <pc:docMk/>
            <pc:sldMk cId="0" sldId="274"/>
            <ac:spMk id="2" creationId="{00000000-0000-0000-0000-000000000000}"/>
          </ac:spMkLst>
        </pc:spChg>
      </pc:sldChg>
      <pc:sldChg chg="modSp mod">
        <pc:chgData name="Norman Miller" userId="33eb6ff97e000b03" providerId="LiveId" clId="{7D2F6108-1017-4EEF-BB4D-67EBEF88558B}" dt="2025-06-16T17:53:05.638" v="708" actId="20577"/>
        <pc:sldMkLst>
          <pc:docMk/>
          <pc:sldMk cId="0" sldId="275"/>
        </pc:sldMkLst>
        <pc:spChg chg="mod">
          <ac:chgData name="Norman Miller" userId="33eb6ff97e000b03" providerId="LiveId" clId="{7D2F6108-1017-4EEF-BB4D-67EBEF88558B}" dt="2025-06-16T17:53:05.638" v="708" actId="20577"/>
          <ac:spMkLst>
            <pc:docMk/>
            <pc:sldMk cId="0" sldId="275"/>
            <ac:spMk id="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5512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lide 1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lide 1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Slide 1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1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1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1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1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1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2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1C4241"/>
          </a:solidFill>
          <a:ln/>
        </p:spPr>
      </p:sp>
      <p:sp>
        <p:nvSpPr>
          <p:cNvPr id="3" name="Shape 1"/>
          <p:cNvSpPr/>
          <p:nvPr/>
        </p:nvSpPr>
        <p:spPr>
          <a:xfrm>
            <a:off x="0" y="0"/>
            <a:ext cx="14630400" cy="8229600"/>
          </a:xfrm>
          <a:prstGeom prst="rect">
            <a:avLst/>
          </a:prstGeom>
          <a:solidFill>
            <a:srgbClr val="123332"/>
          </a:solid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png"/></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20.xml"/><Relationship Id="rId1" Type="http://schemas.openxmlformats.org/officeDocument/2006/relationships/slideLayout" Target="../slideLayouts/slideLayout2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hyperlink" Target="https://blog.zeroconsulting.com/en/crrem-tool" TargetMode="External"/><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756053"/>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Real Estate, Sustainability, and Climate Risk</a:t>
            </a:r>
            <a:endParaRPr lang="en-US" sz="4400" dirty="0"/>
          </a:p>
        </p:txBody>
      </p:sp>
      <p:sp>
        <p:nvSpPr>
          <p:cNvPr id="4" name="Text 1"/>
          <p:cNvSpPr/>
          <p:nvPr/>
        </p:nvSpPr>
        <p:spPr>
          <a:xfrm>
            <a:off x="6324124" y="3523059"/>
            <a:ext cx="7468553" cy="1532096"/>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Real estate has a significant impact on climate change and faces increasing climate risks. The construction and operation of buildings produce substantial CO2 emissions, but the industry can also be part of the solution.</a:t>
            </a:r>
            <a:endParaRPr lang="en-US" sz="1850" dirty="0"/>
          </a:p>
        </p:txBody>
      </p:sp>
      <p:sp>
        <p:nvSpPr>
          <p:cNvPr id="5" name="Text 2"/>
          <p:cNvSpPr/>
          <p:nvPr/>
        </p:nvSpPr>
        <p:spPr>
          <a:xfrm>
            <a:off x="6324124" y="5324356"/>
            <a:ext cx="7468553"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This chapter explores the relationship between real estate and sustainability, examining both the financial considerations of energy efficiency and the physical climate risks facing the industry.</a:t>
            </a:r>
            <a:endParaRPr lang="en-US" sz="185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76645" y="1144191"/>
            <a:ext cx="8331041" cy="652701"/>
          </a:xfrm>
          <a:prstGeom prst="rect">
            <a:avLst/>
          </a:prstGeom>
          <a:noFill/>
          <a:ln/>
        </p:spPr>
        <p:txBody>
          <a:bodyPr wrap="none" lIns="0" tIns="0" rIns="0" bIns="0" rtlCol="0" anchor="t"/>
          <a:lstStyle/>
          <a:p>
            <a:pPr marL="0" indent="0" algn="l">
              <a:lnSpc>
                <a:spcPts val="5100"/>
              </a:lnSpc>
              <a:buNone/>
            </a:pPr>
            <a:r>
              <a:rPr lang="en-US" sz="4100" dirty="0">
                <a:solidFill>
                  <a:srgbClr val="FFD9BE"/>
                </a:solidFill>
                <a:latin typeface="Quattrocento" pitchFamily="34" charset="0"/>
                <a:ea typeface="Quattrocento" pitchFamily="34" charset="-122"/>
                <a:cs typeface="Quattrocento" pitchFamily="34" charset="-120"/>
              </a:rPr>
              <a:t>Financial Value of Energy Efficiency</a:t>
            </a:r>
            <a:endParaRPr lang="en-US" sz="4100" dirty="0"/>
          </a:p>
        </p:txBody>
      </p:sp>
      <p:pic>
        <p:nvPicPr>
          <p:cNvPr id="3" name="Image 0" descr="preencoded.png"/>
          <p:cNvPicPr>
            <a:picLocks noChangeAspect="1"/>
          </p:cNvPicPr>
          <p:nvPr/>
        </p:nvPicPr>
        <p:blipFill>
          <a:blip r:embed="rId3"/>
          <a:stretch>
            <a:fillRect/>
          </a:stretch>
        </p:blipFill>
        <p:spPr>
          <a:xfrm>
            <a:off x="2967038" y="2240637"/>
            <a:ext cx="2157651" cy="1258133"/>
          </a:xfrm>
          <a:prstGeom prst="rect">
            <a:avLst/>
          </a:prstGeom>
        </p:spPr>
      </p:pic>
      <p:pic>
        <p:nvPicPr>
          <p:cNvPr id="4" name="Image 1" descr="preencoded.png"/>
          <p:cNvPicPr>
            <a:picLocks noChangeAspect="1"/>
          </p:cNvPicPr>
          <p:nvPr/>
        </p:nvPicPr>
        <p:blipFill>
          <a:blip r:embed="rId4"/>
          <a:stretch>
            <a:fillRect/>
          </a:stretch>
        </p:blipFill>
        <p:spPr>
          <a:xfrm>
            <a:off x="3889772" y="2829997"/>
            <a:ext cx="312063" cy="390049"/>
          </a:xfrm>
          <a:prstGeom prst="rect">
            <a:avLst/>
          </a:prstGeom>
        </p:spPr>
      </p:pic>
      <p:sp>
        <p:nvSpPr>
          <p:cNvPr id="5" name="Text 1"/>
          <p:cNvSpPr/>
          <p:nvPr/>
        </p:nvSpPr>
        <p:spPr>
          <a:xfrm>
            <a:off x="5346502" y="2462451"/>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Net Present Value</a:t>
            </a:r>
            <a:endParaRPr lang="en-US" sz="2050" dirty="0"/>
          </a:p>
        </p:txBody>
      </p:sp>
      <p:sp>
        <p:nvSpPr>
          <p:cNvPr id="6" name="Text 2"/>
          <p:cNvSpPr/>
          <p:nvPr/>
        </p:nvSpPr>
        <p:spPr>
          <a:xfrm>
            <a:off x="5346502" y="2921913"/>
            <a:ext cx="5734883"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The correct framework for evaluating energy investments</a:t>
            </a:r>
            <a:endParaRPr lang="en-US" sz="1700" dirty="0"/>
          </a:p>
        </p:txBody>
      </p:sp>
      <p:sp>
        <p:nvSpPr>
          <p:cNvPr id="7" name="Shape 3"/>
          <p:cNvSpPr/>
          <p:nvPr/>
        </p:nvSpPr>
        <p:spPr>
          <a:xfrm>
            <a:off x="5180052" y="3511153"/>
            <a:ext cx="8618339" cy="15240"/>
          </a:xfrm>
          <a:prstGeom prst="roundRect">
            <a:avLst>
              <a:gd name="adj" fmla="val 218420"/>
            </a:avLst>
          </a:prstGeom>
          <a:solidFill>
            <a:srgbClr val="4A6B6A"/>
          </a:solidFill>
          <a:ln/>
        </p:spPr>
        <p:txBody>
          <a:bodyPr/>
          <a:lstStyle/>
          <a:p>
            <a:endParaRPr lang="en-US"/>
          </a:p>
        </p:txBody>
      </p:sp>
      <p:pic>
        <p:nvPicPr>
          <p:cNvPr id="8" name="Image 2" descr="preencoded.png"/>
          <p:cNvPicPr>
            <a:picLocks noChangeAspect="1"/>
          </p:cNvPicPr>
          <p:nvPr/>
        </p:nvPicPr>
        <p:blipFill>
          <a:blip r:embed="rId5"/>
          <a:stretch>
            <a:fillRect/>
          </a:stretch>
        </p:blipFill>
        <p:spPr>
          <a:xfrm>
            <a:off x="1888093" y="3554135"/>
            <a:ext cx="4315420" cy="1258133"/>
          </a:xfrm>
          <a:prstGeom prst="rect">
            <a:avLst/>
          </a:prstGeom>
        </p:spPr>
      </p:pic>
      <p:pic>
        <p:nvPicPr>
          <p:cNvPr id="9" name="Image 3" descr="preencoded.png"/>
          <p:cNvPicPr>
            <a:picLocks noChangeAspect="1"/>
          </p:cNvPicPr>
          <p:nvPr/>
        </p:nvPicPr>
        <p:blipFill>
          <a:blip r:embed="rId6"/>
          <a:stretch>
            <a:fillRect/>
          </a:stretch>
        </p:blipFill>
        <p:spPr>
          <a:xfrm>
            <a:off x="3889772" y="3988117"/>
            <a:ext cx="312063" cy="390049"/>
          </a:xfrm>
          <a:prstGeom prst="rect">
            <a:avLst/>
          </a:prstGeom>
        </p:spPr>
      </p:pic>
      <p:sp>
        <p:nvSpPr>
          <p:cNvPr id="10" name="Text 4"/>
          <p:cNvSpPr/>
          <p:nvPr/>
        </p:nvSpPr>
        <p:spPr>
          <a:xfrm>
            <a:off x="6425327" y="3775948"/>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Multiple Value Drivers</a:t>
            </a:r>
            <a:endParaRPr lang="en-US" sz="2050" dirty="0"/>
          </a:p>
        </p:txBody>
      </p:sp>
      <p:sp>
        <p:nvSpPr>
          <p:cNvPr id="11" name="Text 5"/>
          <p:cNvSpPr/>
          <p:nvPr/>
        </p:nvSpPr>
        <p:spPr>
          <a:xfrm>
            <a:off x="6425327" y="4235410"/>
            <a:ext cx="4993124"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Affects rents, occupancy, costs, and discount rates</a:t>
            </a:r>
            <a:endParaRPr lang="en-US" sz="1700" dirty="0"/>
          </a:p>
        </p:txBody>
      </p:sp>
      <p:sp>
        <p:nvSpPr>
          <p:cNvPr id="12" name="Shape 6"/>
          <p:cNvSpPr/>
          <p:nvPr/>
        </p:nvSpPr>
        <p:spPr>
          <a:xfrm>
            <a:off x="6258878" y="4824651"/>
            <a:ext cx="7539514" cy="15240"/>
          </a:xfrm>
          <a:prstGeom prst="roundRect">
            <a:avLst>
              <a:gd name="adj" fmla="val 218420"/>
            </a:avLst>
          </a:prstGeom>
          <a:solidFill>
            <a:srgbClr val="4A6B6A"/>
          </a:solidFill>
          <a:ln/>
        </p:spPr>
        <p:txBody>
          <a:bodyPr/>
          <a:lstStyle/>
          <a:p>
            <a:endParaRPr lang="en-US"/>
          </a:p>
        </p:txBody>
      </p:sp>
      <p:pic>
        <p:nvPicPr>
          <p:cNvPr id="13" name="Image 4" descr="preencoded.png"/>
          <p:cNvPicPr>
            <a:picLocks noChangeAspect="1"/>
          </p:cNvPicPr>
          <p:nvPr/>
        </p:nvPicPr>
        <p:blipFill>
          <a:blip r:embed="rId7"/>
          <a:stretch>
            <a:fillRect/>
          </a:stretch>
        </p:blipFill>
        <p:spPr>
          <a:xfrm>
            <a:off x="809268" y="4867632"/>
            <a:ext cx="6473071" cy="1258133"/>
          </a:xfrm>
          <a:prstGeom prst="rect">
            <a:avLst/>
          </a:prstGeom>
        </p:spPr>
      </p:pic>
      <p:pic>
        <p:nvPicPr>
          <p:cNvPr id="14" name="Image 5" descr="preencoded.png"/>
          <p:cNvPicPr>
            <a:picLocks noChangeAspect="1"/>
          </p:cNvPicPr>
          <p:nvPr/>
        </p:nvPicPr>
        <p:blipFill>
          <a:blip r:embed="rId8"/>
          <a:stretch>
            <a:fillRect/>
          </a:stretch>
        </p:blipFill>
        <p:spPr>
          <a:xfrm>
            <a:off x="3889653" y="5301615"/>
            <a:ext cx="312063" cy="390049"/>
          </a:xfrm>
          <a:prstGeom prst="rect">
            <a:avLst/>
          </a:prstGeom>
        </p:spPr>
      </p:pic>
      <p:sp>
        <p:nvSpPr>
          <p:cNvPr id="15" name="Text 7"/>
          <p:cNvSpPr/>
          <p:nvPr/>
        </p:nvSpPr>
        <p:spPr>
          <a:xfrm>
            <a:off x="7504152" y="5089446"/>
            <a:ext cx="2610683" cy="326350"/>
          </a:xfrm>
          <a:prstGeom prst="rect">
            <a:avLst/>
          </a:prstGeom>
          <a:noFill/>
          <a:ln/>
        </p:spPr>
        <p:txBody>
          <a:bodyPr wrap="none" lIns="0" tIns="0" rIns="0" bIns="0" rtlCol="0" anchor="t"/>
          <a:lstStyle/>
          <a:p>
            <a:pPr marL="0" indent="0" algn="l">
              <a:lnSpc>
                <a:spcPts val="2550"/>
              </a:lnSpc>
              <a:buNone/>
            </a:pPr>
            <a:r>
              <a:rPr lang="en-US" sz="2050" dirty="0">
                <a:solidFill>
                  <a:srgbClr val="F9EEE7"/>
                </a:solidFill>
                <a:latin typeface="Quattrocento" pitchFamily="34" charset="0"/>
                <a:ea typeface="Quattrocento" pitchFamily="34" charset="-122"/>
                <a:cs typeface="Quattrocento" pitchFamily="34" charset="-120"/>
              </a:rPr>
              <a:t>Building Performance</a:t>
            </a:r>
            <a:endParaRPr lang="en-US" sz="2050" dirty="0"/>
          </a:p>
        </p:txBody>
      </p:sp>
      <p:sp>
        <p:nvSpPr>
          <p:cNvPr id="16" name="Text 8"/>
          <p:cNvSpPr/>
          <p:nvPr/>
        </p:nvSpPr>
        <p:spPr>
          <a:xfrm>
            <a:off x="7504152" y="5548908"/>
            <a:ext cx="5799177" cy="355044"/>
          </a:xfrm>
          <a:prstGeom prst="rect">
            <a:avLst/>
          </a:prstGeom>
          <a:noFill/>
          <a:ln/>
        </p:spPr>
        <p:txBody>
          <a:bodyPr wrap="non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Higher energy efficiency typically increases financial value</a:t>
            </a:r>
            <a:endParaRPr lang="en-US" sz="1700" dirty="0"/>
          </a:p>
        </p:txBody>
      </p:sp>
      <p:sp>
        <p:nvSpPr>
          <p:cNvPr id="17" name="Text 9"/>
          <p:cNvSpPr/>
          <p:nvPr/>
        </p:nvSpPr>
        <p:spPr>
          <a:xfrm>
            <a:off x="776645" y="6375321"/>
            <a:ext cx="13077111" cy="710089"/>
          </a:xfrm>
          <a:prstGeom prst="rect">
            <a:avLst/>
          </a:prstGeom>
          <a:noFill/>
          <a:ln/>
        </p:spPr>
        <p:txBody>
          <a:bodyPr wrap="square" lIns="0" tIns="0" rIns="0" bIns="0" rtlCol="0" anchor="t"/>
          <a:lstStyle/>
          <a:p>
            <a:pPr marL="0" indent="0" algn="l">
              <a:lnSpc>
                <a:spcPts val="2750"/>
              </a:lnSpc>
              <a:buNone/>
            </a:pPr>
            <a:r>
              <a:rPr lang="en-US" sz="1700" dirty="0">
                <a:solidFill>
                  <a:srgbClr val="F9EEE7"/>
                </a:solidFill>
                <a:latin typeface="Quattrocento" pitchFamily="34" charset="0"/>
                <a:ea typeface="Quattrocento" pitchFamily="34" charset="-122"/>
                <a:cs typeface="Quattrocento" pitchFamily="34" charset="-120"/>
              </a:rPr>
              <a:t>Building owners should use the net present value rule to evaluate energy efficiency investments, not simple payback period. This approach accounts for all cash flow effects and the time value of money.</a:t>
            </a:r>
            <a:endParaRPr lang="en-US" sz="17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766179"/>
          </a:xfrm>
          <a:prstGeom prst="rect">
            <a:avLst/>
          </a:prstGeom>
        </p:spPr>
      </p:pic>
      <p:sp>
        <p:nvSpPr>
          <p:cNvPr id="3" name="Text 0"/>
          <p:cNvSpPr/>
          <p:nvPr/>
        </p:nvSpPr>
        <p:spPr>
          <a:xfrm>
            <a:off x="774502" y="3864650"/>
            <a:ext cx="11990308" cy="650796"/>
          </a:xfrm>
          <a:prstGeom prst="rect">
            <a:avLst/>
          </a:prstGeom>
          <a:noFill/>
          <a:ln/>
        </p:spPr>
        <p:txBody>
          <a:bodyPr wrap="none" lIns="0" tIns="0" rIns="0" bIns="0" rtlCol="0" anchor="t"/>
          <a:lstStyle/>
          <a:p>
            <a:pPr marL="0" indent="0" algn="l">
              <a:lnSpc>
                <a:spcPts val="5100"/>
              </a:lnSpc>
              <a:buNone/>
            </a:pPr>
            <a:r>
              <a:rPr lang="en-US" sz="4100" dirty="0">
                <a:solidFill>
                  <a:srgbClr val="FFD9BE"/>
                </a:solidFill>
                <a:latin typeface="Quattrocento" pitchFamily="34" charset="0"/>
                <a:ea typeface="Quattrocento" pitchFamily="34" charset="-122"/>
                <a:cs typeface="Quattrocento" pitchFamily="34" charset="-120"/>
              </a:rPr>
              <a:t>Evidence: Green Building Premiums from Research</a:t>
            </a:r>
            <a:endParaRPr lang="en-US" sz="4100" dirty="0"/>
          </a:p>
        </p:txBody>
      </p:sp>
      <p:sp>
        <p:nvSpPr>
          <p:cNvPr id="4" name="Text 1"/>
          <p:cNvSpPr/>
          <p:nvPr/>
        </p:nvSpPr>
        <p:spPr>
          <a:xfrm>
            <a:off x="774502" y="4958001"/>
            <a:ext cx="3062883" cy="730210"/>
          </a:xfrm>
          <a:prstGeom prst="rect">
            <a:avLst/>
          </a:prstGeom>
          <a:noFill/>
          <a:ln/>
        </p:spPr>
        <p:txBody>
          <a:bodyPr wrap="none" lIns="0" tIns="0" rIns="0" bIns="0" rtlCol="0" anchor="t"/>
          <a:lstStyle/>
          <a:p>
            <a:pPr marL="0" indent="0" algn="ctr">
              <a:lnSpc>
                <a:spcPts val="5750"/>
              </a:lnSpc>
              <a:buNone/>
            </a:pPr>
            <a:r>
              <a:rPr lang="en-US" sz="5750" dirty="0">
                <a:solidFill>
                  <a:srgbClr val="F9EEE7"/>
                </a:solidFill>
                <a:latin typeface="Quattrocento" pitchFamily="34" charset="0"/>
                <a:ea typeface="Quattrocento" pitchFamily="34" charset="-122"/>
                <a:cs typeface="Quattrocento" pitchFamily="34" charset="-120"/>
              </a:rPr>
              <a:t>6%</a:t>
            </a:r>
            <a:endParaRPr lang="en-US" sz="5750" dirty="0"/>
          </a:p>
        </p:txBody>
      </p:sp>
      <p:sp>
        <p:nvSpPr>
          <p:cNvPr id="5" name="Text 2"/>
          <p:cNvSpPr/>
          <p:nvPr/>
        </p:nvSpPr>
        <p:spPr>
          <a:xfrm>
            <a:off x="857726" y="5964793"/>
            <a:ext cx="2896314" cy="325398"/>
          </a:xfrm>
          <a:prstGeom prst="rect">
            <a:avLst/>
          </a:prstGeom>
          <a:noFill/>
          <a:ln/>
        </p:spPr>
        <p:txBody>
          <a:bodyPr wrap="none" lIns="0" tIns="0" rIns="0" bIns="0" rtlCol="0" anchor="t"/>
          <a:lstStyle/>
          <a:p>
            <a:pPr marL="0" indent="0" algn="ctr">
              <a:lnSpc>
                <a:spcPts val="2550"/>
              </a:lnSpc>
              <a:buNone/>
            </a:pPr>
            <a:r>
              <a:rPr lang="en-US" sz="2050" dirty="0">
                <a:solidFill>
                  <a:srgbClr val="F9EEE7"/>
                </a:solidFill>
                <a:latin typeface="Quattrocento" pitchFamily="34" charset="0"/>
                <a:ea typeface="Quattrocento" pitchFamily="34" charset="-122"/>
                <a:cs typeface="Quattrocento" pitchFamily="34" charset="-120"/>
              </a:rPr>
              <a:t>Average Rental Premium</a:t>
            </a:r>
            <a:endParaRPr lang="en-US" sz="2050" dirty="0"/>
          </a:p>
        </p:txBody>
      </p:sp>
      <p:sp>
        <p:nvSpPr>
          <p:cNvPr id="6" name="Text 3"/>
          <p:cNvSpPr/>
          <p:nvPr/>
        </p:nvSpPr>
        <p:spPr>
          <a:xfrm>
            <a:off x="774502" y="6422946"/>
            <a:ext cx="3062883" cy="708184"/>
          </a:xfrm>
          <a:prstGeom prst="rect">
            <a:avLst/>
          </a:prstGeom>
          <a:noFill/>
          <a:ln/>
        </p:spPr>
        <p:txBody>
          <a:bodyPr wrap="square" lIns="0" tIns="0" rIns="0" bIns="0" rtlCol="0" anchor="t"/>
          <a:lstStyle/>
          <a:p>
            <a:pPr marL="0" indent="0" algn="ctr">
              <a:lnSpc>
                <a:spcPts val="2750"/>
              </a:lnSpc>
              <a:buNone/>
            </a:pPr>
            <a:r>
              <a:rPr lang="en-US" sz="1700" dirty="0">
                <a:solidFill>
                  <a:srgbClr val="F9EEE7"/>
                </a:solidFill>
                <a:latin typeface="Quattrocento" pitchFamily="34" charset="0"/>
                <a:ea typeface="Quattrocento" pitchFamily="34" charset="-122"/>
                <a:cs typeface="Quattrocento" pitchFamily="34" charset="-120"/>
              </a:rPr>
              <a:t>Green buildings command higher rents across markets.</a:t>
            </a:r>
            <a:endParaRPr lang="en-US" sz="1700" dirty="0"/>
          </a:p>
        </p:txBody>
      </p:sp>
      <p:sp>
        <p:nvSpPr>
          <p:cNvPr id="7" name="Text 4"/>
          <p:cNvSpPr/>
          <p:nvPr/>
        </p:nvSpPr>
        <p:spPr>
          <a:xfrm>
            <a:off x="4113967" y="4958001"/>
            <a:ext cx="3062883" cy="730210"/>
          </a:xfrm>
          <a:prstGeom prst="rect">
            <a:avLst/>
          </a:prstGeom>
          <a:noFill/>
          <a:ln/>
        </p:spPr>
        <p:txBody>
          <a:bodyPr wrap="none" lIns="0" tIns="0" rIns="0" bIns="0" rtlCol="0" anchor="t"/>
          <a:lstStyle/>
          <a:p>
            <a:pPr marL="0" indent="0" algn="ctr">
              <a:lnSpc>
                <a:spcPts val="5750"/>
              </a:lnSpc>
              <a:buNone/>
            </a:pPr>
            <a:r>
              <a:rPr lang="en-US" sz="5750" dirty="0">
                <a:solidFill>
                  <a:srgbClr val="F9EEE7"/>
                </a:solidFill>
                <a:latin typeface="Quattrocento" pitchFamily="34" charset="0"/>
                <a:ea typeface="Quattrocento" pitchFamily="34" charset="-122"/>
                <a:cs typeface="Quattrocento" pitchFamily="34" charset="-120"/>
              </a:rPr>
              <a:t>8.2%</a:t>
            </a:r>
            <a:endParaRPr lang="en-US" sz="5750" dirty="0"/>
          </a:p>
        </p:txBody>
      </p:sp>
      <p:sp>
        <p:nvSpPr>
          <p:cNvPr id="8" name="Text 5"/>
          <p:cNvSpPr/>
          <p:nvPr/>
        </p:nvSpPr>
        <p:spPr>
          <a:xfrm>
            <a:off x="4343638" y="5964793"/>
            <a:ext cx="2603421" cy="325398"/>
          </a:xfrm>
          <a:prstGeom prst="rect">
            <a:avLst/>
          </a:prstGeom>
          <a:noFill/>
          <a:ln/>
        </p:spPr>
        <p:txBody>
          <a:bodyPr wrap="none" lIns="0" tIns="0" rIns="0" bIns="0" rtlCol="0" anchor="t"/>
          <a:lstStyle/>
          <a:p>
            <a:pPr marL="0" indent="0" algn="ctr">
              <a:lnSpc>
                <a:spcPts val="2550"/>
              </a:lnSpc>
              <a:buNone/>
            </a:pPr>
            <a:r>
              <a:rPr lang="en-US" sz="2050" dirty="0">
                <a:solidFill>
                  <a:srgbClr val="F9EEE7"/>
                </a:solidFill>
                <a:latin typeface="Quattrocento" pitchFamily="34" charset="0"/>
                <a:ea typeface="Quattrocento" pitchFamily="34" charset="-122"/>
                <a:cs typeface="Quattrocento" pitchFamily="34" charset="-120"/>
              </a:rPr>
              <a:t>Residential Premium</a:t>
            </a:r>
            <a:endParaRPr lang="en-US" sz="2050" dirty="0"/>
          </a:p>
        </p:txBody>
      </p:sp>
      <p:sp>
        <p:nvSpPr>
          <p:cNvPr id="9" name="Text 6"/>
          <p:cNvSpPr/>
          <p:nvPr/>
        </p:nvSpPr>
        <p:spPr>
          <a:xfrm>
            <a:off x="4113967" y="6422946"/>
            <a:ext cx="3062883" cy="708184"/>
          </a:xfrm>
          <a:prstGeom prst="rect">
            <a:avLst/>
          </a:prstGeom>
          <a:noFill/>
          <a:ln/>
        </p:spPr>
        <p:txBody>
          <a:bodyPr wrap="square" lIns="0" tIns="0" rIns="0" bIns="0" rtlCol="0" anchor="t"/>
          <a:lstStyle/>
          <a:p>
            <a:pPr marL="0" indent="0" algn="ctr">
              <a:lnSpc>
                <a:spcPts val="2750"/>
              </a:lnSpc>
              <a:buNone/>
            </a:pPr>
            <a:r>
              <a:rPr lang="en-US" sz="1700" dirty="0">
                <a:solidFill>
                  <a:srgbClr val="F9EEE7"/>
                </a:solidFill>
                <a:latin typeface="Quattrocento" pitchFamily="34" charset="0"/>
                <a:ea typeface="Quattrocento" pitchFamily="34" charset="-122"/>
                <a:cs typeface="Quattrocento" pitchFamily="34" charset="-120"/>
              </a:rPr>
              <a:t>Green homes see significant rental advantage.</a:t>
            </a:r>
            <a:endParaRPr lang="en-US" sz="1700" dirty="0"/>
          </a:p>
        </p:txBody>
      </p:sp>
      <p:sp>
        <p:nvSpPr>
          <p:cNvPr id="10" name="Text 7"/>
          <p:cNvSpPr/>
          <p:nvPr/>
        </p:nvSpPr>
        <p:spPr>
          <a:xfrm>
            <a:off x="7453432" y="4958001"/>
            <a:ext cx="3062883" cy="730210"/>
          </a:xfrm>
          <a:prstGeom prst="rect">
            <a:avLst/>
          </a:prstGeom>
          <a:noFill/>
          <a:ln/>
        </p:spPr>
        <p:txBody>
          <a:bodyPr wrap="none" lIns="0" tIns="0" rIns="0" bIns="0" rtlCol="0" anchor="t"/>
          <a:lstStyle/>
          <a:p>
            <a:pPr marL="0" indent="0" algn="ctr">
              <a:lnSpc>
                <a:spcPts val="5750"/>
              </a:lnSpc>
              <a:buNone/>
            </a:pPr>
            <a:r>
              <a:rPr lang="en-US" sz="5750" dirty="0">
                <a:solidFill>
                  <a:srgbClr val="F9EEE7"/>
                </a:solidFill>
                <a:latin typeface="Quattrocento" pitchFamily="34" charset="0"/>
                <a:ea typeface="Quattrocento" pitchFamily="34" charset="-122"/>
                <a:cs typeface="Quattrocento" pitchFamily="34" charset="-120"/>
              </a:rPr>
              <a:t>5.4%</a:t>
            </a:r>
            <a:endParaRPr lang="en-US" sz="5750" dirty="0"/>
          </a:p>
        </p:txBody>
      </p:sp>
      <p:sp>
        <p:nvSpPr>
          <p:cNvPr id="11" name="Text 8"/>
          <p:cNvSpPr/>
          <p:nvPr/>
        </p:nvSpPr>
        <p:spPr>
          <a:xfrm>
            <a:off x="7683103" y="5964793"/>
            <a:ext cx="2603421" cy="325398"/>
          </a:xfrm>
          <a:prstGeom prst="rect">
            <a:avLst/>
          </a:prstGeom>
          <a:noFill/>
          <a:ln/>
        </p:spPr>
        <p:txBody>
          <a:bodyPr wrap="none" lIns="0" tIns="0" rIns="0" bIns="0" rtlCol="0" anchor="t"/>
          <a:lstStyle/>
          <a:p>
            <a:pPr marL="0" indent="0" algn="ctr">
              <a:lnSpc>
                <a:spcPts val="2550"/>
              </a:lnSpc>
              <a:buNone/>
            </a:pPr>
            <a:r>
              <a:rPr lang="en-US" sz="2050" dirty="0">
                <a:solidFill>
                  <a:srgbClr val="F9EEE7"/>
                </a:solidFill>
                <a:latin typeface="Quattrocento" pitchFamily="34" charset="0"/>
                <a:ea typeface="Quattrocento" pitchFamily="34" charset="-122"/>
                <a:cs typeface="Quattrocento" pitchFamily="34" charset="-120"/>
              </a:rPr>
              <a:t>Commercial Premium</a:t>
            </a:r>
            <a:endParaRPr lang="en-US" sz="2050" dirty="0"/>
          </a:p>
        </p:txBody>
      </p:sp>
      <p:sp>
        <p:nvSpPr>
          <p:cNvPr id="12" name="Text 9"/>
          <p:cNvSpPr/>
          <p:nvPr/>
        </p:nvSpPr>
        <p:spPr>
          <a:xfrm>
            <a:off x="7453432" y="6422946"/>
            <a:ext cx="3062883" cy="708184"/>
          </a:xfrm>
          <a:prstGeom prst="rect">
            <a:avLst/>
          </a:prstGeom>
          <a:noFill/>
          <a:ln/>
        </p:spPr>
        <p:txBody>
          <a:bodyPr wrap="square" lIns="0" tIns="0" rIns="0" bIns="0" rtlCol="0" anchor="t"/>
          <a:lstStyle/>
          <a:p>
            <a:pPr marL="0" indent="0" algn="ctr">
              <a:lnSpc>
                <a:spcPts val="2750"/>
              </a:lnSpc>
              <a:buNone/>
            </a:pPr>
            <a:r>
              <a:rPr lang="en-US" sz="1700" dirty="0">
                <a:solidFill>
                  <a:srgbClr val="F9EEE7"/>
                </a:solidFill>
                <a:latin typeface="Quattrocento" pitchFamily="34" charset="0"/>
                <a:ea typeface="Quattrocento" pitchFamily="34" charset="-122"/>
                <a:cs typeface="Quattrocento" pitchFamily="34" charset="-120"/>
              </a:rPr>
              <a:t>Offices and retail spaces benefit from certification.</a:t>
            </a:r>
            <a:endParaRPr lang="en-US" sz="1700" dirty="0"/>
          </a:p>
        </p:txBody>
      </p:sp>
      <p:sp>
        <p:nvSpPr>
          <p:cNvPr id="13" name="Text 10"/>
          <p:cNvSpPr/>
          <p:nvPr/>
        </p:nvSpPr>
        <p:spPr>
          <a:xfrm>
            <a:off x="10792897" y="4958001"/>
            <a:ext cx="3063002" cy="730210"/>
          </a:xfrm>
          <a:prstGeom prst="rect">
            <a:avLst/>
          </a:prstGeom>
          <a:noFill/>
          <a:ln/>
        </p:spPr>
        <p:txBody>
          <a:bodyPr wrap="none" lIns="0" tIns="0" rIns="0" bIns="0" rtlCol="0" anchor="t"/>
          <a:lstStyle/>
          <a:p>
            <a:pPr marL="0" indent="0" algn="ctr">
              <a:lnSpc>
                <a:spcPts val="5750"/>
              </a:lnSpc>
              <a:buNone/>
            </a:pPr>
            <a:r>
              <a:rPr lang="en-US" sz="5750" dirty="0">
                <a:solidFill>
                  <a:srgbClr val="F9EEE7"/>
                </a:solidFill>
                <a:latin typeface="Quattrocento" pitchFamily="34" charset="0"/>
                <a:ea typeface="Quattrocento" pitchFamily="34" charset="-122"/>
                <a:cs typeface="Quattrocento" pitchFamily="34" charset="-120"/>
              </a:rPr>
              <a:t>7.6%</a:t>
            </a:r>
            <a:endParaRPr lang="en-US" sz="5750" dirty="0"/>
          </a:p>
        </p:txBody>
      </p:sp>
      <p:sp>
        <p:nvSpPr>
          <p:cNvPr id="14" name="Text 11"/>
          <p:cNvSpPr/>
          <p:nvPr/>
        </p:nvSpPr>
        <p:spPr>
          <a:xfrm>
            <a:off x="11022687" y="5964793"/>
            <a:ext cx="2603421" cy="325398"/>
          </a:xfrm>
          <a:prstGeom prst="rect">
            <a:avLst/>
          </a:prstGeom>
          <a:noFill/>
          <a:ln/>
        </p:spPr>
        <p:txBody>
          <a:bodyPr wrap="none" lIns="0" tIns="0" rIns="0" bIns="0" rtlCol="0" anchor="t"/>
          <a:lstStyle/>
          <a:p>
            <a:pPr marL="0" indent="0" algn="ctr">
              <a:lnSpc>
                <a:spcPts val="2550"/>
              </a:lnSpc>
              <a:buNone/>
            </a:pPr>
            <a:r>
              <a:rPr lang="en-US" sz="2050" dirty="0">
                <a:solidFill>
                  <a:srgbClr val="F9EEE7"/>
                </a:solidFill>
                <a:latin typeface="Quattrocento" pitchFamily="34" charset="0"/>
                <a:ea typeface="Quattrocento" pitchFamily="34" charset="-122"/>
                <a:cs typeface="Quattrocento" pitchFamily="34" charset="-120"/>
              </a:rPr>
              <a:t>Sales Value Premium</a:t>
            </a:r>
            <a:endParaRPr lang="en-US" sz="2050" dirty="0"/>
          </a:p>
        </p:txBody>
      </p:sp>
      <p:sp>
        <p:nvSpPr>
          <p:cNvPr id="15" name="Text 12"/>
          <p:cNvSpPr/>
          <p:nvPr/>
        </p:nvSpPr>
        <p:spPr>
          <a:xfrm>
            <a:off x="10792897" y="6422946"/>
            <a:ext cx="3063002" cy="708184"/>
          </a:xfrm>
          <a:prstGeom prst="rect">
            <a:avLst/>
          </a:prstGeom>
          <a:noFill/>
          <a:ln/>
        </p:spPr>
        <p:txBody>
          <a:bodyPr wrap="square" lIns="0" tIns="0" rIns="0" bIns="0" rtlCol="0" anchor="t"/>
          <a:lstStyle/>
          <a:p>
            <a:pPr marL="0" indent="0" algn="ctr">
              <a:lnSpc>
                <a:spcPts val="2750"/>
              </a:lnSpc>
              <a:buNone/>
            </a:pPr>
            <a:r>
              <a:rPr lang="en-US" sz="1700" dirty="0">
                <a:solidFill>
                  <a:srgbClr val="F9EEE7"/>
                </a:solidFill>
                <a:latin typeface="Quattrocento" pitchFamily="34" charset="0"/>
                <a:ea typeface="Quattrocento" pitchFamily="34" charset="-122"/>
                <a:cs typeface="Quattrocento" pitchFamily="34" charset="-120"/>
              </a:rPr>
              <a:t>Green buildings sell for more than conventional ones.</a:t>
            </a:r>
            <a:endParaRPr lang="en-US" sz="17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sp>
        <p:nvSpPr>
          <p:cNvPr id="2" name="Text 0"/>
          <p:cNvSpPr/>
          <p:nvPr/>
        </p:nvSpPr>
        <p:spPr>
          <a:xfrm>
            <a:off x="837724" y="1402675"/>
            <a:ext cx="5988725"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Risk Reduction Benefits</a:t>
            </a:r>
            <a:endParaRPr lang="en-US" sz="4400" dirty="0"/>
          </a:p>
        </p:txBody>
      </p:sp>
      <p:sp>
        <p:nvSpPr>
          <p:cNvPr id="3" name="Text 1"/>
          <p:cNvSpPr/>
          <p:nvPr/>
        </p:nvSpPr>
        <p:spPr>
          <a:xfrm>
            <a:off x="837724" y="270498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Improved Liquidity</a:t>
            </a:r>
            <a:endParaRPr lang="en-US" sz="2200" dirty="0"/>
          </a:p>
        </p:txBody>
      </p:sp>
      <p:sp>
        <p:nvSpPr>
          <p:cNvPr id="4" name="Text 2"/>
          <p:cNvSpPr/>
          <p:nvPr/>
        </p:nvSpPr>
        <p:spPr>
          <a:xfrm>
            <a:off x="837724" y="3296245"/>
            <a:ext cx="3928586"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Green properties sell faster, especially in down markets.</a:t>
            </a:r>
            <a:endParaRPr lang="en-US" sz="1850" dirty="0"/>
          </a:p>
        </p:txBody>
      </p:sp>
      <p:sp>
        <p:nvSpPr>
          <p:cNvPr id="5" name="Text 3"/>
          <p:cNvSpPr/>
          <p:nvPr/>
        </p:nvSpPr>
        <p:spPr>
          <a:xfrm>
            <a:off x="837724" y="4277678"/>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Shorter time on market</a:t>
            </a:r>
            <a:endParaRPr lang="en-US" sz="1850" dirty="0"/>
          </a:p>
        </p:txBody>
      </p:sp>
      <p:sp>
        <p:nvSpPr>
          <p:cNvPr id="6" name="Text 4"/>
          <p:cNvSpPr/>
          <p:nvPr/>
        </p:nvSpPr>
        <p:spPr>
          <a:xfrm>
            <a:off x="837724" y="4744403"/>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Broader buyer interest</a:t>
            </a:r>
            <a:endParaRPr lang="en-US" sz="1850" dirty="0"/>
          </a:p>
        </p:txBody>
      </p:sp>
      <p:sp>
        <p:nvSpPr>
          <p:cNvPr id="7" name="Text 5"/>
          <p:cNvSpPr/>
          <p:nvPr/>
        </p:nvSpPr>
        <p:spPr>
          <a:xfrm>
            <a:off x="837724" y="5211128"/>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More stable transaction volume</a:t>
            </a:r>
            <a:endParaRPr lang="en-US" sz="1850" dirty="0"/>
          </a:p>
        </p:txBody>
      </p:sp>
      <p:sp>
        <p:nvSpPr>
          <p:cNvPr id="8" name="Text 6"/>
          <p:cNvSpPr/>
          <p:nvPr/>
        </p:nvSpPr>
        <p:spPr>
          <a:xfrm>
            <a:off x="5357813" y="270498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Stable Occupancy</a:t>
            </a:r>
            <a:endParaRPr lang="en-US" sz="2200" dirty="0"/>
          </a:p>
        </p:txBody>
      </p:sp>
      <p:sp>
        <p:nvSpPr>
          <p:cNvPr id="9" name="Text 7"/>
          <p:cNvSpPr/>
          <p:nvPr/>
        </p:nvSpPr>
        <p:spPr>
          <a:xfrm>
            <a:off x="5357813" y="3296245"/>
            <a:ext cx="3928586"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Higher and more consistent tenant retention rates.</a:t>
            </a:r>
            <a:endParaRPr lang="en-US" sz="1850" dirty="0"/>
          </a:p>
        </p:txBody>
      </p:sp>
      <p:sp>
        <p:nvSpPr>
          <p:cNvPr id="10" name="Text 8"/>
          <p:cNvSpPr/>
          <p:nvPr/>
        </p:nvSpPr>
        <p:spPr>
          <a:xfrm>
            <a:off x="5357813" y="4277678"/>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Lower vacancy risk</a:t>
            </a:r>
            <a:endParaRPr lang="en-US" sz="1850" dirty="0"/>
          </a:p>
        </p:txBody>
      </p:sp>
      <p:sp>
        <p:nvSpPr>
          <p:cNvPr id="11" name="Text 9"/>
          <p:cNvSpPr/>
          <p:nvPr/>
        </p:nvSpPr>
        <p:spPr>
          <a:xfrm>
            <a:off x="5357813" y="4744403"/>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Reduced turnover costs</a:t>
            </a:r>
            <a:endParaRPr lang="en-US" sz="1850" dirty="0"/>
          </a:p>
        </p:txBody>
      </p:sp>
      <p:sp>
        <p:nvSpPr>
          <p:cNvPr id="12" name="Text 10"/>
          <p:cNvSpPr/>
          <p:nvPr/>
        </p:nvSpPr>
        <p:spPr>
          <a:xfrm>
            <a:off x="5357813" y="5211128"/>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More predictable cash flows</a:t>
            </a:r>
            <a:endParaRPr lang="en-US" sz="1850" dirty="0"/>
          </a:p>
        </p:txBody>
      </p:sp>
      <p:sp>
        <p:nvSpPr>
          <p:cNvPr id="13" name="Text 11"/>
          <p:cNvSpPr/>
          <p:nvPr/>
        </p:nvSpPr>
        <p:spPr>
          <a:xfrm>
            <a:off x="9877901" y="2704981"/>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Lower Cost of Capital</a:t>
            </a:r>
            <a:endParaRPr lang="en-US" sz="2200" dirty="0"/>
          </a:p>
        </p:txBody>
      </p:sp>
      <p:sp>
        <p:nvSpPr>
          <p:cNvPr id="14" name="Text 12"/>
          <p:cNvSpPr/>
          <p:nvPr/>
        </p:nvSpPr>
        <p:spPr>
          <a:xfrm>
            <a:off x="9877901" y="3296245"/>
            <a:ext cx="3928586"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Reduced financing costs for green buildings.</a:t>
            </a:r>
            <a:endParaRPr lang="en-US" sz="1850" dirty="0"/>
          </a:p>
        </p:txBody>
      </p:sp>
      <p:sp>
        <p:nvSpPr>
          <p:cNvPr id="15" name="Text 13"/>
          <p:cNvSpPr/>
          <p:nvPr/>
        </p:nvSpPr>
        <p:spPr>
          <a:xfrm>
            <a:off x="9877901" y="4277678"/>
            <a:ext cx="3928586"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24-29 basis points lower mortgage rates</a:t>
            </a:r>
            <a:endParaRPr lang="en-US" sz="1850" dirty="0"/>
          </a:p>
        </p:txBody>
      </p:sp>
      <p:sp>
        <p:nvSpPr>
          <p:cNvPr id="16" name="Text 14"/>
          <p:cNvSpPr/>
          <p:nvPr/>
        </p:nvSpPr>
        <p:spPr>
          <a:xfrm>
            <a:off x="9877901" y="5127427"/>
            <a:ext cx="3928586"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35-40 basis points lower cost of equity</a:t>
            </a:r>
            <a:endParaRPr lang="en-US" sz="1850" dirty="0"/>
          </a:p>
        </p:txBody>
      </p:sp>
      <p:sp>
        <p:nvSpPr>
          <p:cNvPr id="17" name="Text 15"/>
          <p:cNvSpPr/>
          <p:nvPr/>
        </p:nvSpPr>
        <p:spPr>
          <a:xfrm>
            <a:off x="9877901" y="5977176"/>
            <a:ext cx="3928586" cy="766048"/>
          </a:xfrm>
          <a:prstGeom prst="rect">
            <a:avLst/>
          </a:prstGeom>
          <a:noFill/>
          <a:ln/>
        </p:spPr>
        <p:txBody>
          <a:bodyPr wrap="squar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34% lower chance of mortgage default</a:t>
            </a:r>
            <a:endParaRPr lang="en-US" sz="185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sp>
        <p:nvSpPr>
          <p:cNvPr id="2" name="Text 0"/>
          <p:cNvSpPr/>
          <p:nvPr/>
        </p:nvSpPr>
        <p:spPr>
          <a:xfrm>
            <a:off x="837724" y="1256348"/>
            <a:ext cx="9558695"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Timing Energy Efficiency Investments</a:t>
            </a:r>
            <a:endParaRPr lang="en-US" sz="4400" dirty="0"/>
          </a:p>
        </p:txBody>
      </p:sp>
      <p:sp>
        <p:nvSpPr>
          <p:cNvPr id="3" name="Text 1"/>
          <p:cNvSpPr/>
          <p:nvPr/>
        </p:nvSpPr>
        <p:spPr>
          <a:xfrm>
            <a:off x="1872972" y="2756297"/>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Evaluate Technology</a:t>
            </a:r>
            <a:endParaRPr lang="en-US" sz="2200" dirty="0"/>
          </a:p>
        </p:txBody>
      </p:sp>
      <p:sp>
        <p:nvSpPr>
          <p:cNvPr id="4" name="Text 2"/>
          <p:cNvSpPr/>
          <p:nvPr/>
        </p:nvSpPr>
        <p:spPr>
          <a:xfrm>
            <a:off x="837724" y="3251835"/>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Consider current efficiency of green building technology</a:t>
            </a:r>
            <a:endParaRPr lang="en-US" sz="1850" dirty="0"/>
          </a:p>
        </p:txBody>
      </p:sp>
      <p:pic>
        <p:nvPicPr>
          <p:cNvPr id="5" name="Image 0" descr="preencoded.png"/>
          <p:cNvPicPr>
            <a:picLocks noChangeAspect="1"/>
          </p:cNvPicPr>
          <p:nvPr/>
        </p:nvPicPr>
        <p:blipFill>
          <a:blip r:embed="rId3"/>
          <a:stretch>
            <a:fillRect/>
          </a:stretch>
        </p:blipFill>
        <p:spPr>
          <a:xfrm>
            <a:off x="5048131" y="2439114"/>
            <a:ext cx="4534138" cy="4534138"/>
          </a:xfrm>
          <a:prstGeom prst="rect">
            <a:avLst/>
          </a:prstGeom>
        </p:spPr>
      </p:pic>
      <p:pic>
        <p:nvPicPr>
          <p:cNvPr id="6" name="Image 1" descr="preencoded.png"/>
          <p:cNvPicPr>
            <a:picLocks noChangeAspect="1"/>
          </p:cNvPicPr>
          <p:nvPr/>
        </p:nvPicPr>
        <p:blipFill>
          <a:blip r:embed="rId4"/>
          <a:stretch>
            <a:fillRect/>
          </a:stretch>
        </p:blipFill>
        <p:spPr>
          <a:xfrm>
            <a:off x="6223516" y="3183969"/>
            <a:ext cx="358140" cy="447675"/>
          </a:xfrm>
          <a:prstGeom prst="rect">
            <a:avLst/>
          </a:prstGeom>
        </p:spPr>
      </p:pic>
      <p:sp>
        <p:nvSpPr>
          <p:cNvPr id="7" name="Text 3"/>
          <p:cNvSpPr/>
          <p:nvPr/>
        </p:nvSpPr>
        <p:spPr>
          <a:xfrm>
            <a:off x="9941243" y="2756297"/>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Compare Rates</a:t>
            </a:r>
            <a:endParaRPr lang="en-US" sz="2200" dirty="0"/>
          </a:p>
        </p:txBody>
      </p:sp>
      <p:sp>
        <p:nvSpPr>
          <p:cNvPr id="8" name="Text 4"/>
          <p:cNvSpPr/>
          <p:nvPr/>
        </p:nvSpPr>
        <p:spPr>
          <a:xfrm>
            <a:off x="9941243" y="3251835"/>
            <a:ext cx="3851434"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Weigh discount rate against speed of technological improvement</a:t>
            </a:r>
            <a:endParaRPr lang="en-US" sz="1850" dirty="0"/>
          </a:p>
        </p:txBody>
      </p:sp>
      <p:pic>
        <p:nvPicPr>
          <p:cNvPr id="9" name="Image 2" descr="preencoded.png"/>
          <p:cNvPicPr>
            <a:picLocks noChangeAspect="1"/>
          </p:cNvPicPr>
          <p:nvPr/>
        </p:nvPicPr>
        <p:blipFill>
          <a:blip r:embed="rId5"/>
          <a:stretch>
            <a:fillRect/>
          </a:stretch>
        </p:blipFill>
        <p:spPr>
          <a:xfrm>
            <a:off x="5048131" y="2439114"/>
            <a:ext cx="4534138" cy="4534138"/>
          </a:xfrm>
          <a:prstGeom prst="rect">
            <a:avLst/>
          </a:prstGeom>
        </p:spPr>
      </p:pic>
      <p:pic>
        <p:nvPicPr>
          <p:cNvPr id="10" name="Image 3" descr="preencoded.png"/>
          <p:cNvPicPr>
            <a:picLocks noChangeAspect="1"/>
          </p:cNvPicPr>
          <p:nvPr/>
        </p:nvPicPr>
        <p:blipFill>
          <a:blip r:embed="rId6"/>
          <a:stretch>
            <a:fillRect/>
          </a:stretch>
        </p:blipFill>
        <p:spPr>
          <a:xfrm>
            <a:off x="8434388" y="3569732"/>
            <a:ext cx="358140" cy="447675"/>
          </a:xfrm>
          <a:prstGeom prst="rect">
            <a:avLst/>
          </a:prstGeom>
        </p:spPr>
      </p:pic>
      <p:sp>
        <p:nvSpPr>
          <p:cNvPr id="11" name="Text 5"/>
          <p:cNvSpPr/>
          <p:nvPr/>
        </p:nvSpPr>
        <p:spPr>
          <a:xfrm>
            <a:off x="9941243" y="5011341"/>
            <a:ext cx="301430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Consider Building Cycle</a:t>
            </a:r>
            <a:endParaRPr lang="en-US" sz="2200" dirty="0"/>
          </a:p>
        </p:txBody>
      </p:sp>
      <p:sp>
        <p:nvSpPr>
          <p:cNvPr id="12" name="Text 6"/>
          <p:cNvSpPr/>
          <p:nvPr/>
        </p:nvSpPr>
        <p:spPr>
          <a:xfrm>
            <a:off x="9941243" y="5506879"/>
            <a:ext cx="3851434"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Align with natural maintenance/redevelopment schedule.  Retrofits are often done after the loss of a major tenant while the building is fully or partially vacant.</a:t>
            </a:r>
            <a:endParaRPr lang="en-US" sz="1850" dirty="0"/>
          </a:p>
        </p:txBody>
      </p:sp>
      <p:pic>
        <p:nvPicPr>
          <p:cNvPr id="13" name="Image 4" descr="preencoded.png"/>
          <p:cNvPicPr>
            <a:picLocks noChangeAspect="1"/>
          </p:cNvPicPr>
          <p:nvPr/>
        </p:nvPicPr>
        <p:blipFill>
          <a:blip r:embed="rId7"/>
          <a:stretch>
            <a:fillRect/>
          </a:stretch>
        </p:blipFill>
        <p:spPr>
          <a:xfrm>
            <a:off x="5048131" y="2439114"/>
            <a:ext cx="4534138" cy="4534138"/>
          </a:xfrm>
          <a:prstGeom prst="rect">
            <a:avLst/>
          </a:prstGeom>
        </p:spPr>
      </p:pic>
      <p:pic>
        <p:nvPicPr>
          <p:cNvPr id="14" name="Image 5" descr="preencoded.png"/>
          <p:cNvPicPr>
            <a:picLocks noChangeAspect="1"/>
          </p:cNvPicPr>
          <p:nvPr/>
        </p:nvPicPr>
        <p:blipFill>
          <a:blip r:embed="rId8"/>
          <a:stretch>
            <a:fillRect/>
          </a:stretch>
        </p:blipFill>
        <p:spPr>
          <a:xfrm>
            <a:off x="8048625" y="5780603"/>
            <a:ext cx="358140" cy="447675"/>
          </a:xfrm>
          <a:prstGeom prst="rect">
            <a:avLst/>
          </a:prstGeom>
        </p:spPr>
      </p:pic>
      <p:sp>
        <p:nvSpPr>
          <p:cNvPr id="15" name="Text 7"/>
          <p:cNvSpPr/>
          <p:nvPr/>
        </p:nvSpPr>
        <p:spPr>
          <a:xfrm>
            <a:off x="1872972" y="5202912"/>
            <a:ext cx="2816185" cy="351949"/>
          </a:xfrm>
          <a:prstGeom prst="rect">
            <a:avLst/>
          </a:prstGeom>
          <a:noFill/>
          <a:ln/>
        </p:spPr>
        <p:txBody>
          <a:bodyPr wrap="none" lIns="0" tIns="0" rIns="0" bIns="0" rtlCol="0" anchor="t"/>
          <a:lstStyle/>
          <a:p>
            <a:pPr marL="0" indent="0" algn="r">
              <a:lnSpc>
                <a:spcPts val="2750"/>
              </a:lnSpc>
              <a:buNone/>
            </a:pPr>
            <a:r>
              <a:rPr lang="en-US" sz="2200" dirty="0">
                <a:solidFill>
                  <a:srgbClr val="F9EEE7"/>
                </a:solidFill>
                <a:latin typeface="Quattrocento" pitchFamily="34" charset="0"/>
                <a:ea typeface="Quattrocento" pitchFamily="34" charset="-122"/>
                <a:cs typeface="Quattrocento" pitchFamily="34" charset="-120"/>
              </a:rPr>
              <a:t>Make Decision</a:t>
            </a:r>
            <a:endParaRPr lang="en-US" sz="2200" dirty="0"/>
          </a:p>
        </p:txBody>
      </p:sp>
      <p:sp>
        <p:nvSpPr>
          <p:cNvPr id="16" name="Text 8"/>
          <p:cNvSpPr/>
          <p:nvPr/>
        </p:nvSpPr>
        <p:spPr>
          <a:xfrm>
            <a:off x="837724" y="5698450"/>
            <a:ext cx="3851434" cy="766048"/>
          </a:xfrm>
          <a:prstGeom prst="rect">
            <a:avLst/>
          </a:prstGeom>
          <a:noFill/>
          <a:ln/>
        </p:spPr>
        <p:txBody>
          <a:bodyPr wrap="square" lIns="0" tIns="0" rIns="0" bIns="0" rtlCol="0" anchor="t"/>
          <a:lstStyle/>
          <a:p>
            <a:pPr marL="0" indent="0" algn="r">
              <a:lnSpc>
                <a:spcPts val="3000"/>
              </a:lnSpc>
              <a:buNone/>
            </a:pPr>
            <a:r>
              <a:rPr lang="en-US" sz="1850" dirty="0">
                <a:solidFill>
                  <a:srgbClr val="F9EEE7"/>
                </a:solidFill>
                <a:latin typeface="Quattrocento" pitchFamily="34" charset="0"/>
                <a:ea typeface="Quattrocento" pitchFamily="34" charset="-122"/>
                <a:cs typeface="Quattrocento" pitchFamily="34" charset="-120"/>
              </a:rPr>
              <a:t>Invest now if discount rate exceeds technology improvement rate</a:t>
            </a:r>
            <a:endParaRPr lang="en-US" sz="1850" dirty="0"/>
          </a:p>
        </p:txBody>
      </p:sp>
      <p:pic>
        <p:nvPicPr>
          <p:cNvPr id="17" name="Image 6" descr="preencoded.png"/>
          <p:cNvPicPr>
            <a:picLocks noChangeAspect="1"/>
          </p:cNvPicPr>
          <p:nvPr/>
        </p:nvPicPr>
        <p:blipFill>
          <a:blip r:embed="rId9"/>
          <a:stretch>
            <a:fillRect/>
          </a:stretch>
        </p:blipFill>
        <p:spPr>
          <a:xfrm>
            <a:off x="5048131" y="2439114"/>
            <a:ext cx="4534138" cy="4534138"/>
          </a:xfrm>
          <a:prstGeom prst="rect">
            <a:avLst/>
          </a:prstGeom>
        </p:spPr>
      </p:pic>
      <p:pic>
        <p:nvPicPr>
          <p:cNvPr id="18" name="Image 7" descr="preencoded.png"/>
          <p:cNvPicPr>
            <a:picLocks noChangeAspect="1"/>
          </p:cNvPicPr>
          <p:nvPr/>
        </p:nvPicPr>
        <p:blipFill>
          <a:blip r:embed="rId10"/>
          <a:stretch>
            <a:fillRect/>
          </a:stretch>
        </p:blipFill>
        <p:spPr>
          <a:xfrm>
            <a:off x="5837753" y="5394841"/>
            <a:ext cx="358140" cy="4476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sp>
        <p:nvSpPr>
          <p:cNvPr id="2" name="Text 0"/>
          <p:cNvSpPr/>
          <p:nvPr/>
        </p:nvSpPr>
        <p:spPr>
          <a:xfrm>
            <a:off x="609838" y="1909643"/>
            <a:ext cx="6757392" cy="512564"/>
          </a:xfrm>
          <a:prstGeom prst="rect">
            <a:avLst/>
          </a:prstGeom>
          <a:noFill/>
          <a:ln/>
        </p:spPr>
        <p:txBody>
          <a:bodyPr wrap="none" lIns="0" tIns="0" rIns="0" bIns="0" rtlCol="0" anchor="t"/>
          <a:lstStyle/>
          <a:p>
            <a:pPr marL="0" indent="0" algn="l">
              <a:lnSpc>
                <a:spcPts val="4000"/>
              </a:lnSpc>
              <a:buNone/>
            </a:pPr>
            <a:r>
              <a:rPr lang="en-US" sz="3200" dirty="0">
                <a:solidFill>
                  <a:srgbClr val="FFD9BE"/>
                </a:solidFill>
                <a:latin typeface="Quattrocento" pitchFamily="34" charset="0"/>
                <a:ea typeface="Quattrocento" pitchFamily="34" charset="-122"/>
                <a:cs typeface="Quattrocento" pitchFamily="34" charset="-120"/>
              </a:rPr>
              <a:t>Physical Climate Risk and Real Estate</a:t>
            </a:r>
            <a:endParaRPr lang="en-US" sz="3200" dirty="0"/>
          </a:p>
        </p:txBody>
      </p:sp>
      <p:pic>
        <p:nvPicPr>
          <p:cNvPr id="3" name="Image 0" descr="preencoded.png"/>
          <p:cNvPicPr>
            <a:picLocks noChangeAspect="1"/>
          </p:cNvPicPr>
          <p:nvPr/>
        </p:nvPicPr>
        <p:blipFill>
          <a:blip r:embed="rId3"/>
          <a:stretch>
            <a:fillRect/>
          </a:stretch>
        </p:blipFill>
        <p:spPr>
          <a:xfrm>
            <a:off x="617458" y="2884646"/>
            <a:ext cx="2567583" cy="2567583"/>
          </a:xfrm>
          <a:prstGeom prst="rect">
            <a:avLst/>
          </a:prstGeom>
        </p:spPr>
      </p:pic>
      <p:pic>
        <p:nvPicPr>
          <p:cNvPr id="4" name="Image 1" descr="preencoded.png"/>
          <p:cNvPicPr>
            <a:picLocks noChangeAspect="1"/>
          </p:cNvPicPr>
          <p:nvPr/>
        </p:nvPicPr>
        <p:blipFill>
          <a:blip r:embed="rId4"/>
          <a:stretch>
            <a:fillRect/>
          </a:stretch>
        </p:blipFill>
        <p:spPr>
          <a:xfrm>
            <a:off x="3324344" y="2884646"/>
            <a:ext cx="2567702" cy="2567702"/>
          </a:xfrm>
          <a:prstGeom prst="rect">
            <a:avLst/>
          </a:prstGeom>
        </p:spPr>
      </p:pic>
      <p:pic>
        <p:nvPicPr>
          <p:cNvPr id="5" name="Image 2" descr="preencoded.png"/>
          <p:cNvPicPr>
            <a:picLocks noChangeAspect="1"/>
          </p:cNvPicPr>
          <p:nvPr/>
        </p:nvPicPr>
        <p:blipFill>
          <a:blip r:embed="rId5"/>
          <a:stretch>
            <a:fillRect/>
          </a:stretch>
        </p:blipFill>
        <p:spPr>
          <a:xfrm>
            <a:off x="6031349" y="2884646"/>
            <a:ext cx="2567583" cy="2567583"/>
          </a:xfrm>
          <a:prstGeom prst="rect">
            <a:avLst/>
          </a:prstGeom>
        </p:spPr>
      </p:pic>
      <p:pic>
        <p:nvPicPr>
          <p:cNvPr id="6" name="Image 3" descr="preencoded.png"/>
          <p:cNvPicPr>
            <a:picLocks noChangeAspect="1"/>
          </p:cNvPicPr>
          <p:nvPr/>
        </p:nvPicPr>
        <p:blipFill>
          <a:blip r:embed="rId6"/>
          <a:stretch>
            <a:fillRect/>
          </a:stretch>
        </p:blipFill>
        <p:spPr>
          <a:xfrm>
            <a:off x="8738235" y="2884646"/>
            <a:ext cx="2567702" cy="2567702"/>
          </a:xfrm>
          <a:prstGeom prst="rect">
            <a:avLst/>
          </a:prstGeom>
        </p:spPr>
      </p:pic>
      <p:pic>
        <p:nvPicPr>
          <p:cNvPr id="7" name="Image 4" descr="preencoded.png"/>
          <p:cNvPicPr>
            <a:picLocks noChangeAspect="1"/>
          </p:cNvPicPr>
          <p:nvPr/>
        </p:nvPicPr>
        <p:blipFill>
          <a:blip r:embed="rId7"/>
          <a:stretch>
            <a:fillRect/>
          </a:stretch>
        </p:blipFill>
        <p:spPr>
          <a:xfrm>
            <a:off x="11445240" y="2884646"/>
            <a:ext cx="2567583" cy="2567583"/>
          </a:xfrm>
          <a:prstGeom prst="rect">
            <a:avLst/>
          </a:prstGeom>
        </p:spPr>
      </p:pic>
      <p:sp>
        <p:nvSpPr>
          <p:cNvPr id="8" name="Text 1"/>
          <p:cNvSpPr/>
          <p:nvPr/>
        </p:nvSpPr>
        <p:spPr>
          <a:xfrm>
            <a:off x="617458" y="5762268"/>
            <a:ext cx="13403104" cy="1021591"/>
          </a:xfrm>
          <a:prstGeom prst="rect">
            <a:avLst/>
          </a:prstGeom>
          <a:noFill/>
          <a:ln/>
        </p:spPr>
        <p:txBody>
          <a:bodyPr wrap="square" lIns="0" tIns="0" rIns="0" bIns="0" rtlCol="0" anchor="t"/>
          <a:lstStyle/>
          <a:p>
            <a:pPr marL="0" indent="0" algn="l">
              <a:lnSpc>
                <a:spcPts val="2150"/>
              </a:lnSpc>
              <a:buNone/>
            </a:pPr>
            <a:r>
              <a:rPr lang="en-US" sz="2400" dirty="0">
                <a:solidFill>
                  <a:srgbClr val="F9EEE7"/>
                </a:solidFill>
                <a:latin typeface="Quattrocento" pitchFamily="34" charset="0"/>
                <a:ea typeface="Quattrocento" pitchFamily="34" charset="-122"/>
                <a:cs typeface="Quattrocento" pitchFamily="34" charset="-120"/>
              </a:rPr>
              <a:t>Physical climate risk is both specific and systematic. It can affect individual properties differently even at small distances but also adds an undiversifiable layer of risk to all real estate investment.</a:t>
            </a:r>
            <a:endParaRPr lang="en-US" sz="24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57343"/>
          </a:xfrm>
          <a:prstGeom prst="rect">
            <a:avLst/>
          </a:prstGeom>
        </p:spPr>
      </p:pic>
      <p:sp>
        <p:nvSpPr>
          <p:cNvPr id="3" name="Text 0"/>
          <p:cNvSpPr/>
          <p:nvPr/>
        </p:nvSpPr>
        <p:spPr>
          <a:xfrm>
            <a:off x="716042" y="3119914"/>
            <a:ext cx="5372219" cy="601623"/>
          </a:xfrm>
          <a:prstGeom prst="rect">
            <a:avLst/>
          </a:prstGeom>
          <a:noFill/>
          <a:ln/>
        </p:spPr>
        <p:txBody>
          <a:bodyPr wrap="none" lIns="0" tIns="0" rIns="0" bIns="0" rtlCol="0" anchor="t"/>
          <a:lstStyle/>
          <a:p>
            <a:pPr marL="0" indent="0" algn="l">
              <a:lnSpc>
                <a:spcPts val="4700"/>
              </a:lnSpc>
              <a:buNone/>
            </a:pPr>
            <a:r>
              <a:rPr lang="en-US" sz="3750" dirty="0">
                <a:solidFill>
                  <a:srgbClr val="FFD9BE"/>
                </a:solidFill>
                <a:latin typeface="Quattrocento" pitchFamily="34" charset="0"/>
                <a:ea typeface="Quattrocento" pitchFamily="34" charset="-122"/>
                <a:cs typeface="Quattrocento" pitchFamily="34" charset="-120"/>
              </a:rPr>
              <a:t>The Big Wet Climate Risks</a:t>
            </a:r>
            <a:endParaRPr lang="en-US" sz="3750" dirty="0"/>
          </a:p>
        </p:txBody>
      </p:sp>
      <p:pic>
        <p:nvPicPr>
          <p:cNvPr id="4" name="Image 1" descr="preencoded.png"/>
          <p:cNvPicPr>
            <a:picLocks noChangeAspect="1"/>
          </p:cNvPicPr>
          <p:nvPr/>
        </p:nvPicPr>
        <p:blipFill>
          <a:blip r:embed="rId4"/>
          <a:stretch>
            <a:fillRect/>
          </a:stretch>
        </p:blipFill>
        <p:spPr>
          <a:xfrm>
            <a:off x="716042" y="4028361"/>
            <a:ext cx="511373" cy="511373"/>
          </a:xfrm>
          <a:prstGeom prst="rect">
            <a:avLst/>
          </a:prstGeom>
        </p:spPr>
      </p:pic>
      <p:sp>
        <p:nvSpPr>
          <p:cNvPr id="5" name="Text 1"/>
          <p:cNvSpPr/>
          <p:nvPr/>
        </p:nvSpPr>
        <p:spPr>
          <a:xfrm>
            <a:off x="1483043" y="4149804"/>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Rising Sea Levels</a:t>
            </a:r>
            <a:endParaRPr lang="en-US" sz="1850" dirty="0"/>
          </a:p>
        </p:txBody>
      </p:sp>
      <p:sp>
        <p:nvSpPr>
          <p:cNvPr id="6" name="Text 2"/>
          <p:cNvSpPr/>
          <p:nvPr/>
        </p:nvSpPr>
        <p:spPr>
          <a:xfrm>
            <a:off x="1483043" y="4573429"/>
            <a:ext cx="12431316" cy="327184"/>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Already up 35cm globally, projected 40-100cm by 2100 even with Paris agreement compliance.</a:t>
            </a:r>
            <a:endParaRPr lang="en-US" sz="1600" dirty="0"/>
          </a:p>
        </p:txBody>
      </p:sp>
      <p:pic>
        <p:nvPicPr>
          <p:cNvPr id="7" name="Image 2" descr="preencoded.png"/>
          <p:cNvPicPr>
            <a:picLocks noChangeAspect="1"/>
          </p:cNvPicPr>
          <p:nvPr/>
        </p:nvPicPr>
        <p:blipFill>
          <a:blip r:embed="rId5"/>
          <a:stretch>
            <a:fillRect/>
          </a:stretch>
        </p:blipFill>
        <p:spPr>
          <a:xfrm>
            <a:off x="716042" y="5411986"/>
            <a:ext cx="511373" cy="511373"/>
          </a:xfrm>
          <a:prstGeom prst="rect">
            <a:avLst/>
          </a:prstGeom>
        </p:spPr>
      </p:pic>
      <p:sp>
        <p:nvSpPr>
          <p:cNvPr id="8" name="Text 3"/>
          <p:cNvSpPr/>
          <p:nvPr/>
        </p:nvSpPr>
        <p:spPr>
          <a:xfrm>
            <a:off x="1483043" y="5533430"/>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River Flooding</a:t>
            </a:r>
            <a:endParaRPr lang="en-US" sz="1850" dirty="0"/>
          </a:p>
        </p:txBody>
      </p:sp>
      <p:sp>
        <p:nvSpPr>
          <p:cNvPr id="9" name="Text 4"/>
          <p:cNvSpPr/>
          <p:nvPr/>
        </p:nvSpPr>
        <p:spPr>
          <a:xfrm>
            <a:off x="1483043" y="5957054"/>
            <a:ext cx="12431316" cy="327184"/>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Changing rain patterns create more unpredictable and severe flooding events.</a:t>
            </a:r>
            <a:endParaRPr lang="en-US" sz="1600" dirty="0"/>
          </a:p>
        </p:txBody>
      </p:sp>
      <p:pic>
        <p:nvPicPr>
          <p:cNvPr id="10" name="Image 3" descr="preencoded.png"/>
          <p:cNvPicPr>
            <a:picLocks noChangeAspect="1"/>
          </p:cNvPicPr>
          <p:nvPr/>
        </p:nvPicPr>
        <p:blipFill>
          <a:blip r:embed="rId6"/>
          <a:stretch>
            <a:fillRect/>
          </a:stretch>
        </p:blipFill>
        <p:spPr>
          <a:xfrm>
            <a:off x="716042" y="6795611"/>
            <a:ext cx="511373" cy="511373"/>
          </a:xfrm>
          <a:prstGeom prst="rect">
            <a:avLst/>
          </a:prstGeom>
        </p:spPr>
      </p:pic>
      <p:sp>
        <p:nvSpPr>
          <p:cNvPr id="11" name="Text 5"/>
          <p:cNvSpPr/>
          <p:nvPr/>
        </p:nvSpPr>
        <p:spPr>
          <a:xfrm>
            <a:off x="1483043" y="6917055"/>
            <a:ext cx="2406968" cy="300871"/>
          </a:xfrm>
          <a:prstGeom prst="rect">
            <a:avLst/>
          </a:prstGeom>
          <a:noFill/>
          <a:ln/>
        </p:spPr>
        <p:txBody>
          <a:bodyPr wrap="none" lIns="0" tIns="0" rIns="0" bIns="0" rtlCol="0" anchor="t"/>
          <a:lstStyle/>
          <a:p>
            <a:pPr marL="0" indent="0" algn="l">
              <a:lnSpc>
                <a:spcPts val="2350"/>
              </a:lnSpc>
              <a:buNone/>
            </a:pPr>
            <a:r>
              <a:rPr lang="en-US" sz="1850" dirty="0">
                <a:solidFill>
                  <a:srgbClr val="F9EEE7"/>
                </a:solidFill>
                <a:latin typeface="Quattrocento" pitchFamily="34" charset="0"/>
                <a:ea typeface="Quattrocento" pitchFamily="34" charset="-122"/>
                <a:cs typeface="Quattrocento" pitchFamily="34" charset="-120"/>
              </a:rPr>
              <a:t>Hurricanes/Typhoons</a:t>
            </a:r>
            <a:endParaRPr lang="en-US" sz="1850" dirty="0"/>
          </a:p>
        </p:txBody>
      </p:sp>
      <p:sp>
        <p:nvSpPr>
          <p:cNvPr id="12" name="Text 6"/>
          <p:cNvSpPr/>
          <p:nvPr/>
        </p:nvSpPr>
        <p:spPr>
          <a:xfrm>
            <a:off x="1483043" y="7340679"/>
            <a:ext cx="12431316" cy="327184"/>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Increasing in frequency, severity, and geographic range due to warming oceans.</a:t>
            </a:r>
            <a:endParaRPr lang="en-US" sz="16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002848" y="260505"/>
            <a:ext cx="7468553" cy="1408033"/>
          </a:xfrm>
          <a:prstGeom prst="rect">
            <a:avLst/>
          </a:prstGeom>
          <a:noFill/>
          <a:ln/>
        </p:spPr>
        <p:txBody>
          <a:bodyPr wrap="squar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Additional Physical Climate Risks</a:t>
            </a:r>
            <a:endParaRPr lang="en-US" sz="4400" dirty="0"/>
          </a:p>
        </p:txBody>
      </p:sp>
      <p:pic>
        <p:nvPicPr>
          <p:cNvPr id="4" name="Image 1" descr="preencoded.png"/>
          <p:cNvPicPr>
            <a:picLocks noChangeAspect="1"/>
          </p:cNvPicPr>
          <p:nvPr/>
        </p:nvPicPr>
        <p:blipFill>
          <a:blip r:embed="rId4"/>
          <a:stretch>
            <a:fillRect/>
          </a:stretch>
        </p:blipFill>
        <p:spPr>
          <a:xfrm>
            <a:off x="6341208" y="2539928"/>
            <a:ext cx="572453" cy="734614"/>
          </a:xfrm>
          <a:prstGeom prst="rect">
            <a:avLst/>
          </a:prstGeom>
        </p:spPr>
      </p:pic>
      <p:sp>
        <p:nvSpPr>
          <p:cNvPr id="5" name="Text 1"/>
          <p:cNvSpPr/>
          <p:nvPr/>
        </p:nvSpPr>
        <p:spPr>
          <a:xfrm>
            <a:off x="6170176" y="3551735"/>
            <a:ext cx="2290048"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Wildfires</a:t>
            </a:r>
            <a:endParaRPr lang="en-US" sz="2200" dirty="0"/>
          </a:p>
        </p:txBody>
      </p:sp>
      <p:sp>
        <p:nvSpPr>
          <p:cNvPr id="6" name="Text 2"/>
          <p:cNvSpPr/>
          <p:nvPr/>
        </p:nvSpPr>
        <p:spPr>
          <a:xfrm>
            <a:off x="5947865" y="3966682"/>
            <a:ext cx="2290048" cy="2298144"/>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Unprecedented frequency in traditional and new locations due to longer, more severe droughts.</a:t>
            </a:r>
            <a:endParaRPr lang="en-US" sz="1850" dirty="0"/>
          </a:p>
        </p:txBody>
      </p:sp>
      <p:pic>
        <p:nvPicPr>
          <p:cNvPr id="7" name="Image 2" descr="preencoded.png"/>
          <p:cNvPicPr>
            <a:picLocks noChangeAspect="1"/>
          </p:cNvPicPr>
          <p:nvPr/>
        </p:nvPicPr>
        <p:blipFill>
          <a:blip r:embed="rId5"/>
          <a:stretch>
            <a:fillRect/>
          </a:stretch>
        </p:blipFill>
        <p:spPr>
          <a:xfrm>
            <a:off x="8777452" y="2540210"/>
            <a:ext cx="572453" cy="572453"/>
          </a:xfrm>
          <a:prstGeom prst="rect">
            <a:avLst/>
          </a:prstGeom>
        </p:spPr>
      </p:pic>
      <p:sp>
        <p:nvSpPr>
          <p:cNvPr id="8" name="Text 3"/>
          <p:cNvSpPr/>
          <p:nvPr/>
        </p:nvSpPr>
        <p:spPr>
          <a:xfrm>
            <a:off x="8614172" y="3467517"/>
            <a:ext cx="2290048"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Heat Stress</a:t>
            </a:r>
            <a:endParaRPr lang="en-US" sz="2200" dirty="0"/>
          </a:p>
        </p:txBody>
      </p:sp>
      <p:sp>
        <p:nvSpPr>
          <p:cNvPr id="9" name="Text 4"/>
          <p:cNvSpPr/>
          <p:nvPr/>
        </p:nvSpPr>
        <p:spPr>
          <a:xfrm>
            <a:off x="8592100" y="3989294"/>
            <a:ext cx="2290048"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Urban heat islands intensify impact, affecting health and increasing energy demands.</a:t>
            </a:r>
            <a:endParaRPr lang="en-US" sz="1850" dirty="0"/>
          </a:p>
        </p:txBody>
      </p:sp>
      <p:pic>
        <p:nvPicPr>
          <p:cNvPr id="10" name="Image 3" descr="preencoded.png"/>
          <p:cNvPicPr>
            <a:picLocks noChangeAspect="1"/>
          </p:cNvPicPr>
          <p:nvPr/>
        </p:nvPicPr>
        <p:blipFill>
          <a:blip r:embed="rId6"/>
          <a:stretch>
            <a:fillRect/>
          </a:stretch>
        </p:blipFill>
        <p:spPr>
          <a:xfrm>
            <a:off x="11502628" y="2453282"/>
            <a:ext cx="572453" cy="572453"/>
          </a:xfrm>
          <a:prstGeom prst="rect">
            <a:avLst/>
          </a:prstGeom>
        </p:spPr>
      </p:pic>
      <p:sp>
        <p:nvSpPr>
          <p:cNvPr id="11" name="Text 5"/>
          <p:cNvSpPr/>
          <p:nvPr/>
        </p:nvSpPr>
        <p:spPr>
          <a:xfrm>
            <a:off x="11416131" y="3467517"/>
            <a:ext cx="2290048"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Soil Subsidence</a:t>
            </a:r>
            <a:endParaRPr lang="en-US" sz="2200" dirty="0"/>
          </a:p>
        </p:txBody>
      </p:sp>
      <p:sp>
        <p:nvSpPr>
          <p:cNvPr id="12" name="Text 6"/>
          <p:cNvSpPr/>
          <p:nvPr/>
        </p:nvSpPr>
        <p:spPr>
          <a:xfrm>
            <a:off x="11416131" y="3966682"/>
            <a:ext cx="2290048"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Drought creates unstable soil, destabilizing buildings and infrastructure.</a:t>
            </a:r>
            <a:endParaRPr lang="en-US" sz="1850" dirty="0"/>
          </a:p>
        </p:txBody>
      </p:sp>
      <p:pic>
        <p:nvPicPr>
          <p:cNvPr id="13" name="Picture 12">
            <a:extLst>
              <a:ext uri="{FF2B5EF4-FFF2-40B4-BE49-F238E27FC236}">
                <a16:creationId xmlns:a16="http://schemas.microsoft.com/office/drawing/2014/main" id="{D2783283-887D-DD16-9E90-63A9BAE96890}"/>
              </a:ext>
            </a:extLst>
          </p:cNvPr>
          <p:cNvPicPr>
            <a:picLocks noChangeAspect="1"/>
          </p:cNvPicPr>
          <p:nvPr/>
        </p:nvPicPr>
        <p:blipFill>
          <a:blip r:embed="rId7"/>
          <a:stretch>
            <a:fillRect/>
          </a:stretch>
        </p:blipFill>
        <p:spPr>
          <a:xfrm>
            <a:off x="7774622" y="6074242"/>
            <a:ext cx="3407787" cy="191512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545556"/>
          </a:xfrm>
          <a:prstGeom prst="rect">
            <a:avLst/>
          </a:prstGeom>
        </p:spPr>
      </p:pic>
      <p:sp>
        <p:nvSpPr>
          <p:cNvPr id="3" name="Text 0"/>
          <p:cNvSpPr/>
          <p:nvPr/>
        </p:nvSpPr>
        <p:spPr>
          <a:xfrm>
            <a:off x="712708" y="3105626"/>
            <a:ext cx="7032903" cy="599003"/>
          </a:xfrm>
          <a:prstGeom prst="rect">
            <a:avLst/>
          </a:prstGeom>
          <a:noFill/>
          <a:ln/>
        </p:spPr>
        <p:txBody>
          <a:bodyPr wrap="none" lIns="0" tIns="0" rIns="0" bIns="0" rtlCol="0" anchor="t"/>
          <a:lstStyle/>
          <a:p>
            <a:pPr marL="0" indent="0" algn="l">
              <a:lnSpc>
                <a:spcPts val="4700"/>
              </a:lnSpc>
              <a:buNone/>
            </a:pPr>
            <a:r>
              <a:rPr lang="en-US" sz="3750" dirty="0">
                <a:solidFill>
                  <a:srgbClr val="FFD9BE"/>
                </a:solidFill>
                <a:latin typeface="Quattrocento" pitchFamily="34" charset="0"/>
                <a:ea typeface="Quattrocento" pitchFamily="34" charset="-122"/>
                <a:cs typeface="Quattrocento" pitchFamily="34" charset="-120"/>
              </a:rPr>
              <a:t>Climate Risk Measurement Tools</a:t>
            </a:r>
            <a:endParaRPr lang="en-US" sz="3750" dirty="0"/>
          </a:p>
        </p:txBody>
      </p:sp>
      <p:sp>
        <p:nvSpPr>
          <p:cNvPr id="4" name="Shape 1"/>
          <p:cNvSpPr/>
          <p:nvPr/>
        </p:nvSpPr>
        <p:spPr>
          <a:xfrm>
            <a:off x="712708" y="4010025"/>
            <a:ext cx="13204984" cy="3659505"/>
          </a:xfrm>
          <a:prstGeom prst="roundRect">
            <a:avLst>
              <a:gd name="adj" fmla="val 835"/>
            </a:avLst>
          </a:prstGeom>
          <a:noFill/>
          <a:ln w="7620">
            <a:solidFill>
              <a:srgbClr val="FFFFFF">
                <a:alpha val="24000"/>
              </a:srgbClr>
            </a:solidFill>
            <a:prstDash val="solid"/>
          </a:ln>
        </p:spPr>
        <p:txBody>
          <a:bodyPr/>
          <a:lstStyle/>
          <a:p>
            <a:endParaRPr lang="en-US"/>
          </a:p>
        </p:txBody>
      </p:sp>
      <p:sp>
        <p:nvSpPr>
          <p:cNvPr id="5" name="Shape 2"/>
          <p:cNvSpPr/>
          <p:nvPr/>
        </p:nvSpPr>
        <p:spPr>
          <a:xfrm>
            <a:off x="720328" y="4017645"/>
            <a:ext cx="13189744" cy="911066"/>
          </a:xfrm>
          <a:prstGeom prst="rect">
            <a:avLst/>
          </a:prstGeom>
          <a:solidFill>
            <a:srgbClr val="FFFFFF">
              <a:alpha val="4000"/>
            </a:srgbClr>
          </a:solidFill>
          <a:ln/>
        </p:spPr>
        <p:txBody>
          <a:bodyPr/>
          <a:lstStyle/>
          <a:p>
            <a:endParaRPr lang="en-US"/>
          </a:p>
        </p:txBody>
      </p:sp>
      <p:sp>
        <p:nvSpPr>
          <p:cNvPr id="6" name="Text 3"/>
          <p:cNvSpPr/>
          <p:nvPr/>
        </p:nvSpPr>
        <p:spPr>
          <a:xfrm>
            <a:off x="923925" y="4147423"/>
            <a:ext cx="6183868" cy="325755"/>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Government Maps</a:t>
            </a:r>
            <a:endParaRPr lang="en-US" sz="1600" dirty="0"/>
          </a:p>
        </p:txBody>
      </p:sp>
      <p:sp>
        <p:nvSpPr>
          <p:cNvPr id="7" name="Text 4"/>
          <p:cNvSpPr/>
          <p:nvPr/>
        </p:nvSpPr>
        <p:spPr>
          <a:xfrm>
            <a:off x="7522607" y="4147423"/>
            <a:ext cx="6183868" cy="651510"/>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FEMA flood maps, wildfire risk zones, often limited in detail and lag the market, so they are generally out of date.</a:t>
            </a:r>
            <a:endParaRPr lang="en-US" sz="1600" dirty="0"/>
          </a:p>
        </p:txBody>
      </p:sp>
      <p:sp>
        <p:nvSpPr>
          <p:cNvPr id="8" name="Shape 5"/>
          <p:cNvSpPr/>
          <p:nvPr/>
        </p:nvSpPr>
        <p:spPr>
          <a:xfrm>
            <a:off x="720328" y="4928711"/>
            <a:ext cx="13189744" cy="911066"/>
          </a:xfrm>
          <a:prstGeom prst="rect">
            <a:avLst/>
          </a:prstGeom>
          <a:solidFill>
            <a:srgbClr val="000000">
              <a:alpha val="4000"/>
            </a:srgbClr>
          </a:solidFill>
          <a:ln/>
        </p:spPr>
        <p:txBody>
          <a:bodyPr/>
          <a:lstStyle/>
          <a:p>
            <a:endParaRPr lang="en-US"/>
          </a:p>
        </p:txBody>
      </p:sp>
      <p:sp>
        <p:nvSpPr>
          <p:cNvPr id="9" name="Text 6"/>
          <p:cNvSpPr/>
          <p:nvPr/>
        </p:nvSpPr>
        <p:spPr>
          <a:xfrm>
            <a:off x="923925" y="5058489"/>
            <a:ext cx="6183868" cy="325755"/>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Financial Providers</a:t>
            </a:r>
            <a:endParaRPr lang="en-US" sz="1600" dirty="0"/>
          </a:p>
        </p:txBody>
      </p:sp>
      <p:sp>
        <p:nvSpPr>
          <p:cNvPr id="10" name="Text 7"/>
          <p:cNvSpPr/>
          <p:nvPr/>
        </p:nvSpPr>
        <p:spPr>
          <a:xfrm>
            <a:off x="7522607" y="5058489"/>
            <a:ext cx="6183868" cy="651510"/>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Moody's, SwissRE, S&amp;P Global, MSCI, Bloomberg offering climate risk scores.</a:t>
            </a:r>
            <a:endParaRPr lang="en-US" sz="1600" dirty="0"/>
          </a:p>
        </p:txBody>
      </p:sp>
      <p:sp>
        <p:nvSpPr>
          <p:cNvPr id="11" name="Shape 8"/>
          <p:cNvSpPr/>
          <p:nvPr/>
        </p:nvSpPr>
        <p:spPr>
          <a:xfrm>
            <a:off x="720328" y="5839778"/>
            <a:ext cx="13189744" cy="911066"/>
          </a:xfrm>
          <a:prstGeom prst="rect">
            <a:avLst/>
          </a:prstGeom>
          <a:solidFill>
            <a:srgbClr val="FFFFFF">
              <a:alpha val="4000"/>
            </a:srgbClr>
          </a:solidFill>
          <a:ln/>
        </p:spPr>
        <p:txBody>
          <a:bodyPr/>
          <a:lstStyle/>
          <a:p>
            <a:endParaRPr lang="en-US"/>
          </a:p>
        </p:txBody>
      </p:sp>
      <p:sp>
        <p:nvSpPr>
          <p:cNvPr id="12" name="Text 9"/>
          <p:cNvSpPr/>
          <p:nvPr/>
        </p:nvSpPr>
        <p:spPr>
          <a:xfrm>
            <a:off x="923925" y="5969556"/>
            <a:ext cx="6183868" cy="325755"/>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Specialized Services</a:t>
            </a:r>
            <a:endParaRPr lang="en-US" sz="1600" dirty="0"/>
          </a:p>
        </p:txBody>
      </p:sp>
      <p:sp>
        <p:nvSpPr>
          <p:cNvPr id="13" name="Text 10"/>
          <p:cNvSpPr/>
          <p:nvPr/>
        </p:nvSpPr>
        <p:spPr>
          <a:xfrm>
            <a:off x="7522607" y="5969556"/>
            <a:ext cx="6183868" cy="651510"/>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ClimateCheck, FirstStreet Foundation, Jupiter Intelligence, Sustainalytics</a:t>
            </a:r>
            <a:endParaRPr lang="en-US" sz="1600" dirty="0"/>
          </a:p>
        </p:txBody>
      </p:sp>
      <p:sp>
        <p:nvSpPr>
          <p:cNvPr id="14" name="Shape 11"/>
          <p:cNvSpPr/>
          <p:nvPr/>
        </p:nvSpPr>
        <p:spPr>
          <a:xfrm>
            <a:off x="720328" y="6750844"/>
            <a:ext cx="13189744" cy="911066"/>
          </a:xfrm>
          <a:prstGeom prst="rect">
            <a:avLst/>
          </a:prstGeom>
          <a:solidFill>
            <a:srgbClr val="000000">
              <a:alpha val="4000"/>
            </a:srgbClr>
          </a:solidFill>
          <a:ln/>
        </p:spPr>
        <p:txBody>
          <a:bodyPr/>
          <a:lstStyle/>
          <a:p>
            <a:endParaRPr lang="en-US"/>
          </a:p>
        </p:txBody>
      </p:sp>
      <p:sp>
        <p:nvSpPr>
          <p:cNvPr id="15" name="Text 12"/>
          <p:cNvSpPr/>
          <p:nvPr/>
        </p:nvSpPr>
        <p:spPr>
          <a:xfrm>
            <a:off x="923925" y="6880622"/>
            <a:ext cx="6183868" cy="325755"/>
          </a:xfrm>
          <a:prstGeom prst="rect">
            <a:avLst/>
          </a:prstGeom>
          <a:noFill/>
          <a:ln/>
        </p:spPr>
        <p:txBody>
          <a:bodyPr wrap="non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Limitations</a:t>
            </a:r>
            <a:endParaRPr lang="en-US" sz="1600" dirty="0"/>
          </a:p>
        </p:txBody>
      </p:sp>
      <p:sp>
        <p:nvSpPr>
          <p:cNvPr id="16" name="Text 13"/>
          <p:cNvSpPr/>
          <p:nvPr/>
        </p:nvSpPr>
        <p:spPr>
          <a:xfrm>
            <a:off x="7522607" y="6880622"/>
            <a:ext cx="6183868" cy="651510"/>
          </a:xfrm>
          <a:prstGeom prst="rect">
            <a:avLst/>
          </a:prstGeom>
          <a:noFill/>
          <a:ln/>
        </p:spPr>
        <p:txBody>
          <a:bodyPr wrap="square" lIns="0" tIns="0" rIns="0" bIns="0" rtlCol="0" anchor="t"/>
          <a:lstStyle/>
          <a:p>
            <a:pPr marL="0" indent="0" algn="l">
              <a:lnSpc>
                <a:spcPts val="2550"/>
              </a:lnSpc>
              <a:buNone/>
            </a:pPr>
            <a:r>
              <a:rPr lang="en-US" sz="1600" dirty="0">
                <a:solidFill>
                  <a:srgbClr val="F9EEE7"/>
                </a:solidFill>
                <a:latin typeface="Quattrocento" pitchFamily="34" charset="0"/>
                <a:ea typeface="Quattrocento" pitchFamily="34" charset="-122"/>
                <a:cs typeface="Quattrocento" pitchFamily="34" charset="-120"/>
              </a:rPr>
              <a:t>Low correlation between different providers' risk scores, inconsistent methodologies</a:t>
            </a:r>
            <a:endParaRPr lang="en-US" sz="16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2214" y="960001"/>
            <a:ext cx="7425690" cy="668774"/>
          </a:xfrm>
          <a:prstGeom prst="rect">
            <a:avLst/>
          </a:prstGeom>
          <a:noFill/>
          <a:ln/>
        </p:spPr>
        <p:txBody>
          <a:bodyPr wrap="none" lIns="0" tIns="0" rIns="0" bIns="0" rtlCol="0" anchor="t"/>
          <a:lstStyle/>
          <a:p>
            <a:pPr marL="0" indent="0" algn="l">
              <a:lnSpc>
                <a:spcPts val="5250"/>
              </a:lnSpc>
              <a:buNone/>
            </a:pPr>
            <a:r>
              <a:rPr lang="en-US" sz="4200" dirty="0">
                <a:solidFill>
                  <a:srgbClr val="FFD9BE"/>
                </a:solidFill>
                <a:latin typeface="Quattrocento" pitchFamily="34" charset="0"/>
                <a:ea typeface="Quattrocento" pitchFamily="34" charset="-122"/>
                <a:cs typeface="Quattrocento" pitchFamily="34" charset="-120"/>
              </a:rPr>
              <a:t>Effects of Physical Climate Risk</a:t>
            </a:r>
            <a:endParaRPr lang="en-US" sz="4200" dirty="0"/>
          </a:p>
        </p:txBody>
      </p:sp>
      <p:sp>
        <p:nvSpPr>
          <p:cNvPr id="4" name="Shape 1"/>
          <p:cNvSpPr/>
          <p:nvPr/>
        </p:nvSpPr>
        <p:spPr>
          <a:xfrm>
            <a:off x="6282214" y="1969770"/>
            <a:ext cx="227290" cy="1652945"/>
          </a:xfrm>
          <a:prstGeom prst="roundRect">
            <a:avLst>
              <a:gd name="adj" fmla="val 15006"/>
            </a:avLst>
          </a:prstGeom>
          <a:solidFill>
            <a:srgbClr val="315251"/>
          </a:solidFill>
          <a:ln/>
        </p:spPr>
        <p:txBody>
          <a:bodyPr/>
          <a:lstStyle/>
          <a:p>
            <a:endParaRPr lang="en-US"/>
          </a:p>
        </p:txBody>
      </p:sp>
      <p:sp>
        <p:nvSpPr>
          <p:cNvPr id="5" name="Text 2"/>
          <p:cNvSpPr/>
          <p:nvPr/>
        </p:nvSpPr>
        <p:spPr>
          <a:xfrm>
            <a:off x="6736794" y="2197060"/>
            <a:ext cx="2674977" cy="334328"/>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First Order Effects</a:t>
            </a:r>
            <a:endParaRPr lang="en-US" sz="2100" dirty="0"/>
          </a:p>
        </p:txBody>
      </p:sp>
      <p:sp>
        <p:nvSpPr>
          <p:cNvPr id="6" name="Text 3"/>
          <p:cNvSpPr/>
          <p:nvPr/>
        </p:nvSpPr>
        <p:spPr>
          <a:xfrm>
            <a:off x="6736794" y="2667714"/>
            <a:ext cx="7097792" cy="72771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Immediate physical damage and business disruption, largely insurable but with rising premiums.</a:t>
            </a:r>
            <a:endParaRPr lang="en-US" sz="1750" dirty="0"/>
          </a:p>
        </p:txBody>
      </p:sp>
      <p:sp>
        <p:nvSpPr>
          <p:cNvPr id="7" name="Shape 4"/>
          <p:cNvSpPr/>
          <p:nvPr/>
        </p:nvSpPr>
        <p:spPr>
          <a:xfrm>
            <a:off x="6623209" y="3793212"/>
            <a:ext cx="227290" cy="1652945"/>
          </a:xfrm>
          <a:prstGeom prst="roundRect">
            <a:avLst>
              <a:gd name="adj" fmla="val 15006"/>
            </a:avLst>
          </a:prstGeom>
          <a:solidFill>
            <a:srgbClr val="315251"/>
          </a:solidFill>
          <a:ln/>
        </p:spPr>
        <p:txBody>
          <a:bodyPr/>
          <a:lstStyle/>
          <a:p>
            <a:endParaRPr lang="en-US"/>
          </a:p>
        </p:txBody>
      </p:sp>
      <p:sp>
        <p:nvSpPr>
          <p:cNvPr id="8" name="Text 5"/>
          <p:cNvSpPr/>
          <p:nvPr/>
        </p:nvSpPr>
        <p:spPr>
          <a:xfrm>
            <a:off x="7077789" y="4020503"/>
            <a:ext cx="2674977" cy="334328"/>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Second Order Effects</a:t>
            </a:r>
            <a:endParaRPr lang="en-US" sz="2100" dirty="0"/>
          </a:p>
        </p:txBody>
      </p:sp>
      <p:sp>
        <p:nvSpPr>
          <p:cNvPr id="9" name="Text 6"/>
          <p:cNvSpPr/>
          <p:nvPr/>
        </p:nvSpPr>
        <p:spPr>
          <a:xfrm>
            <a:off x="7077789" y="4491157"/>
            <a:ext cx="6756797" cy="72771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Medium-term impacts on property values, occupancy rates, and regional economies.</a:t>
            </a:r>
            <a:endParaRPr lang="en-US" sz="1750" dirty="0"/>
          </a:p>
        </p:txBody>
      </p:sp>
      <p:sp>
        <p:nvSpPr>
          <p:cNvPr id="10" name="Shape 7"/>
          <p:cNvSpPr/>
          <p:nvPr/>
        </p:nvSpPr>
        <p:spPr>
          <a:xfrm>
            <a:off x="6964323" y="5616654"/>
            <a:ext cx="227290" cy="1652945"/>
          </a:xfrm>
          <a:prstGeom prst="roundRect">
            <a:avLst>
              <a:gd name="adj" fmla="val 15006"/>
            </a:avLst>
          </a:prstGeom>
          <a:solidFill>
            <a:srgbClr val="315251"/>
          </a:solidFill>
          <a:ln/>
        </p:spPr>
        <p:txBody>
          <a:bodyPr/>
          <a:lstStyle/>
          <a:p>
            <a:endParaRPr lang="en-US"/>
          </a:p>
        </p:txBody>
      </p:sp>
      <p:sp>
        <p:nvSpPr>
          <p:cNvPr id="11" name="Text 8"/>
          <p:cNvSpPr/>
          <p:nvPr/>
        </p:nvSpPr>
        <p:spPr>
          <a:xfrm>
            <a:off x="7418903" y="5843945"/>
            <a:ext cx="2674977" cy="334328"/>
          </a:xfrm>
          <a:prstGeom prst="rect">
            <a:avLst/>
          </a:prstGeom>
          <a:noFill/>
          <a:ln/>
        </p:spPr>
        <p:txBody>
          <a:bodyPr wrap="none" lIns="0" tIns="0" rIns="0" bIns="0" rtlCol="0" anchor="t"/>
          <a:lstStyle/>
          <a:p>
            <a:pPr marL="0" indent="0" algn="l">
              <a:lnSpc>
                <a:spcPts val="2600"/>
              </a:lnSpc>
              <a:buNone/>
            </a:pPr>
            <a:r>
              <a:rPr lang="en-US" sz="2100" dirty="0">
                <a:solidFill>
                  <a:srgbClr val="F9EEE7"/>
                </a:solidFill>
                <a:latin typeface="Quattrocento" pitchFamily="34" charset="0"/>
                <a:ea typeface="Quattrocento" pitchFamily="34" charset="-122"/>
                <a:cs typeface="Quattrocento" pitchFamily="34" charset="-120"/>
              </a:rPr>
              <a:t>Third Order Effects</a:t>
            </a:r>
            <a:endParaRPr lang="en-US" sz="2100" dirty="0"/>
          </a:p>
        </p:txBody>
      </p:sp>
      <p:sp>
        <p:nvSpPr>
          <p:cNvPr id="12" name="Text 9"/>
          <p:cNvSpPr/>
          <p:nvPr/>
        </p:nvSpPr>
        <p:spPr>
          <a:xfrm>
            <a:off x="7418903" y="6314599"/>
            <a:ext cx="6415683" cy="727710"/>
          </a:xfrm>
          <a:prstGeom prst="rect">
            <a:avLst/>
          </a:prstGeom>
          <a:noFill/>
          <a:ln/>
        </p:spPr>
        <p:txBody>
          <a:bodyPr wrap="square" lIns="0" tIns="0" rIns="0" bIns="0" rtlCol="0" anchor="t"/>
          <a:lstStyle/>
          <a:p>
            <a:pPr marL="0" indent="0" algn="l">
              <a:lnSpc>
                <a:spcPts val="2850"/>
              </a:lnSpc>
              <a:buNone/>
            </a:pPr>
            <a:r>
              <a:rPr lang="en-US" sz="1750" dirty="0">
                <a:solidFill>
                  <a:srgbClr val="F9EEE7"/>
                </a:solidFill>
                <a:latin typeface="Quattrocento" pitchFamily="34" charset="0"/>
                <a:ea typeface="Quattrocento" pitchFamily="34" charset="-122"/>
                <a:cs typeface="Quattrocento" pitchFamily="34" charset="-120"/>
              </a:rPr>
              <a:t>Long-term large-scale relocation of people and businesses from repeatedly affected areas.</a:t>
            </a:r>
            <a:endParaRPr lang="en-US" sz="175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sp>
        <p:nvSpPr>
          <p:cNvPr id="2" name="Text 0"/>
          <p:cNvSpPr/>
          <p:nvPr/>
        </p:nvSpPr>
        <p:spPr>
          <a:xfrm>
            <a:off x="689443" y="1421098"/>
            <a:ext cx="13512460" cy="1136751"/>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Insurance Challenges can significantly lower </a:t>
            </a:r>
          </a:p>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property values</a:t>
            </a:r>
            <a:endParaRPr lang="en-US" sz="4400" dirty="0"/>
          </a:p>
        </p:txBody>
      </p:sp>
      <p:sp>
        <p:nvSpPr>
          <p:cNvPr id="3" name="Text 1"/>
          <p:cNvSpPr/>
          <p:nvPr/>
        </p:nvSpPr>
        <p:spPr>
          <a:xfrm>
            <a:off x="837724"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Changing Risk Profiles</a:t>
            </a:r>
            <a:endParaRPr lang="en-US" sz="2200" dirty="0"/>
          </a:p>
        </p:txBody>
      </p:sp>
      <p:sp>
        <p:nvSpPr>
          <p:cNvPr id="4" name="Text 2"/>
          <p:cNvSpPr/>
          <p:nvPr/>
        </p:nvSpPr>
        <p:spPr>
          <a:xfrm>
            <a:off x="837724" y="3870722"/>
            <a:ext cx="3928586"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Climate change makes risks less predictable and more frequent.</a:t>
            </a:r>
            <a:endParaRPr lang="en-US" sz="1850" dirty="0"/>
          </a:p>
        </p:txBody>
      </p:sp>
      <p:sp>
        <p:nvSpPr>
          <p:cNvPr id="5" name="Text 3"/>
          <p:cNvSpPr/>
          <p:nvPr/>
        </p:nvSpPr>
        <p:spPr>
          <a:xfrm>
            <a:off x="837724" y="4852154"/>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Higher probability of events</a:t>
            </a:r>
            <a:endParaRPr lang="en-US" sz="1850" dirty="0"/>
          </a:p>
        </p:txBody>
      </p:sp>
      <p:sp>
        <p:nvSpPr>
          <p:cNvPr id="6" name="Text 4"/>
          <p:cNvSpPr/>
          <p:nvPr/>
        </p:nvSpPr>
        <p:spPr>
          <a:xfrm>
            <a:off x="837724" y="5318879"/>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Greater severity of damage</a:t>
            </a:r>
            <a:endParaRPr lang="en-US" sz="1850" dirty="0"/>
          </a:p>
        </p:txBody>
      </p:sp>
      <p:sp>
        <p:nvSpPr>
          <p:cNvPr id="7" name="Text 5"/>
          <p:cNvSpPr/>
          <p:nvPr/>
        </p:nvSpPr>
        <p:spPr>
          <a:xfrm>
            <a:off x="837724" y="5785604"/>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New locations affected</a:t>
            </a:r>
            <a:endParaRPr lang="en-US" sz="1850" dirty="0"/>
          </a:p>
        </p:txBody>
      </p:sp>
      <p:sp>
        <p:nvSpPr>
          <p:cNvPr id="8" name="Text 6"/>
          <p:cNvSpPr/>
          <p:nvPr/>
        </p:nvSpPr>
        <p:spPr>
          <a:xfrm>
            <a:off x="5357813"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Market Withdrawal</a:t>
            </a:r>
            <a:endParaRPr lang="en-US" sz="2200" dirty="0"/>
          </a:p>
        </p:txBody>
      </p:sp>
      <p:sp>
        <p:nvSpPr>
          <p:cNvPr id="9" name="Text 7"/>
          <p:cNvSpPr/>
          <p:nvPr/>
        </p:nvSpPr>
        <p:spPr>
          <a:xfrm>
            <a:off x="5357813" y="3870722"/>
            <a:ext cx="3928586"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Insurance companies pulling out of high-risk areas.</a:t>
            </a:r>
            <a:endParaRPr lang="en-US" sz="1850" dirty="0"/>
          </a:p>
        </p:txBody>
      </p:sp>
      <p:sp>
        <p:nvSpPr>
          <p:cNvPr id="10" name="Text 8"/>
          <p:cNvSpPr/>
          <p:nvPr/>
        </p:nvSpPr>
        <p:spPr>
          <a:xfrm>
            <a:off x="5357813" y="4852154"/>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California wildfire zones</a:t>
            </a:r>
            <a:endParaRPr lang="en-US" sz="1850" dirty="0"/>
          </a:p>
        </p:txBody>
      </p:sp>
      <p:sp>
        <p:nvSpPr>
          <p:cNvPr id="11" name="Text 9"/>
          <p:cNvSpPr/>
          <p:nvPr/>
        </p:nvSpPr>
        <p:spPr>
          <a:xfrm>
            <a:off x="5357813" y="5318879"/>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Coastal flood zones</a:t>
            </a:r>
            <a:endParaRPr lang="en-US" sz="1850" dirty="0"/>
          </a:p>
        </p:txBody>
      </p:sp>
      <p:sp>
        <p:nvSpPr>
          <p:cNvPr id="12" name="Text 10"/>
          <p:cNvSpPr/>
          <p:nvPr/>
        </p:nvSpPr>
        <p:spPr>
          <a:xfrm>
            <a:off x="5357813" y="5785604"/>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Hurricane-prone regions</a:t>
            </a:r>
            <a:endParaRPr lang="en-US" sz="1850" dirty="0"/>
          </a:p>
        </p:txBody>
      </p:sp>
      <p:sp>
        <p:nvSpPr>
          <p:cNvPr id="13" name="Text 11"/>
          <p:cNvSpPr/>
          <p:nvPr/>
        </p:nvSpPr>
        <p:spPr>
          <a:xfrm>
            <a:off x="9877901" y="3279458"/>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FD9BE"/>
                </a:solidFill>
                <a:latin typeface="Quattrocento" pitchFamily="34" charset="0"/>
                <a:ea typeface="Quattrocento" pitchFamily="34" charset="-122"/>
                <a:cs typeface="Quattrocento" pitchFamily="34" charset="-120"/>
              </a:rPr>
              <a:t>Financing Impact</a:t>
            </a:r>
            <a:endParaRPr lang="en-US" sz="2200" dirty="0"/>
          </a:p>
        </p:txBody>
      </p:sp>
      <p:sp>
        <p:nvSpPr>
          <p:cNvPr id="14" name="Text 12"/>
          <p:cNvSpPr/>
          <p:nvPr/>
        </p:nvSpPr>
        <p:spPr>
          <a:xfrm>
            <a:off x="9877901" y="3870722"/>
            <a:ext cx="3928586"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Property financing depends on insurance availability.</a:t>
            </a:r>
            <a:endParaRPr lang="en-US" sz="1850" dirty="0"/>
          </a:p>
        </p:txBody>
      </p:sp>
      <p:sp>
        <p:nvSpPr>
          <p:cNvPr id="15" name="Text 13"/>
          <p:cNvSpPr/>
          <p:nvPr/>
        </p:nvSpPr>
        <p:spPr>
          <a:xfrm>
            <a:off x="9877901" y="4852154"/>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Collateral requirements</a:t>
            </a:r>
            <a:endParaRPr lang="en-US" sz="1850" dirty="0"/>
          </a:p>
        </p:txBody>
      </p:sp>
      <p:sp>
        <p:nvSpPr>
          <p:cNvPr id="16" name="Text 14"/>
          <p:cNvSpPr/>
          <p:nvPr/>
        </p:nvSpPr>
        <p:spPr>
          <a:xfrm>
            <a:off x="9877901" y="5318879"/>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Loan-to-value restrictions</a:t>
            </a:r>
            <a:endParaRPr lang="en-US" sz="1850" dirty="0"/>
          </a:p>
        </p:txBody>
      </p:sp>
      <p:sp>
        <p:nvSpPr>
          <p:cNvPr id="17" name="Text 15"/>
          <p:cNvSpPr/>
          <p:nvPr/>
        </p:nvSpPr>
        <p:spPr>
          <a:xfrm>
            <a:off x="9877901" y="5785604"/>
            <a:ext cx="3928586" cy="383024"/>
          </a:xfrm>
          <a:prstGeom prst="rect">
            <a:avLst/>
          </a:prstGeom>
          <a:noFill/>
          <a:ln/>
        </p:spPr>
        <p:txBody>
          <a:bodyPr wrap="none" lIns="0" tIns="0" rIns="0" bIns="0" rtlCol="0" anchor="t"/>
          <a:lstStyle/>
          <a:p>
            <a:pPr marL="342900" indent="-342900" algn="l">
              <a:lnSpc>
                <a:spcPts val="3000"/>
              </a:lnSpc>
              <a:buSzPct val="100000"/>
              <a:buChar char="•"/>
            </a:pPr>
            <a:r>
              <a:rPr lang="en-US" sz="1850" dirty="0">
                <a:solidFill>
                  <a:srgbClr val="F9EEE7"/>
                </a:solidFill>
                <a:latin typeface="Quattrocento" pitchFamily="34" charset="0"/>
                <a:ea typeface="Quattrocento" pitchFamily="34" charset="-122"/>
                <a:cs typeface="Quattrocento" pitchFamily="34" charset="-120"/>
              </a:rPr>
              <a:t>Development feasibility</a:t>
            </a:r>
            <a:endParaRPr lang="en-US" sz="18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2916" y="841296"/>
            <a:ext cx="7403425" cy="585311"/>
          </a:xfrm>
          <a:prstGeom prst="rect">
            <a:avLst/>
          </a:prstGeom>
          <a:noFill/>
          <a:ln/>
        </p:spPr>
        <p:txBody>
          <a:bodyPr wrap="none" lIns="0" tIns="0" rIns="0" bIns="0" rtlCol="0" anchor="t"/>
          <a:lstStyle/>
          <a:p>
            <a:pPr marL="0" indent="0" algn="l">
              <a:lnSpc>
                <a:spcPts val="4600"/>
              </a:lnSpc>
              <a:buNone/>
            </a:pPr>
            <a:r>
              <a:rPr lang="en-US" sz="3650" dirty="0">
                <a:solidFill>
                  <a:srgbClr val="FFD9BE"/>
                </a:solidFill>
                <a:latin typeface="Quattrocento" pitchFamily="34" charset="0"/>
                <a:ea typeface="Quattrocento" pitchFamily="34" charset="-122"/>
                <a:cs typeface="Quattrocento" pitchFamily="34" charset="-120"/>
              </a:rPr>
              <a:t>Real Estate's Environmental Impact</a:t>
            </a:r>
            <a:endParaRPr lang="en-US" sz="3650" dirty="0"/>
          </a:p>
        </p:txBody>
      </p:sp>
      <p:sp>
        <p:nvSpPr>
          <p:cNvPr id="4" name="Shape 1"/>
          <p:cNvSpPr/>
          <p:nvPr/>
        </p:nvSpPr>
        <p:spPr>
          <a:xfrm>
            <a:off x="6182916" y="1725097"/>
            <a:ext cx="447794" cy="447794"/>
          </a:xfrm>
          <a:prstGeom prst="roundRect">
            <a:avLst>
              <a:gd name="adj" fmla="val 6667"/>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6266319" y="1773376"/>
            <a:ext cx="280868" cy="351115"/>
          </a:xfrm>
          <a:prstGeom prst="rect">
            <a:avLst/>
          </a:prstGeom>
        </p:spPr>
      </p:pic>
      <p:sp>
        <p:nvSpPr>
          <p:cNvPr id="6" name="Text 2"/>
          <p:cNvSpPr/>
          <p:nvPr/>
        </p:nvSpPr>
        <p:spPr>
          <a:xfrm>
            <a:off x="6829663" y="1793438"/>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Major Contributor</a:t>
            </a:r>
            <a:endParaRPr lang="en-US" sz="1800" dirty="0"/>
          </a:p>
        </p:txBody>
      </p:sp>
      <p:sp>
        <p:nvSpPr>
          <p:cNvPr id="7" name="Text 3"/>
          <p:cNvSpPr/>
          <p:nvPr/>
        </p:nvSpPr>
        <p:spPr>
          <a:xfrm>
            <a:off x="6829663" y="2205395"/>
            <a:ext cx="7104221"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The real estate sector accounts for 30-40% of global energy demand and greenhouse gas emissions.</a:t>
            </a:r>
            <a:endParaRPr lang="en-US" sz="1550" dirty="0"/>
          </a:p>
        </p:txBody>
      </p:sp>
      <p:sp>
        <p:nvSpPr>
          <p:cNvPr id="8" name="Shape 4"/>
          <p:cNvSpPr/>
          <p:nvPr/>
        </p:nvSpPr>
        <p:spPr>
          <a:xfrm>
            <a:off x="6182916" y="3240405"/>
            <a:ext cx="447794" cy="447794"/>
          </a:xfrm>
          <a:prstGeom prst="roundRect">
            <a:avLst>
              <a:gd name="adj" fmla="val 6667"/>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6266319" y="3288685"/>
            <a:ext cx="280868" cy="351115"/>
          </a:xfrm>
          <a:prstGeom prst="rect">
            <a:avLst/>
          </a:prstGeom>
        </p:spPr>
      </p:pic>
      <p:sp>
        <p:nvSpPr>
          <p:cNvPr id="10" name="Text 5"/>
          <p:cNvSpPr/>
          <p:nvPr/>
        </p:nvSpPr>
        <p:spPr>
          <a:xfrm>
            <a:off x="6829663" y="3308747"/>
            <a:ext cx="2506266"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Construction Emissions</a:t>
            </a:r>
            <a:endParaRPr lang="en-US" sz="1800" dirty="0"/>
          </a:p>
        </p:txBody>
      </p:sp>
      <p:sp>
        <p:nvSpPr>
          <p:cNvPr id="11" name="Text 6"/>
          <p:cNvSpPr/>
          <p:nvPr/>
        </p:nvSpPr>
        <p:spPr>
          <a:xfrm>
            <a:off x="6829663" y="3720703"/>
            <a:ext cx="7104221"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Cement and concrete production emits significant CO2 during building construction.</a:t>
            </a:r>
            <a:endParaRPr lang="en-US" sz="1550" dirty="0"/>
          </a:p>
        </p:txBody>
      </p:sp>
      <p:sp>
        <p:nvSpPr>
          <p:cNvPr id="12" name="Shape 7"/>
          <p:cNvSpPr/>
          <p:nvPr/>
        </p:nvSpPr>
        <p:spPr>
          <a:xfrm>
            <a:off x="6182916" y="4755713"/>
            <a:ext cx="447794" cy="447794"/>
          </a:xfrm>
          <a:prstGeom prst="roundRect">
            <a:avLst>
              <a:gd name="adj" fmla="val 6667"/>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6266319" y="4803993"/>
            <a:ext cx="280868" cy="351115"/>
          </a:xfrm>
          <a:prstGeom prst="rect">
            <a:avLst/>
          </a:prstGeom>
        </p:spPr>
      </p:pic>
      <p:sp>
        <p:nvSpPr>
          <p:cNvPr id="14" name="Text 8"/>
          <p:cNvSpPr/>
          <p:nvPr/>
        </p:nvSpPr>
        <p:spPr>
          <a:xfrm>
            <a:off x="6829663" y="4824055"/>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Operational Impact</a:t>
            </a:r>
            <a:endParaRPr lang="en-US" sz="1800" dirty="0"/>
          </a:p>
        </p:txBody>
      </p:sp>
      <p:sp>
        <p:nvSpPr>
          <p:cNvPr id="15" name="Text 9"/>
          <p:cNvSpPr/>
          <p:nvPr/>
        </p:nvSpPr>
        <p:spPr>
          <a:xfrm>
            <a:off x="6829663" y="5236012"/>
            <a:ext cx="7104221"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Buildings emit CO2 through gas heating and electricity consumption during use.</a:t>
            </a:r>
            <a:endParaRPr lang="en-US" sz="1550" dirty="0"/>
          </a:p>
        </p:txBody>
      </p:sp>
      <p:sp>
        <p:nvSpPr>
          <p:cNvPr id="16" name="Shape 10"/>
          <p:cNvSpPr/>
          <p:nvPr/>
        </p:nvSpPr>
        <p:spPr>
          <a:xfrm>
            <a:off x="6182916" y="6271022"/>
            <a:ext cx="447794" cy="447794"/>
          </a:xfrm>
          <a:prstGeom prst="roundRect">
            <a:avLst>
              <a:gd name="adj" fmla="val 6667"/>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6266319" y="6319302"/>
            <a:ext cx="280868" cy="351115"/>
          </a:xfrm>
          <a:prstGeom prst="rect">
            <a:avLst/>
          </a:prstGeom>
        </p:spPr>
      </p:pic>
      <p:sp>
        <p:nvSpPr>
          <p:cNvPr id="18" name="Text 11"/>
          <p:cNvSpPr/>
          <p:nvPr/>
        </p:nvSpPr>
        <p:spPr>
          <a:xfrm>
            <a:off x="6829663" y="6339364"/>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Change Potential</a:t>
            </a:r>
            <a:endParaRPr lang="en-US" sz="1800" dirty="0"/>
          </a:p>
        </p:txBody>
      </p:sp>
      <p:sp>
        <p:nvSpPr>
          <p:cNvPr id="19" name="Text 12"/>
          <p:cNvSpPr/>
          <p:nvPr/>
        </p:nvSpPr>
        <p:spPr>
          <a:xfrm>
            <a:off x="6829663" y="6751320"/>
            <a:ext cx="7104221"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The industry has substantial potential to reduce climate risks through improved practices.</a:t>
            </a:r>
            <a:endParaRPr lang="en-US" sz="155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82741"/>
          </a:xfrm>
          <a:prstGeom prst="rect">
            <a:avLst/>
          </a:prstGeom>
        </p:spPr>
      </p:pic>
      <p:sp>
        <p:nvSpPr>
          <p:cNvPr id="3" name="Text 0"/>
          <p:cNvSpPr/>
          <p:nvPr/>
        </p:nvSpPr>
        <p:spPr>
          <a:xfrm>
            <a:off x="807125" y="3518892"/>
            <a:ext cx="5426393" cy="678299"/>
          </a:xfrm>
          <a:prstGeom prst="rect">
            <a:avLst/>
          </a:prstGeom>
          <a:noFill/>
          <a:ln/>
        </p:spPr>
        <p:txBody>
          <a:bodyPr wrap="none" lIns="0" tIns="0" rIns="0" bIns="0" rtlCol="0" anchor="t"/>
          <a:lstStyle/>
          <a:p>
            <a:pPr marL="0" indent="0" algn="l">
              <a:lnSpc>
                <a:spcPts val="5300"/>
              </a:lnSpc>
              <a:buNone/>
            </a:pPr>
            <a:r>
              <a:rPr lang="en-US" sz="4250" dirty="0">
                <a:solidFill>
                  <a:srgbClr val="FFD9BE"/>
                </a:solidFill>
                <a:latin typeface="Quattrocento" pitchFamily="34" charset="0"/>
                <a:ea typeface="Quattrocento" pitchFamily="34" charset="-122"/>
                <a:cs typeface="Quattrocento" pitchFamily="34" charset="-120"/>
              </a:rPr>
              <a:t>The Path Forward </a:t>
            </a:r>
            <a:r>
              <a:rPr lang="en-US" sz="4250">
                <a:solidFill>
                  <a:srgbClr val="FFD9BE"/>
                </a:solidFill>
                <a:latin typeface="Quattrocento" pitchFamily="34" charset="0"/>
                <a:ea typeface="Quattrocento" pitchFamily="34" charset="-122"/>
                <a:cs typeface="Quattrocento" pitchFamily="34" charset="-120"/>
              </a:rPr>
              <a:t>is challenging </a:t>
            </a:r>
            <a:endParaRPr lang="en-US" sz="4250" dirty="0"/>
          </a:p>
        </p:txBody>
      </p:sp>
      <p:sp>
        <p:nvSpPr>
          <p:cNvPr id="4" name="Shape 1"/>
          <p:cNvSpPr/>
          <p:nvPr/>
        </p:nvSpPr>
        <p:spPr>
          <a:xfrm>
            <a:off x="807125" y="4543068"/>
            <a:ext cx="518874" cy="518874"/>
          </a:xfrm>
          <a:prstGeom prst="roundRect">
            <a:avLst>
              <a:gd name="adj" fmla="val 6667"/>
            </a:avLst>
          </a:prstGeom>
          <a:solidFill>
            <a:srgbClr val="315251"/>
          </a:solidFill>
          <a:ln/>
        </p:spPr>
        <p:txBody>
          <a:bodyPr/>
          <a:lstStyle/>
          <a:p>
            <a:endParaRPr lang="en-US"/>
          </a:p>
        </p:txBody>
      </p:sp>
      <p:pic>
        <p:nvPicPr>
          <p:cNvPr id="5" name="Image 1" descr="preencoded.png"/>
          <p:cNvPicPr>
            <a:picLocks noChangeAspect="1"/>
          </p:cNvPicPr>
          <p:nvPr/>
        </p:nvPicPr>
        <p:blipFill>
          <a:blip r:embed="rId4"/>
          <a:stretch>
            <a:fillRect/>
          </a:stretch>
        </p:blipFill>
        <p:spPr>
          <a:xfrm>
            <a:off x="903803" y="4599027"/>
            <a:ext cx="325517" cy="406956"/>
          </a:xfrm>
          <a:prstGeom prst="rect">
            <a:avLst/>
          </a:prstGeom>
        </p:spPr>
      </p:pic>
      <p:sp>
        <p:nvSpPr>
          <p:cNvPr id="6" name="Text 2"/>
          <p:cNvSpPr/>
          <p:nvPr/>
        </p:nvSpPr>
        <p:spPr>
          <a:xfrm>
            <a:off x="1556623" y="4622244"/>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Financial Value</a:t>
            </a:r>
            <a:endParaRPr lang="en-US" sz="2100" dirty="0"/>
          </a:p>
        </p:txBody>
      </p:sp>
      <p:sp>
        <p:nvSpPr>
          <p:cNvPr id="7" name="Text 3"/>
          <p:cNvSpPr/>
          <p:nvPr/>
        </p:nvSpPr>
        <p:spPr>
          <a:xfrm>
            <a:off x="1556623" y="5099685"/>
            <a:ext cx="5614392"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Energy efficiency investments generally add value and are good business opportunities.</a:t>
            </a:r>
            <a:endParaRPr lang="en-US" sz="1800" dirty="0"/>
          </a:p>
        </p:txBody>
      </p:sp>
      <p:sp>
        <p:nvSpPr>
          <p:cNvPr id="8" name="Shape 4"/>
          <p:cNvSpPr/>
          <p:nvPr/>
        </p:nvSpPr>
        <p:spPr>
          <a:xfrm>
            <a:off x="7459266" y="4543068"/>
            <a:ext cx="518874" cy="518874"/>
          </a:xfrm>
          <a:prstGeom prst="roundRect">
            <a:avLst>
              <a:gd name="adj" fmla="val 6667"/>
            </a:avLst>
          </a:prstGeom>
          <a:solidFill>
            <a:srgbClr val="315251"/>
          </a:solidFill>
          <a:ln/>
        </p:spPr>
        <p:txBody>
          <a:bodyPr/>
          <a:lstStyle/>
          <a:p>
            <a:endParaRPr lang="en-US"/>
          </a:p>
        </p:txBody>
      </p:sp>
      <p:pic>
        <p:nvPicPr>
          <p:cNvPr id="9" name="Image 2" descr="preencoded.png"/>
          <p:cNvPicPr>
            <a:picLocks noChangeAspect="1"/>
          </p:cNvPicPr>
          <p:nvPr/>
        </p:nvPicPr>
        <p:blipFill>
          <a:blip r:embed="rId5"/>
          <a:stretch>
            <a:fillRect/>
          </a:stretch>
        </p:blipFill>
        <p:spPr>
          <a:xfrm>
            <a:off x="7555944" y="4599027"/>
            <a:ext cx="325517" cy="406956"/>
          </a:xfrm>
          <a:prstGeom prst="rect">
            <a:avLst/>
          </a:prstGeom>
        </p:spPr>
      </p:pic>
      <p:sp>
        <p:nvSpPr>
          <p:cNvPr id="10" name="Text 5"/>
          <p:cNvSpPr/>
          <p:nvPr/>
        </p:nvSpPr>
        <p:spPr>
          <a:xfrm>
            <a:off x="8208764" y="4622244"/>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Timing Matters</a:t>
            </a:r>
            <a:endParaRPr lang="en-US" sz="2100" dirty="0"/>
          </a:p>
        </p:txBody>
      </p:sp>
      <p:sp>
        <p:nvSpPr>
          <p:cNvPr id="11" name="Text 6"/>
          <p:cNvSpPr/>
          <p:nvPr/>
        </p:nvSpPr>
        <p:spPr>
          <a:xfrm>
            <a:off x="8208764" y="5099685"/>
            <a:ext cx="5614511"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Delay only makes sense when technology improvement outpaces discount rate.</a:t>
            </a:r>
            <a:endParaRPr lang="en-US" sz="1800" dirty="0"/>
          </a:p>
        </p:txBody>
      </p:sp>
      <p:sp>
        <p:nvSpPr>
          <p:cNvPr id="12" name="Shape 7"/>
          <p:cNvSpPr/>
          <p:nvPr/>
        </p:nvSpPr>
        <p:spPr>
          <a:xfrm>
            <a:off x="807125" y="6298882"/>
            <a:ext cx="518874" cy="518874"/>
          </a:xfrm>
          <a:prstGeom prst="roundRect">
            <a:avLst>
              <a:gd name="adj" fmla="val 6667"/>
            </a:avLst>
          </a:prstGeom>
          <a:solidFill>
            <a:srgbClr val="315251"/>
          </a:solidFill>
          <a:ln/>
        </p:spPr>
        <p:txBody>
          <a:bodyPr/>
          <a:lstStyle/>
          <a:p>
            <a:endParaRPr lang="en-US"/>
          </a:p>
        </p:txBody>
      </p:sp>
      <p:pic>
        <p:nvPicPr>
          <p:cNvPr id="13" name="Image 3" descr="preencoded.png"/>
          <p:cNvPicPr>
            <a:picLocks noChangeAspect="1"/>
          </p:cNvPicPr>
          <p:nvPr/>
        </p:nvPicPr>
        <p:blipFill>
          <a:blip r:embed="rId6"/>
          <a:stretch>
            <a:fillRect/>
          </a:stretch>
        </p:blipFill>
        <p:spPr>
          <a:xfrm>
            <a:off x="903803" y="6354842"/>
            <a:ext cx="325517" cy="406956"/>
          </a:xfrm>
          <a:prstGeom prst="rect">
            <a:avLst/>
          </a:prstGeom>
        </p:spPr>
      </p:pic>
      <p:sp>
        <p:nvSpPr>
          <p:cNvPr id="14" name="Text 8"/>
          <p:cNvSpPr/>
          <p:nvPr/>
        </p:nvSpPr>
        <p:spPr>
          <a:xfrm>
            <a:off x="1556623" y="6378059"/>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Risk Management</a:t>
            </a:r>
            <a:endParaRPr lang="en-US" sz="2100" dirty="0"/>
          </a:p>
        </p:txBody>
      </p:sp>
      <p:sp>
        <p:nvSpPr>
          <p:cNvPr id="15" name="Text 9"/>
          <p:cNvSpPr/>
          <p:nvPr/>
        </p:nvSpPr>
        <p:spPr>
          <a:xfrm>
            <a:off x="1556623" y="6855500"/>
            <a:ext cx="5614392"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Physical climate risk requires diversification and adaptation strategies.</a:t>
            </a:r>
            <a:endParaRPr lang="en-US" sz="1800" dirty="0"/>
          </a:p>
        </p:txBody>
      </p:sp>
      <p:sp>
        <p:nvSpPr>
          <p:cNvPr id="16" name="Shape 10"/>
          <p:cNvSpPr/>
          <p:nvPr/>
        </p:nvSpPr>
        <p:spPr>
          <a:xfrm>
            <a:off x="7459266" y="6298882"/>
            <a:ext cx="518874" cy="518874"/>
          </a:xfrm>
          <a:prstGeom prst="roundRect">
            <a:avLst>
              <a:gd name="adj" fmla="val 6667"/>
            </a:avLst>
          </a:prstGeom>
          <a:solidFill>
            <a:srgbClr val="315251"/>
          </a:solidFill>
          <a:ln/>
        </p:spPr>
        <p:txBody>
          <a:bodyPr/>
          <a:lstStyle/>
          <a:p>
            <a:endParaRPr lang="en-US"/>
          </a:p>
        </p:txBody>
      </p:sp>
      <p:pic>
        <p:nvPicPr>
          <p:cNvPr id="17" name="Image 4" descr="preencoded.png"/>
          <p:cNvPicPr>
            <a:picLocks noChangeAspect="1"/>
          </p:cNvPicPr>
          <p:nvPr/>
        </p:nvPicPr>
        <p:blipFill>
          <a:blip r:embed="rId7"/>
          <a:stretch>
            <a:fillRect/>
          </a:stretch>
        </p:blipFill>
        <p:spPr>
          <a:xfrm>
            <a:off x="7555944" y="6354842"/>
            <a:ext cx="325517" cy="406956"/>
          </a:xfrm>
          <a:prstGeom prst="rect">
            <a:avLst/>
          </a:prstGeom>
        </p:spPr>
      </p:pic>
      <p:sp>
        <p:nvSpPr>
          <p:cNvPr id="18" name="Text 11"/>
          <p:cNvSpPr/>
          <p:nvPr/>
        </p:nvSpPr>
        <p:spPr>
          <a:xfrm>
            <a:off x="8208764" y="6378059"/>
            <a:ext cx="2713196" cy="339090"/>
          </a:xfrm>
          <a:prstGeom prst="rect">
            <a:avLst/>
          </a:prstGeom>
          <a:noFill/>
          <a:ln/>
        </p:spPr>
        <p:txBody>
          <a:bodyPr wrap="none" lIns="0" tIns="0" rIns="0" bIns="0" rtlCol="0" anchor="t"/>
          <a:lstStyle/>
          <a:p>
            <a:pPr marL="0" indent="0" algn="l">
              <a:lnSpc>
                <a:spcPts val="2650"/>
              </a:lnSpc>
              <a:buNone/>
            </a:pPr>
            <a:r>
              <a:rPr lang="en-US" sz="2100" dirty="0">
                <a:solidFill>
                  <a:srgbClr val="F9EEE7"/>
                </a:solidFill>
                <a:latin typeface="Quattrocento" pitchFamily="34" charset="0"/>
                <a:ea typeface="Quattrocento" pitchFamily="34" charset="-122"/>
                <a:cs typeface="Quattrocento" pitchFamily="34" charset="-120"/>
              </a:rPr>
              <a:t>Collective Action</a:t>
            </a:r>
            <a:endParaRPr lang="en-US" sz="2100" dirty="0"/>
          </a:p>
        </p:txBody>
      </p:sp>
      <p:sp>
        <p:nvSpPr>
          <p:cNvPr id="19" name="Text 12"/>
          <p:cNvSpPr/>
          <p:nvPr/>
        </p:nvSpPr>
        <p:spPr>
          <a:xfrm>
            <a:off x="8208764" y="6855500"/>
            <a:ext cx="5614511" cy="737949"/>
          </a:xfrm>
          <a:prstGeom prst="rect">
            <a:avLst/>
          </a:prstGeom>
          <a:noFill/>
          <a:ln/>
        </p:spPr>
        <p:txBody>
          <a:bodyPr wrap="square" lIns="0" tIns="0" rIns="0" bIns="0" rtlCol="0" anchor="t"/>
          <a:lstStyle/>
          <a:p>
            <a:pPr marL="0" indent="0" algn="l">
              <a:lnSpc>
                <a:spcPts val="2900"/>
              </a:lnSpc>
              <a:buNone/>
            </a:pPr>
            <a:r>
              <a:rPr lang="en-US" sz="1800" dirty="0">
                <a:solidFill>
                  <a:srgbClr val="F9EEE7"/>
                </a:solidFill>
                <a:latin typeface="Quattrocento" pitchFamily="34" charset="0"/>
                <a:ea typeface="Quattrocento" pitchFamily="34" charset="-122"/>
                <a:cs typeface="Quattrocento" pitchFamily="34" charset="-120"/>
              </a:rPr>
              <a:t>Avoiding the "tragedy of the commons" requires industry-wide commitment to sustainability.</a:t>
            </a:r>
            <a:endParaRPr lang="en-US" sz="1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82916" y="548640"/>
            <a:ext cx="7750969" cy="1170622"/>
          </a:xfrm>
          <a:prstGeom prst="rect">
            <a:avLst/>
          </a:prstGeom>
          <a:noFill/>
          <a:ln/>
        </p:spPr>
        <p:txBody>
          <a:bodyPr wrap="square" lIns="0" tIns="0" rIns="0" bIns="0" rtlCol="0" anchor="t"/>
          <a:lstStyle/>
          <a:p>
            <a:pPr marL="0" indent="0" algn="l">
              <a:lnSpc>
                <a:spcPts val="4600"/>
              </a:lnSpc>
              <a:buNone/>
            </a:pPr>
            <a:r>
              <a:rPr lang="en-US" sz="3650" dirty="0">
                <a:solidFill>
                  <a:srgbClr val="FFD9BE"/>
                </a:solidFill>
                <a:latin typeface="Quattrocento" pitchFamily="34" charset="0"/>
                <a:ea typeface="Quattrocento" pitchFamily="34" charset="-122"/>
                <a:cs typeface="Quattrocento" pitchFamily="34" charset="-120"/>
              </a:rPr>
              <a:t>Market-Based Environmental Measures </a:t>
            </a:r>
            <a:r>
              <a:rPr lang="en-US" sz="2400" dirty="0">
                <a:solidFill>
                  <a:srgbClr val="FFD9BE"/>
                </a:solidFill>
                <a:latin typeface="Quattrocento" pitchFamily="34" charset="0"/>
                <a:ea typeface="Quattrocento" pitchFamily="34" charset="-122"/>
                <a:cs typeface="Quattrocento" pitchFamily="34" charset="-120"/>
              </a:rPr>
              <a:t> (Others exists in several countries)</a:t>
            </a:r>
            <a:endParaRPr lang="en-US" sz="3650" dirty="0"/>
          </a:p>
        </p:txBody>
      </p:sp>
      <p:sp>
        <p:nvSpPr>
          <p:cNvPr id="4" name="Shape 1"/>
          <p:cNvSpPr/>
          <p:nvPr/>
        </p:nvSpPr>
        <p:spPr>
          <a:xfrm>
            <a:off x="6406753" y="2017752"/>
            <a:ext cx="22860" cy="5663208"/>
          </a:xfrm>
          <a:prstGeom prst="roundRect">
            <a:avLst>
              <a:gd name="adj" fmla="val 130593"/>
            </a:avLst>
          </a:prstGeom>
          <a:solidFill>
            <a:srgbClr val="4A6B6A"/>
          </a:solidFill>
          <a:ln/>
        </p:spPr>
        <p:txBody>
          <a:bodyPr/>
          <a:lstStyle/>
          <a:p>
            <a:endParaRPr lang="en-US"/>
          </a:p>
        </p:txBody>
      </p:sp>
      <p:sp>
        <p:nvSpPr>
          <p:cNvPr id="5" name="Shape 2"/>
          <p:cNvSpPr/>
          <p:nvPr/>
        </p:nvSpPr>
        <p:spPr>
          <a:xfrm>
            <a:off x="6607790" y="2230160"/>
            <a:ext cx="596979" cy="22860"/>
          </a:xfrm>
          <a:prstGeom prst="roundRect">
            <a:avLst>
              <a:gd name="adj" fmla="val 130593"/>
            </a:avLst>
          </a:prstGeom>
          <a:solidFill>
            <a:srgbClr val="4A6B6A"/>
          </a:solidFill>
          <a:ln/>
        </p:spPr>
        <p:txBody>
          <a:bodyPr/>
          <a:lstStyle/>
          <a:p>
            <a:endParaRPr lang="en-US"/>
          </a:p>
        </p:txBody>
      </p:sp>
      <p:sp>
        <p:nvSpPr>
          <p:cNvPr id="6" name="Shape 3"/>
          <p:cNvSpPr/>
          <p:nvPr/>
        </p:nvSpPr>
        <p:spPr>
          <a:xfrm>
            <a:off x="6182856" y="2017752"/>
            <a:ext cx="447794" cy="447794"/>
          </a:xfrm>
          <a:prstGeom prst="roundRect">
            <a:avLst>
              <a:gd name="adj" fmla="val 6667"/>
            </a:avLst>
          </a:prstGeom>
          <a:solidFill>
            <a:srgbClr val="315251"/>
          </a:solidFill>
          <a:ln/>
        </p:spPr>
        <p:txBody>
          <a:bodyPr/>
          <a:lstStyle/>
          <a:p>
            <a:endParaRPr lang="en-US"/>
          </a:p>
        </p:txBody>
      </p:sp>
      <p:pic>
        <p:nvPicPr>
          <p:cNvPr id="7" name="Image 1" descr="preencoded.png"/>
          <p:cNvPicPr>
            <a:picLocks noChangeAspect="1"/>
          </p:cNvPicPr>
          <p:nvPr/>
        </p:nvPicPr>
        <p:blipFill>
          <a:blip r:embed="rId4"/>
          <a:stretch>
            <a:fillRect/>
          </a:stretch>
        </p:blipFill>
        <p:spPr>
          <a:xfrm>
            <a:off x="6266259" y="2066032"/>
            <a:ext cx="280868" cy="351115"/>
          </a:xfrm>
          <a:prstGeom prst="rect">
            <a:avLst/>
          </a:prstGeom>
        </p:spPr>
      </p:pic>
      <p:sp>
        <p:nvSpPr>
          <p:cNvPr id="8" name="Text 4"/>
          <p:cNvSpPr/>
          <p:nvPr/>
        </p:nvSpPr>
        <p:spPr>
          <a:xfrm>
            <a:off x="7401877" y="2086094"/>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BREEAM (1990)</a:t>
            </a:r>
            <a:endParaRPr lang="en-US" sz="1800" dirty="0"/>
          </a:p>
        </p:txBody>
      </p:sp>
      <p:sp>
        <p:nvSpPr>
          <p:cNvPr id="9" name="Text 5"/>
          <p:cNvSpPr/>
          <p:nvPr/>
        </p:nvSpPr>
        <p:spPr>
          <a:xfrm>
            <a:off x="7401877" y="2498050"/>
            <a:ext cx="6532007"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First environmental performance yardstick for buildings, established in the UK.</a:t>
            </a:r>
            <a:endParaRPr lang="en-US" sz="1550" dirty="0"/>
          </a:p>
        </p:txBody>
      </p:sp>
      <p:sp>
        <p:nvSpPr>
          <p:cNvPr id="10" name="Shape 6"/>
          <p:cNvSpPr/>
          <p:nvPr/>
        </p:nvSpPr>
        <p:spPr>
          <a:xfrm>
            <a:off x="6607790" y="3745468"/>
            <a:ext cx="596979" cy="22860"/>
          </a:xfrm>
          <a:prstGeom prst="roundRect">
            <a:avLst>
              <a:gd name="adj" fmla="val 130593"/>
            </a:avLst>
          </a:prstGeom>
          <a:solidFill>
            <a:srgbClr val="4A6B6A"/>
          </a:solidFill>
          <a:ln/>
        </p:spPr>
        <p:txBody>
          <a:bodyPr/>
          <a:lstStyle/>
          <a:p>
            <a:endParaRPr lang="en-US"/>
          </a:p>
        </p:txBody>
      </p:sp>
      <p:sp>
        <p:nvSpPr>
          <p:cNvPr id="11" name="Shape 7"/>
          <p:cNvSpPr/>
          <p:nvPr/>
        </p:nvSpPr>
        <p:spPr>
          <a:xfrm>
            <a:off x="6182856" y="3533061"/>
            <a:ext cx="447794" cy="447794"/>
          </a:xfrm>
          <a:prstGeom prst="roundRect">
            <a:avLst>
              <a:gd name="adj" fmla="val 6667"/>
            </a:avLst>
          </a:prstGeom>
          <a:solidFill>
            <a:srgbClr val="315251"/>
          </a:solidFill>
          <a:ln/>
        </p:spPr>
        <p:txBody>
          <a:bodyPr/>
          <a:lstStyle/>
          <a:p>
            <a:endParaRPr lang="en-US"/>
          </a:p>
        </p:txBody>
      </p:sp>
      <p:pic>
        <p:nvPicPr>
          <p:cNvPr id="12" name="Image 2" descr="preencoded.png"/>
          <p:cNvPicPr>
            <a:picLocks noChangeAspect="1"/>
          </p:cNvPicPr>
          <p:nvPr/>
        </p:nvPicPr>
        <p:blipFill>
          <a:blip r:embed="rId5"/>
          <a:stretch>
            <a:fillRect/>
          </a:stretch>
        </p:blipFill>
        <p:spPr>
          <a:xfrm>
            <a:off x="6266259" y="3581340"/>
            <a:ext cx="280868" cy="351115"/>
          </a:xfrm>
          <a:prstGeom prst="rect">
            <a:avLst/>
          </a:prstGeom>
        </p:spPr>
      </p:pic>
      <p:sp>
        <p:nvSpPr>
          <p:cNvPr id="13" name="Text 8"/>
          <p:cNvSpPr/>
          <p:nvPr/>
        </p:nvSpPr>
        <p:spPr>
          <a:xfrm>
            <a:off x="7401877" y="3601403"/>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LEED (1998)</a:t>
            </a:r>
            <a:endParaRPr lang="en-US" sz="1800" dirty="0"/>
          </a:p>
        </p:txBody>
      </p:sp>
      <p:sp>
        <p:nvSpPr>
          <p:cNvPr id="14" name="Text 9"/>
          <p:cNvSpPr/>
          <p:nvPr/>
        </p:nvSpPr>
        <p:spPr>
          <a:xfrm>
            <a:off x="7401877" y="4013359"/>
            <a:ext cx="6532007"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US-based certification system with four levels from Certified to Platinum.</a:t>
            </a:r>
            <a:endParaRPr lang="en-US" sz="1550" dirty="0"/>
          </a:p>
        </p:txBody>
      </p:sp>
      <p:sp>
        <p:nvSpPr>
          <p:cNvPr id="15" name="Shape 10"/>
          <p:cNvSpPr/>
          <p:nvPr/>
        </p:nvSpPr>
        <p:spPr>
          <a:xfrm>
            <a:off x="6607790" y="5260777"/>
            <a:ext cx="596979" cy="22860"/>
          </a:xfrm>
          <a:prstGeom prst="roundRect">
            <a:avLst>
              <a:gd name="adj" fmla="val 130593"/>
            </a:avLst>
          </a:prstGeom>
          <a:solidFill>
            <a:srgbClr val="4A6B6A"/>
          </a:solidFill>
          <a:ln/>
        </p:spPr>
        <p:txBody>
          <a:bodyPr/>
          <a:lstStyle/>
          <a:p>
            <a:endParaRPr lang="en-US"/>
          </a:p>
        </p:txBody>
      </p:sp>
      <p:sp>
        <p:nvSpPr>
          <p:cNvPr id="16" name="Shape 11"/>
          <p:cNvSpPr/>
          <p:nvPr/>
        </p:nvSpPr>
        <p:spPr>
          <a:xfrm>
            <a:off x="6182856" y="5048369"/>
            <a:ext cx="447794" cy="447794"/>
          </a:xfrm>
          <a:prstGeom prst="roundRect">
            <a:avLst>
              <a:gd name="adj" fmla="val 6667"/>
            </a:avLst>
          </a:prstGeom>
          <a:solidFill>
            <a:srgbClr val="315251"/>
          </a:solidFill>
          <a:ln/>
        </p:spPr>
        <p:txBody>
          <a:bodyPr/>
          <a:lstStyle/>
          <a:p>
            <a:endParaRPr lang="en-US"/>
          </a:p>
        </p:txBody>
      </p:sp>
      <p:pic>
        <p:nvPicPr>
          <p:cNvPr id="17" name="Image 3" descr="preencoded.png"/>
          <p:cNvPicPr>
            <a:picLocks noChangeAspect="1"/>
          </p:cNvPicPr>
          <p:nvPr/>
        </p:nvPicPr>
        <p:blipFill>
          <a:blip r:embed="rId6"/>
          <a:stretch>
            <a:fillRect/>
          </a:stretch>
        </p:blipFill>
        <p:spPr>
          <a:xfrm>
            <a:off x="6266259" y="5096649"/>
            <a:ext cx="280868" cy="351115"/>
          </a:xfrm>
          <a:prstGeom prst="rect">
            <a:avLst/>
          </a:prstGeom>
        </p:spPr>
      </p:pic>
      <p:sp>
        <p:nvSpPr>
          <p:cNvPr id="18" name="Text 12"/>
          <p:cNvSpPr/>
          <p:nvPr/>
        </p:nvSpPr>
        <p:spPr>
          <a:xfrm>
            <a:off x="7401877" y="5116711"/>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Green Star</a:t>
            </a:r>
            <a:endParaRPr lang="en-US" sz="1800" dirty="0"/>
          </a:p>
        </p:txBody>
      </p:sp>
      <p:sp>
        <p:nvSpPr>
          <p:cNvPr id="19" name="Text 13"/>
          <p:cNvSpPr/>
          <p:nvPr/>
        </p:nvSpPr>
        <p:spPr>
          <a:xfrm>
            <a:off x="7401877" y="5528667"/>
            <a:ext cx="6532007"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Australian system measuring performance across nine environmental categories.</a:t>
            </a:r>
            <a:endParaRPr lang="en-US" sz="1550" dirty="0"/>
          </a:p>
        </p:txBody>
      </p:sp>
      <p:sp>
        <p:nvSpPr>
          <p:cNvPr id="20" name="Shape 14"/>
          <p:cNvSpPr/>
          <p:nvPr/>
        </p:nvSpPr>
        <p:spPr>
          <a:xfrm>
            <a:off x="6607790" y="6776085"/>
            <a:ext cx="596979" cy="22860"/>
          </a:xfrm>
          <a:prstGeom prst="roundRect">
            <a:avLst>
              <a:gd name="adj" fmla="val 130593"/>
            </a:avLst>
          </a:prstGeom>
          <a:solidFill>
            <a:srgbClr val="4A6B6A"/>
          </a:solidFill>
          <a:ln/>
        </p:spPr>
        <p:txBody>
          <a:bodyPr/>
          <a:lstStyle/>
          <a:p>
            <a:endParaRPr lang="en-US"/>
          </a:p>
        </p:txBody>
      </p:sp>
      <p:sp>
        <p:nvSpPr>
          <p:cNvPr id="21" name="Shape 15"/>
          <p:cNvSpPr/>
          <p:nvPr/>
        </p:nvSpPr>
        <p:spPr>
          <a:xfrm>
            <a:off x="6182856" y="6563678"/>
            <a:ext cx="447794" cy="447794"/>
          </a:xfrm>
          <a:prstGeom prst="roundRect">
            <a:avLst>
              <a:gd name="adj" fmla="val 6667"/>
            </a:avLst>
          </a:prstGeom>
          <a:solidFill>
            <a:srgbClr val="315251"/>
          </a:solidFill>
          <a:ln/>
        </p:spPr>
        <p:txBody>
          <a:bodyPr/>
          <a:lstStyle/>
          <a:p>
            <a:endParaRPr lang="en-US"/>
          </a:p>
        </p:txBody>
      </p:sp>
      <p:pic>
        <p:nvPicPr>
          <p:cNvPr id="22" name="Image 4" descr="preencoded.png"/>
          <p:cNvPicPr>
            <a:picLocks noChangeAspect="1"/>
          </p:cNvPicPr>
          <p:nvPr/>
        </p:nvPicPr>
        <p:blipFill>
          <a:blip r:embed="rId7"/>
          <a:stretch>
            <a:fillRect/>
          </a:stretch>
        </p:blipFill>
        <p:spPr>
          <a:xfrm>
            <a:off x="6266259" y="6611957"/>
            <a:ext cx="280868" cy="351115"/>
          </a:xfrm>
          <a:prstGeom prst="rect">
            <a:avLst/>
          </a:prstGeom>
        </p:spPr>
      </p:pic>
      <p:sp>
        <p:nvSpPr>
          <p:cNvPr id="23" name="Text 16"/>
          <p:cNvSpPr/>
          <p:nvPr/>
        </p:nvSpPr>
        <p:spPr>
          <a:xfrm>
            <a:off x="7401877" y="6632019"/>
            <a:ext cx="2341364" cy="292656"/>
          </a:xfrm>
          <a:prstGeom prst="rect">
            <a:avLst/>
          </a:prstGeom>
          <a:noFill/>
          <a:ln/>
        </p:spPr>
        <p:txBody>
          <a:bodyPr wrap="none" lIns="0" tIns="0" rIns="0" bIns="0" rtlCol="0" anchor="t"/>
          <a:lstStyle/>
          <a:p>
            <a:pPr marL="0" indent="0" algn="l">
              <a:lnSpc>
                <a:spcPts val="2300"/>
              </a:lnSpc>
              <a:buNone/>
            </a:pPr>
            <a:r>
              <a:rPr lang="en-US" sz="1800" dirty="0">
                <a:solidFill>
                  <a:srgbClr val="F9EEE7"/>
                </a:solidFill>
                <a:latin typeface="Quattrocento" pitchFamily="34" charset="0"/>
                <a:ea typeface="Quattrocento" pitchFamily="34" charset="-122"/>
                <a:cs typeface="Quattrocento" pitchFamily="34" charset="-120"/>
              </a:rPr>
              <a:t>GRESB</a:t>
            </a:r>
            <a:endParaRPr lang="en-US" sz="1800" dirty="0"/>
          </a:p>
        </p:txBody>
      </p:sp>
      <p:sp>
        <p:nvSpPr>
          <p:cNvPr id="24" name="Text 17"/>
          <p:cNvSpPr/>
          <p:nvPr/>
        </p:nvSpPr>
        <p:spPr>
          <a:xfrm>
            <a:off x="7401877" y="7043976"/>
            <a:ext cx="6532007" cy="636984"/>
          </a:xfrm>
          <a:prstGeom prst="rect">
            <a:avLst/>
          </a:prstGeom>
          <a:noFill/>
          <a:ln/>
        </p:spPr>
        <p:txBody>
          <a:bodyPr wrap="square" lIns="0" tIns="0" rIns="0" bIns="0" rtlCol="0" anchor="t"/>
          <a:lstStyle/>
          <a:p>
            <a:pPr marL="0" indent="0" algn="l">
              <a:lnSpc>
                <a:spcPts val="2500"/>
              </a:lnSpc>
              <a:buNone/>
            </a:pPr>
            <a:r>
              <a:rPr lang="en-US" sz="1550" dirty="0">
                <a:solidFill>
                  <a:srgbClr val="F9EEE7"/>
                </a:solidFill>
                <a:latin typeface="Quattrocento" pitchFamily="34" charset="0"/>
                <a:ea typeface="Quattrocento" pitchFamily="34" charset="-122"/>
                <a:cs typeface="Quattrocento" pitchFamily="34" charset="-120"/>
              </a:rPr>
              <a:t>Portfolio-level benchmark measuring energy performance of property companies and funds.</a:t>
            </a:r>
            <a:endParaRPr lang="en-US" sz="15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27842" y="650438"/>
            <a:ext cx="7993023" cy="695563"/>
          </a:xfrm>
          <a:prstGeom prst="rect">
            <a:avLst/>
          </a:prstGeom>
          <a:noFill/>
          <a:ln/>
        </p:spPr>
        <p:txBody>
          <a:bodyPr wrap="none" lIns="0" tIns="0" rIns="0" bIns="0" rtlCol="0" anchor="t"/>
          <a:lstStyle/>
          <a:p>
            <a:pPr marL="0" indent="0" algn="l">
              <a:lnSpc>
                <a:spcPts val="5450"/>
              </a:lnSpc>
              <a:buNone/>
            </a:pPr>
            <a:r>
              <a:rPr lang="en-US" sz="4350" dirty="0">
                <a:solidFill>
                  <a:srgbClr val="FFD9BE"/>
                </a:solidFill>
                <a:latin typeface="Quattrocento" pitchFamily="34" charset="0"/>
                <a:ea typeface="Quattrocento" pitchFamily="34" charset="-122"/>
                <a:cs typeface="Quattrocento" pitchFamily="34" charset="-120"/>
              </a:rPr>
              <a:t>Corporate Sustainability Drivers</a:t>
            </a:r>
            <a:endParaRPr lang="en-US" sz="4350" dirty="0"/>
          </a:p>
        </p:txBody>
      </p:sp>
      <p:pic>
        <p:nvPicPr>
          <p:cNvPr id="3" name="Image 0" descr="preencoded.png"/>
          <p:cNvPicPr>
            <a:picLocks noChangeAspect="1"/>
          </p:cNvPicPr>
          <p:nvPr/>
        </p:nvPicPr>
        <p:blipFill>
          <a:blip r:embed="rId3"/>
          <a:stretch>
            <a:fillRect/>
          </a:stretch>
        </p:blipFill>
        <p:spPr>
          <a:xfrm>
            <a:off x="3422809" y="3739396"/>
            <a:ext cx="7784783" cy="7784783"/>
          </a:xfrm>
          <a:prstGeom prst="rect">
            <a:avLst/>
          </a:prstGeom>
        </p:spPr>
      </p:pic>
      <p:pic>
        <p:nvPicPr>
          <p:cNvPr id="4" name="Image 1" descr="preencoded.png"/>
          <p:cNvPicPr>
            <a:picLocks noChangeAspect="1"/>
          </p:cNvPicPr>
          <p:nvPr/>
        </p:nvPicPr>
        <p:blipFill>
          <a:blip r:embed="rId4"/>
          <a:stretch>
            <a:fillRect/>
          </a:stretch>
        </p:blipFill>
        <p:spPr>
          <a:xfrm>
            <a:off x="4418528" y="6265069"/>
            <a:ext cx="399098" cy="498872"/>
          </a:xfrm>
          <a:prstGeom prst="rect">
            <a:avLst/>
          </a:prstGeom>
        </p:spPr>
      </p:pic>
      <p:pic>
        <p:nvPicPr>
          <p:cNvPr id="5" name="Image 2" descr="preencoded.png"/>
          <p:cNvPicPr>
            <a:picLocks noChangeAspect="1"/>
          </p:cNvPicPr>
          <p:nvPr/>
        </p:nvPicPr>
        <p:blipFill>
          <a:blip r:embed="rId5"/>
          <a:stretch>
            <a:fillRect/>
          </a:stretch>
        </p:blipFill>
        <p:spPr>
          <a:xfrm>
            <a:off x="3422809" y="3739396"/>
            <a:ext cx="7784783" cy="7784783"/>
          </a:xfrm>
          <a:prstGeom prst="rect">
            <a:avLst/>
          </a:prstGeom>
        </p:spPr>
      </p:pic>
      <p:pic>
        <p:nvPicPr>
          <p:cNvPr id="6" name="Image 3" descr="preencoded.png"/>
          <p:cNvPicPr>
            <a:picLocks noChangeAspect="1"/>
          </p:cNvPicPr>
          <p:nvPr/>
        </p:nvPicPr>
        <p:blipFill>
          <a:blip r:embed="rId6"/>
          <a:stretch>
            <a:fillRect/>
          </a:stretch>
        </p:blipFill>
        <p:spPr>
          <a:xfrm>
            <a:off x="5998369" y="4685228"/>
            <a:ext cx="399098" cy="498872"/>
          </a:xfrm>
          <a:prstGeom prst="rect">
            <a:avLst/>
          </a:prstGeom>
        </p:spPr>
      </p:pic>
      <p:pic>
        <p:nvPicPr>
          <p:cNvPr id="7" name="Image 4" descr="preencoded.png"/>
          <p:cNvPicPr>
            <a:picLocks noChangeAspect="1"/>
          </p:cNvPicPr>
          <p:nvPr/>
        </p:nvPicPr>
        <p:blipFill>
          <a:blip r:embed="rId7"/>
          <a:stretch>
            <a:fillRect/>
          </a:stretch>
        </p:blipFill>
        <p:spPr>
          <a:xfrm>
            <a:off x="3422809" y="3739396"/>
            <a:ext cx="7784783" cy="7784783"/>
          </a:xfrm>
          <a:prstGeom prst="rect">
            <a:avLst/>
          </a:prstGeom>
        </p:spPr>
      </p:pic>
      <p:pic>
        <p:nvPicPr>
          <p:cNvPr id="8" name="Image 5" descr="preencoded.png"/>
          <p:cNvPicPr>
            <a:picLocks noChangeAspect="1"/>
          </p:cNvPicPr>
          <p:nvPr/>
        </p:nvPicPr>
        <p:blipFill>
          <a:blip r:embed="rId8"/>
          <a:stretch>
            <a:fillRect/>
          </a:stretch>
        </p:blipFill>
        <p:spPr>
          <a:xfrm>
            <a:off x="8232815" y="4685228"/>
            <a:ext cx="399098" cy="498872"/>
          </a:xfrm>
          <a:prstGeom prst="rect">
            <a:avLst/>
          </a:prstGeom>
        </p:spPr>
      </p:pic>
      <p:pic>
        <p:nvPicPr>
          <p:cNvPr id="9" name="Image 6" descr="preencoded.png"/>
          <p:cNvPicPr>
            <a:picLocks noChangeAspect="1"/>
          </p:cNvPicPr>
          <p:nvPr/>
        </p:nvPicPr>
        <p:blipFill>
          <a:blip r:embed="rId9"/>
          <a:stretch>
            <a:fillRect/>
          </a:stretch>
        </p:blipFill>
        <p:spPr>
          <a:xfrm>
            <a:off x="3422809" y="3739396"/>
            <a:ext cx="7784783" cy="7784783"/>
          </a:xfrm>
          <a:prstGeom prst="rect">
            <a:avLst/>
          </a:prstGeom>
        </p:spPr>
      </p:pic>
      <p:pic>
        <p:nvPicPr>
          <p:cNvPr id="10" name="Image 7" descr="preencoded.png"/>
          <p:cNvPicPr>
            <a:picLocks noChangeAspect="1"/>
          </p:cNvPicPr>
          <p:nvPr/>
        </p:nvPicPr>
        <p:blipFill>
          <a:blip r:embed="rId10"/>
          <a:stretch>
            <a:fillRect/>
          </a:stretch>
        </p:blipFill>
        <p:spPr>
          <a:xfrm>
            <a:off x="9812655" y="6265069"/>
            <a:ext cx="399098" cy="498872"/>
          </a:xfrm>
          <a:prstGeom prst="rect">
            <a:avLst/>
          </a:prstGeom>
        </p:spPr>
      </p:pic>
      <p:sp>
        <p:nvSpPr>
          <p:cNvPr id="11" name="Text 1"/>
          <p:cNvSpPr/>
          <p:nvPr/>
        </p:nvSpPr>
        <p:spPr>
          <a:xfrm>
            <a:off x="827842" y="2356604"/>
            <a:ext cx="2977634" cy="695563"/>
          </a:xfrm>
          <a:prstGeom prst="rect">
            <a:avLst/>
          </a:prstGeom>
          <a:noFill/>
          <a:ln/>
        </p:spPr>
        <p:txBody>
          <a:bodyPr wrap="squar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Corporate Responsibility</a:t>
            </a:r>
            <a:endParaRPr lang="en-US" sz="2150" dirty="0"/>
          </a:p>
        </p:txBody>
      </p:sp>
      <p:sp>
        <p:nvSpPr>
          <p:cNvPr id="12" name="Text 2"/>
          <p:cNvSpPr/>
          <p:nvPr/>
        </p:nvSpPr>
        <p:spPr>
          <a:xfrm>
            <a:off x="827842" y="3193971"/>
            <a:ext cx="2977634" cy="15139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Companies choose sustainable buildings as part of their social ESG responsibility policies.</a:t>
            </a:r>
          </a:p>
          <a:p>
            <a:pPr marL="0" indent="0" algn="ctr">
              <a:lnSpc>
                <a:spcPts val="2950"/>
              </a:lnSpc>
              <a:buNone/>
            </a:pPr>
            <a:r>
              <a:rPr lang="en-US" sz="1850" dirty="0">
                <a:solidFill>
                  <a:srgbClr val="F9EEE7"/>
                </a:solidFill>
                <a:latin typeface="Quattrocento" pitchFamily="34" charset="0"/>
              </a:rPr>
              <a:t>ESG = Environmental, Social and Governance.</a:t>
            </a:r>
            <a:endParaRPr lang="en-US" sz="1850" dirty="0"/>
          </a:p>
        </p:txBody>
      </p:sp>
      <p:sp>
        <p:nvSpPr>
          <p:cNvPr id="13" name="Text 3"/>
          <p:cNvSpPr/>
          <p:nvPr/>
        </p:nvSpPr>
        <p:spPr>
          <a:xfrm>
            <a:off x="4257556" y="1819037"/>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Workforce Pressure</a:t>
            </a:r>
            <a:endParaRPr lang="en-US" sz="2150" dirty="0"/>
          </a:p>
        </p:txBody>
      </p:sp>
      <p:sp>
        <p:nvSpPr>
          <p:cNvPr id="14" name="Text 4"/>
          <p:cNvSpPr/>
          <p:nvPr/>
        </p:nvSpPr>
        <p:spPr>
          <a:xfrm>
            <a:off x="4160163" y="2308622"/>
            <a:ext cx="2977634" cy="11354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Employee expectations drive companies toward sustainable workplaces.</a:t>
            </a:r>
            <a:endParaRPr lang="en-US" sz="1850" dirty="0"/>
          </a:p>
        </p:txBody>
      </p:sp>
      <p:sp>
        <p:nvSpPr>
          <p:cNvPr id="15" name="Text 5"/>
          <p:cNvSpPr/>
          <p:nvPr/>
        </p:nvSpPr>
        <p:spPr>
          <a:xfrm>
            <a:off x="7589877" y="1819037"/>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Talent Attraction</a:t>
            </a:r>
            <a:endParaRPr lang="en-US" sz="2150" dirty="0"/>
          </a:p>
        </p:txBody>
      </p:sp>
      <p:sp>
        <p:nvSpPr>
          <p:cNvPr id="16" name="Text 6"/>
          <p:cNvSpPr/>
          <p:nvPr/>
        </p:nvSpPr>
        <p:spPr>
          <a:xfrm>
            <a:off x="7492484" y="2308622"/>
            <a:ext cx="2977634" cy="11354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Sustainable buildings help attract top talent in competitive markets.</a:t>
            </a:r>
            <a:endParaRPr lang="en-US" sz="1850" dirty="0"/>
          </a:p>
        </p:txBody>
      </p:sp>
      <p:sp>
        <p:nvSpPr>
          <p:cNvPr id="17" name="Text 7"/>
          <p:cNvSpPr/>
          <p:nvPr/>
        </p:nvSpPr>
        <p:spPr>
          <a:xfrm>
            <a:off x="10922318" y="3082885"/>
            <a:ext cx="2782729" cy="347782"/>
          </a:xfrm>
          <a:prstGeom prst="rect">
            <a:avLst/>
          </a:prstGeom>
          <a:noFill/>
          <a:ln/>
        </p:spPr>
        <p:txBody>
          <a:bodyPr wrap="none" lIns="0" tIns="0" rIns="0" bIns="0" rtlCol="0" anchor="t"/>
          <a:lstStyle/>
          <a:p>
            <a:pPr marL="0" indent="0" algn="ctr">
              <a:lnSpc>
                <a:spcPts val="2700"/>
              </a:lnSpc>
              <a:buNone/>
            </a:pPr>
            <a:r>
              <a:rPr lang="en-US" sz="2150" dirty="0">
                <a:solidFill>
                  <a:srgbClr val="FFD9BE"/>
                </a:solidFill>
                <a:latin typeface="Quattrocento" pitchFamily="34" charset="0"/>
                <a:ea typeface="Quattrocento" pitchFamily="34" charset="-122"/>
                <a:cs typeface="Quattrocento" pitchFamily="34" charset="-120"/>
              </a:rPr>
              <a:t>Stable Cash Flow</a:t>
            </a:r>
            <a:endParaRPr lang="en-US" sz="2150" dirty="0"/>
          </a:p>
        </p:txBody>
      </p:sp>
      <p:sp>
        <p:nvSpPr>
          <p:cNvPr id="18" name="Text 8"/>
          <p:cNvSpPr/>
          <p:nvPr/>
        </p:nvSpPr>
        <p:spPr>
          <a:xfrm>
            <a:off x="10824805" y="3572470"/>
            <a:ext cx="2977753" cy="1135499"/>
          </a:xfrm>
          <a:prstGeom prst="rect">
            <a:avLst/>
          </a:prstGeom>
          <a:noFill/>
          <a:ln/>
        </p:spPr>
        <p:txBody>
          <a:bodyPr wrap="square" lIns="0" tIns="0" rIns="0" bIns="0" rtlCol="0" anchor="t"/>
          <a:lstStyle/>
          <a:p>
            <a:pPr marL="0" indent="0" algn="ctr">
              <a:lnSpc>
                <a:spcPts val="2950"/>
              </a:lnSpc>
              <a:buNone/>
            </a:pPr>
            <a:r>
              <a:rPr lang="en-US" sz="1850" dirty="0">
                <a:solidFill>
                  <a:srgbClr val="F9EEE7"/>
                </a:solidFill>
                <a:latin typeface="Quattrocento" pitchFamily="34" charset="0"/>
                <a:ea typeface="Quattrocento" pitchFamily="34" charset="-122"/>
                <a:cs typeface="Quattrocento" pitchFamily="34" charset="-120"/>
              </a:rPr>
              <a:t>Energy-efficient buildings reduce exposure to volatile energy prices.</a:t>
            </a:r>
            <a:endParaRPr lang="en-US" sz="18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324124" y="1148834"/>
            <a:ext cx="6911816"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Institutional Investor Focus</a:t>
            </a:r>
            <a:endParaRPr lang="en-US" sz="4400" dirty="0"/>
          </a:p>
        </p:txBody>
      </p:sp>
      <p:sp>
        <p:nvSpPr>
          <p:cNvPr id="4" name="Shape 1"/>
          <p:cNvSpPr/>
          <p:nvPr/>
        </p:nvSpPr>
        <p:spPr>
          <a:xfrm>
            <a:off x="6324124" y="2211824"/>
            <a:ext cx="3614618" cy="2889290"/>
          </a:xfrm>
          <a:prstGeom prst="roundRect">
            <a:avLst>
              <a:gd name="adj" fmla="val 1243"/>
            </a:avLst>
          </a:prstGeom>
          <a:solidFill>
            <a:srgbClr val="315251"/>
          </a:solidFill>
          <a:ln/>
        </p:spPr>
        <p:txBody>
          <a:bodyPr/>
          <a:lstStyle/>
          <a:p>
            <a:endParaRPr lang="en-US"/>
          </a:p>
        </p:txBody>
      </p:sp>
      <p:sp>
        <p:nvSpPr>
          <p:cNvPr id="5" name="Text 2"/>
          <p:cNvSpPr/>
          <p:nvPr/>
        </p:nvSpPr>
        <p:spPr>
          <a:xfrm>
            <a:off x="6563439" y="245114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ESG Policies</a:t>
            </a:r>
            <a:endParaRPr lang="en-US" sz="2200" dirty="0"/>
          </a:p>
        </p:txBody>
      </p:sp>
      <p:sp>
        <p:nvSpPr>
          <p:cNvPr id="6" name="Text 3"/>
          <p:cNvSpPr/>
          <p:nvPr/>
        </p:nvSpPr>
        <p:spPr>
          <a:xfrm>
            <a:off x="6563439" y="2946678"/>
            <a:ext cx="3135987"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Energy performance is a cornerstone of institutional investors' Environmental, Social, and Governance policies.</a:t>
            </a:r>
            <a:endParaRPr lang="en-US" sz="1850" dirty="0"/>
          </a:p>
        </p:txBody>
      </p:sp>
      <p:sp>
        <p:nvSpPr>
          <p:cNvPr id="7" name="Shape 4"/>
          <p:cNvSpPr/>
          <p:nvPr/>
        </p:nvSpPr>
        <p:spPr>
          <a:xfrm>
            <a:off x="10178058" y="2211824"/>
            <a:ext cx="3614618" cy="2889290"/>
          </a:xfrm>
          <a:prstGeom prst="roundRect">
            <a:avLst>
              <a:gd name="adj" fmla="val 1243"/>
            </a:avLst>
          </a:prstGeom>
          <a:solidFill>
            <a:srgbClr val="315251"/>
          </a:solidFill>
          <a:ln/>
        </p:spPr>
        <p:txBody>
          <a:bodyPr/>
          <a:lstStyle/>
          <a:p>
            <a:endParaRPr lang="en-US"/>
          </a:p>
        </p:txBody>
      </p:sp>
      <p:sp>
        <p:nvSpPr>
          <p:cNvPr id="8" name="Text 5"/>
          <p:cNvSpPr/>
          <p:nvPr/>
        </p:nvSpPr>
        <p:spPr>
          <a:xfrm>
            <a:off x="10417373" y="245114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Portfolio Assessment</a:t>
            </a:r>
            <a:endParaRPr lang="en-US" sz="2200" dirty="0"/>
          </a:p>
        </p:txBody>
      </p:sp>
      <p:sp>
        <p:nvSpPr>
          <p:cNvPr id="9" name="Text 6"/>
          <p:cNvSpPr/>
          <p:nvPr/>
        </p:nvSpPr>
        <p:spPr>
          <a:xfrm>
            <a:off x="10417373" y="2946678"/>
            <a:ext cx="3135987" cy="1915120"/>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Investors use tools like GRESB and CRREM to evaluate sustainability performance of property investments.</a:t>
            </a:r>
            <a:endParaRPr lang="en-US" sz="1850" dirty="0"/>
          </a:p>
        </p:txBody>
      </p:sp>
      <p:sp>
        <p:nvSpPr>
          <p:cNvPr id="10" name="Shape 7"/>
          <p:cNvSpPr/>
          <p:nvPr/>
        </p:nvSpPr>
        <p:spPr>
          <a:xfrm>
            <a:off x="6324124" y="5340429"/>
            <a:ext cx="7468553" cy="1740218"/>
          </a:xfrm>
          <a:prstGeom prst="roundRect">
            <a:avLst>
              <a:gd name="adj" fmla="val 2063"/>
            </a:avLst>
          </a:prstGeom>
          <a:solidFill>
            <a:srgbClr val="315251"/>
          </a:solidFill>
          <a:ln/>
        </p:spPr>
        <p:txBody>
          <a:bodyPr/>
          <a:lstStyle/>
          <a:p>
            <a:endParaRPr lang="en-US"/>
          </a:p>
        </p:txBody>
      </p:sp>
      <p:sp>
        <p:nvSpPr>
          <p:cNvPr id="11" name="Text 8"/>
          <p:cNvSpPr/>
          <p:nvPr/>
        </p:nvSpPr>
        <p:spPr>
          <a:xfrm>
            <a:off x="6563439" y="557974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Engagement Strategy</a:t>
            </a:r>
            <a:endParaRPr lang="en-US" sz="2200" dirty="0"/>
          </a:p>
        </p:txBody>
      </p:sp>
      <p:sp>
        <p:nvSpPr>
          <p:cNvPr id="12" name="Text 9"/>
          <p:cNvSpPr/>
          <p:nvPr/>
        </p:nvSpPr>
        <p:spPr>
          <a:xfrm>
            <a:off x="6563439" y="6075283"/>
            <a:ext cx="6989921"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Information drives engagement with property companies to improve environmental performance.</a:t>
            </a:r>
            <a:endParaRPr lang="en-US" sz="18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559237" y="439341"/>
            <a:ext cx="7487602" cy="469940"/>
          </a:xfrm>
          <a:prstGeom prst="rect">
            <a:avLst/>
          </a:prstGeom>
          <a:noFill/>
          <a:ln/>
        </p:spPr>
        <p:txBody>
          <a:bodyPr wrap="none" lIns="0" tIns="0" rIns="0" bIns="0" rtlCol="0" anchor="t"/>
          <a:lstStyle/>
          <a:p>
            <a:pPr marL="0" indent="0" algn="l">
              <a:lnSpc>
                <a:spcPts val="3700"/>
              </a:lnSpc>
              <a:buNone/>
            </a:pPr>
            <a:r>
              <a:rPr lang="en-US" sz="2950" dirty="0">
                <a:solidFill>
                  <a:srgbClr val="FFD9BE"/>
                </a:solidFill>
                <a:latin typeface="Quattrocento" pitchFamily="34" charset="0"/>
                <a:ea typeface="Quattrocento" pitchFamily="34" charset="-122"/>
                <a:cs typeface="Quattrocento" pitchFamily="34" charset="-120"/>
              </a:rPr>
              <a:t>Market Penetration (%) of Green Certification</a:t>
            </a:r>
            <a:endParaRPr lang="en-US" sz="2950" dirty="0"/>
          </a:p>
        </p:txBody>
      </p:sp>
      <p:pic>
        <p:nvPicPr>
          <p:cNvPr id="3" name="Image 0" descr="preencoded.png"/>
          <p:cNvPicPr>
            <a:picLocks noChangeAspect="1"/>
          </p:cNvPicPr>
          <p:nvPr/>
        </p:nvPicPr>
        <p:blipFill>
          <a:blip r:embed="rId3"/>
          <a:stretch>
            <a:fillRect/>
          </a:stretch>
        </p:blipFill>
        <p:spPr>
          <a:xfrm>
            <a:off x="89679" y="1791729"/>
            <a:ext cx="13511927" cy="6116594"/>
          </a:xfrm>
          <a:prstGeom prst="rect">
            <a:avLst/>
          </a:prstGeom>
        </p:spPr>
      </p:pic>
      <p:sp>
        <p:nvSpPr>
          <p:cNvPr id="4" name="Text 1"/>
          <p:cNvSpPr/>
          <p:nvPr/>
        </p:nvSpPr>
        <p:spPr>
          <a:xfrm>
            <a:off x="559237" y="909281"/>
            <a:ext cx="13511927" cy="511254"/>
          </a:xfrm>
          <a:prstGeom prst="rect">
            <a:avLst/>
          </a:prstGeom>
          <a:noFill/>
          <a:ln/>
        </p:spPr>
        <p:txBody>
          <a:bodyPr wrap="square" lIns="0" tIns="0" rIns="0" bIns="0" rtlCol="0" anchor="t"/>
          <a:lstStyle/>
          <a:p>
            <a:pPr marL="0" indent="0" algn="l">
              <a:lnSpc>
                <a:spcPts val="2000"/>
              </a:lnSpc>
              <a:buNone/>
            </a:pPr>
            <a:r>
              <a:rPr lang="en-US" dirty="0">
                <a:solidFill>
                  <a:srgbClr val="F9EEE7"/>
                </a:solidFill>
                <a:latin typeface="Quattrocento" pitchFamily="34" charset="0"/>
                <a:ea typeface="Quattrocento" pitchFamily="34" charset="-122"/>
                <a:cs typeface="Quattrocento" pitchFamily="34" charset="-120"/>
              </a:rPr>
              <a:t>LEED certification in the US office market rose steadily from just 5% in 2005 to 40% in 2014 and continues to grow. </a:t>
            </a:r>
          </a:p>
          <a:p>
            <a:pPr marL="0" indent="0" algn="l">
              <a:lnSpc>
                <a:spcPts val="2000"/>
              </a:lnSpc>
              <a:buNone/>
            </a:pPr>
            <a:r>
              <a:rPr lang="en-US" dirty="0">
                <a:solidFill>
                  <a:srgbClr val="F9EEE7"/>
                </a:solidFill>
                <a:latin typeface="Quattrocento" pitchFamily="34" charset="0"/>
                <a:ea typeface="Quattrocento" pitchFamily="34" charset="-122"/>
                <a:cs typeface="Quattrocento" pitchFamily="34" charset="-120"/>
              </a:rPr>
              <a:t>Market penetration is strong in US retail but remains a challenge in Asia, Latin America, and Africa.</a:t>
            </a:r>
            <a:endParaRPr lang="en-US" dirty="0"/>
          </a:p>
        </p:txBody>
      </p:sp>
      <p:cxnSp>
        <p:nvCxnSpPr>
          <p:cNvPr id="6" name="Straight Connector 5">
            <a:extLst>
              <a:ext uri="{FF2B5EF4-FFF2-40B4-BE49-F238E27FC236}">
                <a16:creationId xmlns:a16="http://schemas.microsoft.com/office/drawing/2014/main" id="{50E3AA32-691E-EC6F-23E1-828AC97E67AE}"/>
              </a:ext>
            </a:extLst>
          </p:cNvPr>
          <p:cNvCxnSpPr>
            <a:cxnSpLocks/>
          </p:cNvCxnSpPr>
          <p:nvPr/>
        </p:nvCxnSpPr>
        <p:spPr>
          <a:xfrm flipV="1">
            <a:off x="11368216" y="1420535"/>
            <a:ext cx="1680519" cy="1149670"/>
          </a:xfrm>
          <a:prstGeom prst="line">
            <a:avLst/>
          </a:prstGeom>
          <a:ln w="25400">
            <a:solidFill>
              <a:schemeClr val="accent2">
                <a:lumMod val="40000"/>
                <a:lumOff val="6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172438" y="953691"/>
            <a:ext cx="7566660" cy="576501"/>
          </a:xfrm>
          <a:prstGeom prst="rect">
            <a:avLst/>
          </a:prstGeom>
          <a:noFill/>
          <a:ln/>
        </p:spPr>
        <p:txBody>
          <a:bodyPr wrap="none" lIns="0" tIns="0" rIns="0" bIns="0" rtlCol="0" anchor="t"/>
          <a:lstStyle/>
          <a:p>
            <a:pPr marL="0" indent="0" algn="l">
              <a:lnSpc>
                <a:spcPts val="4500"/>
              </a:lnSpc>
              <a:buNone/>
            </a:pPr>
            <a:r>
              <a:rPr lang="en-US" sz="3600" dirty="0">
                <a:solidFill>
                  <a:srgbClr val="FFD9BE"/>
                </a:solidFill>
                <a:latin typeface="Quattrocento" pitchFamily="34" charset="0"/>
                <a:ea typeface="Quattrocento" pitchFamily="34" charset="-122"/>
                <a:cs typeface="Quattrocento" pitchFamily="34" charset="-120"/>
              </a:rPr>
              <a:t>Government Regulatory Approaches</a:t>
            </a:r>
            <a:endParaRPr lang="en-US" sz="3600" dirty="0"/>
          </a:p>
        </p:txBody>
      </p:sp>
      <p:pic>
        <p:nvPicPr>
          <p:cNvPr id="4" name="Image 1" descr="preencoded.png"/>
          <p:cNvPicPr>
            <a:picLocks noChangeAspect="1"/>
          </p:cNvPicPr>
          <p:nvPr/>
        </p:nvPicPr>
        <p:blipFill>
          <a:blip r:embed="rId4"/>
          <a:stretch>
            <a:fillRect/>
          </a:stretch>
        </p:blipFill>
        <p:spPr>
          <a:xfrm>
            <a:off x="6172438" y="1824157"/>
            <a:ext cx="980122" cy="1425178"/>
          </a:xfrm>
          <a:prstGeom prst="rect">
            <a:avLst/>
          </a:prstGeom>
        </p:spPr>
      </p:pic>
      <p:sp>
        <p:nvSpPr>
          <p:cNvPr id="5" name="Text 1"/>
          <p:cNvSpPr/>
          <p:nvPr/>
        </p:nvSpPr>
        <p:spPr>
          <a:xfrm>
            <a:off x="7348538" y="2020133"/>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Carbon Tax</a:t>
            </a:r>
            <a:endParaRPr lang="en-US" sz="1800" dirty="0"/>
          </a:p>
        </p:txBody>
      </p:sp>
      <p:sp>
        <p:nvSpPr>
          <p:cNvPr id="6" name="Text 2"/>
          <p:cNvSpPr/>
          <p:nvPr/>
        </p:nvSpPr>
        <p:spPr>
          <a:xfrm>
            <a:off x="7348538" y="2425898"/>
            <a:ext cx="6595824" cy="627459"/>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Makes CO2 emissions expensive, allowing market forces to drive emission reductions.</a:t>
            </a:r>
            <a:endParaRPr lang="en-US" sz="1500" dirty="0"/>
          </a:p>
        </p:txBody>
      </p:sp>
      <p:pic>
        <p:nvPicPr>
          <p:cNvPr id="7" name="Image 2" descr="preencoded.png"/>
          <p:cNvPicPr>
            <a:picLocks noChangeAspect="1"/>
          </p:cNvPicPr>
          <p:nvPr/>
        </p:nvPicPr>
        <p:blipFill>
          <a:blip r:embed="rId5"/>
          <a:stretch>
            <a:fillRect/>
          </a:stretch>
        </p:blipFill>
        <p:spPr>
          <a:xfrm>
            <a:off x="6172438" y="3249335"/>
            <a:ext cx="980122" cy="1425178"/>
          </a:xfrm>
          <a:prstGeom prst="rect">
            <a:avLst/>
          </a:prstGeom>
        </p:spPr>
      </p:pic>
      <p:sp>
        <p:nvSpPr>
          <p:cNvPr id="8" name="Text 3"/>
          <p:cNvSpPr/>
          <p:nvPr/>
        </p:nvSpPr>
        <p:spPr>
          <a:xfrm>
            <a:off x="7348538" y="3445312"/>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Cap-and-Trade</a:t>
            </a:r>
            <a:endParaRPr lang="en-US" sz="1800" dirty="0"/>
          </a:p>
        </p:txBody>
      </p:sp>
      <p:sp>
        <p:nvSpPr>
          <p:cNvPr id="9" name="Text 4"/>
          <p:cNvSpPr/>
          <p:nvPr/>
        </p:nvSpPr>
        <p:spPr>
          <a:xfrm>
            <a:off x="7348538" y="3851077"/>
            <a:ext cx="6595824" cy="627459"/>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Sets emission limits and allows trading of emission permits between companies.</a:t>
            </a:r>
            <a:endParaRPr lang="en-US" sz="1500" dirty="0"/>
          </a:p>
        </p:txBody>
      </p:sp>
      <p:pic>
        <p:nvPicPr>
          <p:cNvPr id="10" name="Image 3" descr="preencoded.png"/>
          <p:cNvPicPr>
            <a:picLocks noChangeAspect="1"/>
          </p:cNvPicPr>
          <p:nvPr/>
        </p:nvPicPr>
        <p:blipFill>
          <a:blip r:embed="rId6"/>
          <a:stretch>
            <a:fillRect/>
          </a:stretch>
        </p:blipFill>
        <p:spPr>
          <a:xfrm>
            <a:off x="6172438" y="4674513"/>
            <a:ext cx="980122" cy="1425178"/>
          </a:xfrm>
          <a:prstGeom prst="rect">
            <a:avLst/>
          </a:prstGeom>
        </p:spPr>
      </p:pic>
      <p:sp>
        <p:nvSpPr>
          <p:cNvPr id="11" name="Text 5"/>
          <p:cNvSpPr/>
          <p:nvPr/>
        </p:nvSpPr>
        <p:spPr>
          <a:xfrm>
            <a:off x="7348538" y="4870490"/>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Subsidies</a:t>
            </a:r>
            <a:endParaRPr lang="en-US" sz="1800" dirty="0"/>
          </a:p>
        </p:txBody>
      </p:sp>
      <p:sp>
        <p:nvSpPr>
          <p:cNvPr id="12" name="Text 6"/>
          <p:cNvSpPr/>
          <p:nvPr/>
        </p:nvSpPr>
        <p:spPr>
          <a:xfrm>
            <a:off x="7348538" y="5276255"/>
            <a:ext cx="6595824" cy="627459"/>
          </a:xfrm>
          <a:prstGeom prst="rect">
            <a:avLst/>
          </a:prstGeom>
          <a:noFill/>
          <a:ln/>
        </p:spPr>
        <p:txBody>
          <a:bodyPr wrap="squar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Provides financial incentives for green investments, though effectiveness varies.  This may include tax credits or property tax reductions. </a:t>
            </a:r>
            <a:endParaRPr lang="en-US" sz="1500" dirty="0"/>
          </a:p>
        </p:txBody>
      </p:sp>
      <p:pic>
        <p:nvPicPr>
          <p:cNvPr id="13" name="Image 4" descr="preencoded.png"/>
          <p:cNvPicPr>
            <a:picLocks noChangeAspect="1"/>
          </p:cNvPicPr>
          <p:nvPr/>
        </p:nvPicPr>
        <p:blipFill>
          <a:blip r:embed="rId7"/>
          <a:stretch>
            <a:fillRect/>
          </a:stretch>
        </p:blipFill>
        <p:spPr>
          <a:xfrm>
            <a:off x="6172438" y="6099691"/>
            <a:ext cx="980122" cy="1176218"/>
          </a:xfrm>
          <a:prstGeom prst="rect">
            <a:avLst/>
          </a:prstGeom>
        </p:spPr>
      </p:pic>
      <p:sp>
        <p:nvSpPr>
          <p:cNvPr id="14" name="Text 7"/>
          <p:cNvSpPr/>
          <p:nvPr/>
        </p:nvSpPr>
        <p:spPr>
          <a:xfrm>
            <a:off x="7348538" y="6295668"/>
            <a:ext cx="2306360" cy="288250"/>
          </a:xfrm>
          <a:prstGeom prst="rect">
            <a:avLst/>
          </a:prstGeom>
          <a:noFill/>
          <a:ln/>
        </p:spPr>
        <p:txBody>
          <a:bodyPr wrap="none" lIns="0" tIns="0" rIns="0" bIns="0" rtlCol="0" anchor="t"/>
          <a:lstStyle/>
          <a:p>
            <a:pPr marL="0" indent="0" algn="l">
              <a:lnSpc>
                <a:spcPts val="2250"/>
              </a:lnSpc>
              <a:buNone/>
            </a:pPr>
            <a:r>
              <a:rPr lang="en-US" sz="1800" dirty="0">
                <a:solidFill>
                  <a:srgbClr val="F9EEE7"/>
                </a:solidFill>
                <a:latin typeface="Quattrocento" pitchFamily="34" charset="0"/>
                <a:ea typeface="Quattrocento" pitchFamily="34" charset="-122"/>
                <a:cs typeface="Quattrocento" pitchFamily="34" charset="-120"/>
              </a:rPr>
              <a:t>Building Codes</a:t>
            </a:r>
            <a:endParaRPr lang="en-US" sz="1800" dirty="0"/>
          </a:p>
        </p:txBody>
      </p:sp>
      <p:sp>
        <p:nvSpPr>
          <p:cNvPr id="15" name="Text 8"/>
          <p:cNvSpPr/>
          <p:nvPr/>
        </p:nvSpPr>
        <p:spPr>
          <a:xfrm>
            <a:off x="7348538" y="6701433"/>
            <a:ext cx="6595824" cy="313730"/>
          </a:xfrm>
          <a:prstGeom prst="rect">
            <a:avLst/>
          </a:prstGeom>
          <a:noFill/>
          <a:ln/>
        </p:spPr>
        <p:txBody>
          <a:bodyPr wrap="none" lIns="0" tIns="0" rIns="0" bIns="0" rtlCol="0" anchor="t"/>
          <a:lstStyle/>
          <a:p>
            <a:pPr marL="0" indent="0" algn="l">
              <a:lnSpc>
                <a:spcPts val="2450"/>
              </a:lnSpc>
              <a:buNone/>
            </a:pPr>
            <a:r>
              <a:rPr lang="en-US" sz="1500" dirty="0">
                <a:solidFill>
                  <a:srgbClr val="F9EEE7"/>
                </a:solidFill>
                <a:latin typeface="Quattrocento" pitchFamily="34" charset="0"/>
                <a:ea typeface="Quattrocento" pitchFamily="34" charset="-122"/>
                <a:cs typeface="Quattrocento" pitchFamily="34" charset="-120"/>
              </a:rPr>
              <a:t>Prescribes minimum energy efficiency standards for new construction.</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sp>
        <p:nvSpPr>
          <p:cNvPr id="2" name="Text 0"/>
          <p:cNvSpPr/>
          <p:nvPr/>
        </p:nvSpPr>
        <p:spPr>
          <a:xfrm>
            <a:off x="837724" y="1176457"/>
            <a:ext cx="9408319"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Transition Risk for Property Investors</a:t>
            </a:r>
            <a:endParaRPr lang="en-US" sz="4400" dirty="0"/>
          </a:p>
        </p:txBody>
      </p:sp>
      <p:sp>
        <p:nvSpPr>
          <p:cNvPr id="3" name="Shape 1"/>
          <p:cNvSpPr/>
          <p:nvPr/>
        </p:nvSpPr>
        <p:spPr>
          <a:xfrm>
            <a:off x="837724" y="2359223"/>
            <a:ext cx="2159079" cy="1357193"/>
          </a:xfrm>
          <a:prstGeom prst="roundRect">
            <a:avLst>
              <a:gd name="adj" fmla="val 2646"/>
            </a:avLst>
          </a:prstGeom>
          <a:solidFill>
            <a:srgbClr val="315251"/>
          </a:solidFill>
          <a:ln/>
        </p:spPr>
        <p:txBody>
          <a:bodyPr/>
          <a:lstStyle/>
          <a:p>
            <a:endParaRPr lang="en-US"/>
          </a:p>
        </p:txBody>
      </p:sp>
      <p:pic>
        <p:nvPicPr>
          <p:cNvPr id="4" name="Image 0" descr="preencoded.png"/>
          <p:cNvPicPr>
            <a:picLocks noChangeAspect="1"/>
          </p:cNvPicPr>
          <p:nvPr/>
        </p:nvPicPr>
        <p:blipFill>
          <a:blip r:embed="rId3"/>
          <a:stretch>
            <a:fillRect/>
          </a:stretch>
        </p:blipFill>
        <p:spPr>
          <a:xfrm>
            <a:off x="1748909" y="2827377"/>
            <a:ext cx="336590" cy="420767"/>
          </a:xfrm>
          <a:prstGeom prst="rect">
            <a:avLst/>
          </a:prstGeom>
        </p:spPr>
      </p:pic>
      <p:sp>
        <p:nvSpPr>
          <p:cNvPr id="5" name="Text 2"/>
          <p:cNvSpPr/>
          <p:nvPr/>
        </p:nvSpPr>
        <p:spPr>
          <a:xfrm>
            <a:off x="3236119" y="2598539"/>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Stranded Assets</a:t>
            </a:r>
            <a:endParaRPr lang="en-US" sz="2200" dirty="0"/>
          </a:p>
        </p:txBody>
      </p:sp>
      <p:sp>
        <p:nvSpPr>
          <p:cNvPr id="6" name="Text 3"/>
          <p:cNvSpPr/>
          <p:nvPr/>
        </p:nvSpPr>
        <p:spPr>
          <a:xfrm>
            <a:off x="3236119" y="3094077"/>
            <a:ext cx="7436287"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Buildings that fail to meet evolving standards risk becoming obsolete.</a:t>
            </a:r>
            <a:endParaRPr lang="en-US" sz="1850" dirty="0"/>
          </a:p>
        </p:txBody>
      </p:sp>
      <p:sp>
        <p:nvSpPr>
          <p:cNvPr id="7" name="Shape 4"/>
          <p:cNvSpPr/>
          <p:nvPr/>
        </p:nvSpPr>
        <p:spPr>
          <a:xfrm>
            <a:off x="3116461" y="3701177"/>
            <a:ext cx="10556558" cy="15240"/>
          </a:xfrm>
          <a:prstGeom prst="roundRect">
            <a:avLst>
              <a:gd name="adj" fmla="val 235611"/>
            </a:avLst>
          </a:prstGeom>
          <a:solidFill>
            <a:srgbClr val="4A6B6A"/>
          </a:solidFill>
          <a:ln/>
        </p:spPr>
        <p:txBody>
          <a:bodyPr/>
          <a:lstStyle/>
          <a:p>
            <a:endParaRPr lang="en-US"/>
          </a:p>
        </p:txBody>
      </p:sp>
      <p:sp>
        <p:nvSpPr>
          <p:cNvPr id="8" name="Shape 5"/>
          <p:cNvSpPr/>
          <p:nvPr/>
        </p:nvSpPr>
        <p:spPr>
          <a:xfrm>
            <a:off x="837724" y="3836075"/>
            <a:ext cx="4318278" cy="1357193"/>
          </a:xfrm>
          <a:prstGeom prst="roundRect">
            <a:avLst>
              <a:gd name="adj" fmla="val 2646"/>
            </a:avLst>
          </a:prstGeom>
          <a:solidFill>
            <a:srgbClr val="315251"/>
          </a:solidFill>
          <a:ln/>
        </p:spPr>
        <p:txBody>
          <a:bodyPr/>
          <a:lstStyle/>
          <a:p>
            <a:endParaRPr lang="en-US"/>
          </a:p>
        </p:txBody>
      </p:sp>
      <p:pic>
        <p:nvPicPr>
          <p:cNvPr id="9" name="Image 1" descr="preencoded.png"/>
          <p:cNvPicPr>
            <a:picLocks noChangeAspect="1"/>
          </p:cNvPicPr>
          <p:nvPr/>
        </p:nvPicPr>
        <p:blipFill>
          <a:blip r:embed="rId4"/>
          <a:stretch>
            <a:fillRect/>
          </a:stretch>
        </p:blipFill>
        <p:spPr>
          <a:xfrm>
            <a:off x="2828568" y="4304228"/>
            <a:ext cx="336590" cy="420767"/>
          </a:xfrm>
          <a:prstGeom prst="rect">
            <a:avLst/>
          </a:prstGeom>
        </p:spPr>
      </p:pic>
      <p:sp>
        <p:nvSpPr>
          <p:cNvPr id="10" name="Text 6"/>
          <p:cNvSpPr/>
          <p:nvPr/>
        </p:nvSpPr>
        <p:spPr>
          <a:xfrm>
            <a:off x="5395317" y="4075390"/>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Brown Discount</a:t>
            </a:r>
            <a:endParaRPr lang="en-US" sz="2200" dirty="0"/>
          </a:p>
        </p:txBody>
      </p:sp>
      <p:sp>
        <p:nvSpPr>
          <p:cNvPr id="11" name="Text 7"/>
          <p:cNvSpPr/>
          <p:nvPr/>
        </p:nvSpPr>
        <p:spPr>
          <a:xfrm>
            <a:off x="5395317" y="4570928"/>
            <a:ext cx="7869674" cy="383024"/>
          </a:xfrm>
          <a:prstGeom prst="rect">
            <a:avLst/>
          </a:prstGeom>
          <a:noFill/>
          <a:ln/>
        </p:spPr>
        <p:txBody>
          <a:bodyPr wrap="non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Non-green buildings may only be rentable at significant price reductions.</a:t>
            </a:r>
            <a:endParaRPr lang="en-US" sz="1850" dirty="0"/>
          </a:p>
        </p:txBody>
      </p:sp>
      <p:sp>
        <p:nvSpPr>
          <p:cNvPr id="12" name="Shape 8"/>
          <p:cNvSpPr/>
          <p:nvPr/>
        </p:nvSpPr>
        <p:spPr>
          <a:xfrm>
            <a:off x="5275659" y="5178028"/>
            <a:ext cx="8397359" cy="15240"/>
          </a:xfrm>
          <a:prstGeom prst="roundRect">
            <a:avLst>
              <a:gd name="adj" fmla="val 235611"/>
            </a:avLst>
          </a:prstGeom>
          <a:solidFill>
            <a:srgbClr val="4A6B6A"/>
          </a:solidFill>
          <a:ln/>
        </p:spPr>
        <p:txBody>
          <a:bodyPr/>
          <a:lstStyle/>
          <a:p>
            <a:endParaRPr lang="en-US"/>
          </a:p>
        </p:txBody>
      </p:sp>
      <p:sp>
        <p:nvSpPr>
          <p:cNvPr id="13" name="Shape 9"/>
          <p:cNvSpPr/>
          <p:nvPr/>
        </p:nvSpPr>
        <p:spPr>
          <a:xfrm>
            <a:off x="837724" y="5312926"/>
            <a:ext cx="6477476" cy="1740218"/>
          </a:xfrm>
          <a:prstGeom prst="roundRect">
            <a:avLst>
              <a:gd name="adj" fmla="val 2063"/>
            </a:avLst>
          </a:prstGeom>
          <a:solidFill>
            <a:srgbClr val="315251"/>
          </a:solidFill>
          <a:ln/>
        </p:spPr>
        <p:txBody>
          <a:bodyPr/>
          <a:lstStyle/>
          <a:p>
            <a:endParaRPr lang="en-US"/>
          </a:p>
        </p:txBody>
      </p:sp>
      <p:pic>
        <p:nvPicPr>
          <p:cNvPr id="14" name="Image 2" descr="preencoded.png"/>
          <p:cNvPicPr>
            <a:picLocks noChangeAspect="1"/>
          </p:cNvPicPr>
          <p:nvPr/>
        </p:nvPicPr>
        <p:blipFill>
          <a:blip r:embed="rId5"/>
          <a:stretch>
            <a:fillRect/>
          </a:stretch>
        </p:blipFill>
        <p:spPr>
          <a:xfrm>
            <a:off x="3908107" y="5972651"/>
            <a:ext cx="336590" cy="420767"/>
          </a:xfrm>
          <a:prstGeom prst="rect">
            <a:avLst/>
          </a:prstGeom>
        </p:spPr>
      </p:pic>
      <p:sp>
        <p:nvSpPr>
          <p:cNvPr id="15" name="Text 10"/>
          <p:cNvSpPr/>
          <p:nvPr/>
        </p:nvSpPr>
        <p:spPr>
          <a:xfrm>
            <a:off x="7554516" y="5552242"/>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Regulatory Pressure</a:t>
            </a:r>
            <a:endParaRPr lang="en-US" sz="2200" dirty="0"/>
          </a:p>
        </p:txBody>
      </p:sp>
      <p:sp>
        <p:nvSpPr>
          <p:cNvPr id="16" name="Text 11"/>
          <p:cNvSpPr/>
          <p:nvPr/>
        </p:nvSpPr>
        <p:spPr>
          <a:xfrm>
            <a:off x="7554516" y="6047780"/>
            <a:ext cx="5998845" cy="766048"/>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Stricter government regulations increase compliance costs for older buildings.</a:t>
            </a:r>
            <a:endParaRPr lang="en-US" sz="18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2" name="Text 0"/>
          <p:cNvSpPr/>
          <p:nvPr/>
        </p:nvSpPr>
        <p:spPr>
          <a:xfrm>
            <a:off x="837724" y="307718"/>
            <a:ext cx="8957786" cy="704017"/>
          </a:xfrm>
          <a:prstGeom prst="rect">
            <a:avLst/>
          </a:prstGeom>
          <a:noFill/>
          <a:ln/>
        </p:spPr>
        <p:txBody>
          <a:bodyPr wrap="none" lIns="0" tIns="0" rIns="0" bIns="0" rtlCol="0" anchor="t"/>
          <a:lstStyle/>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The CRREM (Carbon Risk Real Estate Monitor)</a:t>
            </a:r>
          </a:p>
          <a:p>
            <a:pPr marL="0" indent="0" algn="l">
              <a:lnSpc>
                <a:spcPts val="5500"/>
              </a:lnSpc>
              <a:buNone/>
            </a:pPr>
            <a:r>
              <a:rPr lang="en-US" sz="4400" dirty="0">
                <a:solidFill>
                  <a:srgbClr val="FFD9BE"/>
                </a:solidFill>
                <a:latin typeface="Quattrocento" pitchFamily="34" charset="0"/>
                <a:ea typeface="Quattrocento" pitchFamily="34" charset="-122"/>
                <a:cs typeface="Quattrocento" pitchFamily="34" charset="-120"/>
              </a:rPr>
              <a:t>Tool for Transition Risk</a:t>
            </a:r>
            <a:endParaRPr lang="en-US" sz="4400" dirty="0"/>
          </a:p>
        </p:txBody>
      </p:sp>
      <p:pic>
        <p:nvPicPr>
          <p:cNvPr id="3" name="Image 0" descr="preencoded.png"/>
          <p:cNvPicPr>
            <a:picLocks noChangeAspect="1"/>
          </p:cNvPicPr>
          <p:nvPr/>
        </p:nvPicPr>
        <p:blipFill>
          <a:blip r:embed="rId3"/>
          <a:stretch>
            <a:fillRect/>
          </a:stretch>
        </p:blipFill>
        <p:spPr>
          <a:xfrm>
            <a:off x="837724" y="2491383"/>
            <a:ext cx="4118848" cy="2545556"/>
          </a:xfrm>
          <a:prstGeom prst="rect">
            <a:avLst/>
          </a:prstGeom>
        </p:spPr>
      </p:pic>
      <p:sp>
        <p:nvSpPr>
          <p:cNvPr id="4" name="Text 1"/>
          <p:cNvSpPr/>
          <p:nvPr/>
        </p:nvSpPr>
        <p:spPr>
          <a:xfrm>
            <a:off x="837724" y="5276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Risk Assessment</a:t>
            </a:r>
            <a:endParaRPr lang="en-US" sz="2200" dirty="0"/>
          </a:p>
        </p:txBody>
      </p:sp>
      <p:sp>
        <p:nvSpPr>
          <p:cNvPr id="5" name="Text 2"/>
          <p:cNvSpPr/>
          <p:nvPr/>
        </p:nvSpPr>
        <p:spPr>
          <a:xfrm>
            <a:off x="837724" y="5771793"/>
            <a:ext cx="4118848"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CRREM provides a pathway to the 2050 energy efficiency target based on Paris climate goals.</a:t>
            </a:r>
            <a:endParaRPr lang="en-US" sz="1850" dirty="0"/>
          </a:p>
        </p:txBody>
      </p:sp>
      <p:pic>
        <p:nvPicPr>
          <p:cNvPr id="6" name="Image 1" descr="preencoded.png"/>
          <p:cNvPicPr>
            <a:picLocks noChangeAspect="1"/>
          </p:cNvPicPr>
          <p:nvPr/>
        </p:nvPicPr>
        <p:blipFill>
          <a:blip r:embed="rId4"/>
          <a:stretch>
            <a:fillRect/>
          </a:stretch>
        </p:blipFill>
        <p:spPr>
          <a:xfrm>
            <a:off x="5255776" y="2491383"/>
            <a:ext cx="4118848" cy="2545556"/>
          </a:xfrm>
          <a:prstGeom prst="rect">
            <a:avLst/>
          </a:prstGeom>
        </p:spPr>
      </p:pic>
      <p:sp>
        <p:nvSpPr>
          <p:cNvPr id="7" name="Text 3"/>
          <p:cNvSpPr/>
          <p:nvPr/>
        </p:nvSpPr>
        <p:spPr>
          <a:xfrm>
            <a:off x="5255776" y="5276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Decision Support</a:t>
            </a:r>
            <a:endParaRPr lang="en-US" sz="2200" dirty="0"/>
          </a:p>
        </p:txBody>
      </p:sp>
      <p:sp>
        <p:nvSpPr>
          <p:cNvPr id="8" name="Text 4"/>
          <p:cNvSpPr/>
          <p:nvPr/>
        </p:nvSpPr>
        <p:spPr>
          <a:xfrm>
            <a:off x="5255776" y="5771793"/>
            <a:ext cx="4118848"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Helps investors determine when buildings will face transition risk and plan refurbishments.</a:t>
            </a:r>
            <a:endParaRPr lang="en-US" sz="1850" dirty="0"/>
          </a:p>
        </p:txBody>
      </p:sp>
      <p:pic>
        <p:nvPicPr>
          <p:cNvPr id="9" name="Image 2" descr="preencoded.png"/>
          <p:cNvPicPr>
            <a:picLocks noChangeAspect="1"/>
          </p:cNvPicPr>
          <p:nvPr/>
        </p:nvPicPr>
        <p:blipFill>
          <a:blip r:embed="rId5"/>
          <a:stretch>
            <a:fillRect/>
          </a:stretch>
        </p:blipFill>
        <p:spPr>
          <a:xfrm>
            <a:off x="9673828" y="2491383"/>
            <a:ext cx="4118848" cy="2545556"/>
          </a:xfrm>
          <a:prstGeom prst="rect">
            <a:avLst/>
          </a:prstGeom>
        </p:spPr>
      </p:pic>
      <p:sp>
        <p:nvSpPr>
          <p:cNvPr id="10" name="Text 5"/>
          <p:cNvSpPr/>
          <p:nvPr/>
        </p:nvSpPr>
        <p:spPr>
          <a:xfrm>
            <a:off x="9673828" y="5276255"/>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F9EEE7"/>
                </a:solidFill>
                <a:latin typeface="Quattrocento" pitchFamily="34" charset="0"/>
                <a:ea typeface="Quattrocento" pitchFamily="34" charset="-122"/>
                <a:cs typeface="Quattrocento" pitchFamily="34" charset="-120"/>
              </a:rPr>
              <a:t>Implementation</a:t>
            </a:r>
            <a:endParaRPr lang="en-US" sz="2200" dirty="0"/>
          </a:p>
        </p:txBody>
      </p:sp>
      <p:sp>
        <p:nvSpPr>
          <p:cNvPr id="11" name="Text 6"/>
          <p:cNvSpPr/>
          <p:nvPr/>
        </p:nvSpPr>
        <p:spPr>
          <a:xfrm>
            <a:off x="9673828" y="5771793"/>
            <a:ext cx="4118848" cy="1149072"/>
          </a:xfrm>
          <a:prstGeom prst="rect">
            <a:avLst/>
          </a:prstGeom>
          <a:noFill/>
          <a:ln/>
        </p:spPr>
        <p:txBody>
          <a:bodyPr wrap="square" lIns="0" tIns="0" rIns="0" bIns="0" rtlCol="0" anchor="t"/>
          <a:lstStyle/>
          <a:p>
            <a:pPr marL="0" indent="0" algn="l">
              <a:lnSpc>
                <a:spcPts val="3000"/>
              </a:lnSpc>
              <a:buNone/>
            </a:pPr>
            <a:r>
              <a:rPr lang="en-US" sz="1850" dirty="0">
                <a:solidFill>
                  <a:srgbClr val="F9EEE7"/>
                </a:solidFill>
                <a:latin typeface="Quattrocento" pitchFamily="34" charset="0"/>
                <a:ea typeface="Quattrocento" pitchFamily="34" charset="-122"/>
                <a:cs typeface="Quattrocento" pitchFamily="34" charset="-120"/>
              </a:rPr>
              <a:t>Used by leading institutional real estate owners globally to manage transition risk.</a:t>
            </a:r>
            <a:endParaRPr lang="en-US" sz="1850" dirty="0"/>
          </a:p>
        </p:txBody>
      </p:sp>
      <p:sp>
        <p:nvSpPr>
          <p:cNvPr id="13" name="TextBox 12">
            <a:extLst>
              <a:ext uri="{FF2B5EF4-FFF2-40B4-BE49-F238E27FC236}">
                <a16:creationId xmlns:a16="http://schemas.microsoft.com/office/drawing/2014/main" id="{EFF5FA9E-7A1C-E590-5ABB-180BDC32E2CC}"/>
              </a:ext>
            </a:extLst>
          </p:cNvPr>
          <p:cNvSpPr txBox="1"/>
          <p:nvPr/>
        </p:nvSpPr>
        <p:spPr>
          <a:xfrm>
            <a:off x="7114956" y="1159433"/>
            <a:ext cx="7315200" cy="369332"/>
          </a:xfrm>
          <a:prstGeom prst="rect">
            <a:avLst/>
          </a:prstGeom>
          <a:noFill/>
        </p:spPr>
        <p:txBody>
          <a:bodyPr wrap="square">
            <a:spAutoFit/>
          </a:bodyPr>
          <a:lstStyle/>
          <a:p>
            <a:r>
              <a:rPr lang="en-US" dirty="0">
                <a:hlinkClick r:id="rId6"/>
              </a:rPr>
              <a:t>CRREM Tool: roadmap for the </a:t>
            </a:r>
            <a:r>
              <a:rPr lang="en-US" dirty="0" err="1">
                <a:hlinkClick r:id="rId6"/>
              </a:rPr>
              <a:t>decarbonisation</a:t>
            </a:r>
            <a:r>
              <a:rPr lang="en-US" dirty="0">
                <a:hlinkClick r:id="rId6"/>
              </a:rPr>
              <a:t> of real estate</a:t>
            </a:r>
            <a:endParaRPr lang="en-US"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TotalTime>
  <Words>1221</Words>
  <Application>Microsoft Office PowerPoint</Application>
  <PresentationFormat>Custom</PresentationFormat>
  <Paragraphs>190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Quattrocento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Norman Miller</cp:lastModifiedBy>
  <cp:revision>1</cp:revision>
  <dcterms:created xsi:type="dcterms:W3CDTF">2025-06-16T17:34:05Z</dcterms:created>
  <dcterms:modified xsi:type="dcterms:W3CDTF">2025-06-16T17:53:06Z</dcterms:modified>
</cp:coreProperties>
</file>