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Quattrocento" panose="02020502030000000404"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984"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08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564600"/>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Technology and Real Estate: A Synthesis</a:t>
            </a:r>
            <a:endParaRPr lang="en-US" sz="4400" dirty="0"/>
          </a:p>
        </p:txBody>
      </p:sp>
      <p:sp>
        <p:nvSpPr>
          <p:cNvPr id="4" name="Text 1"/>
          <p:cNvSpPr/>
          <p:nvPr/>
        </p:nvSpPr>
        <p:spPr>
          <a:xfrm>
            <a:off x="837724" y="3331607"/>
            <a:ext cx="7468553"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Property is fundamentally a form of technology—a primal innovation that shelters us from the elements and provides a foundation for human survival. It is the original platform upon which layers of other technologies have been built.</a:t>
            </a:r>
            <a:endParaRPr lang="en-US" sz="1850" dirty="0"/>
          </a:p>
        </p:txBody>
      </p:sp>
      <p:sp>
        <p:nvSpPr>
          <p:cNvPr id="5" name="Text 2"/>
          <p:cNvSpPr/>
          <p:nvPr/>
        </p:nvSpPr>
        <p:spPr>
          <a:xfrm>
            <a:off x="837724" y="5132903"/>
            <a:ext cx="7468553"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What we often mean by "Proptech" today is the infusion of information technology into this age-old concept, transforming how we interact with, manage, and utilize property in an era defined by data, connectivity, and automation.</a:t>
            </a:r>
            <a:endParaRPr lang="en-US" sz="1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904042"/>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Real-Time Data and Dynamic Pricing Example</a:t>
            </a:r>
            <a:endParaRPr lang="en-US" sz="4400" dirty="0"/>
          </a:p>
        </p:txBody>
      </p:sp>
      <p:sp>
        <p:nvSpPr>
          <p:cNvPr id="4" name="Text 1"/>
          <p:cNvSpPr/>
          <p:nvPr/>
        </p:nvSpPr>
        <p:spPr>
          <a:xfrm>
            <a:off x="837724" y="2790706"/>
            <a:ext cx="2290048" cy="789861"/>
          </a:xfrm>
          <a:prstGeom prst="rect">
            <a:avLst/>
          </a:prstGeom>
          <a:noFill/>
          <a:ln/>
        </p:spPr>
        <p:txBody>
          <a:bodyPr wrap="none" lIns="0" tIns="0" rIns="0" bIns="0" rtlCol="0" anchor="t"/>
          <a:lstStyle/>
          <a:p>
            <a:pPr marL="0" indent="0" algn="ctr">
              <a:lnSpc>
                <a:spcPts val="6200"/>
              </a:lnSpc>
              <a:buNone/>
            </a:pPr>
            <a:r>
              <a:rPr lang="en-US" sz="6200" dirty="0">
                <a:solidFill>
                  <a:srgbClr val="F9EEE7"/>
                </a:solidFill>
                <a:latin typeface="Quattrocento" pitchFamily="34" charset="0"/>
                <a:ea typeface="Quattrocento" pitchFamily="34" charset="-122"/>
                <a:cs typeface="Quattrocento" pitchFamily="34" charset="-120"/>
              </a:rPr>
              <a:t>7M+</a:t>
            </a:r>
            <a:endParaRPr lang="en-US" sz="6200" dirty="0"/>
          </a:p>
        </p:txBody>
      </p:sp>
      <p:sp>
        <p:nvSpPr>
          <p:cNvPr id="5" name="Text 2"/>
          <p:cNvSpPr/>
          <p:nvPr/>
        </p:nvSpPr>
        <p:spPr>
          <a:xfrm>
            <a:off x="837724" y="3879652"/>
            <a:ext cx="2290048" cy="351949"/>
          </a:xfrm>
          <a:prstGeom prst="rect">
            <a:avLst/>
          </a:prstGeom>
          <a:noFill/>
          <a:ln/>
        </p:spPr>
        <p:txBody>
          <a:bodyPr wrap="none" lIns="0" tIns="0" rIns="0" bIns="0" rtlCol="0" anchor="t"/>
          <a:lstStyle/>
          <a:p>
            <a:pPr marL="0" indent="0" algn="ctr">
              <a:lnSpc>
                <a:spcPts val="2750"/>
              </a:lnSpc>
              <a:buNone/>
            </a:pPr>
            <a:r>
              <a:rPr lang="en-US" sz="2200" dirty="0">
                <a:solidFill>
                  <a:srgbClr val="F9EEE7"/>
                </a:solidFill>
                <a:latin typeface="Quattrocento" pitchFamily="34" charset="0"/>
                <a:ea typeface="Quattrocento" pitchFamily="34" charset="-122"/>
                <a:cs typeface="Quattrocento" pitchFamily="34" charset="-120"/>
              </a:rPr>
              <a:t>Housing Units</a:t>
            </a:r>
            <a:endParaRPr lang="en-US" sz="2200" dirty="0"/>
          </a:p>
        </p:txBody>
      </p:sp>
      <p:sp>
        <p:nvSpPr>
          <p:cNvPr id="6" name="Text 3"/>
          <p:cNvSpPr/>
          <p:nvPr/>
        </p:nvSpPr>
        <p:spPr>
          <a:xfrm>
            <a:off x="837724" y="4375190"/>
            <a:ext cx="2290048" cy="766048"/>
          </a:xfrm>
          <a:prstGeom prst="rect">
            <a:avLst/>
          </a:prstGeom>
          <a:noFill/>
          <a:ln/>
        </p:spPr>
        <p:txBody>
          <a:bodyPr wrap="square" lIns="0" tIns="0" rIns="0" bIns="0" rtlCol="0" anchor="t"/>
          <a:lstStyle/>
          <a:p>
            <a:pPr marL="0" indent="0" algn="ctr">
              <a:lnSpc>
                <a:spcPts val="3000"/>
              </a:lnSpc>
              <a:buNone/>
            </a:pPr>
            <a:r>
              <a:rPr lang="en-US" sz="1850" dirty="0">
                <a:solidFill>
                  <a:srgbClr val="F9EEE7"/>
                </a:solidFill>
                <a:latin typeface="Quattrocento" pitchFamily="34" charset="0"/>
                <a:ea typeface="Quattrocento" pitchFamily="34" charset="-122"/>
                <a:cs typeface="Quattrocento" pitchFamily="34" charset="-120"/>
              </a:rPr>
              <a:t>Managed using RealPage software</a:t>
            </a:r>
            <a:endParaRPr lang="en-US" sz="1850" dirty="0"/>
          </a:p>
        </p:txBody>
      </p:sp>
      <p:sp>
        <p:nvSpPr>
          <p:cNvPr id="7" name="Text 4"/>
          <p:cNvSpPr/>
          <p:nvPr/>
        </p:nvSpPr>
        <p:spPr>
          <a:xfrm>
            <a:off x="3426976" y="2790706"/>
            <a:ext cx="2290048" cy="789861"/>
          </a:xfrm>
          <a:prstGeom prst="rect">
            <a:avLst/>
          </a:prstGeom>
          <a:noFill/>
          <a:ln/>
        </p:spPr>
        <p:txBody>
          <a:bodyPr wrap="none" lIns="0" tIns="0" rIns="0" bIns="0" rtlCol="0" anchor="t"/>
          <a:lstStyle/>
          <a:p>
            <a:pPr marL="0" indent="0" algn="ctr">
              <a:lnSpc>
                <a:spcPts val="6200"/>
              </a:lnSpc>
              <a:buNone/>
            </a:pPr>
            <a:r>
              <a:rPr lang="en-US" sz="6200" dirty="0">
                <a:solidFill>
                  <a:srgbClr val="F9EEE7"/>
                </a:solidFill>
                <a:latin typeface="Quattrocento" pitchFamily="34" charset="0"/>
                <a:ea typeface="Quattrocento" pitchFamily="34" charset="-122"/>
                <a:cs typeface="Quattrocento" pitchFamily="34" charset="-120"/>
              </a:rPr>
              <a:t>100K+</a:t>
            </a:r>
            <a:endParaRPr lang="en-US" sz="6200" dirty="0"/>
          </a:p>
        </p:txBody>
      </p:sp>
      <p:sp>
        <p:nvSpPr>
          <p:cNvPr id="8" name="Text 5"/>
          <p:cNvSpPr/>
          <p:nvPr/>
        </p:nvSpPr>
        <p:spPr>
          <a:xfrm>
            <a:off x="3426976" y="3879652"/>
            <a:ext cx="2290048" cy="351949"/>
          </a:xfrm>
          <a:prstGeom prst="rect">
            <a:avLst/>
          </a:prstGeom>
          <a:noFill/>
          <a:ln/>
        </p:spPr>
        <p:txBody>
          <a:bodyPr wrap="none" lIns="0" tIns="0" rIns="0" bIns="0" rtlCol="0" anchor="t"/>
          <a:lstStyle/>
          <a:p>
            <a:pPr marL="0" indent="0" algn="ctr">
              <a:lnSpc>
                <a:spcPts val="2750"/>
              </a:lnSpc>
              <a:buNone/>
            </a:pPr>
            <a:r>
              <a:rPr lang="en-US" sz="2200" dirty="0">
                <a:solidFill>
                  <a:srgbClr val="F9EEE7"/>
                </a:solidFill>
                <a:latin typeface="Quattrocento" pitchFamily="34" charset="0"/>
                <a:ea typeface="Quattrocento" pitchFamily="34" charset="-122"/>
                <a:cs typeface="Quattrocento" pitchFamily="34" charset="-120"/>
              </a:rPr>
              <a:t>Data Points</a:t>
            </a:r>
            <a:endParaRPr lang="en-US" sz="2200" dirty="0"/>
          </a:p>
        </p:txBody>
      </p:sp>
      <p:sp>
        <p:nvSpPr>
          <p:cNvPr id="9" name="Text 6"/>
          <p:cNvSpPr/>
          <p:nvPr/>
        </p:nvSpPr>
        <p:spPr>
          <a:xfrm>
            <a:off x="3426976" y="4375190"/>
            <a:ext cx="2290048" cy="1149072"/>
          </a:xfrm>
          <a:prstGeom prst="rect">
            <a:avLst/>
          </a:prstGeom>
          <a:noFill/>
          <a:ln/>
        </p:spPr>
        <p:txBody>
          <a:bodyPr wrap="square" lIns="0" tIns="0" rIns="0" bIns="0" rtlCol="0" anchor="t"/>
          <a:lstStyle/>
          <a:p>
            <a:pPr marL="0" indent="0" algn="ctr">
              <a:lnSpc>
                <a:spcPts val="3000"/>
              </a:lnSpc>
              <a:buNone/>
            </a:pPr>
            <a:r>
              <a:rPr lang="en-US" sz="1850" dirty="0">
                <a:solidFill>
                  <a:srgbClr val="F9EEE7"/>
                </a:solidFill>
                <a:latin typeface="Quattrocento" pitchFamily="34" charset="0"/>
                <a:ea typeface="Quattrocento" pitchFamily="34" charset="-122"/>
                <a:cs typeface="Quattrocento" pitchFamily="34" charset="-120"/>
              </a:rPr>
              <a:t>Analyzed per market for pricing recommendations</a:t>
            </a:r>
            <a:endParaRPr lang="en-US" sz="1850" dirty="0"/>
          </a:p>
        </p:txBody>
      </p:sp>
      <p:sp>
        <p:nvSpPr>
          <p:cNvPr id="10" name="Text 7"/>
          <p:cNvSpPr/>
          <p:nvPr/>
        </p:nvSpPr>
        <p:spPr>
          <a:xfrm>
            <a:off x="6016228" y="2790706"/>
            <a:ext cx="2290048" cy="789861"/>
          </a:xfrm>
          <a:prstGeom prst="rect">
            <a:avLst/>
          </a:prstGeom>
          <a:noFill/>
          <a:ln/>
        </p:spPr>
        <p:txBody>
          <a:bodyPr wrap="none" lIns="0" tIns="0" rIns="0" bIns="0" rtlCol="0" anchor="t"/>
          <a:lstStyle/>
          <a:p>
            <a:pPr marL="0" indent="0" algn="ctr">
              <a:lnSpc>
                <a:spcPts val="6200"/>
              </a:lnSpc>
              <a:buNone/>
            </a:pPr>
            <a:r>
              <a:rPr lang="en-US" sz="6200" dirty="0">
                <a:solidFill>
                  <a:srgbClr val="F9EEE7"/>
                </a:solidFill>
                <a:latin typeface="Quattrocento" pitchFamily="34" charset="0"/>
                <a:ea typeface="Quattrocento" pitchFamily="34" charset="-122"/>
                <a:cs typeface="Quattrocento" pitchFamily="34" charset="-120"/>
              </a:rPr>
              <a:t>24/7</a:t>
            </a:r>
            <a:endParaRPr lang="en-US" sz="6200" dirty="0"/>
          </a:p>
        </p:txBody>
      </p:sp>
      <p:sp>
        <p:nvSpPr>
          <p:cNvPr id="11" name="Text 8"/>
          <p:cNvSpPr/>
          <p:nvPr/>
        </p:nvSpPr>
        <p:spPr>
          <a:xfrm>
            <a:off x="6016228" y="3879652"/>
            <a:ext cx="2290048" cy="703898"/>
          </a:xfrm>
          <a:prstGeom prst="rect">
            <a:avLst/>
          </a:prstGeom>
          <a:noFill/>
          <a:ln/>
        </p:spPr>
        <p:txBody>
          <a:bodyPr wrap="square" lIns="0" tIns="0" rIns="0" bIns="0" rtlCol="0" anchor="t"/>
          <a:lstStyle/>
          <a:p>
            <a:pPr marL="0" indent="0" algn="ctr">
              <a:lnSpc>
                <a:spcPts val="2750"/>
              </a:lnSpc>
              <a:buNone/>
            </a:pPr>
            <a:r>
              <a:rPr lang="en-US" sz="2200" dirty="0">
                <a:solidFill>
                  <a:srgbClr val="F9EEE7"/>
                </a:solidFill>
                <a:latin typeface="Quattrocento" pitchFamily="34" charset="0"/>
                <a:ea typeface="Quattrocento" pitchFamily="34" charset="-122"/>
                <a:cs typeface="Quattrocento" pitchFamily="34" charset="-120"/>
              </a:rPr>
              <a:t>Market Monitoring</a:t>
            </a:r>
            <a:endParaRPr lang="en-US" sz="2200" dirty="0"/>
          </a:p>
        </p:txBody>
      </p:sp>
      <p:sp>
        <p:nvSpPr>
          <p:cNvPr id="12" name="Text 9"/>
          <p:cNvSpPr/>
          <p:nvPr/>
        </p:nvSpPr>
        <p:spPr>
          <a:xfrm>
            <a:off x="6016228" y="4727138"/>
            <a:ext cx="2290048" cy="766048"/>
          </a:xfrm>
          <a:prstGeom prst="rect">
            <a:avLst/>
          </a:prstGeom>
          <a:noFill/>
          <a:ln/>
        </p:spPr>
        <p:txBody>
          <a:bodyPr wrap="square" lIns="0" tIns="0" rIns="0" bIns="0" rtlCol="0" anchor="t"/>
          <a:lstStyle/>
          <a:p>
            <a:pPr marL="0" indent="0" algn="ctr">
              <a:lnSpc>
                <a:spcPts val="3000"/>
              </a:lnSpc>
              <a:buNone/>
            </a:pPr>
            <a:r>
              <a:rPr lang="en-US" sz="1850" dirty="0">
                <a:solidFill>
                  <a:srgbClr val="F9EEE7"/>
                </a:solidFill>
                <a:latin typeface="Quattrocento" pitchFamily="34" charset="0"/>
                <a:ea typeface="Quattrocento" pitchFamily="34" charset="-122"/>
                <a:cs typeface="Quattrocento" pitchFamily="34" charset="-120"/>
              </a:rPr>
              <a:t>Continuous analysis of rental trends</a:t>
            </a:r>
            <a:endParaRPr lang="en-US" sz="1850" dirty="0"/>
          </a:p>
        </p:txBody>
      </p:sp>
      <p:sp>
        <p:nvSpPr>
          <p:cNvPr id="13" name="Text 10"/>
          <p:cNvSpPr/>
          <p:nvPr/>
        </p:nvSpPr>
        <p:spPr>
          <a:xfrm>
            <a:off x="837724" y="5793462"/>
            <a:ext cx="7468553"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Real-time data collection enables dynamic pricing similar to hotels and airlines. This makes markets more efficient but raises questions about market power when many landlords rely on a single data provider.</a:t>
            </a:r>
            <a:endParaRPr lang="en-US" sz="1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37724" y="1308616"/>
            <a:ext cx="5632490"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Marketing Technology</a:t>
            </a:r>
            <a:endParaRPr lang="en-US" sz="4400" dirty="0"/>
          </a:p>
        </p:txBody>
      </p:sp>
      <p:pic>
        <p:nvPicPr>
          <p:cNvPr id="3" name="Image 0" descr="preencoded.png"/>
          <p:cNvPicPr>
            <a:picLocks noChangeAspect="1"/>
          </p:cNvPicPr>
          <p:nvPr/>
        </p:nvPicPr>
        <p:blipFill>
          <a:blip r:embed="rId3"/>
          <a:stretch>
            <a:fillRect/>
          </a:stretch>
        </p:blipFill>
        <p:spPr>
          <a:xfrm>
            <a:off x="837724" y="2491383"/>
            <a:ext cx="4118848" cy="2545556"/>
          </a:xfrm>
          <a:prstGeom prst="rect">
            <a:avLst/>
          </a:prstGeom>
        </p:spPr>
      </p:pic>
      <p:sp>
        <p:nvSpPr>
          <p:cNvPr id="4" name="Text 1"/>
          <p:cNvSpPr/>
          <p:nvPr/>
        </p:nvSpPr>
        <p:spPr>
          <a:xfrm>
            <a:off x="837724" y="5276255"/>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Virtual Touring</a:t>
            </a:r>
            <a:endParaRPr lang="en-US" sz="2200" dirty="0"/>
          </a:p>
        </p:txBody>
      </p:sp>
      <p:sp>
        <p:nvSpPr>
          <p:cNvPr id="5" name="Text 2"/>
          <p:cNvSpPr/>
          <p:nvPr/>
        </p:nvSpPr>
        <p:spPr>
          <a:xfrm>
            <a:off x="837724" y="5771793"/>
            <a:ext cx="4118848"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Self-guided digital property tours enable remote viewing and evaluation of spaces.</a:t>
            </a:r>
            <a:endParaRPr lang="en-US" sz="1850" dirty="0"/>
          </a:p>
        </p:txBody>
      </p:sp>
      <p:pic>
        <p:nvPicPr>
          <p:cNvPr id="6" name="Image 1" descr="preencoded.png"/>
          <p:cNvPicPr>
            <a:picLocks noChangeAspect="1"/>
          </p:cNvPicPr>
          <p:nvPr/>
        </p:nvPicPr>
        <p:blipFill>
          <a:blip r:embed="rId4"/>
          <a:stretch>
            <a:fillRect/>
          </a:stretch>
        </p:blipFill>
        <p:spPr>
          <a:xfrm>
            <a:off x="5255776" y="2491383"/>
            <a:ext cx="4118848" cy="2545556"/>
          </a:xfrm>
          <a:prstGeom prst="rect">
            <a:avLst/>
          </a:prstGeom>
        </p:spPr>
      </p:pic>
      <p:sp>
        <p:nvSpPr>
          <p:cNvPr id="7" name="Text 3"/>
          <p:cNvSpPr/>
          <p:nvPr/>
        </p:nvSpPr>
        <p:spPr>
          <a:xfrm>
            <a:off x="5255776" y="5276255"/>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Listing Platforms</a:t>
            </a:r>
            <a:endParaRPr lang="en-US" sz="2200" dirty="0"/>
          </a:p>
        </p:txBody>
      </p:sp>
      <p:sp>
        <p:nvSpPr>
          <p:cNvPr id="8" name="Text 4"/>
          <p:cNvSpPr/>
          <p:nvPr/>
        </p:nvSpPr>
        <p:spPr>
          <a:xfrm>
            <a:off x="5255776" y="5771793"/>
            <a:ext cx="4118848"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Comprehensive search engines with universal coverage and advanced filtering.</a:t>
            </a:r>
            <a:endParaRPr lang="en-US" sz="1850" dirty="0"/>
          </a:p>
        </p:txBody>
      </p:sp>
      <p:pic>
        <p:nvPicPr>
          <p:cNvPr id="9" name="Image 2" descr="preencoded.png"/>
          <p:cNvPicPr>
            <a:picLocks noChangeAspect="1"/>
          </p:cNvPicPr>
          <p:nvPr/>
        </p:nvPicPr>
        <p:blipFill>
          <a:blip r:embed="rId5"/>
          <a:stretch>
            <a:fillRect/>
          </a:stretch>
        </p:blipFill>
        <p:spPr>
          <a:xfrm>
            <a:off x="9673828" y="2491383"/>
            <a:ext cx="4118848" cy="2545556"/>
          </a:xfrm>
          <a:prstGeom prst="rect">
            <a:avLst/>
          </a:prstGeom>
        </p:spPr>
      </p:pic>
      <p:sp>
        <p:nvSpPr>
          <p:cNvPr id="10" name="Text 5"/>
          <p:cNvSpPr/>
          <p:nvPr/>
        </p:nvSpPr>
        <p:spPr>
          <a:xfrm>
            <a:off x="9673828" y="5276255"/>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Augmented Reality</a:t>
            </a:r>
            <a:endParaRPr lang="en-US" sz="2200" dirty="0"/>
          </a:p>
        </p:txBody>
      </p:sp>
      <p:sp>
        <p:nvSpPr>
          <p:cNvPr id="11" name="Text 6"/>
          <p:cNvSpPr/>
          <p:nvPr/>
        </p:nvSpPr>
        <p:spPr>
          <a:xfrm>
            <a:off x="9673828" y="5771793"/>
            <a:ext cx="4118848"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Overlay digital elements on physical spaces to visualize potential changes.</a:t>
            </a:r>
            <a:endParaRPr lang="en-US" sz="1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37103" y="500539"/>
            <a:ext cx="13610238" cy="1605915"/>
          </a:xfrm>
          <a:prstGeom prst="rect">
            <a:avLst/>
          </a:prstGeom>
          <a:noFill/>
          <a:ln/>
        </p:spPr>
        <p:txBody>
          <a:bodyPr wrap="square" lIns="0" tIns="0" rIns="0" bIns="0" rtlCol="0" anchor="t"/>
          <a:lstStyle/>
          <a:p>
            <a:pPr marL="0" indent="0" algn="l">
              <a:lnSpc>
                <a:spcPts val="4200"/>
              </a:lnSpc>
              <a:buNone/>
            </a:pPr>
            <a:r>
              <a:rPr lang="en-US" sz="3350" dirty="0">
                <a:solidFill>
                  <a:srgbClr val="FFD9BE"/>
                </a:solidFill>
                <a:latin typeface="Quattrocento" pitchFamily="34" charset="0"/>
                <a:ea typeface="Quattrocento" pitchFamily="34" charset="-122"/>
                <a:cs typeface="Quattrocento" pitchFamily="34" charset="-120"/>
              </a:rPr>
              <a:t>Technology for More Efficient Use of Space </a:t>
            </a:r>
            <a:r>
              <a:rPr lang="en-US" sz="2800" dirty="0">
                <a:solidFill>
                  <a:srgbClr val="FFD9BE"/>
                </a:solidFill>
                <a:latin typeface="Quattrocento" pitchFamily="34" charset="0"/>
                <a:ea typeface="Quattrocento" pitchFamily="34" charset="-122"/>
                <a:cs typeface="Quattrocento" pitchFamily="34" charset="-120"/>
              </a:rPr>
              <a:t>(Sq Ft Per Employee has been going down over time as we share standardized space and store everything digitally)</a:t>
            </a:r>
            <a:endParaRPr lang="en-US" sz="3350" dirty="0"/>
          </a:p>
        </p:txBody>
      </p:sp>
      <p:pic>
        <p:nvPicPr>
          <p:cNvPr id="3" name="Image 0" descr="preencoded.png"/>
          <p:cNvPicPr>
            <a:picLocks noChangeAspect="1"/>
          </p:cNvPicPr>
          <p:nvPr/>
        </p:nvPicPr>
        <p:blipFill>
          <a:blip r:embed="rId3"/>
          <a:stretch>
            <a:fillRect/>
          </a:stretch>
        </p:blipFill>
        <p:spPr>
          <a:xfrm>
            <a:off x="637103" y="1878032"/>
            <a:ext cx="10545762" cy="4788870"/>
          </a:xfrm>
          <a:prstGeom prst="rect">
            <a:avLst/>
          </a:prstGeom>
        </p:spPr>
      </p:pic>
      <p:sp>
        <p:nvSpPr>
          <p:cNvPr id="4" name="Text 1"/>
          <p:cNvSpPr/>
          <p:nvPr/>
        </p:nvSpPr>
        <p:spPr>
          <a:xfrm>
            <a:off x="637103" y="7148751"/>
            <a:ext cx="13356193" cy="582454"/>
          </a:xfrm>
          <a:prstGeom prst="rect">
            <a:avLst/>
          </a:prstGeom>
          <a:noFill/>
          <a:ln/>
        </p:spPr>
        <p:txBody>
          <a:bodyPr wrap="square" lIns="0" tIns="0" rIns="0" bIns="0" rtlCol="0" anchor="t"/>
          <a:lstStyle/>
          <a:p>
            <a:pPr marL="0" indent="0" algn="l">
              <a:lnSpc>
                <a:spcPts val="2250"/>
              </a:lnSpc>
              <a:buNone/>
            </a:pPr>
            <a:r>
              <a:rPr lang="en-US" dirty="0">
                <a:solidFill>
                  <a:srgbClr val="F9EEE7"/>
                </a:solidFill>
                <a:latin typeface="Quattrocento" pitchFamily="34" charset="0"/>
                <a:ea typeface="Quattrocento" pitchFamily="34" charset="-122"/>
                <a:cs typeface="Quattrocento" pitchFamily="34" charset="-120"/>
              </a:rPr>
              <a:t>Since 2010, space per worker has steadily decreased with unassigned workstations and remote work. COVID accelerated work-from-home trends, flattening bid rent curves and benefiting secondary markets.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25912" y="1312902"/>
            <a:ext cx="7006233" cy="525899"/>
          </a:xfrm>
          <a:prstGeom prst="rect">
            <a:avLst/>
          </a:prstGeom>
          <a:noFill/>
          <a:ln/>
        </p:spPr>
        <p:txBody>
          <a:bodyPr wrap="none" lIns="0" tIns="0" rIns="0" bIns="0" rtlCol="0" anchor="t"/>
          <a:lstStyle/>
          <a:p>
            <a:pPr marL="0" indent="0" algn="l">
              <a:lnSpc>
                <a:spcPts val="4100"/>
              </a:lnSpc>
              <a:buNone/>
            </a:pPr>
            <a:r>
              <a:rPr lang="en-US" sz="3300" dirty="0">
                <a:solidFill>
                  <a:srgbClr val="FFD9BE"/>
                </a:solidFill>
                <a:latin typeface="Quattrocento" pitchFamily="34" charset="0"/>
                <a:ea typeface="Quattrocento" pitchFamily="34" charset="-122"/>
                <a:cs typeface="Quattrocento" pitchFamily="34" charset="-120"/>
              </a:rPr>
              <a:t>Occupancy Management Technology</a:t>
            </a:r>
            <a:endParaRPr lang="en-US" sz="3300" dirty="0"/>
          </a:p>
        </p:txBody>
      </p:sp>
      <p:pic>
        <p:nvPicPr>
          <p:cNvPr id="4" name="Image 1" descr="preencoded.png"/>
          <p:cNvPicPr>
            <a:picLocks noChangeAspect="1"/>
          </p:cNvPicPr>
          <p:nvPr/>
        </p:nvPicPr>
        <p:blipFill>
          <a:blip r:embed="rId4"/>
          <a:stretch>
            <a:fillRect/>
          </a:stretch>
        </p:blipFill>
        <p:spPr>
          <a:xfrm>
            <a:off x="625912" y="2107049"/>
            <a:ext cx="447080" cy="447080"/>
          </a:xfrm>
          <a:prstGeom prst="rect">
            <a:avLst/>
          </a:prstGeom>
        </p:spPr>
      </p:pic>
      <p:sp>
        <p:nvSpPr>
          <p:cNvPr id="5" name="Text 1"/>
          <p:cNvSpPr/>
          <p:nvPr/>
        </p:nvSpPr>
        <p:spPr>
          <a:xfrm>
            <a:off x="1296472" y="2213134"/>
            <a:ext cx="1811179" cy="525780"/>
          </a:xfrm>
          <a:prstGeom prst="rect">
            <a:avLst/>
          </a:prstGeom>
          <a:noFill/>
          <a:ln/>
        </p:spPr>
        <p:txBody>
          <a:bodyPr wrap="square" lIns="0" tIns="0" rIns="0" bIns="0" rtlCol="0" anchor="t"/>
          <a:lstStyle/>
          <a:p>
            <a:pPr marL="0" indent="0" algn="l">
              <a:lnSpc>
                <a:spcPts val="2050"/>
              </a:lnSpc>
              <a:buNone/>
            </a:pPr>
            <a:r>
              <a:rPr lang="en-US" sz="1650" dirty="0">
                <a:solidFill>
                  <a:srgbClr val="F9EEE7"/>
                </a:solidFill>
                <a:latin typeface="Quattrocento" pitchFamily="34" charset="0"/>
                <a:ea typeface="Quattrocento" pitchFamily="34" charset="-122"/>
                <a:cs typeface="Quattrocento" pitchFamily="34" charset="-120"/>
              </a:rPr>
              <a:t>Occupancy Monitoring</a:t>
            </a:r>
            <a:endParaRPr lang="en-US" sz="1650" dirty="0"/>
          </a:p>
        </p:txBody>
      </p:sp>
      <p:sp>
        <p:nvSpPr>
          <p:cNvPr id="6" name="Text 2"/>
          <p:cNvSpPr/>
          <p:nvPr/>
        </p:nvSpPr>
        <p:spPr>
          <a:xfrm>
            <a:off x="1296472" y="2846189"/>
            <a:ext cx="1811179" cy="1430536"/>
          </a:xfrm>
          <a:prstGeom prst="rect">
            <a:avLst/>
          </a:prstGeom>
          <a:noFill/>
          <a:ln/>
        </p:spPr>
        <p:txBody>
          <a:bodyPr wrap="square" lIns="0" tIns="0" rIns="0" bIns="0" rtlCol="0" anchor="t"/>
          <a:lstStyle/>
          <a:p>
            <a:pPr marL="0" indent="0" algn="l">
              <a:lnSpc>
                <a:spcPts val="2250"/>
              </a:lnSpc>
              <a:buNone/>
            </a:pPr>
            <a:r>
              <a:rPr lang="en-US" sz="1400" dirty="0">
                <a:solidFill>
                  <a:srgbClr val="F9EEE7"/>
                </a:solidFill>
                <a:latin typeface="Quattrocento" pitchFamily="34" charset="0"/>
                <a:ea typeface="Quattrocento" pitchFamily="34" charset="-122"/>
                <a:cs typeface="Quattrocento" pitchFamily="34" charset="-120"/>
              </a:rPr>
              <a:t>Sensors track building occupants to optimize energy use by turning off systems in empty areas.</a:t>
            </a:r>
            <a:endParaRPr lang="en-US" sz="1400" dirty="0"/>
          </a:p>
        </p:txBody>
      </p:sp>
      <p:pic>
        <p:nvPicPr>
          <p:cNvPr id="7" name="Image 2" descr="preencoded.png"/>
          <p:cNvPicPr>
            <a:picLocks noChangeAspect="1"/>
          </p:cNvPicPr>
          <p:nvPr/>
        </p:nvPicPr>
        <p:blipFill>
          <a:blip r:embed="rId5"/>
          <a:stretch>
            <a:fillRect/>
          </a:stretch>
        </p:blipFill>
        <p:spPr>
          <a:xfrm>
            <a:off x="3331131" y="2107049"/>
            <a:ext cx="447080" cy="447080"/>
          </a:xfrm>
          <a:prstGeom prst="rect">
            <a:avLst/>
          </a:prstGeom>
        </p:spPr>
      </p:pic>
      <p:sp>
        <p:nvSpPr>
          <p:cNvPr id="8" name="Text 3"/>
          <p:cNvSpPr/>
          <p:nvPr/>
        </p:nvSpPr>
        <p:spPr>
          <a:xfrm>
            <a:off x="4001691" y="2213134"/>
            <a:ext cx="1811179" cy="262890"/>
          </a:xfrm>
          <a:prstGeom prst="rect">
            <a:avLst/>
          </a:prstGeom>
          <a:noFill/>
          <a:ln/>
        </p:spPr>
        <p:txBody>
          <a:bodyPr wrap="none" lIns="0" tIns="0" rIns="0" bIns="0" rtlCol="0" anchor="t"/>
          <a:lstStyle/>
          <a:p>
            <a:pPr marL="0" indent="0" algn="l">
              <a:lnSpc>
                <a:spcPts val="2050"/>
              </a:lnSpc>
              <a:buNone/>
            </a:pPr>
            <a:r>
              <a:rPr lang="en-US" sz="1650" dirty="0">
                <a:solidFill>
                  <a:srgbClr val="F9EEE7"/>
                </a:solidFill>
                <a:latin typeface="Quattrocento" pitchFamily="34" charset="0"/>
                <a:ea typeface="Quattrocento" pitchFamily="34" charset="-122"/>
                <a:cs typeface="Quattrocento" pitchFamily="34" charset="-120"/>
              </a:rPr>
              <a:t>Space Reservation</a:t>
            </a:r>
            <a:endParaRPr lang="en-US" sz="1650" dirty="0"/>
          </a:p>
        </p:txBody>
      </p:sp>
      <p:sp>
        <p:nvSpPr>
          <p:cNvPr id="9" name="Text 4"/>
          <p:cNvSpPr/>
          <p:nvPr/>
        </p:nvSpPr>
        <p:spPr>
          <a:xfrm>
            <a:off x="4001691" y="2583299"/>
            <a:ext cx="1811179" cy="1430536"/>
          </a:xfrm>
          <a:prstGeom prst="rect">
            <a:avLst/>
          </a:prstGeom>
          <a:noFill/>
          <a:ln/>
        </p:spPr>
        <p:txBody>
          <a:bodyPr wrap="square" lIns="0" tIns="0" rIns="0" bIns="0" rtlCol="0" anchor="t"/>
          <a:lstStyle/>
          <a:p>
            <a:pPr marL="0" indent="0" algn="l">
              <a:lnSpc>
                <a:spcPts val="2250"/>
              </a:lnSpc>
              <a:buNone/>
            </a:pPr>
            <a:r>
              <a:rPr lang="en-US" sz="1400" dirty="0">
                <a:solidFill>
                  <a:srgbClr val="F9EEE7"/>
                </a:solidFill>
                <a:latin typeface="Quattrocento" pitchFamily="34" charset="0"/>
                <a:ea typeface="Quattrocento" pitchFamily="34" charset="-122"/>
                <a:cs typeface="Quattrocento" pitchFamily="34" charset="-120"/>
              </a:rPr>
              <a:t>Apps allow booking of unassigned workstations and meeting rooms as needed.</a:t>
            </a:r>
            <a:endParaRPr lang="en-US" sz="1400" dirty="0"/>
          </a:p>
        </p:txBody>
      </p:sp>
      <p:pic>
        <p:nvPicPr>
          <p:cNvPr id="10" name="Image 3" descr="preencoded.png"/>
          <p:cNvPicPr>
            <a:picLocks noChangeAspect="1"/>
          </p:cNvPicPr>
          <p:nvPr/>
        </p:nvPicPr>
        <p:blipFill>
          <a:blip r:embed="rId6"/>
          <a:stretch>
            <a:fillRect/>
          </a:stretch>
        </p:blipFill>
        <p:spPr>
          <a:xfrm>
            <a:off x="6036350" y="2107049"/>
            <a:ext cx="447080" cy="447080"/>
          </a:xfrm>
          <a:prstGeom prst="rect">
            <a:avLst/>
          </a:prstGeom>
        </p:spPr>
      </p:pic>
      <p:sp>
        <p:nvSpPr>
          <p:cNvPr id="11" name="Text 5"/>
          <p:cNvSpPr/>
          <p:nvPr/>
        </p:nvSpPr>
        <p:spPr>
          <a:xfrm>
            <a:off x="6706910" y="2213134"/>
            <a:ext cx="1811179" cy="262890"/>
          </a:xfrm>
          <a:prstGeom prst="rect">
            <a:avLst/>
          </a:prstGeom>
          <a:noFill/>
          <a:ln/>
        </p:spPr>
        <p:txBody>
          <a:bodyPr wrap="none" lIns="0" tIns="0" rIns="0" bIns="0" rtlCol="0" anchor="t"/>
          <a:lstStyle/>
          <a:p>
            <a:pPr marL="0" indent="0" algn="l">
              <a:lnSpc>
                <a:spcPts val="2050"/>
              </a:lnSpc>
              <a:buNone/>
            </a:pPr>
            <a:r>
              <a:rPr lang="en-US" sz="1650" dirty="0">
                <a:solidFill>
                  <a:srgbClr val="F9EEE7"/>
                </a:solidFill>
                <a:latin typeface="Quattrocento" pitchFamily="34" charset="0"/>
                <a:ea typeface="Quattrocento" pitchFamily="34" charset="-122"/>
                <a:cs typeface="Quattrocento" pitchFamily="34" charset="-120"/>
              </a:rPr>
              <a:t>Tenant Services</a:t>
            </a:r>
            <a:endParaRPr lang="en-US" sz="1650" dirty="0"/>
          </a:p>
        </p:txBody>
      </p:sp>
      <p:sp>
        <p:nvSpPr>
          <p:cNvPr id="12" name="Text 6"/>
          <p:cNvSpPr/>
          <p:nvPr/>
        </p:nvSpPr>
        <p:spPr>
          <a:xfrm>
            <a:off x="6706910" y="2583299"/>
            <a:ext cx="1811179" cy="1716643"/>
          </a:xfrm>
          <a:prstGeom prst="rect">
            <a:avLst/>
          </a:prstGeom>
          <a:noFill/>
          <a:ln/>
        </p:spPr>
        <p:txBody>
          <a:bodyPr wrap="square" lIns="0" tIns="0" rIns="0" bIns="0" rtlCol="0" anchor="t"/>
          <a:lstStyle/>
          <a:p>
            <a:pPr marL="0" indent="0" algn="l">
              <a:lnSpc>
                <a:spcPts val="2250"/>
              </a:lnSpc>
              <a:buNone/>
            </a:pPr>
            <a:r>
              <a:rPr lang="en-US" sz="1400" dirty="0">
                <a:solidFill>
                  <a:srgbClr val="F9EEE7"/>
                </a:solidFill>
                <a:latin typeface="Quattrocento" pitchFamily="34" charset="0"/>
                <a:ea typeface="Quattrocento" pitchFamily="34" charset="-122"/>
                <a:cs typeface="Quattrocento" pitchFamily="34" charset="-120"/>
              </a:rPr>
              <a:t>Concierge applications provide amenities from childcare to restaurant reservations.</a:t>
            </a:r>
            <a:endParaRPr lang="en-US" sz="1400" dirty="0"/>
          </a:p>
        </p:txBody>
      </p:sp>
      <p:pic>
        <p:nvPicPr>
          <p:cNvPr id="13" name="Image 4" descr="preencoded.png"/>
          <p:cNvPicPr>
            <a:picLocks noChangeAspect="1"/>
          </p:cNvPicPr>
          <p:nvPr/>
        </p:nvPicPr>
        <p:blipFill>
          <a:blip r:embed="rId7"/>
          <a:stretch>
            <a:fillRect/>
          </a:stretch>
        </p:blipFill>
        <p:spPr>
          <a:xfrm>
            <a:off x="625912" y="4747022"/>
            <a:ext cx="447080" cy="447080"/>
          </a:xfrm>
          <a:prstGeom prst="rect">
            <a:avLst/>
          </a:prstGeom>
        </p:spPr>
      </p:pic>
      <p:sp>
        <p:nvSpPr>
          <p:cNvPr id="14" name="Text 7"/>
          <p:cNvSpPr/>
          <p:nvPr/>
        </p:nvSpPr>
        <p:spPr>
          <a:xfrm>
            <a:off x="1296472" y="4853107"/>
            <a:ext cx="1811179" cy="525780"/>
          </a:xfrm>
          <a:prstGeom prst="rect">
            <a:avLst/>
          </a:prstGeom>
          <a:noFill/>
          <a:ln/>
        </p:spPr>
        <p:txBody>
          <a:bodyPr wrap="square" lIns="0" tIns="0" rIns="0" bIns="0" rtlCol="0" anchor="t"/>
          <a:lstStyle/>
          <a:p>
            <a:pPr marL="0" indent="0" algn="l">
              <a:lnSpc>
                <a:spcPts val="2050"/>
              </a:lnSpc>
              <a:buNone/>
            </a:pPr>
            <a:r>
              <a:rPr lang="en-US" sz="1650" dirty="0">
                <a:solidFill>
                  <a:srgbClr val="F9EEE7"/>
                </a:solidFill>
                <a:latin typeface="Quattrocento" pitchFamily="34" charset="0"/>
                <a:ea typeface="Quattrocento" pitchFamily="34" charset="-122"/>
                <a:cs typeface="Quattrocento" pitchFamily="34" charset="-120"/>
              </a:rPr>
              <a:t>Maintenance Management</a:t>
            </a:r>
            <a:endParaRPr lang="en-US" sz="1650" dirty="0"/>
          </a:p>
        </p:txBody>
      </p:sp>
      <p:sp>
        <p:nvSpPr>
          <p:cNvPr id="15" name="Text 8"/>
          <p:cNvSpPr/>
          <p:nvPr/>
        </p:nvSpPr>
        <p:spPr>
          <a:xfrm>
            <a:off x="1296472" y="5486162"/>
            <a:ext cx="1811179" cy="1430536"/>
          </a:xfrm>
          <a:prstGeom prst="rect">
            <a:avLst/>
          </a:prstGeom>
          <a:noFill/>
          <a:ln/>
        </p:spPr>
        <p:txBody>
          <a:bodyPr wrap="square" lIns="0" tIns="0" rIns="0" bIns="0" rtlCol="0" anchor="t"/>
          <a:lstStyle/>
          <a:p>
            <a:pPr marL="0" indent="0" algn="l">
              <a:lnSpc>
                <a:spcPts val="2250"/>
              </a:lnSpc>
              <a:buNone/>
            </a:pPr>
            <a:r>
              <a:rPr lang="en-US" sz="1400" dirty="0">
                <a:solidFill>
                  <a:srgbClr val="F9EEE7"/>
                </a:solidFill>
                <a:latin typeface="Quattrocento" pitchFamily="34" charset="0"/>
                <a:ea typeface="Quattrocento" pitchFamily="34" charset="-122"/>
                <a:cs typeface="Quattrocento" pitchFamily="34" charset="-120"/>
              </a:rPr>
              <a:t>Digital systems for reporting and scheduling repairs and maintenance tasks.</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3278" y="719257"/>
            <a:ext cx="6843593" cy="619244"/>
          </a:xfrm>
          <a:prstGeom prst="rect">
            <a:avLst/>
          </a:prstGeom>
          <a:noFill/>
          <a:ln/>
        </p:spPr>
        <p:txBody>
          <a:bodyPr wrap="none" lIns="0" tIns="0" rIns="0" bIns="0" rtlCol="0" anchor="t"/>
          <a:lstStyle/>
          <a:p>
            <a:pPr marL="0" indent="0" algn="l">
              <a:lnSpc>
                <a:spcPts val="4850"/>
              </a:lnSpc>
              <a:buNone/>
            </a:pPr>
            <a:r>
              <a:rPr lang="en-US" sz="3900" dirty="0">
                <a:solidFill>
                  <a:srgbClr val="FFD9BE"/>
                </a:solidFill>
                <a:latin typeface="Quattrocento" pitchFamily="34" charset="0"/>
                <a:ea typeface="Quattrocento" pitchFamily="34" charset="-122"/>
                <a:cs typeface="Quattrocento" pitchFamily="34" charset="-120"/>
              </a:rPr>
              <a:t>Building Management Systems</a:t>
            </a:r>
            <a:endParaRPr lang="en-US" sz="3900" dirty="0"/>
          </a:p>
        </p:txBody>
      </p:sp>
      <p:pic>
        <p:nvPicPr>
          <p:cNvPr id="4" name="Image 1" descr="preencoded.png"/>
          <p:cNvPicPr>
            <a:picLocks noChangeAspect="1"/>
          </p:cNvPicPr>
          <p:nvPr/>
        </p:nvPicPr>
        <p:blipFill>
          <a:blip r:embed="rId4"/>
          <a:stretch>
            <a:fillRect/>
          </a:stretch>
        </p:blipFill>
        <p:spPr>
          <a:xfrm>
            <a:off x="6223278" y="1654254"/>
            <a:ext cx="1052751" cy="1530906"/>
          </a:xfrm>
          <a:prstGeom prst="rect">
            <a:avLst/>
          </a:prstGeom>
        </p:spPr>
      </p:pic>
      <p:sp>
        <p:nvSpPr>
          <p:cNvPr id="5" name="Text 1"/>
          <p:cNvSpPr/>
          <p:nvPr/>
        </p:nvSpPr>
        <p:spPr>
          <a:xfrm>
            <a:off x="7486531" y="1864757"/>
            <a:ext cx="2477095" cy="309682"/>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HVAC Control</a:t>
            </a:r>
            <a:endParaRPr lang="en-US" sz="1950" dirty="0"/>
          </a:p>
        </p:txBody>
      </p:sp>
      <p:sp>
        <p:nvSpPr>
          <p:cNvPr id="6" name="Text 2"/>
          <p:cNvSpPr/>
          <p:nvPr/>
        </p:nvSpPr>
        <p:spPr>
          <a:xfrm>
            <a:off x="7486531" y="2300764"/>
            <a:ext cx="6406991" cy="673894"/>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Automated temperature and ventilation management based on occupancy and conditions.</a:t>
            </a:r>
            <a:endParaRPr lang="en-US" sz="1650" dirty="0"/>
          </a:p>
        </p:txBody>
      </p:sp>
      <p:pic>
        <p:nvPicPr>
          <p:cNvPr id="7" name="Image 2" descr="preencoded.png"/>
          <p:cNvPicPr>
            <a:picLocks noChangeAspect="1"/>
          </p:cNvPicPr>
          <p:nvPr/>
        </p:nvPicPr>
        <p:blipFill>
          <a:blip r:embed="rId5"/>
          <a:stretch>
            <a:fillRect/>
          </a:stretch>
        </p:blipFill>
        <p:spPr>
          <a:xfrm>
            <a:off x="6223278" y="3185160"/>
            <a:ext cx="1052751" cy="1530906"/>
          </a:xfrm>
          <a:prstGeom prst="rect">
            <a:avLst/>
          </a:prstGeom>
        </p:spPr>
      </p:pic>
      <p:sp>
        <p:nvSpPr>
          <p:cNvPr id="8" name="Text 3"/>
          <p:cNvSpPr/>
          <p:nvPr/>
        </p:nvSpPr>
        <p:spPr>
          <a:xfrm>
            <a:off x="7486531" y="3395663"/>
            <a:ext cx="2477095" cy="309682"/>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Lighting Systems</a:t>
            </a:r>
            <a:endParaRPr lang="en-US" sz="1950" dirty="0"/>
          </a:p>
        </p:txBody>
      </p:sp>
      <p:sp>
        <p:nvSpPr>
          <p:cNvPr id="9" name="Text 4"/>
          <p:cNvSpPr/>
          <p:nvPr/>
        </p:nvSpPr>
        <p:spPr>
          <a:xfrm>
            <a:off x="7486531" y="3831669"/>
            <a:ext cx="6406991" cy="673894"/>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Smart lighting that adjusts based on natural light and occupancy patterns.</a:t>
            </a:r>
            <a:endParaRPr lang="en-US" sz="1650" dirty="0"/>
          </a:p>
        </p:txBody>
      </p:sp>
      <p:pic>
        <p:nvPicPr>
          <p:cNvPr id="10" name="Image 3" descr="preencoded.png"/>
          <p:cNvPicPr>
            <a:picLocks noChangeAspect="1"/>
          </p:cNvPicPr>
          <p:nvPr/>
        </p:nvPicPr>
        <p:blipFill>
          <a:blip r:embed="rId6"/>
          <a:stretch>
            <a:fillRect/>
          </a:stretch>
        </p:blipFill>
        <p:spPr>
          <a:xfrm>
            <a:off x="6223278" y="4716066"/>
            <a:ext cx="1052751" cy="1263372"/>
          </a:xfrm>
          <a:prstGeom prst="rect">
            <a:avLst/>
          </a:prstGeom>
        </p:spPr>
      </p:pic>
      <p:sp>
        <p:nvSpPr>
          <p:cNvPr id="11" name="Text 5"/>
          <p:cNvSpPr/>
          <p:nvPr/>
        </p:nvSpPr>
        <p:spPr>
          <a:xfrm>
            <a:off x="7486531" y="4926568"/>
            <a:ext cx="2477095" cy="309682"/>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Security Integration</a:t>
            </a:r>
            <a:endParaRPr lang="en-US" sz="1950" dirty="0"/>
          </a:p>
        </p:txBody>
      </p:sp>
      <p:sp>
        <p:nvSpPr>
          <p:cNvPr id="12" name="Text 6"/>
          <p:cNvSpPr/>
          <p:nvPr/>
        </p:nvSpPr>
        <p:spPr>
          <a:xfrm>
            <a:off x="7486531" y="5362575"/>
            <a:ext cx="6406991" cy="336947"/>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Access control, cameras, and intrusion detection in one system.</a:t>
            </a:r>
            <a:endParaRPr lang="en-US" sz="1650" dirty="0"/>
          </a:p>
        </p:txBody>
      </p:sp>
      <p:pic>
        <p:nvPicPr>
          <p:cNvPr id="13" name="Image 4" descr="preencoded.png"/>
          <p:cNvPicPr>
            <a:picLocks noChangeAspect="1"/>
          </p:cNvPicPr>
          <p:nvPr/>
        </p:nvPicPr>
        <p:blipFill>
          <a:blip r:embed="rId7"/>
          <a:stretch>
            <a:fillRect/>
          </a:stretch>
        </p:blipFill>
        <p:spPr>
          <a:xfrm>
            <a:off x="6223278" y="5979438"/>
            <a:ext cx="1052751" cy="1530906"/>
          </a:xfrm>
          <a:prstGeom prst="rect">
            <a:avLst/>
          </a:prstGeom>
        </p:spPr>
      </p:pic>
      <p:sp>
        <p:nvSpPr>
          <p:cNvPr id="14" name="Text 7"/>
          <p:cNvSpPr/>
          <p:nvPr/>
        </p:nvSpPr>
        <p:spPr>
          <a:xfrm>
            <a:off x="7486531" y="6189940"/>
            <a:ext cx="2477095" cy="309682"/>
          </a:xfrm>
          <a:prstGeom prst="rect">
            <a:avLst/>
          </a:prstGeom>
          <a:noFill/>
          <a:ln/>
        </p:spPr>
        <p:txBody>
          <a:bodyPr wrap="none" lIns="0" tIns="0" rIns="0" bIns="0" rtlCol="0" anchor="t"/>
          <a:lstStyle/>
          <a:p>
            <a:pPr marL="0" indent="0" algn="l">
              <a:lnSpc>
                <a:spcPts val="2400"/>
              </a:lnSpc>
              <a:buNone/>
            </a:pPr>
            <a:r>
              <a:rPr lang="en-US" sz="1950" dirty="0">
                <a:solidFill>
                  <a:srgbClr val="F9EEE7"/>
                </a:solidFill>
                <a:latin typeface="Quattrocento" pitchFamily="34" charset="0"/>
                <a:ea typeface="Quattrocento" pitchFamily="34" charset="-122"/>
                <a:cs typeface="Quattrocento" pitchFamily="34" charset="-120"/>
              </a:rPr>
              <a:t>Energy Management</a:t>
            </a:r>
            <a:endParaRPr lang="en-US" sz="1950" dirty="0"/>
          </a:p>
        </p:txBody>
      </p:sp>
      <p:sp>
        <p:nvSpPr>
          <p:cNvPr id="15" name="Text 8"/>
          <p:cNvSpPr/>
          <p:nvPr/>
        </p:nvSpPr>
        <p:spPr>
          <a:xfrm>
            <a:off x="7486531" y="6625947"/>
            <a:ext cx="6406991" cy="673894"/>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Monitoring and optimization of power, water, and gas consumption.</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589359" y="463034"/>
            <a:ext cx="5543074" cy="495300"/>
          </a:xfrm>
          <a:prstGeom prst="rect">
            <a:avLst/>
          </a:prstGeom>
          <a:noFill/>
          <a:ln/>
        </p:spPr>
        <p:txBody>
          <a:bodyPr wrap="none" lIns="0" tIns="0" rIns="0" bIns="0" rtlCol="0" anchor="t"/>
          <a:lstStyle/>
          <a:p>
            <a:pPr marL="0" indent="0" algn="l">
              <a:lnSpc>
                <a:spcPts val="3900"/>
              </a:lnSpc>
              <a:buNone/>
            </a:pPr>
            <a:r>
              <a:rPr lang="en-US" sz="3100" dirty="0">
                <a:solidFill>
                  <a:srgbClr val="FFD9BE"/>
                </a:solidFill>
                <a:latin typeface="Quattrocento" pitchFamily="34" charset="0"/>
                <a:ea typeface="Quattrocento" pitchFamily="34" charset="-122"/>
                <a:cs typeface="Quattrocento" pitchFamily="34" charset="-120"/>
              </a:rPr>
              <a:t>Elevator Optimization Example</a:t>
            </a:r>
            <a:endParaRPr lang="en-US" sz="3100" dirty="0"/>
          </a:p>
        </p:txBody>
      </p:sp>
      <p:pic>
        <p:nvPicPr>
          <p:cNvPr id="3" name="Image 0" descr="preencoded.png"/>
          <p:cNvPicPr>
            <a:picLocks noChangeAspect="1"/>
          </p:cNvPicPr>
          <p:nvPr/>
        </p:nvPicPr>
        <p:blipFill>
          <a:blip r:embed="rId3"/>
          <a:stretch>
            <a:fillRect/>
          </a:stretch>
        </p:blipFill>
        <p:spPr>
          <a:xfrm>
            <a:off x="4671482" y="1689735"/>
            <a:ext cx="4989090" cy="3722524"/>
          </a:xfrm>
          <a:prstGeom prst="rect">
            <a:avLst/>
          </a:prstGeom>
        </p:spPr>
      </p:pic>
      <p:sp>
        <p:nvSpPr>
          <p:cNvPr id="4" name="Text 1"/>
          <p:cNvSpPr/>
          <p:nvPr/>
        </p:nvSpPr>
        <p:spPr>
          <a:xfrm>
            <a:off x="2146478" y="1771496"/>
            <a:ext cx="1981319" cy="247650"/>
          </a:xfrm>
          <a:prstGeom prst="rect">
            <a:avLst/>
          </a:prstGeom>
          <a:noFill/>
          <a:ln/>
        </p:spPr>
        <p:txBody>
          <a:bodyPr wrap="none" lIns="0" tIns="0" rIns="0" bIns="0" rtlCol="0" anchor="t"/>
          <a:lstStyle/>
          <a:p>
            <a:pPr marL="0" indent="0" algn="r">
              <a:lnSpc>
                <a:spcPts val="1950"/>
              </a:lnSpc>
              <a:buNone/>
            </a:pPr>
            <a:r>
              <a:rPr lang="en-US" dirty="0">
                <a:solidFill>
                  <a:srgbClr val="F9EEE7"/>
                </a:solidFill>
                <a:latin typeface="Quattrocento" pitchFamily="34" charset="0"/>
                <a:ea typeface="Quattrocento" pitchFamily="34" charset="-122"/>
                <a:cs typeface="Quattrocento" pitchFamily="34" charset="-120"/>
              </a:rPr>
              <a:t>Data Collection</a:t>
            </a:r>
            <a:endParaRPr lang="en-US" dirty="0"/>
          </a:p>
        </p:txBody>
      </p:sp>
      <p:sp>
        <p:nvSpPr>
          <p:cNvPr id="5" name="Text 2"/>
          <p:cNvSpPr/>
          <p:nvPr/>
        </p:nvSpPr>
        <p:spPr>
          <a:xfrm>
            <a:off x="305154" y="2250498"/>
            <a:ext cx="4119205" cy="539115"/>
          </a:xfrm>
          <a:prstGeom prst="rect">
            <a:avLst/>
          </a:prstGeom>
          <a:noFill/>
          <a:ln/>
        </p:spPr>
        <p:txBody>
          <a:bodyPr wrap="square" lIns="0" tIns="0" rIns="0" bIns="0" rtlCol="0" anchor="t"/>
          <a:lstStyle/>
          <a:p>
            <a:pPr marL="0" indent="0" algn="r">
              <a:lnSpc>
                <a:spcPts val="2100"/>
              </a:lnSpc>
              <a:buNone/>
            </a:pPr>
            <a:r>
              <a:rPr lang="en-US" dirty="0">
                <a:solidFill>
                  <a:srgbClr val="F9EEE7"/>
                </a:solidFill>
                <a:latin typeface="Quattrocento" pitchFamily="34" charset="0"/>
                <a:ea typeface="Quattrocento" pitchFamily="34" charset="-122"/>
                <a:cs typeface="Quattrocento" pitchFamily="34" charset="-120"/>
              </a:rPr>
              <a:t>Monitor which floors receive the most requests by minute and hour.</a:t>
            </a:r>
            <a:endParaRPr lang="en-US" dirty="0"/>
          </a:p>
        </p:txBody>
      </p:sp>
      <p:sp>
        <p:nvSpPr>
          <p:cNvPr id="8" name="Text 4"/>
          <p:cNvSpPr/>
          <p:nvPr/>
        </p:nvSpPr>
        <p:spPr>
          <a:xfrm>
            <a:off x="9921715" y="1790327"/>
            <a:ext cx="1981319" cy="247650"/>
          </a:xfrm>
          <a:prstGeom prst="rect">
            <a:avLst/>
          </a:prstGeom>
          <a:noFill/>
          <a:ln/>
        </p:spPr>
        <p:txBody>
          <a:bodyPr wrap="none" lIns="0" tIns="0" rIns="0" bIns="0" rtlCol="0" anchor="t"/>
          <a:lstStyle/>
          <a:p>
            <a:pPr marL="0" indent="0" algn="l">
              <a:lnSpc>
                <a:spcPts val="1950"/>
              </a:lnSpc>
              <a:buNone/>
            </a:pPr>
            <a:r>
              <a:rPr lang="en-US" dirty="0">
                <a:solidFill>
                  <a:srgbClr val="F9EEE7"/>
                </a:solidFill>
                <a:latin typeface="Quattrocento" pitchFamily="34" charset="0"/>
                <a:ea typeface="Quattrocento" pitchFamily="34" charset="-122"/>
                <a:cs typeface="Quattrocento" pitchFamily="34" charset="-120"/>
              </a:rPr>
              <a:t>Pattern Analysis</a:t>
            </a:r>
            <a:endParaRPr lang="en-US" dirty="0"/>
          </a:p>
        </p:txBody>
      </p:sp>
      <p:sp>
        <p:nvSpPr>
          <p:cNvPr id="9" name="Text 5"/>
          <p:cNvSpPr/>
          <p:nvPr/>
        </p:nvSpPr>
        <p:spPr>
          <a:xfrm>
            <a:off x="9724008" y="2250498"/>
            <a:ext cx="4119324" cy="269558"/>
          </a:xfrm>
          <a:prstGeom prst="rect">
            <a:avLst/>
          </a:prstGeom>
          <a:noFill/>
          <a:ln/>
        </p:spPr>
        <p:txBody>
          <a:bodyPr wrap="none" lIns="0" tIns="0" rIns="0" bIns="0" rtlCol="0" anchor="t"/>
          <a:lstStyle/>
          <a:p>
            <a:pPr marL="0" indent="0" algn="l">
              <a:lnSpc>
                <a:spcPts val="2100"/>
              </a:lnSpc>
              <a:buNone/>
            </a:pPr>
            <a:r>
              <a:rPr lang="en-US" dirty="0">
                <a:solidFill>
                  <a:srgbClr val="F9EEE7"/>
                </a:solidFill>
                <a:latin typeface="Quattrocento" pitchFamily="34" charset="0"/>
                <a:ea typeface="Quattrocento" pitchFamily="34" charset="-122"/>
                <a:cs typeface="Quattrocento" pitchFamily="34" charset="-120"/>
              </a:rPr>
              <a:t>Create frequency tables of elevator </a:t>
            </a:r>
          </a:p>
          <a:p>
            <a:pPr marL="0" indent="0" algn="l">
              <a:lnSpc>
                <a:spcPts val="2100"/>
              </a:lnSpc>
              <a:buNone/>
            </a:pPr>
            <a:r>
              <a:rPr lang="en-US" dirty="0">
                <a:solidFill>
                  <a:srgbClr val="F9EEE7"/>
                </a:solidFill>
                <a:latin typeface="Quattrocento" pitchFamily="34" charset="0"/>
                <a:ea typeface="Quattrocento" pitchFamily="34" charset="-122"/>
                <a:cs typeface="Quattrocento" pitchFamily="34" charset="-120"/>
              </a:rPr>
              <a:t>usage patterns.</a:t>
            </a:r>
            <a:endParaRPr lang="en-US" dirty="0"/>
          </a:p>
        </p:txBody>
      </p:sp>
      <p:sp>
        <p:nvSpPr>
          <p:cNvPr id="12" name="Text 7"/>
          <p:cNvSpPr/>
          <p:nvPr/>
        </p:nvSpPr>
        <p:spPr>
          <a:xfrm>
            <a:off x="9921716" y="3299536"/>
            <a:ext cx="1981319" cy="247650"/>
          </a:xfrm>
          <a:prstGeom prst="rect">
            <a:avLst/>
          </a:prstGeom>
          <a:noFill/>
          <a:ln/>
        </p:spPr>
        <p:txBody>
          <a:bodyPr wrap="none" lIns="0" tIns="0" rIns="0" bIns="0" rtlCol="0" anchor="t"/>
          <a:lstStyle/>
          <a:p>
            <a:pPr marL="0" indent="0" algn="l">
              <a:lnSpc>
                <a:spcPts val="1950"/>
              </a:lnSpc>
              <a:buNone/>
            </a:pPr>
            <a:r>
              <a:rPr lang="en-US" dirty="0">
                <a:solidFill>
                  <a:srgbClr val="F9EEE7"/>
                </a:solidFill>
                <a:latin typeface="Quattrocento" pitchFamily="34" charset="0"/>
                <a:ea typeface="Quattrocento" pitchFamily="34" charset="-122"/>
                <a:cs typeface="Quattrocento" pitchFamily="34" charset="-120"/>
              </a:rPr>
              <a:t>Optimization</a:t>
            </a:r>
            <a:endParaRPr lang="en-US" dirty="0"/>
          </a:p>
        </p:txBody>
      </p:sp>
      <p:sp>
        <p:nvSpPr>
          <p:cNvPr id="13" name="Text 8"/>
          <p:cNvSpPr/>
          <p:nvPr/>
        </p:nvSpPr>
        <p:spPr>
          <a:xfrm>
            <a:off x="9785031" y="3761911"/>
            <a:ext cx="4119324" cy="539115"/>
          </a:xfrm>
          <a:prstGeom prst="rect">
            <a:avLst/>
          </a:prstGeom>
          <a:noFill/>
          <a:ln/>
        </p:spPr>
        <p:txBody>
          <a:bodyPr wrap="square" lIns="0" tIns="0" rIns="0" bIns="0" rtlCol="0" anchor="t"/>
          <a:lstStyle/>
          <a:p>
            <a:pPr marL="0" indent="0" algn="l">
              <a:lnSpc>
                <a:spcPts val="2100"/>
              </a:lnSpc>
              <a:buNone/>
            </a:pPr>
            <a:r>
              <a:rPr lang="en-US" dirty="0">
                <a:solidFill>
                  <a:srgbClr val="F9EEE7"/>
                </a:solidFill>
                <a:latin typeface="Quattrocento" pitchFamily="34" charset="0"/>
                <a:ea typeface="Quattrocento" pitchFamily="34" charset="-122"/>
                <a:cs typeface="Quattrocento" pitchFamily="34" charset="-120"/>
              </a:rPr>
              <a:t>Position elevators at high-demand floors based on time patterns.</a:t>
            </a:r>
            <a:endParaRPr lang="en-US" dirty="0"/>
          </a:p>
        </p:txBody>
      </p:sp>
      <p:sp>
        <p:nvSpPr>
          <p:cNvPr id="16" name="Text 10"/>
          <p:cNvSpPr/>
          <p:nvPr/>
        </p:nvSpPr>
        <p:spPr>
          <a:xfrm>
            <a:off x="1565711" y="3350316"/>
            <a:ext cx="1981319" cy="247650"/>
          </a:xfrm>
          <a:prstGeom prst="rect">
            <a:avLst/>
          </a:prstGeom>
          <a:noFill/>
          <a:ln/>
        </p:spPr>
        <p:txBody>
          <a:bodyPr wrap="none" lIns="0" tIns="0" rIns="0" bIns="0" rtlCol="0" anchor="t"/>
          <a:lstStyle/>
          <a:p>
            <a:pPr marL="0" indent="0" algn="r">
              <a:lnSpc>
                <a:spcPts val="1950"/>
              </a:lnSpc>
              <a:buNone/>
            </a:pPr>
            <a:r>
              <a:rPr lang="en-US" sz="2400" dirty="0">
                <a:solidFill>
                  <a:srgbClr val="F9EEE7"/>
                </a:solidFill>
                <a:latin typeface="Quattrocento" pitchFamily="34" charset="0"/>
                <a:ea typeface="Quattrocento" pitchFamily="34" charset="-122"/>
                <a:cs typeface="Quattrocento" pitchFamily="34" charset="-120"/>
              </a:rPr>
              <a:t>Results</a:t>
            </a:r>
            <a:endParaRPr lang="en-US" sz="2400" dirty="0"/>
          </a:p>
        </p:txBody>
      </p:sp>
      <p:sp>
        <p:nvSpPr>
          <p:cNvPr id="17" name="Text 11"/>
          <p:cNvSpPr/>
          <p:nvPr/>
        </p:nvSpPr>
        <p:spPr>
          <a:xfrm>
            <a:off x="8592" y="3889161"/>
            <a:ext cx="4119205" cy="1062680"/>
          </a:xfrm>
          <a:prstGeom prst="rect">
            <a:avLst/>
          </a:prstGeom>
          <a:noFill/>
          <a:ln/>
        </p:spPr>
        <p:txBody>
          <a:bodyPr wrap="none" lIns="0" tIns="0" rIns="0" bIns="0" rtlCol="0" anchor="t"/>
          <a:lstStyle/>
          <a:p>
            <a:pPr marL="0" indent="0" algn="r">
              <a:lnSpc>
                <a:spcPts val="2100"/>
              </a:lnSpc>
              <a:buNone/>
            </a:pPr>
            <a:r>
              <a:rPr lang="en-US" sz="2000" dirty="0">
                <a:solidFill>
                  <a:srgbClr val="F9EEE7"/>
                </a:solidFill>
                <a:latin typeface="Quattrocento" pitchFamily="34" charset="0"/>
                <a:ea typeface="Quattrocento" pitchFamily="34" charset="-122"/>
                <a:cs typeface="Quattrocento" pitchFamily="34" charset="-120"/>
              </a:rPr>
              <a:t>Less waiting time and </a:t>
            </a:r>
          </a:p>
          <a:p>
            <a:pPr marL="0" indent="0" algn="r">
              <a:lnSpc>
                <a:spcPts val="2100"/>
              </a:lnSpc>
              <a:buNone/>
            </a:pPr>
            <a:r>
              <a:rPr lang="en-US" sz="2000" dirty="0">
                <a:solidFill>
                  <a:srgbClr val="F9EEE7"/>
                </a:solidFill>
                <a:latin typeface="Quattrocento" pitchFamily="34" charset="0"/>
                <a:ea typeface="Quattrocento" pitchFamily="34" charset="-122"/>
                <a:cs typeface="Quattrocento" pitchFamily="34" charset="-120"/>
              </a:rPr>
              <a:t>reduced energy </a:t>
            </a:r>
          </a:p>
          <a:p>
            <a:pPr marL="0" indent="0" algn="r">
              <a:lnSpc>
                <a:spcPts val="2100"/>
              </a:lnSpc>
              <a:buNone/>
            </a:pPr>
            <a:r>
              <a:rPr lang="en-US" sz="2000" dirty="0">
                <a:solidFill>
                  <a:srgbClr val="F9EEE7"/>
                </a:solidFill>
                <a:latin typeface="Quattrocento" pitchFamily="34" charset="0"/>
                <a:ea typeface="Quattrocento" pitchFamily="34" charset="-122"/>
                <a:cs typeface="Quattrocento" pitchFamily="34" charset="-120"/>
              </a:rPr>
              <a:t>consumption</a:t>
            </a:r>
            <a:r>
              <a:rPr lang="en-US" sz="1300" dirty="0">
                <a:solidFill>
                  <a:srgbClr val="F9EEE7"/>
                </a:solidFill>
                <a:latin typeface="Quattrocento" pitchFamily="34" charset="0"/>
                <a:ea typeface="Quattrocento" pitchFamily="34" charset="-122"/>
                <a:cs typeface="Quattrocento" pitchFamily="34" charset="-120"/>
              </a:rPr>
              <a:t>.</a:t>
            </a:r>
            <a:endParaRPr 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45344" y="453857"/>
            <a:ext cx="9876234"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Measurement and Analysis Technology</a:t>
            </a:r>
            <a:endParaRPr lang="en-US" sz="4400" dirty="0"/>
          </a:p>
        </p:txBody>
      </p:sp>
      <p:pic>
        <p:nvPicPr>
          <p:cNvPr id="3" name="Image 0" descr="preencoded.png"/>
          <p:cNvPicPr>
            <a:picLocks noChangeAspect="1"/>
          </p:cNvPicPr>
          <p:nvPr/>
        </p:nvPicPr>
        <p:blipFill>
          <a:blip r:embed="rId3"/>
          <a:stretch>
            <a:fillRect/>
          </a:stretch>
        </p:blipFill>
        <p:spPr>
          <a:xfrm>
            <a:off x="837724" y="1938752"/>
            <a:ext cx="3091339" cy="3091339"/>
          </a:xfrm>
          <a:prstGeom prst="rect">
            <a:avLst/>
          </a:prstGeom>
        </p:spPr>
      </p:pic>
      <p:pic>
        <p:nvPicPr>
          <p:cNvPr id="4" name="Image 1" descr="preencoded.png"/>
          <p:cNvPicPr>
            <a:picLocks noChangeAspect="1"/>
          </p:cNvPicPr>
          <p:nvPr/>
        </p:nvPicPr>
        <p:blipFill>
          <a:blip r:embed="rId4"/>
          <a:stretch>
            <a:fillRect/>
          </a:stretch>
        </p:blipFill>
        <p:spPr>
          <a:xfrm>
            <a:off x="4120516" y="1938751"/>
            <a:ext cx="3091339" cy="3091339"/>
          </a:xfrm>
          <a:prstGeom prst="rect">
            <a:avLst/>
          </a:prstGeom>
        </p:spPr>
      </p:pic>
      <p:pic>
        <p:nvPicPr>
          <p:cNvPr id="5" name="Image 2" descr="preencoded.png"/>
          <p:cNvPicPr>
            <a:picLocks noChangeAspect="1"/>
          </p:cNvPicPr>
          <p:nvPr/>
        </p:nvPicPr>
        <p:blipFill>
          <a:blip r:embed="rId5"/>
          <a:stretch>
            <a:fillRect/>
          </a:stretch>
        </p:blipFill>
        <p:spPr>
          <a:xfrm>
            <a:off x="7403308" y="1938750"/>
            <a:ext cx="3091339" cy="3091339"/>
          </a:xfrm>
          <a:prstGeom prst="rect">
            <a:avLst/>
          </a:prstGeom>
        </p:spPr>
      </p:pic>
      <p:pic>
        <p:nvPicPr>
          <p:cNvPr id="6" name="Image 3" descr="preencoded.png"/>
          <p:cNvPicPr>
            <a:picLocks noChangeAspect="1"/>
          </p:cNvPicPr>
          <p:nvPr/>
        </p:nvPicPr>
        <p:blipFill>
          <a:blip r:embed="rId6"/>
          <a:stretch>
            <a:fillRect/>
          </a:stretch>
        </p:blipFill>
        <p:spPr>
          <a:xfrm>
            <a:off x="10721578" y="1938752"/>
            <a:ext cx="3091339" cy="3091339"/>
          </a:xfrm>
          <a:prstGeom prst="rect">
            <a:avLst/>
          </a:prstGeom>
        </p:spPr>
      </p:pic>
      <p:sp>
        <p:nvSpPr>
          <p:cNvPr id="7" name="Text 1"/>
          <p:cNvSpPr/>
          <p:nvPr/>
        </p:nvSpPr>
        <p:spPr>
          <a:xfrm>
            <a:off x="734379" y="5773936"/>
            <a:ext cx="12954952" cy="766048"/>
          </a:xfrm>
          <a:prstGeom prst="rect">
            <a:avLst/>
          </a:prstGeom>
          <a:noFill/>
          <a:ln/>
        </p:spPr>
        <p:txBody>
          <a:bodyPr wrap="square" lIns="0" tIns="0" rIns="0" bIns="0" rtlCol="0" anchor="t"/>
          <a:lstStyle/>
          <a:p>
            <a:pPr marL="0" indent="0" algn="l">
              <a:lnSpc>
                <a:spcPts val="3000"/>
              </a:lnSpc>
              <a:buNone/>
            </a:pPr>
            <a:r>
              <a:rPr lang="en-US" sz="2800" dirty="0">
                <a:solidFill>
                  <a:srgbClr val="F9EEE7"/>
                </a:solidFill>
                <a:latin typeface="Quattrocento" pitchFamily="34" charset="0"/>
                <a:ea typeface="Quattrocento" pitchFamily="34" charset="-122"/>
                <a:cs typeface="Quattrocento" pitchFamily="34" charset="-120"/>
              </a:rPr>
              <a:t>Technology has revolutionized how we measure and analyze real estate. Geographic information systems, 3D scanning, energy monitoring, and security systems generate valuable data for decision-making</a:t>
            </a:r>
            <a:r>
              <a:rPr lang="en-US" sz="1850" dirty="0">
                <a:solidFill>
                  <a:srgbClr val="F9EEE7"/>
                </a:solidFill>
                <a:latin typeface="Quattrocento" pitchFamily="34" charset="0"/>
                <a:ea typeface="Quattrocento" pitchFamily="34" charset="-122"/>
                <a:cs typeface="Quattrocento" pitchFamily="34" charset="-120"/>
              </a:rPr>
              <a:t>.</a:t>
            </a:r>
            <a:endParaRPr lang="en-US" sz="18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988541"/>
          </a:xfrm>
          <a:prstGeom prst="rect">
            <a:avLst/>
          </a:prstGeom>
        </p:spPr>
      </p:pic>
      <p:sp>
        <p:nvSpPr>
          <p:cNvPr id="3" name="Text 0"/>
          <p:cNvSpPr/>
          <p:nvPr/>
        </p:nvSpPr>
        <p:spPr>
          <a:xfrm>
            <a:off x="789503" y="1349301"/>
            <a:ext cx="11555611" cy="663416"/>
          </a:xfrm>
          <a:prstGeom prst="rect">
            <a:avLst/>
          </a:prstGeom>
          <a:noFill/>
          <a:ln/>
        </p:spPr>
        <p:txBody>
          <a:bodyPr wrap="none" lIns="0" tIns="0" rIns="0" bIns="0" rtlCol="0" anchor="t"/>
          <a:lstStyle/>
          <a:p>
            <a:pPr marL="0" indent="0" algn="l">
              <a:lnSpc>
                <a:spcPts val="5200"/>
              </a:lnSpc>
              <a:buNone/>
            </a:pPr>
            <a:r>
              <a:rPr lang="en-US" sz="4150" dirty="0">
                <a:solidFill>
                  <a:srgbClr val="FFD9BE"/>
                </a:solidFill>
                <a:latin typeface="Quattrocento" pitchFamily="34" charset="0"/>
                <a:ea typeface="Quattrocento" pitchFamily="34" charset="-122"/>
                <a:cs typeface="Quattrocento" pitchFamily="34" charset="-120"/>
              </a:rPr>
              <a:t>Evolution of Ownership Forms Using Blockchain</a:t>
            </a:r>
            <a:endParaRPr lang="en-US" sz="4150" dirty="0"/>
          </a:p>
        </p:txBody>
      </p:sp>
      <p:sp>
        <p:nvSpPr>
          <p:cNvPr id="4" name="Shape 1"/>
          <p:cNvSpPr/>
          <p:nvPr/>
        </p:nvSpPr>
        <p:spPr>
          <a:xfrm>
            <a:off x="789502" y="2628466"/>
            <a:ext cx="6441043" cy="225504"/>
          </a:xfrm>
          <a:prstGeom prst="roundRect">
            <a:avLst>
              <a:gd name="adj" fmla="val 15006"/>
            </a:avLst>
          </a:prstGeom>
          <a:solidFill>
            <a:srgbClr val="315251"/>
          </a:solidFill>
          <a:ln/>
        </p:spPr>
        <p:txBody>
          <a:bodyPr/>
          <a:lstStyle/>
          <a:p>
            <a:endParaRPr lang="en-US"/>
          </a:p>
        </p:txBody>
      </p:sp>
      <p:sp>
        <p:nvSpPr>
          <p:cNvPr id="5" name="Text 2"/>
          <p:cNvSpPr/>
          <p:nvPr/>
        </p:nvSpPr>
        <p:spPr>
          <a:xfrm>
            <a:off x="1015008" y="2985749"/>
            <a:ext cx="2854643" cy="331708"/>
          </a:xfrm>
          <a:prstGeom prst="rect">
            <a:avLst/>
          </a:prstGeom>
          <a:noFill/>
          <a:ln/>
        </p:spPr>
        <p:txBody>
          <a:bodyPr wrap="none" lIns="0" tIns="0" rIns="0" bIns="0" rtlCol="0" anchor="t"/>
          <a:lstStyle/>
          <a:p>
            <a:pPr marL="0" indent="0" algn="l">
              <a:lnSpc>
                <a:spcPts val="2600"/>
              </a:lnSpc>
              <a:buNone/>
            </a:pPr>
            <a:r>
              <a:rPr lang="en-US" sz="2050" dirty="0">
                <a:solidFill>
                  <a:srgbClr val="F9EEE7"/>
                </a:solidFill>
                <a:latin typeface="Quattrocento" pitchFamily="34" charset="0"/>
                <a:ea typeface="Quattrocento" pitchFamily="34" charset="-122"/>
                <a:cs typeface="Quattrocento" pitchFamily="34" charset="-120"/>
              </a:rPr>
              <a:t>Traditional Partnerships</a:t>
            </a:r>
            <a:endParaRPr lang="en-US" sz="2050" dirty="0"/>
          </a:p>
        </p:txBody>
      </p:sp>
      <p:sp>
        <p:nvSpPr>
          <p:cNvPr id="6" name="Text 3"/>
          <p:cNvSpPr/>
          <p:nvPr/>
        </p:nvSpPr>
        <p:spPr>
          <a:xfrm>
            <a:off x="1015008" y="3663691"/>
            <a:ext cx="5990034" cy="721995"/>
          </a:xfrm>
          <a:prstGeom prst="rect">
            <a:avLst/>
          </a:prstGeom>
          <a:noFill/>
          <a:ln/>
        </p:spPr>
        <p:txBody>
          <a:bodyPr wrap="square" lIns="0" tIns="0" rIns="0" bIns="0" rtlCol="0" anchor="t"/>
          <a:lstStyle/>
          <a:p>
            <a:pPr marL="0" indent="0" algn="l">
              <a:lnSpc>
                <a:spcPts val="2800"/>
              </a:lnSpc>
              <a:buNone/>
            </a:pPr>
            <a:r>
              <a:rPr lang="en-US" sz="1750" dirty="0">
                <a:solidFill>
                  <a:srgbClr val="F9EEE7"/>
                </a:solidFill>
                <a:latin typeface="Quattrocento" pitchFamily="34" charset="0"/>
                <a:ea typeface="Quattrocento" pitchFamily="34" charset="-122"/>
                <a:cs typeface="Quattrocento" pitchFamily="34" charset="-120"/>
              </a:rPr>
              <a:t>Syndications with general and limited partners, limited to a few hundred investors.</a:t>
            </a:r>
            <a:endParaRPr lang="en-US" sz="1750" dirty="0"/>
          </a:p>
        </p:txBody>
      </p:sp>
      <p:sp>
        <p:nvSpPr>
          <p:cNvPr id="7" name="Shape 4"/>
          <p:cNvSpPr/>
          <p:nvPr/>
        </p:nvSpPr>
        <p:spPr>
          <a:xfrm>
            <a:off x="7399734" y="2647931"/>
            <a:ext cx="6441162" cy="225504"/>
          </a:xfrm>
          <a:prstGeom prst="roundRect">
            <a:avLst>
              <a:gd name="adj" fmla="val 15006"/>
            </a:avLst>
          </a:prstGeom>
          <a:solidFill>
            <a:srgbClr val="315251"/>
          </a:solidFill>
          <a:ln/>
        </p:spPr>
        <p:txBody>
          <a:bodyPr/>
          <a:lstStyle/>
          <a:p>
            <a:endParaRPr lang="en-US"/>
          </a:p>
        </p:txBody>
      </p:sp>
      <p:sp>
        <p:nvSpPr>
          <p:cNvPr id="8" name="Text 5"/>
          <p:cNvSpPr/>
          <p:nvPr/>
        </p:nvSpPr>
        <p:spPr>
          <a:xfrm>
            <a:off x="7625239" y="3112745"/>
            <a:ext cx="2654022" cy="331708"/>
          </a:xfrm>
          <a:prstGeom prst="rect">
            <a:avLst/>
          </a:prstGeom>
          <a:noFill/>
          <a:ln/>
        </p:spPr>
        <p:txBody>
          <a:bodyPr wrap="none" lIns="0" tIns="0" rIns="0" bIns="0" rtlCol="0" anchor="t"/>
          <a:lstStyle/>
          <a:p>
            <a:pPr marL="0" indent="0" algn="l">
              <a:lnSpc>
                <a:spcPts val="2600"/>
              </a:lnSpc>
              <a:buNone/>
            </a:pPr>
            <a:r>
              <a:rPr lang="en-US" sz="2050" dirty="0">
                <a:solidFill>
                  <a:srgbClr val="F9EEE7"/>
                </a:solidFill>
                <a:latin typeface="Quattrocento" pitchFamily="34" charset="0"/>
                <a:ea typeface="Quattrocento" pitchFamily="34" charset="-122"/>
                <a:cs typeface="Quattrocento" pitchFamily="34" charset="-120"/>
              </a:rPr>
              <a:t>REITs (1960s)</a:t>
            </a:r>
            <a:endParaRPr lang="en-US" sz="2050" dirty="0"/>
          </a:p>
        </p:txBody>
      </p:sp>
      <p:sp>
        <p:nvSpPr>
          <p:cNvPr id="9" name="Text 6"/>
          <p:cNvSpPr/>
          <p:nvPr/>
        </p:nvSpPr>
        <p:spPr>
          <a:xfrm>
            <a:off x="7625239" y="3663691"/>
            <a:ext cx="5990153" cy="721995"/>
          </a:xfrm>
          <a:prstGeom prst="rect">
            <a:avLst/>
          </a:prstGeom>
          <a:noFill/>
          <a:ln/>
        </p:spPr>
        <p:txBody>
          <a:bodyPr wrap="square" lIns="0" tIns="0" rIns="0" bIns="0" rtlCol="0" anchor="t"/>
          <a:lstStyle/>
          <a:p>
            <a:pPr marL="0" indent="0" algn="l">
              <a:lnSpc>
                <a:spcPts val="2800"/>
              </a:lnSpc>
              <a:buNone/>
            </a:pPr>
            <a:r>
              <a:rPr lang="en-US" sz="1750" dirty="0">
                <a:solidFill>
                  <a:srgbClr val="F9EEE7"/>
                </a:solidFill>
                <a:latin typeface="Quattrocento" pitchFamily="34" charset="0"/>
                <a:ea typeface="Quattrocento" pitchFamily="34" charset="-122"/>
                <a:cs typeface="Quattrocento" pitchFamily="34" charset="-120"/>
              </a:rPr>
              <a:t>Real Estate Investment Trusts offering tax advantages and greater investor participation.</a:t>
            </a:r>
            <a:endParaRPr lang="en-US" sz="1750" dirty="0"/>
          </a:p>
        </p:txBody>
      </p:sp>
      <p:sp>
        <p:nvSpPr>
          <p:cNvPr id="10" name="Shape 7"/>
          <p:cNvSpPr/>
          <p:nvPr/>
        </p:nvSpPr>
        <p:spPr>
          <a:xfrm>
            <a:off x="832778" y="5262879"/>
            <a:ext cx="6441043" cy="225504"/>
          </a:xfrm>
          <a:prstGeom prst="roundRect">
            <a:avLst>
              <a:gd name="adj" fmla="val 15006"/>
            </a:avLst>
          </a:prstGeom>
          <a:solidFill>
            <a:srgbClr val="315251"/>
          </a:solidFill>
          <a:ln/>
        </p:spPr>
        <p:txBody>
          <a:bodyPr/>
          <a:lstStyle/>
          <a:p>
            <a:endParaRPr lang="en-US"/>
          </a:p>
        </p:txBody>
      </p:sp>
      <p:sp>
        <p:nvSpPr>
          <p:cNvPr id="11" name="Text 8"/>
          <p:cNvSpPr/>
          <p:nvPr/>
        </p:nvSpPr>
        <p:spPr>
          <a:xfrm>
            <a:off x="1115318" y="5690354"/>
            <a:ext cx="2654022" cy="331708"/>
          </a:xfrm>
          <a:prstGeom prst="rect">
            <a:avLst/>
          </a:prstGeom>
          <a:noFill/>
          <a:ln/>
        </p:spPr>
        <p:txBody>
          <a:bodyPr wrap="none" lIns="0" tIns="0" rIns="0" bIns="0" rtlCol="0" anchor="t"/>
          <a:lstStyle/>
          <a:p>
            <a:pPr marL="0" indent="0" algn="l">
              <a:lnSpc>
                <a:spcPts val="2600"/>
              </a:lnSpc>
              <a:buNone/>
            </a:pPr>
            <a:r>
              <a:rPr lang="en-US" sz="2050" dirty="0">
                <a:solidFill>
                  <a:srgbClr val="F9EEE7"/>
                </a:solidFill>
                <a:latin typeface="Quattrocento" pitchFamily="34" charset="0"/>
                <a:ea typeface="Quattrocento" pitchFamily="34" charset="-122"/>
                <a:cs typeface="Quattrocento" pitchFamily="34" charset="-120"/>
              </a:rPr>
              <a:t>Crowdfunding (2013)</a:t>
            </a:r>
            <a:endParaRPr lang="en-US" sz="2050" dirty="0"/>
          </a:p>
        </p:txBody>
      </p:sp>
      <p:sp>
        <p:nvSpPr>
          <p:cNvPr id="12" name="Text 9"/>
          <p:cNvSpPr/>
          <p:nvPr/>
        </p:nvSpPr>
        <p:spPr>
          <a:xfrm>
            <a:off x="1015008" y="6365576"/>
            <a:ext cx="5990034" cy="721995"/>
          </a:xfrm>
          <a:prstGeom prst="rect">
            <a:avLst/>
          </a:prstGeom>
          <a:noFill/>
          <a:ln/>
        </p:spPr>
        <p:txBody>
          <a:bodyPr wrap="square" lIns="0" tIns="0" rIns="0" bIns="0" rtlCol="0" anchor="t"/>
          <a:lstStyle/>
          <a:p>
            <a:pPr marL="0" indent="0" algn="l">
              <a:lnSpc>
                <a:spcPts val="2800"/>
              </a:lnSpc>
              <a:buNone/>
            </a:pPr>
            <a:r>
              <a:rPr lang="en-US" sz="1750" dirty="0">
                <a:solidFill>
                  <a:srgbClr val="F9EEE7"/>
                </a:solidFill>
                <a:latin typeface="Quattrocento" pitchFamily="34" charset="0"/>
                <a:ea typeface="Quattrocento" pitchFamily="34" charset="-122"/>
                <a:cs typeface="Quattrocento" pitchFamily="34" charset="-120"/>
              </a:rPr>
              <a:t>JOBS Act enabled smaller investors to participate in real estate investments.</a:t>
            </a:r>
            <a:endParaRPr lang="en-US" sz="1750" dirty="0"/>
          </a:p>
        </p:txBody>
      </p:sp>
      <p:sp>
        <p:nvSpPr>
          <p:cNvPr id="13" name="Shape 10"/>
          <p:cNvSpPr/>
          <p:nvPr/>
        </p:nvSpPr>
        <p:spPr>
          <a:xfrm>
            <a:off x="7399734" y="5262879"/>
            <a:ext cx="6441162" cy="225504"/>
          </a:xfrm>
          <a:prstGeom prst="roundRect">
            <a:avLst>
              <a:gd name="adj" fmla="val 15006"/>
            </a:avLst>
          </a:prstGeom>
          <a:solidFill>
            <a:srgbClr val="315251"/>
          </a:solidFill>
          <a:ln/>
        </p:spPr>
        <p:txBody>
          <a:bodyPr/>
          <a:lstStyle/>
          <a:p>
            <a:endParaRPr lang="en-US"/>
          </a:p>
        </p:txBody>
      </p:sp>
      <p:sp>
        <p:nvSpPr>
          <p:cNvPr id="14" name="Text 11"/>
          <p:cNvSpPr/>
          <p:nvPr/>
        </p:nvSpPr>
        <p:spPr>
          <a:xfrm>
            <a:off x="7625239" y="5739923"/>
            <a:ext cx="2654022" cy="331708"/>
          </a:xfrm>
          <a:prstGeom prst="rect">
            <a:avLst/>
          </a:prstGeom>
          <a:noFill/>
          <a:ln/>
        </p:spPr>
        <p:txBody>
          <a:bodyPr wrap="none" lIns="0" tIns="0" rIns="0" bIns="0" rtlCol="0" anchor="t"/>
          <a:lstStyle/>
          <a:p>
            <a:pPr marL="0" indent="0" algn="l">
              <a:lnSpc>
                <a:spcPts val="2600"/>
              </a:lnSpc>
              <a:buNone/>
            </a:pPr>
            <a:r>
              <a:rPr lang="en-US" sz="2050" dirty="0">
                <a:solidFill>
                  <a:srgbClr val="F9EEE7"/>
                </a:solidFill>
                <a:latin typeface="Quattrocento" pitchFamily="34" charset="0"/>
                <a:ea typeface="Quattrocento" pitchFamily="34" charset="-122"/>
                <a:cs typeface="Quattrocento" pitchFamily="34" charset="-120"/>
              </a:rPr>
              <a:t>Tokenization (Most recent)</a:t>
            </a:r>
            <a:endParaRPr lang="en-US" sz="2050" dirty="0"/>
          </a:p>
        </p:txBody>
      </p:sp>
      <p:sp>
        <p:nvSpPr>
          <p:cNvPr id="15" name="Text 12"/>
          <p:cNvSpPr/>
          <p:nvPr/>
        </p:nvSpPr>
        <p:spPr>
          <a:xfrm>
            <a:off x="7625239" y="6323171"/>
            <a:ext cx="6215657" cy="1263878"/>
          </a:xfrm>
          <a:prstGeom prst="rect">
            <a:avLst/>
          </a:prstGeom>
          <a:noFill/>
          <a:ln/>
        </p:spPr>
        <p:txBody>
          <a:bodyPr wrap="square" lIns="0" tIns="0" rIns="0" bIns="0" rtlCol="0" anchor="t"/>
          <a:lstStyle/>
          <a:p>
            <a:pPr marL="0" indent="0" algn="l">
              <a:lnSpc>
                <a:spcPts val="2800"/>
              </a:lnSpc>
              <a:buNone/>
            </a:pPr>
            <a:r>
              <a:rPr lang="en-US" sz="1750" dirty="0">
                <a:solidFill>
                  <a:srgbClr val="F9EEE7"/>
                </a:solidFill>
                <a:latin typeface="Quattrocento" pitchFamily="34" charset="0"/>
                <a:ea typeface="Quattrocento" pitchFamily="34" charset="-122"/>
                <a:cs typeface="Quattrocento" pitchFamily="34" charset="-120"/>
              </a:rPr>
              <a:t>Blockchain-based ownership allowing fractional interests and improved liquidity.  It skips the need for local government recording of ownership interests.</a:t>
            </a:r>
            <a:endParaRPr lang="en-US" sz="1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837724" y="1743789"/>
            <a:ext cx="8169354"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Crowdfunding and Tokenization</a:t>
            </a:r>
            <a:endParaRPr lang="en-US" sz="4400" dirty="0"/>
          </a:p>
        </p:txBody>
      </p:sp>
      <p:sp>
        <p:nvSpPr>
          <p:cNvPr id="3" name="Text 1"/>
          <p:cNvSpPr/>
          <p:nvPr/>
        </p:nvSpPr>
        <p:spPr>
          <a:xfrm>
            <a:off x="837724" y="3046095"/>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Crowdfunding</a:t>
            </a:r>
            <a:endParaRPr lang="en-US" sz="2200" dirty="0"/>
          </a:p>
        </p:txBody>
      </p:sp>
      <p:sp>
        <p:nvSpPr>
          <p:cNvPr id="4" name="Text 2"/>
          <p:cNvSpPr/>
          <p:nvPr/>
        </p:nvSpPr>
        <p:spPr>
          <a:xfrm>
            <a:off x="837724" y="3637359"/>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Established by the JOBS Act in 2013, enabling smaller investors to participate in real estate.</a:t>
            </a:r>
            <a:endParaRPr lang="en-US" sz="1850" dirty="0"/>
          </a:p>
        </p:txBody>
      </p:sp>
      <p:sp>
        <p:nvSpPr>
          <p:cNvPr id="5" name="Text 3"/>
          <p:cNvSpPr/>
          <p:nvPr/>
        </p:nvSpPr>
        <p:spPr>
          <a:xfrm>
            <a:off x="837724" y="4618792"/>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Platforms: RealtyMogul, CrowdStreet</a:t>
            </a:r>
            <a:endParaRPr lang="en-US" sz="1850" dirty="0"/>
          </a:p>
        </p:txBody>
      </p:sp>
      <p:sp>
        <p:nvSpPr>
          <p:cNvPr id="6" name="Text 4"/>
          <p:cNvSpPr/>
          <p:nvPr/>
        </p:nvSpPr>
        <p:spPr>
          <a:xfrm>
            <a:off x="837724" y="5085517"/>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Average investments: $4,000-$10,000</a:t>
            </a:r>
            <a:endParaRPr lang="en-US" sz="1850" dirty="0"/>
          </a:p>
        </p:txBody>
      </p:sp>
      <p:sp>
        <p:nvSpPr>
          <p:cNvPr id="7" name="Text 5"/>
          <p:cNvSpPr/>
          <p:nvPr/>
        </p:nvSpPr>
        <p:spPr>
          <a:xfrm>
            <a:off x="837724" y="5552242"/>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Billions raised since inception</a:t>
            </a:r>
            <a:endParaRPr lang="en-US" sz="1850" dirty="0"/>
          </a:p>
        </p:txBody>
      </p:sp>
      <p:sp>
        <p:nvSpPr>
          <p:cNvPr id="8" name="Text 6"/>
          <p:cNvSpPr/>
          <p:nvPr/>
        </p:nvSpPr>
        <p:spPr>
          <a:xfrm>
            <a:off x="7614761" y="3046095"/>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Tokenization</a:t>
            </a:r>
            <a:endParaRPr lang="en-US" sz="2200" dirty="0"/>
          </a:p>
        </p:txBody>
      </p:sp>
      <p:sp>
        <p:nvSpPr>
          <p:cNvPr id="9" name="Text 7"/>
          <p:cNvSpPr/>
          <p:nvPr/>
        </p:nvSpPr>
        <p:spPr>
          <a:xfrm>
            <a:off x="7614761" y="3637359"/>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Breaking properties into small digital ownership pieces using blockchain technology.</a:t>
            </a:r>
            <a:endParaRPr lang="en-US" sz="1850" dirty="0"/>
          </a:p>
        </p:txBody>
      </p:sp>
      <p:sp>
        <p:nvSpPr>
          <p:cNvPr id="10" name="Text 8"/>
          <p:cNvSpPr/>
          <p:nvPr/>
        </p:nvSpPr>
        <p:spPr>
          <a:xfrm>
            <a:off x="7614761" y="4618792"/>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Improved liquidity potential</a:t>
            </a:r>
            <a:endParaRPr lang="en-US" sz="1850" dirty="0"/>
          </a:p>
        </p:txBody>
      </p:sp>
      <p:sp>
        <p:nvSpPr>
          <p:cNvPr id="11" name="Text 9"/>
          <p:cNvSpPr/>
          <p:nvPr/>
        </p:nvSpPr>
        <p:spPr>
          <a:xfrm>
            <a:off x="7614761" y="5085517"/>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Lower transaction costs</a:t>
            </a:r>
            <a:endParaRPr lang="en-US" sz="1850" dirty="0"/>
          </a:p>
        </p:txBody>
      </p:sp>
      <p:sp>
        <p:nvSpPr>
          <p:cNvPr id="12" name="Text 10"/>
          <p:cNvSpPr/>
          <p:nvPr/>
        </p:nvSpPr>
        <p:spPr>
          <a:xfrm>
            <a:off x="7614761" y="5552242"/>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Fractional ownership</a:t>
            </a:r>
            <a:endParaRPr lang="en-US" sz="1850" dirty="0"/>
          </a:p>
        </p:txBody>
      </p:sp>
      <p:sp>
        <p:nvSpPr>
          <p:cNvPr id="13" name="Text 11"/>
          <p:cNvSpPr/>
          <p:nvPr/>
        </p:nvSpPr>
        <p:spPr>
          <a:xfrm>
            <a:off x="7614761" y="6018967"/>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Smart contracts define rights</a:t>
            </a:r>
            <a:endParaRPr lang="en-US" sz="1850" dirty="0"/>
          </a:p>
        </p:txBody>
      </p:sp>
      <p:sp>
        <p:nvSpPr>
          <p:cNvPr id="14" name="Text 11">
            <a:extLst>
              <a:ext uri="{FF2B5EF4-FFF2-40B4-BE49-F238E27FC236}">
                <a16:creationId xmlns:a16="http://schemas.microsoft.com/office/drawing/2014/main" id="{B841513B-4D65-8FAC-A4E1-5FE6A50B07A2}"/>
              </a:ext>
            </a:extLst>
          </p:cNvPr>
          <p:cNvSpPr/>
          <p:nvPr/>
        </p:nvSpPr>
        <p:spPr>
          <a:xfrm>
            <a:off x="7614761" y="6715064"/>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Market is still evolving and no significant secondary </a:t>
            </a:r>
          </a:p>
          <a:p>
            <a:pPr algn="l">
              <a:lnSpc>
                <a:spcPts val="3000"/>
              </a:lnSpc>
              <a:buSzPct val="100000"/>
            </a:pPr>
            <a:r>
              <a:rPr lang="en-US" sz="1850" dirty="0">
                <a:solidFill>
                  <a:srgbClr val="F9EEE7"/>
                </a:solidFill>
                <a:latin typeface="Quattrocento" pitchFamily="34" charset="0"/>
                <a:ea typeface="Quattrocento" pitchFamily="34" charset="-122"/>
                <a:cs typeface="Quattrocento" pitchFamily="34" charset="-120"/>
              </a:rPr>
              <a:t>      currently exists.</a:t>
            </a:r>
            <a:endParaRPr lang="en-US" sz="18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27008" y="650319"/>
            <a:ext cx="7489984" cy="1389936"/>
          </a:xfrm>
          <a:prstGeom prst="rect">
            <a:avLst/>
          </a:prstGeom>
          <a:noFill/>
          <a:ln/>
        </p:spPr>
        <p:txBody>
          <a:bodyPr wrap="square" lIns="0" tIns="0" rIns="0" bIns="0" rtlCol="0" anchor="t"/>
          <a:lstStyle/>
          <a:p>
            <a:pPr marL="0" indent="0" algn="l">
              <a:lnSpc>
                <a:spcPts val="5450"/>
              </a:lnSpc>
              <a:buNone/>
            </a:pPr>
            <a:r>
              <a:rPr lang="en-US" sz="4350" dirty="0">
                <a:solidFill>
                  <a:srgbClr val="FFD9BE"/>
                </a:solidFill>
                <a:latin typeface="Quattrocento" pitchFamily="34" charset="0"/>
                <a:ea typeface="Quattrocento" pitchFamily="34" charset="-122"/>
                <a:cs typeface="Quattrocento" pitchFamily="34" charset="-120"/>
              </a:rPr>
              <a:t>Transaction Management Technology</a:t>
            </a:r>
            <a:endParaRPr lang="en-US" sz="4350" dirty="0"/>
          </a:p>
        </p:txBody>
      </p:sp>
      <p:sp>
        <p:nvSpPr>
          <p:cNvPr id="4" name="Shape 1"/>
          <p:cNvSpPr/>
          <p:nvPr/>
        </p:nvSpPr>
        <p:spPr>
          <a:xfrm>
            <a:off x="827008" y="2394704"/>
            <a:ext cx="3626882" cy="3230404"/>
          </a:xfrm>
          <a:prstGeom prst="roundRect">
            <a:avLst>
              <a:gd name="adj" fmla="val 1097"/>
            </a:avLst>
          </a:prstGeom>
          <a:solidFill>
            <a:srgbClr val="315251"/>
          </a:solidFill>
          <a:ln/>
        </p:spPr>
        <p:txBody>
          <a:bodyPr/>
          <a:lstStyle/>
          <a:p>
            <a:endParaRPr lang="en-US"/>
          </a:p>
        </p:txBody>
      </p:sp>
      <p:sp>
        <p:nvSpPr>
          <p:cNvPr id="5" name="Text 2"/>
          <p:cNvSpPr/>
          <p:nvPr/>
        </p:nvSpPr>
        <p:spPr>
          <a:xfrm>
            <a:off x="1063228" y="2630924"/>
            <a:ext cx="2780109" cy="347424"/>
          </a:xfrm>
          <a:prstGeom prst="rect">
            <a:avLst/>
          </a:prstGeom>
          <a:noFill/>
          <a:ln/>
        </p:spPr>
        <p:txBody>
          <a:bodyPr wrap="none" lIns="0" tIns="0" rIns="0" bIns="0" rtlCol="0" anchor="t"/>
          <a:lstStyle/>
          <a:p>
            <a:pPr marL="0" indent="0" algn="l">
              <a:lnSpc>
                <a:spcPts val="2700"/>
              </a:lnSpc>
              <a:buNone/>
            </a:pPr>
            <a:r>
              <a:rPr lang="en-US" sz="2150" dirty="0">
                <a:solidFill>
                  <a:srgbClr val="F9EEE7"/>
                </a:solidFill>
                <a:latin typeface="Quattrocento" pitchFamily="34" charset="0"/>
                <a:ea typeface="Quattrocento" pitchFamily="34" charset="-122"/>
                <a:cs typeface="Quattrocento" pitchFamily="34" charset="-120"/>
              </a:rPr>
              <a:t>Remote Closings</a:t>
            </a:r>
            <a:endParaRPr lang="en-US" sz="2150" dirty="0"/>
          </a:p>
        </p:txBody>
      </p:sp>
      <p:sp>
        <p:nvSpPr>
          <p:cNvPr id="6" name="Text 3"/>
          <p:cNvSpPr/>
          <p:nvPr/>
        </p:nvSpPr>
        <p:spPr>
          <a:xfrm>
            <a:off x="1063228" y="3120033"/>
            <a:ext cx="3154442" cy="2268855"/>
          </a:xfrm>
          <a:prstGeom prst="rect">
            <a:avLst/>
          </a:prstGeom>
          <a:noFill/>
          <a:ln/>
        </p:spPr>
        <p:txBody>
          <a:bodyPr wrap="square" lIns="0" tIns="0" rIns="0" bIns="0" rtlCol="0" anchor="t"/>
          <a:lstStyle/>
          <a:p>
            <a:pPr marL="0" indent="0" algn="l">
              <a:lnSpc>
                <a:spcPts val="2950"/>
              </a:lnSpc>
              <a:buNone/>
            </a:pPr>
            <a:r>
              <a:rPr lang="en-US" sz="1850" dirty="0">
                <a:solidFill>
                  <a:srgbClr val="F9EEE7"/>
                </a:solidFill>
                <a:latin typeface="Quattrocento" pitchFamily="34" charset="0"/>
                <a:ea typeface="Quattrocento" pitchFamily="34" charset="-122"/>
                <a:cs typeface="Quattrocento" pitchFamily="34" charset="-120"/>
              </a:rPr>
              <a:t>Electronic signatures and digital document management have eliminated the need for in-person closings with all parties present.</a:t>
            </a:r>
            <a:endParaRPr lang="en-US" sz="1850" dirty="0"/>
          </a:p>
        </p:txBody>
      </p:sp>
      <p:sp>
        <p:nvSpPr>
          <p:cNvPr id="7" name="Shape 4"/>
          <p:cNvSpPr/>
          <p:nvPr/>
        </p:nvSpPr>
        <p:spPr>
          <a:xfrm>
            <a:off x="4690110" y="2394704"/>
            <a:ext cx="3626882" cy="3230404"/>
          </a:xfrm>
          <a:prstGeom prst="roundRect">
            <a:avLst>
              <a:gd name="adj" fmla="val 1097"/>
            </a:avLst>
          </a:prstGeom>
          <a:solidFill>
            <a:srgbClr val="315251"/>
          </a:solidFill>
          <a:ln/>
        </p:spPr>
        <p:txBody>
          <a:bodyPr/>
          <a:lstStyle/>
          <a:p>
            <a:endParaRPr lang="en-US"/>
          </a:p>
        </p:txBody>
      </p:sp>
      <p:sp>
        <p:nvSpPr>
          <p:cNvPr id="8" name="Text 5"/>
          <p:cNvSpPr/>
          <p:nvPr/>
        </p:nvSpPr>
        <p:spPr>
          <a:xfrm>
            <a:off x="4926330" y="2630924"/>
            <a:ext cx="2780109" cy="347424"/>
          </a:xfrm>
          <a:prstGeom prst="rect">
            <a:avLst/>
          </a:prstGeom>
          <a:noFill/>
          <a:ln/>
        </p:spPr>
        <p:txBody>
          <a:bodyPr wrap="none" lIns="0" tIns="0" rIns="0" bIns="0" rtlCol="0" anchor="t"/>
          <a:lstStyle/>
          <a:p>
            <a:pPr marL="0" indent="0" algn="l">
              <a:lnSpc>
                <a:spcPts val="2700"/>
              </a:lnSpc>
              <a:buNone/>
            </a:pPr>
            <a:r>
              <a:rPr lang="en-US" sz="2150" dirty="0">
                <a:solidFill>
                  <a:srgbClr val="F9EEE7"/>
                </a:solidFill>
                <a:latin typeface="Quattrocento" pitchFamily="34" charset="0"/>
                <a:ea typeface="Quattrocento" pitchFamily="34" charset="-122"/>
                <a:cs typeface="Quattrocento" pitchFamily="34" charset="-120"/>
              </a:rPr>
              <a:t>Automated Valuations</a:t>
            </a:r>
            <a:endParaRPr lang="en-US" sz="2150" dirty="0"/>
          </a:p>
        </p:txBody>
      </p:sp>
      <p:sp>
        <p:nvSpPr>
          <p:cNvPr id="9" name="Text 6"/>
          <p:cNvSpPr/>
          <p:nvPr/>
        </p:nvSpPr>
        <p:spPr>
          <a:xfrm>
            <a:off x="4926330" y="3120033"/>
            <a:ext cx="3154442" cy="1890713"/>
          </a:xfrm>
          <a:prstGeom prst="rect">
            <a:avLst/>
          </a:prstGeom>
          <a:noFill/>
          <a:ln/>
        </p:spPr>
        <p:txBody>
          <a:bodyPr wrap="square" lIns="0" tIns="0" rIns="0" bIns="0" rtlCol="0" anchor="t"/>
          <a:lstStyle/>
          <a:p>
            <a:pPr marL="0" indent="0" algn="l">
              <a:lnSpc>
                <a:spcPts val="2950"/>
              </a:lnSpc>
              <a:buNone/>
            </a:pPr>
            <a:r>
              <a:rPr lang="en-US" sz="1850" dirty="0">
                <a:solidFill>
                  <a:srgbClr val="F9EEE7"/>
                </a:solidFill>
                <a:latin typeface="Quattrocento" pitchFamily="34" charset="0"/>
                <a:ea typeface="Quattrocento" pitchFamily="34" charset="-122"/>
                <a:cs typeface="Quattrocento" pitchFamily="34" charset="-120"/>
              </a:rPr>
              <a:t>AVMs and CAVMs provide rapid property valuations without traditional appraisal delays for standard properties.</a:t>
            </a:r>
            <a:endParaRPr lang="en-US" sz="1850" dirty="0"/>
          </a:p>
        </p:txBody>
      </p:sp>
      <p:sp>
        <p:nvSpPr>
          <p:cNvPr id="10" name="Shape 7"/>
          <p:cNvSpPr/>
          <p:nvPr/>
        </p:nvSpPr>
        <p:spPr>
          <a:xfrm>
            <a:off x="827008" y="5861328"/>
            <a:ext cx="7489984" cy="1717834"/>
          </a:xfrm>
          <a:prstGeom prst="roundRect">
            <a:avLst>
              <a:gd name="adj" fmla="val 2064"/>
            </a:avLst>
          </a:prstGeom>
          <a:solidFill>
            <a:srgbClr val="315251"/>
          </a:solidFill>
          <a:ln/>
        </p:spPr>
        <p:txBody>
          <a:bodyPr/>
          <a:lstStyle/>
          <a:p>
            <a:endParaRPr lang="en-US"/>
          </a:p>
        </p:txBody>
      </p:sp>
      <p:sp>
        <p:nvSpPr>
          <p:cNvPr id="11" name="Text 8"/>
          <p:cNvSpPr/>
          <p:nvPr/>
        </p:nvSpPr>
        <p:spPr>
          <a:xfrm>
            <a:off x="1063228" y="6097548"/>
            <a:ext cx="2780109" cy="347424"/>
          </a:xfrm>
          <a:prstGeom prst="rect">
            <a:avLst/>
          </a:prstGeom>
          <a:noFill/>
          <a:ln/>
        </p:spPr>
        <p:txBody>
          <a:bodyPr wrap="none" lIns="0" tIns="0" rIns="0" bIns="0" rtlCol="0" anchor="t"/>
          <a:lstStyle/>
          <a:p>
            <a:pPr marL="0" indent="0" algn="l">
              <a:lnSpc>
                <a:spcPts val="2700"/>
              </a:lnSpc>
              <a:buNone/>
            </a:pPr>
            <a:r>
              <a:rPr lang="en-US" sz="2150" dirty="0">
                <a:solidFill>
                  <a:srgbClr val="F9EEE7"/>
                </a:solidFill>
                <a:latin typeface="Quattrocento" pitchFamily="34" charset="0"/>
                <a:ea typeface="Quattrocento" pitchFamily="34" charset="-122"/>
                <a:cs typeface="Quattrocento" pitchFamily="34" charset="-120"/>
              </a:rPr>
              <a:t>Virtual Due Diligence</a:t>
            </a:r>
            <a:endParaRPr lang="en-US" sz="2150" dirty="0"/>
          </a:p>
        </p:txBody>
      </p:sp>
      <p:sp>
        <p:nvSpPr>
          <p:cNvPr id="12" name="Text 9"/>
          <p:cNvSpPr/>
          <p:nvPr/>
        </p:nvSpPr>
        <p:spPr>
          <a:xfrm>
            <a:off x="1063228" y="6586657"/>
            <a:ext cx="7017544" cy="756285"/>
          </a:xfrm>
          <a:prstGeom prst="rect">
            <a:avLst/>
          </a:prstGeom>
          <a:noFill/>
          <a:ln/>
        </p:spPr>
        <p:txBody>
          <a:bodyPr wrap="square" lIns="0" tIns="0" rIns="0" bIns="0" rtlCol="0" anchor="t"/>
          <a:lstStyle/>
          <a:p>
            <a:pPr marL="0" indent="0" algn="l">
              <a:lnSpc>
                <a:spcPts val="2950"/>
              </a:lnSpc>
              <a:buNone/>
            </a:pPr>
            <a:r>
              <a:rPr lang="en-US" sz="1850" dirty="0">
                <a:solidFill>
                  <a:srgbClr val="F9EEE7"/>
                </a:solidFill>
                <a:latin typeface="Quattrocento" pitchFamily="34" charset="0"/>
                <a:ea typeface="Quattrocento" pitchFamily="34" charset="-122"/>
                <a:cs typeface="Quattrocento" pitchFamily="34" charset="-120"/>
              </a:rPr>
              <a:t>Remote inspections using drones, virtual tours, and digital records reduce the need for physical presence.</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82717" y="615910"/>
            <a:ext cx="5262086" cy="657820"/>
          </a:xfrm>
          <a:prstGeom prst="rect">
            <a:avLst/>
          </a:prstGeom>
          <a:noFill/>
          <a:ln/>
        </p:spPr>
        <p:txBody>
          <a:bodyPr wrap="none" lIns="0" tIns="0" rIns="0" bIns="0" rtlCol="0" anchor="t"/>
          <a:lstStyle/>
          <a:p>
            <a:pPr marL="0" indent="0" algn="l">
              <a:lnSpc>
                <a:spcPts val="5150"/>
              </a:lnSpc>
              <a:buNone/>
            </a:pPr>
            <a:r>
              <a:rPr lang="en-US" sz="4100" dirty="0">
                <a:solidFill>
                  <a:srgbClr val="FFD9BE"/>
                </a:solidFill>
                <a:latin typeface="Quattrocento" pitchFamily="34" charset="0"/>
                <a:ea typeface="Quattrocento" pitchFamily="34" charset="-122"/>
                <a:cs typeface="Quattrocento" pitchFamily="34" charset="-120"/>
              </a:rPr>
              <a:t>What is Proptech?</a:t>
            </a:r>
            <a:endParaRPr lang="en-US" sz="4100" dirty="0"/>
          </a:p>
        </p:txBody>
      </p:sp>
      <p:sp>
        <p:nvSpPr>
          <p:cNvPr id="4" name="Shape 1"/>
          <p:cNvSpPr/>
          <p:nvPr/>
        </p:nvSpPr>
        <p:spPr>
          <a:xfrm>
            <a:off x="782717" y="1609130"/>
            <a:ext cx="503158" cy="503158"/>
          </a:xfrm>
          <a:prstGeom prst="roundRect">
            <a:avLst>
              <a:gd name="adj" fmla="val 6667"/>
            </a:avLst>
          </a:prstGeom>
          <a:solidFill>
            <a:srgbClr val="315251"/>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876479" y="1663422"/>
            <a:ext cx="315635" cy="394573"/>
          </a:xfrm>
          <a:prstGeom prst="rect">
            <a:avLst/>
          </a:prstGeom>
        </p:spPr>
      </p:pic>
      <p:sp>
        <p:nvSpPr>
          <p:cNvPr id="6" name="Text 2"/>
          <p:cNvSpPr/>
          <p:nvPr/>
        </p:nvSpPr>
        <p:spPr>
          <a:xfrm>
            <a:off x="1509474" y="1685925"/>
            <a:ext cx="2631043" cy="328851"/>
          </a:xfrm>
          <a:prstGeom prst="rect">
            <a:avLst/>
          </a:prstGeom>
          <a:noFill/>
          <a:ln/>
        </p:spPr>
        <p:txBody>
          <a:bodyPr wrap="none" lIns="0" tIns="0" rIns="0" bIns="0" rtlCol="0" anchor="t"/>
          <a:lstStyle/>
          <a:p>
            <a:pPr marL="0" indent="0" algn="l">
              <a:lnSpc>
                <a:spcPts val="2550"/>
              </a:lnSpc>
              <a:buNone/>
            </a:pPr>
            <a:r>
              <a:rPr lang="en-US" sz="2050" dirty="0">
                <a:solidFill>
                  <a:srgbClr val="F9EEE7"/>
                </a:solidFill>
                <a:latin typeface="Quattrocento" pitchFamily="34" charset="0"/>
                <a:ea typeface="Quattrocento" pitchFamily="34" charset="-122"/>
                <a:cs typeface="Quattrocento" pitchFamily="34" charset="-120"/>
              </a:rPr>
              <a:t>Property Technology</a:t>
            </a:r>
            <a:endParaRPr lang="en-US" sz="2050" dirty="0"/>
          </a:p>
        </p:txBody>
      </p:sp>
      <p:sp>
        <p:nvSpPr>
          <p:cNvPr id="7" name="Text 3"/>
          <p:cNvSpPr/>
          <p:nvPr/>
        </p:nvSpPr>
        <p:spPr>
          <a:xfrm>
            <a:off x="1509474" y="2148959"/>
            <a:ext cx="8680609" cy="715328"/>
          </a:xfrm>
          <a:prstGeom prst="rect">
            <a:avLst/>
          </a:prstGeom>
          <a:noFill/>
          <a:ln/>
        </p:spPr>
        <p:txBody>
          <a:bodyPr wrap="square" lIns="0" tIns="0" rIns="0" bIns="0" rtlCol="0" anchor="t"/>
          <a:lstStyle/>
          <a:p>
            <a:pPr marL="0" indent="0" algn="l">
              <a:lnSpc>
                <a:spcPts val="2800"/>
              </a:lnSpc>
              <a:buNone/>
            </a:pPr>
            <a:r>
              <a:rPr lang="en-US" sz="1750" dirty="0">
                <a:solidFill>
                  <a:srgbClr val="F9EEE7"/>
                </a:solidFill>
                <a:latin typeface="Quattrocento" pitchFamily="34" charset="0"/>
                <a:ea typeface="Quattrocento" pitchFamily="34" charset="-122"/>
                <a:cs typeface="Quattrocento" pitchFamily="34" charset="-120"/>
              </a:rPr>
              <a:t>The application of information technology to real estate, addressing frictions in the market.</a:t>
            </a:r>
            <a:endParaRPr lang="en-US" sz="1750" dirty="0"/>
          </a:p>
        </p:txBody>
      </p:sp>
      <p:sp>
        <p:nvSpPr>
          <p:cNvPr id="8" name="Shape 4"/>
          <p:cNvSpPr/>
          <p:nvPr/>
        </p:nvSpPr>
        <p:spPr>
          <a:xfrm>
            <a:off x="782717" y="3311485"/>
            <a:ext cx="503158" cy="503158"/>
          </a:xfrm>
          <a:prstGeom prst="roundRect">
            <a:avLst>
              <a:gd name="adj" fmla="val 6667"/>
            </a:avLst>
          </a:prstGeom>
          <a:solidFill>
            <a:srgbClr val="315251"/>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876479" y="3365778"/>
            <a:ext cx="315635" cy="394573"/>
          </a:xfrm>
          <a:prstGeom prst="rect">
            <a:avLst/>
          </a:prstGeom>
        </p:spPr>
      </p:pic>
      <p:sp>
        <p:nvSpPr>
          <p:cNvPr id="10" name="Text 5"/>
          <p:cNvSpPr/>
          <p:nvPr/>
        </p:nvSpPr>
        <p:spPr>
          <a:xfrm>
            <a:off x="1509474" y="3388281"/>
            <a:ext cx="2631043" cy="328851"/>
          </a:xfrm>
          <a:prstGeom prst="rect">
            <a:avLst/>
          </a:prstGeom>
          <a:noFill/>
          <a:ln/>
        </p:spPr>
        <p:txBody>
          <a:bodyPr wrap="none" lIns="0" tIns="0" rIns="0" bIns="0" rtlCol="0" anchor="t"/>
          <a:lstStyle/>
          <a:p>
            <a:pPr marL="0" indent="0" algn="l">
              <a:lnSpc>
                <a:spcPts val="2550"/>
              </a:lnSpc>
              <a:buNone/>
            </a:pPr>
            <a:r>
              <a:rPr lang="en-US" sz="2050" dirty="0">
                <a:solidFill>
                  <a:srgbClr val="F9EEE7"/>
                </a:solidFill>
                <a:latin typeface="Quattrocento" pitchFamily="34" charset="0"/>
                <a:ea typeface="Quattrocento" pitchFamily="34" charset="-122"/>
                <a:cs typeface="Quattrocento" pitchFamily="34" charset="-120"/>
              </a:rPr>
              <a:t>Market Evolution</a:t>
            </a:r>
            <a:endParaRPr lang="en-US" sz="2050" dirty="0"/>
          </a:p>
        </p:txBody>
      </p:sp>
      <p:sp>
        <p:nvSpPr>
          <p:cNvPr id="11" name="Text 6"/>
          <p:cNvSpPr/>
          <p:nvPr/>
        </p:nvSpPr>
        <p:spPr>
          <a:xfrm>
            <a:off x="1509474" y="3851315"/>
            <a:ext cx="8680609" cy="715328"/>
          </a:xfrm>
          <a:prstGeom prst="rect">
            <a:avLst/>
          </a:prstGeom>
          <a:noFill/>
          <a:ln/>
        </p:spPr>
        <p:txBody>
          <a:bodyPr wrap="square" lIns="0" tIns="0" rIns="0" bIns="0" rtlCol="0" anchor="t"/>
          <a:lstStyle/>
          <a:p>
            <a:pPr marL="0" indent="0" algn="l">
              <a:lnSpc>
                <a:spcPts val="2800"/>
              </a:lnSpc>
              <a:buNone/>
            </a:pPr>
            <a:r>
              <a:rPr lang="en-US" sz="1750" dirty="0">
                <a:solidFill>
                  <a:srgbClr val="F9EEE7"/>
                </a:solidFill>
                <a:latin typeface="Quattrocento" pitchFamily="34" charset="0"/>
                <a:ea typeface="Quattrocento" pitchFamily="34" charset="-122"/>
                <a:cs typeface="Quattrocento" pitchFamily="34" charset="-120"/>
              </a:rPr>
              <a:t>Gradually aligning real estate with mainstream investments through technological innovation.</a:t>
            </a:r>
            <a:endParaRPr lang="en-US" sz="1750" dirty="0"/>
          </a:p>
        </p:txBody>
      </p:sp>
      <p:sp>
        <p:nvSpPr>
          <p:cNvPr id="12" name="Shape 7"/>
          <p:cNvSpPr/>
          <p:nvPr/>
        </p:nvSpPr>
        <p:spPr>
          <a:xfrm>
            <a:off x="782717" y="5013841"/>
            <a:ext cx="503158" cy="503158"/>
          </a:xfrm>
          <a:prstGeom prst="roundRect">
            <a:avLst>
              <a:gd name="adj" fmla="val 6667"/>
            </a:avLst>
          </a:prstGeom>
          <a:solidFill>
            <a:srgbClr val="315251"/>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876479" y="5068133"/>
            <a:ext cx="315635" cy="394573"/>
          </a:xfrm>
          <a:prstGeom prst="rect">
            <a:avLst/>
          </a:prstGeom>
        </p:spPr>
      </p:pic>
      <p:sp>
        <p:nvSpPr>
          <p:cNvPr id="14" name="Text 8"/>
          <p:cNvSpPr/>
          <p:nvPr/>
        </p:nvSpPr>
        <p:spPr>
          <a:xfrm>
            <a:off x="1509474" y="5090636"/>
            <a:ext cx="2744272" cy="328851"/>
          </a:xfrm>
          <a:prstGeom prst="rect">
            <a:avLst/>
          </a:prstGeom>
          <a:noFill/>
          <a:ln/>
        </p:spPr>
        <p:txBody>
          <a:bodyPr wrap="none" lIns="0" tIns="0" rIns="0" bIns="0" rtlCol="0" anchor="t"/>
          <a:lstStyle/>
          <a:p>
            <a:pPr marL="0" indent="0" algn="l">
              <a:lnSpc>
                <a:spcPts val="2550"/>
              </a:lnSpc>
              <a:buNone/>
            </a:pPr>
            <a:r>
              <a:rPr lang="en-US" sz="2050" dirty="0">
                <a:solidFill>
                  <a:srgbClr val="F9EEE7"/>
                </a:solidFill>
                <a:latin typeface="Quattrocento" pitchFamily="34" charset="0"/>
                <a:ea typeface="Quattrocento" pitchFamily="34" charset="-122"/>
                <a:cs typeface="Quattrocento" pitchFamily="34" charset="-120"/>
              </a:rPr>
              <a:t>Continuous Innovation</a:t>
            </a:r>
            <a:endParaRPr lang="en-US" sz="2050" dirty="0"/>
          </a:p>
        </p:txBody>
      </p:sp>
      <p:sp>
        <p:nvSpPr>
          <p:cNvPr id="15" name="Text 9"/>
          <p:cNvSpPr/>
          <p:nvPr/>
        </p:nvSpPr>
        <p:spPr>
          <a:xfrm>
            <a:off x="1509474" y="5553670"/>
            <a:ext cx="8680609" cy="357664"/>
          </a:xfrm>
          <a:prstGeom prst="rect">
            <a:avLst/>
          </a:prstGeom>
          <a:noFill/>
          <a:ln/>
        </p:spPr>
        <p:txBody>
          <a:bodyPr wrap="none" lIns="0" tIns="0" rIns="0" bIns="0" rtlCol="0" anchor="t"/>
          <a:lstStyle/>
          <a:p>
            <a:pPr marL="0" indent="0" algn="l">
              <a:lnSpc>
                <a:spcPts val="2800"/>
              </a:lnSpc>
              <a:buNone/>
            </a:pPr>
            <a:r>
              <a:rPr lang="en-US" sz="1750" dirty="0">
                <a:solidFill>
                  <a:srgbClr val="F9EEE7"/>
                </a:solidFill>
                <a:latin typeface="Quattrocento" pitchFamily="34" charset="0"/>
                <a:ea typeface="Quattrocento" pitchFamily="34" charset="-122"/>
                <a:cs typeface="Quattrocento" pitchFamily="34" charset="-120"/>
              </a:rPr>
              <a:t>Not new in concept, but accelerating in scope and impact across the industry.</a:t>
            </a:r>
            <a:endParaRPr lang="en-US" sz="1750" dirty="0"/>
          </a:p>
        </p:txBody>
      </p:sp>
      <p:sp>
        <p:nvSpPr>
          <p:cNvPr id="16" name="Shape 10"/>
          <p:cNvSpPr/>
          <p:nvPr/>
        </p:nvSpPr>
        <p:spPr>
          <a:xfrm>
            <a:off x="782717" y="6358533"/>
            <a:ext cx="503158" cy="503158"/>
          </a:xfrm>
          <a:prstGeom prst="roundRect">
            <a:avLst>
              <a:gd name="adj" fmla="val 6667"/>
            </a:avLst>
          </a:prstGeom>
          <a:solidFill>
            <a:srgbClr val="315251"/>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876479" y="6412825"/>
            <a:ext cx="315635" cy="394573"/>
          </a:xfrm>
          <a:prstGeom prst="rect">
            <a:avLst/>
          </a:prstGeom>
        </p:spPr>
      </p:pic>
      <p:sp>
        <p:nvSpPr>
          <p:cNvPr id="18" name="Text 11"/>
          <p:cNvSpPr/>
          <p:nvPr/>
        </p:nvSpPr>
        <p:spPr>
          <a:xfrm>
            <a:off x="1509474" y="6435328"/>
            <a:ext cx="2631043" cy="328851"/>
          </a:xfrm>
          <a:prstGeom prst="rect">
            <a:avLst/>
          </a:prstGeom>
          <a:noFill/>
          <a:ln/>
        </p:spPr>
        <p:txBody>
          <a:bodyPr wrap="none" lIns="0" tIns="0" rIns="0" bIns="0" rtlCol="0" anchor="t"/>
          <a:lstStyle/>
          <a:p>
            <a:pPr marL="0" indent="0" algn="l">
              <a:lnSpc>
                <a:spcPts val="2550"/>
              </a:lnSpc>
              <a:buNone/>
            </a:pPr>
            <a:r>
              <a:rPr lang="en-US" sz="2050" dirty="0">
                <a:solidFill>
                  <a:srgbClr val="F9EEE7"/>
                </a:solidFill>
                <a:latin typeface="Quattrocento" pitchFamily="34" charset="0"/>
                <a:ea typeface="Quattrocento" pitchFamily="34" charset="-122"/>
                <a:cs typeface="Quattrocento" pitchFamily="34" charset="-120"/>
              </a:rPr>
              <a:t>Value Creation</a:t>
            </a:r>
            <a:endParaRPr lang="en-US" sz="2050" dirty="0"/>
          </a:p>
        </p:txBody>
      </p:sp>
      <p:sp>
        <p:nvSpPr>
          <p:cNvPr id="19" name="Text 12"/>
          <p:cNvSpPr/>
          <p:nvPr/>
        </p:nvSpPr>
        <p:spPr>
          <a:xfrm>
            <a:off x="1509474" y="6898362"/>
            <a:ext cx="8680609" cy="715328"/>
          </a:xfrm>
          <a:prstGeom prst="rect">
            <a:avLst/>
          </a:prstGeom>
          <a:noFill/>
          <a:ln/>
        </p:spPr>
        <p:txBody>
          <a:bodyPr wrap="square" lIns="0" tIns="0" rIns="0" bIns="0" rtlCol="0" anchor="t"/>
          <a:lstStyle/>
          <a:p>
            <a:pPr marL="0" indent="0" algn="l">
              <a:lnSpc>
                <a:spcPts val="2800"/>
              </a:lnSpc>
              <a:buNone/>
            </a:pPr>
            <a:r>
              <a:rPr lang="en-US" sz="1750" dirty="0">
                <a:solidFill>
                  <a:srgbClr val="F9EEE7"/>
                </a:solidFill>
                <a:latin typeface="Quattrocento" pitchFamily="34" charset="0"/>
                <a:ea typeface="Quattrocento" pitchFamily="34" charset="-122"/>
                <a:cs typeface="Quattrocento" pitchFamily="34" charset="-120"/>
              </a:rPr>
              <a:t>Enhancing real estate's unique qualities to create more efficient, equitable property markets.</a:t>
            </a:r>
            <a:endParaRPr lang="en-US" sz="17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465892" y="367546"/>
            <a:ext cx="3259098" cy="391478"/>
          </a:xfrm>
          <a:prstGeom prst="rect">
            <a:avLst/>
          </a:prstGeom>
          <a:noFill/>
          <a:ln/>
        </p:spPr>
        <p:txBody>
          <a:bodyPr wrap="none" lIns="0" tIns="0" rIns="0" bIns="0" rtlCol="0" anchor="t"/>
          <a:lstStyle/>
          <a:p>
            <a:pPr marL="0" indent="0" algn="l">
              <a:lnSpc>
                <a:spcPts val="3050"/>
              </a:lnSpc>
              <a:buNone/>
            </a:pPr>
            <a:r>
              <a:rPr lang="en-US" sz="2450" dirty="0">
                <a:solidFill>
                  <a:srgbClr val="FFD9BE"/>
                </a:solidFill>
                <a:latin typeface="Quattrocento" pitchFamily="34" charset="0"/>
                <a:ea typeface="Quattrocento" pitchFamily="34" charset="-122"/>
                <a:cs typeface="Quattrocento" pitchFamily="34" charset="-120"/>
              </a:rPr>
              <a:t>The Future of </a:t>
            </a:r>
            <a:r>
              <a:rPr lang="en-US" sz="2450" dirty="0" err="1">
                <a:solidFill>
                  <a:srgbClr val="FFD9BE"/>
                </a:solidFill>
                <a:latin typeface="Quattrocento" pitchFamily="34" charset="0"/>
                <a:ea typeface="Quattrocento" pitchFamily="34" charset="-122"/>
                <a:cs typeface="Quattrocento" pitchFamily="34" charset="-120"/>
              </a:rPr>
              <a:t>Proptech</a:t>
            </a:r>
            <a:r>
              <a:rPr lang="en-US" sz="2450" dirty="0">
                <a:solidFill>
                  <a:srgbClr val="FFD9BE"/>
                </a:solidFill>
                <a:latin typeface="Quattrocento" pitchFamily="34" charset="0"/>
                <a:ea typeface="Quattrocento" pitchFamily="34" charset="-122"/>
                <a:cs typeface="Quattrocento" pitchFamily="34" charset="-120"/>
              </a:rPr>
              <a:t> is Bright </a:t>
            </a:r>
            <a:endParaRPr lang="en-US" sz="2450" dirty="0"/>
          </a:p>
        </p:txBody>
      </p:sp>
      <p:pic>
        <p:nvPicPr>
          <p:cNvPr id="3" name="Image 0" descr="preencoded.png"/>
          <p:cNvPicPr>
            <a:picLocks noChangeAspect="1"/>
          </p:cNvPicPr>
          <p:nvPr/>
        </p:nvPicPr>
        <p:blipFill>
          <a:blip r:embed="rId3"/>
          <a:stretch>
            <a:fillRect/>
          </a:stretch>
        </p:blipFill>
        <p:spPr>
          <a:xfrm>
            <a:off x="465892" y="1025247"/>
            <a:ext cx="3328392" cy="2057043"/>
          </a:xfrm>
          <a:prstGeom prst="rect">
            <a:avLst/>
          </a:prstGeom>
        </p:spPr>
      </p:pic>
      <p:sp>
        <p:nvSpPr>
          <p:cNvPr id="4" name="Text 1"/>
          <p:cNvSpPr/>
          <p:nvPr/>
        </p:nvSpPr>
        <p:spPr>
          <a:xfrm>
            <a:off x="3927396" y="1025247"/>
            <a:ext cx="1566267" cy="195858"/>
          </a:xfrm>
          <a:prstGeom prst="rect">
            <a:avLst/>
          </a:prstGeom>
          <a:noFill/>
          <a:ln/>
        </p:spPr>
        <p:txBody>
          <a:bodyPr wrap="none" lIns="0" tIns="0" rIns="0" bIns="0" rtlCol="0" anchor="t"/>
          <a:lstStyle/>
          <a:p>
            <a:pPr marL="0" indent="0" algn="l">
              <a:lnSpc>
                <a:spcPts val="1500"/>
              </a:lnSpc>
              <a:buNone/>
            </a:pPr>
            <a:r>
              <a:rPr lang="en-US" sz="2000" dirty="0">
                <a:solidFill>
                  <a:srgbClr val="F9EEE7"/>
                </a:solidFill>
                <a:latin typeface="Quattrocento" pitchFamily="34" charset="0"/>
                <a:ea typeface="Quattrocento" pitchFamily="34" charset="-122"/>
                <a:cs typeface="Quattrocento" pitchFamily="34" charset="-120"/>
              </a:rPr>
              <a:t>Mixed-Skills Teams</a:t>
            </a:r>
            <a:endParaRPr lang="en-US" sz="2000" dirty="0"/>
          </a:p>
        </p:txBody>
      </p:sp>
      <p:sp>
        <p:nvSpPr>
          <p:cNvPr id="5" name="Text 2"/>
          <p:cNvSpPr/>
          <p:nvPr/>
        </p:nvSpPr>
        <p:spPr>
          <a:xfrm>
            <a:off x="3927396" y="1300877"/>
            <a:ext cx="10237113" cy="212884"/>
          </a:xfrm>
          <a:prstGeom prst="rect">
            <a:avLst/>
          </a:prstGeom>
          <a:noFill/>
          <a:ln/>
        </p:spPr>
        <p:txBody>
          <a:bodyPr wrap="none" lIns="0" tIns="0" rIns="0" bIns="0" rtlCol="0" anchor="t"/>
          <a:lstStyle/>
          <a:p>
            <a:pPr marL="0" indent="0" algn="l">
              <a:lnSpc>
                <a:spcPts val="1650"/>
              </a:lnSpc>
              <a:buNone/>
            </a:pPr>
            <a:r>
              <a:rPr lang="en-US" sz="1400" dirty="0">
                <a:solidFill>
                  <a:srgbClr val="F9EEE7"/>
                </a:solidFill>
                <a:latin typeface="Quattrocento" pitchFamily="34" charset="0"/>
                <a:ea typeface="Quattrocento" pitchFamily="34" charset="-122"/>
                <a:cs typeface="Quattrocento" pitchFamily="34" charset="-120"/>
              </a:rPr>
              <a:t>Successful proptech requires both domain experts who understand real estate and technical specialists with data science skills.</a:t>
            </a:r>
            <a:endParaRPr lang="en-US" sz="1400" dirty="0"/>
          </a:p>
        </p:txBody>
      </p:sp>
      <p:pic>
        <p:nvPicPr>
          <p:cNvPr id="6" name="Image 1" descr="preencoded.png"/>
          <p:cNvPicPr>
            <a:picLocks noChangeAspect="1"/>
          </p:cNvPicPr>
          <p:nvPr/>
        </p:nvPicPr>
        <p:blipFill>
          <a:blip r:embed="rId4"/>
          <a:stretch>
            <a:fillRect/>
          </a:stretch>
        </p:blipFill>
        <p:spPr>
          <a:xfrm>
            <a:off x="465892" y="3415070"/>
            <a:ext cx="3328392" cy="2057043"/>
          </a:xfrm>
          <a:prstGeom prst="rect">
            <a:avLst/>
          </a:prstGeom>
        </p:spPr>
      </p:pic>
      <p:sp>
        <p:nvSpPr>
          <p:cNvPr id="7" name="Text 3"/>
          <p:cNvSpPr/>
          <p:nvPr/>
        </p:nvSpPr>
        <p:spPr>
          <a:xfrm>
            <a:off x="3927396" y="3415070"/>
            <a:ext cx="1566267" cy="195858"/>
          </a:xfrm>
          <a:prstGeom prst="rect">
            <a:avLst/>
          </a:prstGeom>
          <a:noFill/>
          <a:ln/>
        </p:spPr>
        <p:txBody>
          <a:bodyPr wrap="none" lIns="0" tIns="0" rIns="0" bIns="0" rtlCol="0" anchor="t"/>
          <a:lstStyle/>
          <a:p>
            <a:pPr marL="0" indent="0" algn="l">
              <a:lnSpc>
                <a:spcPts val="1500"/>
              </a:lnSpc>
              <a:buNone/>
            </a:pPr>
            <a:r>
              <a:rPr lang="en-US" sz="2000" dirty="0">
                <a:solidFill>
                  <a:srgbClr val="F9EEE7"/>
                </a:solidFill>
                <a:latin typeface="Quattrocento" pitchFamily="34" charset="0"/>
                <a:ea typeface="Quattrocento" pitchFamily="34" charset="-122"/>
                <a:cs typeface="Quattrocento" pitchFamily="34" charset="-120"/>
              </a:rPr>
              <a:t>Integration Power</a:t>
            </a:r>
            <a:endParaRPr lang="en-US" sz="2000" dirty="0"/>
          </a:p>
        </p:txBody>
      </p:sp>
      <p:sp>
        <p:nvSpPr>
          <p:cNvPr id="8" name="Text 4"/>
          <p:cNvSpPr/>
          <p:nvPr/>
        </p:nvSpPr>
        <p:spPr>
          <a:xfrm>
            <a:off x="3927396" y="3690699"/>
            <a:ext cx="10237113" cy="212884"/>
          </a:xfrm>
          <a:prstGeom prst="rect">
            <a:avLst/>
          </a:prstGeom>
          <a:noFill/>
          <a:ln/>
        </p:spPr>
        <p:txBody>
          <a:bodyPr wrap="none" lIns="0" tIns="0" rIns="0" bIns="0" rtlCol="0" anchor="t"/>
          <a:lstStyle/>
          <a:p>
            <a:pPr marL="0" indent="0" algn="l">
              <a:lnSpc>
                <a:spcPts val="1650"/>
              </a:lnSpc>
              <a:buNone/>
            </a:pPr>
            <a:r>
              <a:rPr lang="en-US" sz="1400" dirty="0">
                <a:solidFill>
                  <a:srgbClr val="F9EEE7"/>
                </a:solidFill>
                <a:latin typeface="Quattrocento" pitchFamily="34" charset="0"/>
                <a:ea typeface="Quattrocento" pitchFamily="34" charset="-122"/>
                <a:cs typeface="Quattrocento" pitchFamily="34" charset="-120"/>
              </a:rPr>
              <a:t>The transformative potential lies in multiple gradual improvements working together, not single innovations.</a:t>
            </a:r>
            <a:endParaRPr lang="en-US" sz="1400" dirty="0"/>
          </a:p>
        </p:txBody>
      </p:sp>
      <p:pic>
        <p:nvPicPr>
          <p:cNvPr id="9" name="Image 2" descr="preencoded.png"/>
          <p:cNvPicPr>
            <a:picLocks noChangeAspect="1"/>
          </p:cNvPicPr>
          <p:nvPr/>
        </p:nvPicPr>
        <p:blipFill>
          <a:blip r:embed="rId5"/>
          <a:stretch>
            <a:fillRect/>
          </a:stretch>
        </p:blipFill>
        <p:spPr>
          <a:xfrm>
            <a:off x="465892" y="5804892"/>
            <a:ext cx="3328392" cy="2057043"/>
          </a:xfrm>
          <a:prstGeom prst="rect">
            <a:avLst/>
          </a:prstGeom>
        </p:spPr>
      </p:pic>
      <p:sp>
        <p:nvSpPr>
          <p:cNvPr id="10" name="Text 5"/>
          <p:cNvSpPr/>
          <p:nvPr/>
        </p:nvSpPr>
        <p:spPr>
          <a:xfrm>
            <a:off x="3927396" y="5804892"/>
            <a:ext cx="1566267" cy="195858"/>
          </a:xfrm>
          <a:prstGeom prst="rect">
            <a:avLst/>
          </a:prstGeom>
          <a:noFill/>
          <a:ln/>
        </p:spPr>
        <p:txBody>
          <a:bodyPr wrap="none" lIns="0" tIns="0" rIns="0" bIns="0" rtlCol="0" anchor="t"/>
          <a:lstStyle/>
          <a:p>
            <a:pPr marL="0" indent="0" algn="l">
              <a:lnSpc>
                <a:spcPts val="1500"/>
              </a:lnSpc>
              <a:buNone/>
            </a:pPr>
            <a:r>
              <a:rPr lang="en-US" sz="2000" dirty="0">
                <a:solidFill>
                  <a:srgbClr val="F9EEE7"/>
                </a:solidFill>
                <a:latin typeface="Quattrocento" pitchFamily="34" charset="0"/>
                <a:ea typeface="Quattrocento" pitchFamily="34" charset="-122"/>
                <a:cs typeface="Quattrocento" pitchFamily="34" charset="-120"/>
              </a:rPr>
              <a:t>Market Efficiency</a:t>
            </a:r>
            <a:endParaRPr lang="en-US" sz="2000" dirty="0"/>
          </a:p>
        </p:txBody>
      </p:sp>
      <p:sp>
        <p:nvSpPr>
          <p:cNvPr id="11" name="Text 6"/>
          <p:cNvSpPr/>
          <p:nvPr/>
        </p:nvSpPr>
        <p:spPr>
          <a:xfrm>
            <a:off x="3927396" y="6080522"/>
            <a:ext cx="10237113" cy="212884"/>
          </a:xfrm>
          <a:prstGeom prst="rect">
            <a:avLst/>
          </a:prstGeom>
          <a:noFill/>
          <a:ln/>
        </p:spPr>
        <p:txBody>
          <a:bodyPr wrap="none" lIns="0" tIns="0" rIns="0" bIns="0" rtlCol="0" anchor="t"/>
          <a:lstStyle/>
          <a:p>
            <a:pPr marL="0" indent="0" algn="l">
              <a:lnSpc>
                <a:spcPts val="1650"/>
              </a:lnSpc>
              <a:buNone/>
            </a:pPr>
            <a:r>
              <a:rPr lang="en-US" sz="1400" dirty="0">
                <a:solidFill>
                  <a:srgbClr val="F9EEE7"/>
                </a:solidFill>
                <a:latin typeface="Quattrocento" pitchFamily="34" charset="0"/>
                <a:ea typeface="Quattrocento" pitchFamily="34" charset="-122"/>
                <a:cs typeface="Quattrocento" pitchFamily="34" charset="-120"/>
              </a:rPr>
              <a:t>Better data and technology will continue to make real estate markets more transparent, efficient, and accessible.</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88658" y="541020"/>
            <a:ext cx="5136594" cy="578644"/>
          </a:xfrm>
          <a:prstGeom prst="rect">
            <a:avLst/>
          </a:prstGeom>
          <a:noFill/>
          <a:ln/>
        </p:spPr>
        <p:txBody>
          <a:bodyPr wrap="none" lIns="0" tIns="0" rIns="0" bIns="0" rtlCol="0" anchor="t"/>
          <a:lstStyle/>
          <a:p>
            <a:pPr marL="0" indent="0" algn="l">
              <a:lnSpc>
                <a:spcPts val="4550"/>
              </a:lnSpc>
              <a:buNone/>
            </a:pPr>
            <a:r>
              <a:rPr lang="en-US" sz="3600" dirty="0">
                <a:solidFill>
                  <a:srgbClr val="FFD9BE"/>
                </a:solidFill>
                <a:latin typeface="Quattrocento" pitchFamily="34" charset="0"/>
                <a:ea typeface="Quattrocento" pitchFamily="34" charset="-122"/>
                <a:cs typeface="Quattrocento" pitchFamily="34" charset="-120"/>
              </a:rPr>
              <a:t>The Proptech Ecosystem</a:t>
            </a:r>
            <a:endParaRPr lang="en-US" sz="3600" dirty="0"/>
          </a:p>
        </p:txBody>
      </p:sp>
      <p:pic>
        <p:nvPicPr>
          <p:cNvPr id="3" name="Image 0" descr="preencoded.png"/>
          <p:cNvPicPr>
            <a:picLocks noChangeAspect="1"/>
          </p:cNvPicPr>
          <p:nvPr/>
        </p:nvPicPr>
        <p:blipFill>
          <a:blip r:embed="rId3"/>
          <a:stretch>
            <a:fillRect/>
          </a:stretch>
        </p:blipFill>
        <p:spPr>
          <a:xfrm>
            <a:off x="2676644" y="3258383"/>
            <a:ext cx="9277112" cy="9277112"/>
          </a:xfrm>
          <a:prstGeom prst="rect">
            <a:avLst/>
          </a:prstGeom>
        </p:spPr>
      </p:pic>
      <p:pic>
        <p:nvPicPr>
          <p:cNvPr id="4" name="Image 1" descr="preencoded.png"/>
          <p:cNvPicPr>
            <a:picLocks noChangeAspect="1"/>
          </p:cNvPicPr>
          <p:nvPr/>
        </p:nvPicPr>
        <p:blipFill>
          <a:blip r:embed="rId4"/>
          <a:stretch>
            <a:fillRect/>
          </a:stretch>
        </p:blipFill>
        <p:spPr>
          <a:xfrm>
            <a:off x="3840420" y="6614339"/>
            <a:ext cx="331946" cy="414933"/>
          </a:xfrm>
          <a:prstGeom prst="rect">
            <a:avLst/>
          </a:prstGeom>
        </p:spPr>
      </p:pic>
      <p:pic>
        <p:nvPicPr>
          <p:cNvPr id="5" name="Image 2" descr="preencoded.png"/>
          <p:cNvPicPr>
            <a:picLocks noChangeAspect="1"/>
          </p:cNvPicPr>
          <p:nvPr/>
        </p:nvPicPr>
        <p:blipFill>
          <a:blip r:embed="rId5"/>
          <a:stretch>
            <a:fillRect/>
          </a:stretch>
        </p:blipFill>
        <p:spPr>
          <a:xfrm>
            <a:off x="2676644" y="3258383"/>
            <a:ext cx="9277112" cy="9277112"/>
          </a:xfrm>
          <a:prstGeom prst="rect">
            <a:avLst/>
          </a:prstGeom>
        </p:spPr>
      </p:pic>
      <p:pic>
        <p:nvPicPr>
          <p:cNvPr id="6" name="Image 3" descr="preencoded.png"/>
          <p:cNvPicPr>
            <a:picLocks noChangeAspect="1"/>
          </p:cNvPicPr>
          <p:nvPr/>
        </p:nvPicPr>
        <p:blipFill>
          <a:blip r:embed="rId6"/>
          <a:stretch>
            <a:fillRect/>
          </a:stretch>
        </p:blipFill>
        <p:spPr>
          <a:xfrm>
            <a:off x="5104269" y="4874955"/>
            <a:ext cx="331946" cy="414933"/>
          </a:xfrm>
          <a:prstGeom prst="rect">
            <a:avLst/>
          </a:prstGeom>
        </p:spPr>
      </p:pic>
      <p:pic>
        <p:nvPicPr>
          <p:cNvPr id="7" name="Image 4" descr="preencoded.png"/>
          <p:cNvPicPr>
            <a:picLocks noChangeAspect="1"/>
          </p:cNvPicPr>
          <p:nvPr/>
        </p:nvPicPr>
        <p:blipFill>
          <a:blip r:embed="rId7"/>
          <a:stretch>
            <a:fillRect/>
          </a:stretch>
        </p:blipFill>
        <p:spPr>
          <a:xfrm>
            <a:off x="2676644" y="3258383"/>
            <a:ext cx="9277112" cy="9277112"/>
          </a:xfrm>
          <a:prstGeom prst="rect">
            <a:avLst/>
          </a:prstGeom>
        </p:spPr>
      </p:pic>
      <p:pic>
        <p:nvPicPr>
          <p:cNvPr id="8" name="Image 5" descr="preencoded.png"/>
          <p:cNvPicPr>
            <a:picLocks noChangeAspect="1"/>
          </p:cNvPicPr>
          <p:nvPr/>
        </p:nvPicPr>
        <p:blipFill>
          <a:blip r:embed="rId8"/>
          <a:stretch>
            <a:fillRect/>
          </a:stretch>
        </p:blipFill>
        <p:spPr>
          <a:xfrm>
            <a:off x="7149167" y="4210467"/>
            <a:ext cx="331946" cy="414933"/>
          </a:xfrm>
          <a:prstGeom prst="rect">
            <a:avLst/>
          </a:prstGeom>
        </p:spPr>
      </p:pic>
      <p:pic>
        <p:nvPicPr>
          <p:cNvPr id="9" name="Image 6" descr="preencoded.png"/>
          <p:cNvPicPr>
            <a:picLocks noChangeAspect="1"/>
          </p:cNvPicPr>
          <p:nvPr/>
        </p:nvPicPr>
        <p:blipFill>
          <a:blip r:embed="rId9"/>
          <a:stretch>
            <a:fillRect/>
          </a:stretch>
        </p:blipFill>
        <p:spPr>
          <a:xfrm>
            <a:off x="2676644" y="3258383"/>
            <a:ext cx="9277112" cy="9277112"/>
          </a:xfrm>
          <a:prstGeom prst="rect">
            <a:avLst/>
          </a:prstGeom>
        </p:spPr>
      </p:pic>
      <p:pic>
        <p:nvPicPr>
          <p:cNvPr id="10" name="Image 7" descr="preencoded.png"/>
          <p:cNvPicPr>
            <a:picLocks noChangeAspect="1"/>
          </p:cNvPicPr>
          <p:nvPr/>
        </p:nvPicPr>
        <p:blipFill>
          <a:blip r:embed="rId10"/>
          <a:stretch>
            <a:fillRect/>
          </a:stretch>
        </p:blipFill>
        <p:spPr>
          <a:xfrm>
            <a:off x="9193947" y="4874955"/>
            <a:ext cx="331946" cy="414933"/>
          </a:xfrm>
          <a:prstGeom prst="rect">
            <a:avLst/>
          </a:prstGeom>
        </p:spPr>
      </p:pic>
      <p:pic>
        <p:nvPicPr>
          <p:cNvPr id="11" name="Image 8" descr="preencoded.png"/>
          <p:cNvPicPr>
            <a:picLocks noChangeAspect="1"/>
          </p:cNvPicPr>
          <p:nvPr/>
        </p:nvPicPr>
        <p:blipFill>
          <a:blip r:embed="rId11"/>
          <a:stretch>
            <a:fillRect/>
          </a:stretch>
        </p:blipFill>
        <p:spPr>
          <a:xfrm>
            <a:off x="2676644" y="3258383"/>
            <a:ext cx="9277112" cy="9277112"/>
          </a:xfrm>
          <a:prstGeom prst="rect">
            <a:avLst/>
          </a:prstGeom>
        </p:spPr>
      </p:pic>
      <p:pic>
        <p:nvPicPr>
          <p:cNvPr id="12" name="Image 9" descr="preencoded.png"/>
          <p:cNvPicPr>
            <a:picLocks noChangeAspect="1"/>
          </p:cNvPicPr>
          <p:nvPr/>
        </p:nvPicPr>
        <p:blipFill>
          <a:blip r:embed="rId12"/>
          <a:stretch>
            <a:fillRect/>
          </a:stretch>
        </p:blipFill>
        <p:spPr>
          <a:xfrm>
            <a:off x="10457795" y="6614339"/>
            <a:ext cx="331946" cy="414933"/>
          </a:xfrm>
          <a:prstGeom prst="rect">
            <a:avLst/>
          </a:prstGeom>
        </p:spPr>
      </p:pic>
      <p:sp>
        <p:nvSpPr>
          <p:cNvPr id="13" name="Text 1"/>
          <p:cNvSpPr/>
          <p:nvPr/>
        </p:nvSpPr>
        <p:spPr>
          <a:xfrm>
            <a:off x="711994" y="3751064"/>
            <a:ext cx="2367796" cy="289322"/>
          </a:xfrm>
          <a:prstGeom prst="rect">
            <a:avLst/>
          </a:prstGeom>
          <a:noFill/>
          <a:ln/>
        </p:spPr>
        <p:txBody>
          <a:bodyPr wrap="none" lIns="0" tIns="0" rIns="0" bIns="0" rtlCol="0" anchor="t"/>
          <a:lstStyle/>
          <a:p>
            <a:pPr marL="0" indent="0" algn="ctr">
              <a:lnSpc>
                <a:spcPts val="2250"/>
              </a:lnSpc>
              <a:buNone/>
            </a:pPr>
            <a:r>
              <a:rPr lang="en-US" sz="1800" dirty="0">
                <a:solidFill>
                  <a:srgbClr val="FFD9BE"/>
                </a:solidFill>
                <a:latin typeface="Quattrocento" pitchFamily="34" charset="0"/>
                <a:ea typeface="Quattrocento" pitchFamily="34" charset="-122"/>
                <a:cs typeface="Quattrocento" pitchFamily="34" charset="-120"/>
              </a:rPr>
              <a:t>Design &amp; Construction</a:t>
            </a:r>
            <a:endParaRPr lang="en-US" sz="1800" dirty="0"/>
          </a:p>
        </p:txBody>
      </p:sp>
      <p:sp>
        <p:nvSpPr>
          <p:cNvPr id="14" name="Text 2"/>
          <p:cNvSpPr/>
          <p:nvPr/>
        </p:nvSpPr>
        <p:spPr>
          <a:xfrm>
            <a:off x="688658" y="4158377"/>
            <a:ext cx="2414588" cy="629603"/>
          </a:xfrm>
          <a:prstGeom prst="rect">
            <a:avLst/>
          </a:prstGeom>
          <a:noFill/>
          <a:ln/>
        </p:spPr>
        <p:txBody>
          <a:bodyPr wrap="square" lIns="0" tIns="0" rIns="0" bIns="0" rtlCol="0" anchor="t"/>
          <a:lstStyle/>
          <a:p>
            <a:pPr marL="0" indent="0" algn="ctr">
              <a:lnSpc>
                <a:spcPts val="2450"/>
              </a:lnSpc>
              <a:buNone/>
            </a:pPr>
            <a:r>
              <a:rPr lang="en-US" sz="1500" dirty="0">
                <a:solidFill>
                  <a:srgbClr val="F9EEE7"/>
                </a:solidFill>
                <a:latin typeface="Quattrocento" pitchFamily="34" charset="0"/>
                <a:ea typeface="Quattrocento" pitchFamily="34" charset="-122"/>
                <a:cs typeface="Quattrocento" pitchFamily="34" charset="-120"/>
              </a:rPr>
              <a:t>BIM, Digital Twins, project management</a:t>
            </a:r>
            <a:endParaRPr lang="en-US" sz="1500" dirty="0"/>
          </a:p>
        </p:txBody>
      </p:sp>
      <p:sp>
        <p:nvSpPr>
          <p:cNvPr id="15" name="Text 3"/>
          <p:cNvSpPr/>
          <p:nvPr/>
        </p:nvSpPr>
        <p:spPr>
          <a:xfrm>
            <a:off x="3448169" y="2359462"/>
            <a:ext cx="2314813" cy="289322"/>
          </a:xfrm>
          <a:prstGeom prst="rect">
            <a:avLst/>
          </a:prstGeom>
          <a:noFill/>
          <a:ln/>
        </p:spPr>
        <p:txBody>
          <a:bodyPr wrap="none" lIns="0" tIns="0" rIns="0" bIns="0" rtlCol="0" anchor="t"/>
          <a:lstStyle/>
          <a:p>
            <a:pPr marL="0" indent="0" algn="ctr">
              <a:lnSpc>
                <a:spcPts val="2250"/>
              </a:lnSpc>
              <a:buNone/>
            </a:pPr>
            <a:r>
              <a:rPr lang="en-US" sz="1800" dirty="0">
                <a:solidFill>
                  <a:srgbClr val="FFD9BE"/>
                </a:solidFill>
                <a:latin typeface="Quattrocento" pitchFamily="34" charset="0"/>
                <a:ea typeface="Quattrocento" pitchFamily="34" charset="-122"/>
                <a:cs typeface="Quattrocento" pitchFamily="34" charset="-120"/>
              </a:rPr>
              <a:t>Data &amp; Analysis</a:t>
            </a:r>
            <a:endParaRPr lang="en-US" sz="1800" dirty="0"/>
          </a:p>
        </p:txBody>
      </p:sp>
      <p:sp>
        <p:nvSpPr>
          <p:cNvPr id="16" name="Text 4"/>
          <p:cNvSpPr/>
          <p:nvPr/>
        </p:nvSpPr>
        <p:spPr>
          <a:xfrm>
            <a:off x="3398282" y="2766774"/>
            <a:ext cx="2414588" cy="629603"/>
          </a:xfrm>
          <a:prstGeom prst="rect">
            <a:avLst/>
          </a:prstGeom>
          <a:noFill/>
          <a:ln/>
        </p:spPr>
        <p:txBody>
          <a:bodyPr wrap="square" lIns="0" tIns="0" rIns="0" bIns="0" rtlCol="0" anchor="t"/>
          <a:lstStyle/>
          <a:p>
            <a:pPr marL="0" indent="0" algn="ctr">
              <a:lnSpc>
                <a:spcPts val="2450"/>
              </a:lnSpc>
              <a:buNone/>
            </a:pPr>
            <a:r>
              <a:rPr lang="en-US" sz="1500" dirty="0">
                <a:solidFill>
                  <a:srgbClr val="F9EEE7"/>
                </a:solidFill>
                <a:latin typeface="Quattrocento" pitchFamily="34" charset="0"/>
                <a:ea typeface="Quattrocento" pitchFamily="34" charset="-122"/>
                <a:cs typeface="Quattrocento" pitchFamily="34" charset="-120"/>
              </a:rPr>
              <a:t>Property data, transaction records, market analytics</a:t>
            </a:r>
            <a:endParaRPr lang="en-US" sz="1500" dirty="0"/>
          </a:p>
        </p:txBody>
      </p:sp>
      <p:sp>
        <p:nvSpPr>
          <p:cNvPr id="17" name="Text 5"/>
          <p:cNvSpPr/>
          <p:nvPr/>
        </p:nvSpPr>
        <p:spPr>
          <a:xfrm>
            <a:off x="6157793" y="1513165"/>
            <a:ext cx="2314813" cy="289322"/>
          </a:xfrm>
          <a:prstGeom prst="rect">
            <a:avLst/>
          </a:prstGeom>
          <a:noFill/>
          <a:ln/>
        </p:spPr>
        <p:txBody>
          <a:bodyPr wrap="none" lIns="0" tIns="0" rIns="0" bIns="0" rtlCol="0" anchor="t"/>
          <a:lstStyle/>
          <a:p>
            <a:pPr marL="0" indent="0" algn="ctr">
              <a:lnSpc>
                <a:spcPts val="2250"/>
              </a:lnSpc>
              <a:buNone/>
            </a:pPr>
            <a:r>
              <a:rPr lang="en-US" sz="1800" dirty="0">
                <a:solidFill>
                  <a:srgbClr val="FFD9BE"/>
                </a:solidFill>
                <a:latin typeface="Quattrocento" pitchFamily="34" charset="0"/>
                <a:ea typeface="Quattrocento" pitchFamily="34" charset="-122"/>
                <a:cs typeface="Quattrocento" pitchFamily="34" charset="-120"/>
              </a:rPr>
              <a:t>Finance &amp; Investment</a:t>
            </a:r>
            <a:endParaRPr lang="en-US" sz="1800" dirty="0"/>
          </a:p>
        </p:txBody>
      </p:sp>
      <p:sp>
        <p:nvSpPr>
          <p:cNvPr id="18" name="Text 6"/>
          <p:cNvSpPr/>
          <p:nvPr/>
        </p:nvSpPr>
        <p:spPr>
          <a:xfrm>
            <a:off x="6107906" y="1920478"/>
            <a:ext cx="2414588" cy="944404"/>
          </a:xfrm>
          <a:prstGeom prst="rect">
            <a:avLst/>
          </a:prstGeom>
          <a:noFill/>
          <a:ln/>
        </p:spPr>
        <p:txBody>
          <a:bodyPr wrap="square" lIns="0" tIns="0" rIns="0" bIns="0" rtlCol="0" anchor="t"/>
          <a:lstStyle/>
          <a:p>
            <a:pPr marL="0" indent="0" algn="ctr">
              <a:lnSpc>
                <a:spcPts val="2450"/>
              </a:lnSpc>
              <a:buNone/>
            </a:pPr>
            <a:r>
              <a:rPr lang="en-US" sz="1500" dirty="0">
                <a:solidFill>
                  <a:srgbClr val="F9EEE7"/>
                </a:solidFill>
                <a:latin typeface="Quattrocento" pitchFamily="34" charset="0"/>
                <a:ea typeface="Quattrocento" pitchFamily="34" charset="-122"/>
                <a:cs typeface="Quattrocento" pitchFamily="34" charset="-120"/>
              </a:rPr>
              <a:t>Crowdfunding, tokenization, automated valuation</a:t>
            </a:r>
            <a:endParaRPr lang="en-US" sz="1500" dirty="0"/>
          </a:p>
        </p:txBody>
      </p:sp>
      <p:sp>
        <p:nvSpPr>
          <p:cNvPr id="19" name="Text 7"/>
          <p:cNvSpPr/>
          <p:nvPr/>
        </p:nvSpPr>
        <p:spPr>
          <a:xfrm>
            <a:off x="8867418" y="2044660"/>
            <a:ext cx="2314813" cy="289322"/>
          </a:xfrm>
          <a:prstGeom prst="rect">
            <a:avLst/>
          </a:prstGeom>
          <a:noFill/>
          <a:ln/>
        </p:spPr>
        <p:txBody>
          <a:bodyPr wrap="none" lIns="0" tIns="0" rIns="0" bIns="0" rtlCol="0" anchor="t"/>
          <a:lstStyle/>
          <a:p>
            <a:pPr marL="0" indent="0" algn="ctr">
              <a:lnSpc>
                <a:spcPts val="2250"/>
              </a:lnSpc>
              <a:buNone/>
            </a:pPr>
            <a:r>
              <a:rPr lang="en-US" sz="1800" dirty="0">
                <a:solidFill>
                  <a:srgbClr val="FFD9BE"/>
                </a:solidFill>
                <a:latin typeface="Quattrocento" pitchFamily="34" charset="0"/>
                <a:ea typeface="Quattrocento" pitchFamily="34" charset="-122"/>
                <a:cs typeface="Quattrocento" pitchFamily="34" charset="-120"/>
              </a:rPr>
              <a:t>Operations</a:t>
            </a:r>
            <a:endParaRPr lang="en-US" sz="1800" dirty="0"/>
          </a:p>
        </p:txBody>
      </p:sp>
      <p:sp>
        <p:nvSpPr>
          <p:cNvPr id="20" name="Text 8"/>
          <p:cNvSpPr/>
          <p:nvPr/>
        </p:nvSpPr>
        <p:spPr>
          <a:xfrm>
            <a:off x="8817531" y="2451973"/>
            <a:ext cx="2414588" cy="944404"/>
          </a:xfrm>
          <a:prstGeom prst="rect">
            <a:avLst/>
          </a:prstGeom>
          <a:noFill/>
          <a:ln/>
        </p:spPr>
        <p:txBody>
          <a:bodyPr wrap="square" lIns="0" tIns="0" rIns="0" bIns="0" rtlCol="0" anchor="t"/>
          <a:lstStyle/>
          <a:p>
            <a:pPr marL="0" indent="0" algn="ctr">
              <a:lnSpc>
                <a:spcPts val="2450"/>
              </a:lnSpc>
              <a:buNone/>
            </a:pPr>
            <a:r>
              <a:rPr lang="en-US" sz="1500" dirty="0">
                <a:solidFill>
                  <a:srgbClr val="F9EEE7"/>
                </a:solidFill>
                <a:latin typeface="Quattrocento" pitchFamily="34" charset="0"/>
                <a:ea typeface="Quattrocento" pitchFamily="34" charset="-122"/>
                <a:cs typeface="Quattrocento" pitchFamily="34" charset="-120"/>
              </a:rPr>
              <a:t>Building management systems, energy optimization</a:t>
            </a:r>
            <a:endParaRPr lang="en-US" sz="1500" dirty="0"/>
          </a:p>
        </p:txBody>
      </p:sp>
      <p:sp>
        <p:nvSpPr>
          <p:cNvPr id="21" name="Text 9"/>
          <p:cNvSpPr/>
          <p:nvPr/>
        </p:nvSpPr>
        <p:spPr>
          <a:xfrm>
            <a:off x="11577042" y="3751064"/>
            <a:ext cx="2314813" cy="289322"/>
          </a:xfrm>
          <a:prstGeom prst="rect">
            <a:avLst/>
          </a:prstGeom>
          <a:noFill/>
          <a:ln/>
        </p:spPr>
        <p:txBody>
          <a:bodyPr wrap="none" lIns="0" tIns="0" rIns="0" bIns="0" rtlCol="0" anchor="t"/>
          <a:lstStyle/>
          <a:p>
            <a:pPr marL="0" indent="0" algn="ctr">
              <a:lnSpc>
                <a:spcPts val="2250"/>
              </a:lnSpc>
              <a:buNone/>
            </a:pPr>
            <a:r>
              <a:rPr lang="en-US" sz="1800" dirty="0">
                <a:solidFill>
                  <a:srgbClr val="FFD9BE"/>
                </a:solidFill>
                <a:latin typeface="Quattrocento" pitchFamily="34" charset="0"/>
                <a:ea typeface="Quattrocento" pitchFamily="34" charset="-122"/>
                <a:cs typeface="Quattrocento" pitchFamily="34" charset="-120"/>
              </a:rPr>
              <a:t>Transactions</a:t>
            </a:r>
            <a:endParaRPr lang="en-US" sz="1800" dirty="0"/>
          </a:p>
        </p:txBody>
      </p:sp>
      <p:sp>
        <p:nvSpPr>
          <p:cNvPr id="22" name="Text 10"/>
          <p:cNvSpPr/>
          <p:nvPr/>
        </p:nvSpPr>
        <p:spPr>
          <a:xfrm>
            <a:off x="11527155" y="4158377"/>
            <a:ext cx="2414588" cy="629603"/>
          </a:xfrm>
          <a:prstGeom prst="rect">
            <a:avLst/>
          </a:prstGeom>
          <a:noFill/>
          <a:ln/>
        </p:spPr>
        <p:txBody>
          <a:bodyPr wrap="square" lIns="0" tIns="0" rIns="0" bIns="0" rtlCol="0" anchor="t"/>
          <a:lstStyle/>
          <a:p>
            <a:pPr marL="0" indent="0" algn="ctr">
              <a:lnSpc>
                <a:spcPts val="2450"/>
              </a:lnSpc>
              <a:buNone/>
            </a:pPr>
            <a:r>
              <a:rPr lang="en-US" sz="1500" dirty="0">
                <a:solidFill>
                  <a:srgbClr val="F9EEE7"/>
                </a:solidFill>
                <a:latin typeface="Quattrocento" pitchFamily="34" charset="0"/>
                <a:ea typeface="Quattrocento" pitchFamily="34" charset="-122"/>
                <a:cs typeface="Quattrocento" pitchFamily="34" charset="-120"/>
              </a:rPr>
              <a:t>Marketing, leasing, sales platforms</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1652" y="655320"/>
            <a:ext cx="5591056" cy="69889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Adoption Challenges</a:t>
            </a:r>
            <a:endParaRPr lang="en-US" sz="4400" dirty="0"/>
          </a:p>
        </p:txBody>
      </p:sp>
      <p:sp>
        <p:nvSpPr>
          <p:cNvPr id="3" name="Shape 1"/>
          <p:cNvSpPr/>
          <p:nvPr/>
        </p:nvSpPr>
        <p:spPr>
          <a:xfrm>
            <a:off x="831652" y="1829395"/>
            <a:ext cx="1620798" cy="1347192"/>
          </a:xfrm>
          <a:prstGeom prst="roundRect">
            <a:avLst>
              <a:gd name="adj" fmla="val 2646"/>
            </a:avLst>
          </a:prstGeom>
          <a:solidFill>
            <a:srgbClr val="315251"/>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474946" y="2294096"/>
            <a:ext cx="334089" cy="417671"/>
          </a:xfrm>
          <a:prstGeom prst="rect">
            <a:avLst/>
          </a:prstGeom>
        </p:spPr>
      </p:pic>
      <p:sp>
        <p:nvSpPr>
          <p:cNvPr id="5" name="Text 2"/>
          <p:cNvSpPr/>
          <p:nvPr/>
        </p:nvSpPr>
        <p:spPr>
          <a:xfrm>
            <a:off x="2619494" y="1892201"/>
            <a:ext cx="2795468" cy="349448"/>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Vendor Selection</a:t>
            </a:r>
            <a:endParaRPr lang="en-US" sz="2200" dirty="0"/>
          </a:p>
        </p:txBody>
      </p:sp>
      <p:sp>
        <p:nvSpPr>
          <p:cNvPr id="6" name="Text 3"/>
          <p:cNvSpPr/>
          <p:nvPr/>
        </p:nvSpPr>
        <p:spPr>
          <a:xfrm>
            <a:off x="2619494" y="2285582"/>
            <a:ext cx="6141363" cy="380167"/>
          </a:xfrm>
          <a:prstGeom prst="rect">
            <a:avLst/>
          </a:prstGeom>
          <a:noFill/>
          <a:ln/>
        </p:spPr>
        <p:txBody>
          <a:bodyPr wrap="none" lIns="0" tIns="0" rIns="0" bIns="0" rtlCol="0" anchor="t"/>
          <a:lstStyle/>
          <a:p>
            <a:pPr marL="0" indent="0" algn="l">
              <a:lnSpc>
                <a:spcPts val="2950"/>
              </a:lnSpc>
              <a:buNone/>
            </a:pPr>
            <a:r>
              <a:rPr lang="en-US" sz="1850" dirty="0">
                <a:solidFill>
                  <a:srgbClr val="F9EEE7"/>
                </a:solidFill>
                <a:latin typeface="Quattrocento" pitchFamily="34" charset="0"/>
                <a:ea typeface="Quattrocento" pitchFamily="34" charset="-122"/>
                <a:cs typeface="Quattrocento" pitchFamily="34" charset="-120"/>
              </a:rPr>
              <a:t>Thousands of competing vendors make choosing difficult. Most will not survive five years.  </a:t>
            </a:r>
          </a:p>
          <a:p>
            <a:pPr marL="0" indent="0" algn="l">
              <a:lnSpc>
                <a:spcPts val="2950"/>
              </a:lnSpc>
              <a:buNone/>
            </a:pPr>
            <a:r>
              <a:rPr lang="en-US" sz="1850" dirty="0">
                <a:solidFill>
                  <a:srgbClr val="F9EEE7"/>
                </a:solidFill>
                <a:latin typeface="Quattrocento" pitchFamily="34" charset="0"/>
                <a:ea typeface="Quattrocento" pitchFamily="34" charset="-122"/>
                <a:cs typeface="Quattrocento" pitchFamily="34" charset="-120"/>
              </a:rPr>
              <a:t>Some will change the </a:t>
            </a:r>
            <a:r>
              <a:rPr lang="en-US" sz="1850" dirty="0">
                <a:solidFill>
                  <a:srgbClr val="F9EEE7"/>
                </a:solidFill>
                <a:latin typeface="Quattrocento" pitchFamily="34" charset="0"/>
              </a:rPr>
              <a:t>Industry and raise the standards.</a:t>
            </a:r>
            <a:endParaRPr lang="en-US" sz="1850" dirty="0"/>
          </a:p>
        </p:txBody>
      </p:sp>
      <p:sp>
        <p:nvSpPr>
          <p:cNvPr id="7" name="Shape 4"/>
          <p:cNvSpPr/>
          <p:nvPr/>
        </p:nvSpPr>
        <p:spPr>
          <a:xfrm>
            <a:off x="2571155" y="3161348"/>
            <a:ext cx="11108888" cy="15240"/>
          </a:xfrm>
          <a:prstGeom prst="roundRect">
            <a:avLst>
              <a:gd name="adj" fmla="val 233879"/>
            </a:avLst>
          </a:prstGeom>
          <a:solidFill>
            <a:srgbClr val="4A6B6A"/>
          </a:solidFill>
          <a:ln/>
        </p:spPr>
        <p:txBody>
          <a:bodyPr/>
          <a:lstStyle/>
          <a:p>
            <a:endParaRPr lang="en-US"/>
          </a:p>
        </p:txBody>
      </p:sp>
      <p:sp>
        <p:nvSpPr>
          <p:cNvPr id="8" name="Shape 5"/>
          <p:cNvSpPr/>
          <p:nvPr/>
        </p:nvSpPr>
        <p:spPr>
          <a:xfrm>
            <a:off x="831652" y="3295293"/>
            <a:ext cx="3241715" cy="1347192"/>
          </a:xfrm>
          <a:prstGeom prst="roundRect">
            <a:avLst>
              <a:gd name="adj" fmla="val 2646"/>
            </a:avLst>
          </a:prstGeom>
          <a:solidFill>
            <a:srgbClr val="315251"/>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285405" y="3759994"/>
            <a:ext cx="334089" cy="417671"/>
          </a:xfrm>
          <a:prstGeom prst="rect">
            <a:avLst/>
          </a:prstGeom>
        </p:spPr>
      </p:pic>
      <p:sp>
        <p:nvSpPr>
          <p:cNvPr id="10" name="Text 6"/>
          <p:cNvSpPr/>
          <p:nvPr/>
        </p:nvSpPr>
        <p:spPr>
          <a:xfrm>
            <a:off x="4310896" y="3532823"/>
            <a:ext cx="2795468" cy="349448"/>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Capital Requirements</a:t>
            </a:r>
            <a:endParaRPr lang="en-US" sz="2200" dirty="0"/>
          </a:p>
        </p:txBody>
      </p:sp>
      <p:sp>
        <p:nvSpPr>
          <p:cNvPr id="11" name="Text 7"/>
          <p:cNvSpPr/>
          <p:nvPr/>
        </p:nvSpPr>
        <p:spPr>
          <a:xfrm>
            <a:off x="4310896" y="4024789"/>
            <a:ext cx="5685592" cy="380167"/>
          </a:xfrm>
          <a:prstGeom prst="rect">
            <a:avLst/>
          </a:prstGeom>
          <a:noFill/>
          <a:ln/>
        </p:spPr>
        <p:txBody>
          <a:bodyPr wrap="none" lIns="0" tIns="0" rIns="0" bIns="0" rtlCol="0" anchor="t"/>
          <a:lstStyle/>
          <a:p>
            <a:pPr marL="0" indent="0" algn="l">
              <a:lnSpc>
                <a:spcPts val="2950"/>
              </a:lnSpc>
              <a:buNone/>
            </a:pPr>
            <a:r>
              <a:rPr lang="en-US" sz="1850" dirty="0">
                <a:solidFill>
                  <a:srgbClr val="F9EEE7"/>
                </a:solidFill>
                <a:latin typeface="Quattrocento" pitchFamily="34" charset="0"/>
                <a:ea typeface="Quattrocento" pitchFamily="34" charset="-122"/>
                <a:cs typeface="Quattrocento" pitchFamily="34" charset="-120"/>
              </a:rPr>
              <a:t>Vendors need sufficient funding to reach profitability.  Great apps may not always survive.</a:t>
            </a:r>
            <a:endParaRPr lang="en-US" sz="1850" dirty="0"/>
          </a:p>
        </p:txBody>
      </p:sp>
      <p:sp>
        <p:nvSpPr>
          <p:cNvPr id="12" name="Shape 8"/>
          <p:cNvSpPr/>
          <p:nvPr/>
        </p:nvSpPr>
        <p:spPr>
          <a:xfrm>
            <a:off x="4192072" y="4627245"/>
            <a:ext cx="9487972" cy="15240"/>
          </a:xfrm>
          <a:prstGeom prst="roundRect">
            <a:avLst>
              <a:gd name="adj" fmla="val 233879"/>
            </a:avLst>
          </a:prstGeom>
          <a:solidFill>
            <a:srgbClr val="4A6B6A"/>
          </a:solidFill>
          <a:ln/>
        </p:spPr>
        <p:txBody>
          <a:bodyPr/>
          <a:lstStyle/>
          <a:p>
            <a:endParaRPr lang="en-US"/>
          </a:p>
        </p:txBody>
      </p:sp>
      <p:sp>
        <p:nvSpPr>
          <p:cNvPr id="13" name="Shape 9"/>
          <p:cNvSpPr/>
          <p:nvPr/>
        </p:nvSpPr>
        <p:spPr>
          <a:xfrm>
            <a:off x="831652" y="4761190"/>
            <a:ext cx="4862632" cy="1347192"/>
          </a:xfrm>
          <a:prstGeom prst="roundRect">
            <a:avLst>
              <a:gd name="adj" fmla="val 2646"/>
            </a:avLst>
          </a:prstGeom>
          <a:solidFill>
            <a:srgbClr val="315251"/>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95863" y="5225891"/>
            <a:ext cx="334089" cy="417671"/>
          </a:xfrm>
          <a:prstGeom prst="rect">
            <a:avLst/>
          </a:prstGeom>
        </p:spPr>
      </p:pic>
      <p:sp>
        <p:nvSpPr>
          <p:cNvPr id="15" name="Text 10"/>
          <p:cNvSpPr/>
          <p:nvPr/>
        </p:nvSpPr>
        <p:spPr>
          <a:xfrm>
            <a:off x="5917466" y="4876443"/>
            <a:ext cx="2795468" cy="349448"/>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Integration Needs</a:t>
            </a:r>
            <a:endParaRPr lang="en-US" sz="2200" dirty="0"/>
          </a:p>
        </p:txBody>
      </p:sp>
      <p:sp>
        <p:nvSpPr>
          <p:cNvPr id="16" name="Text 11"/>
          <p:cNvSpPr/>
          <p:nvPr/>
        </p:nvSpPr>
        <p:spPr>
          <a:xfrm>
            <a:off x="5917466" y="5362574"/>
            <a:ext cx="6560868" cy="593884"/>
          </a:xfrm>
          <a:prstGeom prst="rect">
            <a:avLst/>
          </a:prstGeom>
          <a:noFill/>
          <a:ln/>
        </p:spPr>
        <p:txBody>
          <a:bodyPr wrap="none" lIns="0" tIns="0" rIns="0" bIns="0" rtlCol="0" anchor="t"/>
          <a:lstStyle/>
          <a:p>
            <a:pPr marL="0" indent="0" algn="l">
              <a:lnSpc>
                <a:spcPts val="2950"/>
              </a:lnSpc>
              <a:buNone/>
            </a:pPr>
            <a:r>
              <a:rPr lang="en-US" sz="1850" dirty="0">
                <a:solidFill>
                  <a:srgbClr val="F9EEE7"/>
                </a:solidFill>
                <a:latin typeface="Quattrocento" pitchFamily="34" charset="0"/>
                <a:ea typeface="Quattrocento" pitchFamily="34" charset="-122"/>
                <a:cs typeface="Quattrocento" pitchFamily="34" charset="-120"/>
              </a:rPr>
              <a:t>Apps must work with existing systems and platforms, otherwise there are too </a:t>
            </a:r>
          </a:p>
          <a:p>
            <a:pPr marL="0" indent="0" algn="l">
              <a:lnSpc>
                <a:spcPts val="2950"/>
              </a:lnSpc>
              <a:buNone/>
            </a:pPr>
            <a:r>
              <a:rPr lang="en-US" sz="1850" dirty="0">
                <a:solidFill>
                  <a:srgbClr val="F9EEE7"/>
                </a:solidFill>
                <a:latin typeface="Quattrocento" pitchFamily="34" charset="0"/>
              </a:rPr>
              <a:t>Many disparate systems to control.</a:t>
            </a:r>
            <a:endParaRPr lang="en-US" sz="1850" dirty="0"/>
          </a:p>
        </p:txBody>
      </p:sp>
      <p:sp>
        <p:nvSpPr>
          <p:cNvPr id="17" name="Shape 12"/>
          <p:cNvSpPr/>
          <p:nvPr/>
        </p:nvSpPr>
        <p:spPr>
          <a:xfrm>
            <a:off x="5812988" y="6093142"/>
            <a:ext cx="7867055" cy="15240"/>
          </a:xfrm>
          <a:prstGeom prst="roundRect">
            <a:avLst>
              <a:gd name="adj" fmla="val 233879"/>
            </a:avLst>
          </a:prstGeom>
          <a:solidFill>
            <a:srgbClr val="4A6B6A"/>
          </a:solidFill>
          <a:ln/>
        </p:spPr>
        <p:txBody>
          <a:bodyPr/>
          <a:lstStyle/>
          <a:p>
            <a:endParaRPr lang="en-US"/>
          </a:p>
        </p:txBody>
      </p:sp>
      <p:sp>
        <p:nvSpPr>
          <p:cNvPr id="18" name="Shape 13"/>
          <p:cNvSpPr/>
          <p:nvPr/>
        </p:nvSpPr>
        <p:spPr>
          <a:xfrm>
            <a:off x="831652" y="6227088"/>
            <a:ext cx="6483548" cy="1347192"/>
          </a:xfrm>
          <a:prstGeom prst="roundRect">
            <a:avLst>
              <a:gd name="adj" fmla="val 2646"/>
            </a:avLst>
          </a:prstGeom>
          <a:solidFill>
            <a:srgbClr val="315251"/>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906322" y="6691789"/>
            <a:ext cx="334089" cy="417671"/>
          </a:xfrm>
          <a:prstGeom prst="rect">
            <a:avLst/>
          </a:prstGeom>
        </p:spPr>
      </p:pic>
      <p:sp>
        <p:nvSpPr>
          <p:cNvPr id="20" name="Text 14"/>
          <p:cNvSpPr/>
          <p:nvPr/>
        </p:nvSpPr>
        <p:spPr>
          <a:xfrm>
            <a:off x="7552730" y="6464618"/>
            <a:ext cx="2855119" cy="349448"/>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Timing Considerations</a:t>
            </a:r>
            <a:endParaRPr lang="en-US" sz="2200" dirty="0"/>
          </a:p>
        </p:txBody>
      </p:sp>
      <p:sp>
        <p:nvSpPr>
          <p:cNvPr id="21" name="Text 15"/>
          <p:cNvSpPr/>
          <p:nvPr/>
        </p:nvSpPr>
        <p:spPr>
          <a:xfrm>
            <a:off x="7552730" y="6956584"/>
            <a:ext cx="5354241" cy="380167"/>
          </a:xfrm>
          <a:prstGeom prst="rect">
            <a:avLst/>
          </a:prstGeom>
          <a:noFill/>
          <a:ln/>
        </p:spPr>
        <p:txBody>
          <a:bodyPr wrap="none" lIns="0" tIns="0" rIns="0" bIns="0" rtlCol="0" anchor="t"/>
          <a:lstStyle/>
          <a:p>
            <a:pPr marL="0" indent="0" algn="l">
              <a:lnSpc>
                <a:spcPts val="2950"/>
              </a:lnSpc>
              <a:buNone/>
            </a:pPr>
            <a:r>
              <a:rPr lang="en-US" sz="1850" dirty="0">
                <a:solidFill>
                  <a:srgbClr val="F9EEE7"/>
                </a:solidFill>
                <a:latin typeface="Quattrocento" pitchFamily="34" charset="0"/>
                <a:ea typeface="Quattrocento" pitchFamily="34" charset="-122"/>
                <a:cs typeface="Quattrocento" pitchFamily="34" charset="-120"/>
              </a:rPr>
              <a:t>Early adoption risks vs. waiting for price decreases and proven</a:t>
            </a:r>
          </a:p>
          <a:p>
            <a:pPr marL="0" indent="0" algn="l">
              <a:lnSpc>
                <a:spcPts val="2950"/>
              </a:lnSpc>
              <a:buNone/>
            </a:pPr>
            <a:r>
              <a:rPr lang="en-US" sz="1850" dirty="0">
                <a:solidFill>
                  <a:srgbClr val="F9EEE7"/>
                </a:solidFill>
                <a:latin typeface="Quattrocento" pitchFamily="34" charset="0"/>
              </a:rPr>
              <a:t>apps.</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37724" y="1552337"/>
            <a:ext cx="9302948"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Example: Building Information Modeling (BIM)</a:t>
            </a:r>
            <a:endParaRPr lang="en-US" sz="4400" dirty="0"/>
          </a:p>
        </p:txBody>
      </p:sp>
      <p:sp>
        <p:nvSpPr>
          <p:cNvPr id="3" name="Text 1"/>
          <p:cNvSpPr/>
          <p:nvPr/>
        </p:nvSpPr>
        <p:spPr>
          <a:xfrm>
            <a:off x="837724" y="285464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What is BIM?</a:t>
            </a:r>
            <a:endParaRPr lang="en-US" sz="2200" dirty="0"/>
          </a:p>
        </p:txBody>
      </p:sp>
      <p:sp>
        <p:nvSpPr>
          <p:cNvPr id="4" name="Text 2"/>
          <p:cNvSpPr/>
          <p:nvPr/>
        </p:nvSpPr>
        <p:spPr>
          <a:xfrm>
            <a:off x="837724" y="3445907"/>
            <a:ext cx="6185535"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Digital representation of a three-dimensional physical structure, including all functional systems within a building.</a:t>
            </a:r>
            <a:endParaRPr lang="en-US" sz="1850" dirty="0"/>
          </a:p>
        </p:txBody>
      </p:sp>
      <p:sp>
        <p:nvSpPr>
          <p:cNvPr id="5" name="Text 3"/>
          <p:cNvSpPr/>
          <p:nvPr/>
        </p:nvSpPr>
        <p:spPr>
          <a:xfrm>
            <a:off x="837724" y="4810363"/>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Started in the 1970s</a:t>
            </a:r>
            <a:endParaRPr lang="en-US" sz="1850" dirty="0"/>
          </a:p>
        </p:txBody>
      </p:sp>
      <p:sp>
        <p:nvSpPr>
          <p:cNvPr id="6" name="Text 4"/>
          <p:cNvSpPr/>
          <p:nvPr/>
        </p:nvSpPr>
        <p:spPr>
          <a:xfrm>
            <a:off x="837724" y="5277088"/>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Includes plumbing, electrical, HVAC</a:t>
            </a:r>
            <a:endParaRPr lang="en-US" sz="1850" dirty="0"/>
          </a:p>
        </p:txBody>
      </p:sp>
      <p:sp>
        <p:nvSpPr>
          <p:cNvPr id="7" name="Text 5"/>
          <p:cNvSpPr/>
          <p:nvPr/>
        </p:nvSpPr>
        <p:spPr>
          <a:xfrm>
            <a:off x="837724" y="5743813"/>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Shows structural components</a:t>
            </a:r>
            <a:endParaRPr lang="en-US" sz="1850" dirty="0"/>
          </a:p>
        </p:txBody>
      </p:sp>
      <p:sp>
        <p:nvSpPr>
          <p:cNvPr id="8" name="Text 6"/>
          <p:cNvSpPr/>
          <p:nvPr/>
        </p:nvSpPr>
        <p:spPr>
          <a:xfrm>
            <a:off x="837724" y="6210538"/>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Identifies system conflicts</a:t>
            </a:r>
            <a:endParaRPr lang="en-US" sz="1850" dirty="0"/>
          </a:p>
        </p:txBody>
      </p:sp>
      <p:sp>
        <p:nvSpPr>
          <p:cNvPr id="9" name="Text 7"/>
          <p:cNvSpPr/>
          <p:nvPr/>
        </p:nvSpPr>
        <p:spPr>
          <a:xfrm>
            <a:off x="7614761" y="285464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Applications</a:t>
            </a:r>
            <a:endParaRPr lang="en-US" sz="2200" dirty="0"/>
          </a:p>
        </p:txBody>
      </p:sp>
      <p:sp>
        <p:nvSpPr>
          <p:cNvPr id="10" name="Text 8"/>
          <p:cNvSpPr/>
          <p:nvPr/>
        </p:nvSpPr>
        <p:spPr>
          <a:xfrm>
            <a:off x="7614761" y="3445907"/>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BIM enables efficient design, construction, and management of buildings.  Eliminated the need for physical models.</a:t>
            </a:r>
            <a:endParaRPr lang="en-US" sz="1850" dirty="0"/>
          </a:p>
        </p:txBody>
      </p:sp>
      <p:sp>
        <p:nvSpPr>
          <p:cNvPr id="11" name="Text 9"/>
          <p:cNvSpPr/>
          <p:nvPr/>
        </p:nvSpPr>
        <p:spPr>
          <a:xfrm>
            <a:off x="7607139" y="4810363"/>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Project management</a:t>
            </a:r>
            <a:endParaRPr lang="en-US" sz="1850" dirty="0"/>
          </a:p>
        </p:txBody>
      </p:sp>
      <p:sp>
        <p:nvSpPr>
          <p:cNvPr id="12" name="Text 10"/>
          <p:cNvSpPr/>
          <p:nvPr/>
        </p:nvSpPr>
        <p:spPr>
          <a:xfrm>
            <a:off x="7614761" y="5327344"/>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Construction staging</a:t>
            </a:r>
            <a:endParaRPr lang="en-US" sz="1850" dirty="0"/>
          </a:p>
        </p:txBody>
      </p:sp>
      <p:sp>
        <p:nvSpPr>
          <p:cNvPr id="13" name="Text 11"/>
          <p:cNvSpPr/>
          <p:nvPr/>
        </p:nvSpPr>
        <p:spPr>
          <a:xfrm>
            <a:off x="7607140" y="5827514"/>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Interior design</a:t>
            </a:r>
            <a:endParaRPr lang="en-US" sz="1850" dirty="0"/>
          </a:p>
        </p:txBody>
      </p:sp>
      <p:sp>
        <p:nvSpPr>
          <p:cNvPr id="14" name="Text 12"/>
          <p:cNvSpPr/>
          <p:nvPr/>
        </p:nvSpPr>
        <p:spPr>
          <a:xfrm>
            <a:off x="7607141" y="6327684"/>
            <a:ext cx="6185535"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3D virtual tours</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796885"/>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Digital Twins &amp; The Metaverse</a:t>
            </a:r>
            <a:endParaRPr lang="en-US" sz="4400" dirty="0"/>
          </a:p>
        </p:txBody>
      </p:sp>
      <p:sp>
        <p:nvSpPr>
          <p:cNvPr id="4" name="Shape 1"/>
          <p:cNvSpPr/>
          <p:nvPr/>
        </p:nvSpPr>
        <p:spPr>
          <a:xfrm>
            <a:off x="6324124" y="2563892"/>
            <a:ext cx="3614618" cy="2889290"/>
          </a:xfrm>
          <a:prstGeom prst="roundRect">
            <a:avLst>
              <a:gd name="adj" fmla="val 1243"/>
            </a:avLst>
          </a:prstGeom>
          <a:solidFill>
            <a:srgbClr val="315251"/>
          </a:solidFill>
          <a:ln/>
        </p:spPr>
        <p:txBody>
          <a:bodyPr/>
          <a:lstStyle/>
          <a:p>
            <a:endParaRPr lang="en-US"/>
          </a:p>
        </p:txBody>
      </p:sp>
      <p:sp>
        <p:nvSpPr>
          <p:cNvPr id="5" name="Text 2"/>
          <p:cNvSpPr/>
          <p:nvPr/>
        </p:nvSpPr>
        <p:spPr>
          <a:xfrm>
            <a:off x="6563439" y="280320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Digital Twins</a:t>
            </a:r>
            <a:endParaRPr lang="en-US" sz="2200" dirty="0"/>
          </a:p>
        </p:txBody>
      </p:sp>
      <p:sp>
        <p:nvSpPr>
          <p:cNvPr id="6" name="Text 3"/>
          <p:cNvSpPr/>
          <p:nvPr/>
        </p:nvSpPr>
        <p:spPr>
          <a:xfrm>
            <a:off x="6563439" y="3298746"/>
            <a:ext cx="3135987" cy="1915120"/>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BIM applied to existing or planned buildings, creating exact digital replicas that mirror real-world structures and systems.</a:t>
            </a:r>
            <a:endParaRPr lang="en-US" sz="1850" dirty="0"/>
          </a:p>
        </p:txBody>
      </p:sp>
      <p:sp>
        <p:nvSpPr>
          <p:cNvPr id="7" name="Shape 4"/>
          <p:cNvSpPr/>
          <p:nvPr/>
        </p:nvSpPr>
        <p:spPr>
          <a:xfrm>
            <a:off x="10178058" y="2563892"/>
            <a:ext cx="3614618" cy="2889290"/>
          </a:xfrm>
          <a:prstGeom prst="roundRect">
            <a:avLst>
              <a:gd name="adj" fmla="val 1243"/>
            </a:avLst>
          </a:prstGeom>
          <a:solidFill>
            <a:srgbClr val="315251"/>
          </a:solidFill>
          <a:ln/>
        </p:spPr>
        <p:txBody>
          <a:bodyPr/>
          <a:lstStyle/>
          <a:p>
            <a:endParaRPr lang="en-US"/>
          </a:p>
        </p:txBody>
      </p:sp>
      <p:sp>
        <p:nvSpPr>
          <p:cNvPr id="8" name="Text 5"/>
          <p:cNvSpPr/>
          <p:nvPr/>
        </p:nvSpPr>
        <p:spPr>
          <a:xfrm>
            <a:off x="10417373" y="2803208"/>
            <a:ext cx="2950607"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Metaverse Applications</a:t>
            </a:r>
            <a:endParaRPr lang="en-US" sz="2200" dirty="0"/>
          </a:p>
        </p:txBody>
      </p:sp>
      <p:sp>
        <p:nvSpPr>
          <p:cNvPr id="9" name="Text 6"/>
          <p:cNvSpPr/>
          <p:nvPr/>
        </p:nvSpPr>
        <p:spPr>
          <a:xfrm>
            <a:off x="10417373" y="3298746"/>
            <a:ext cx="3135987" cy="1915120"/>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Digital-only buildings that exist solely in virtual space, allowing people to play, socialize, and collaborate as if together.</a:t>
            </a:r>
            <a:endParaRPr lang="en-US" sz="1850" dirty="0"/>
          </a:p>
        </p:txBody>
      </p:sp>
      <p:sp>
        <p:nvSpPr>
          <p:cNvPr id="10" name="Shape 7"/>
          <p:cNvSpPr/>
          <p:nvPr/>
        </p:nvSpPr>
        <p:spPr>
          <a:xfrm>
            <a:off x="6324124" y="5692497"/>
            <a:ext cx="7468553" cy="1740218"/>
          </a:xfrm>
          <a:prstGeom prst="roundRect">
            <a:avLst>
              <a:gd name="adj" fmla="val 2063"/>
            </a:avLst>
          </a:prstGeom>
          <a:solidFill>
            <a:srgbClr val="315251"/>
          </a:solidFill>
          <a:ln/>
        </p:spPr>
        <p:txBody>
          <a:bodyPr/>
          <a:lstStyle/>
          <a:p>
            <a:endParaRPr lang="en-US"/>
          </a:p>
        </p:txBody>
      </p:sp>
      <p:sp>
        <p:nvSpPr>
          <p:cNvPr id="11" name="Text 8"/>
          <p:cNvSpPr/>
          <p:nvPr/>
        </p:nvSpPr>
        <p:spPr>
          <a:xfrm>
            <a:off x="6563439" y="593181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Augmented Reality</a:t>
            </a:r>
            <a:endParaRPr lang="en-US" sz="2200" dirty="0"/>
          </a:p>
        </p:txBody>
      </p:sp>
      <p:sp>
        <p:nvSpPr>
          <p:cNvPr id="12" name="Text 9"/>
          <p:cNvSpPr/>
          <p:nvPr/>
        </p:nvSpPr>
        <p:spPr>
          <a:xfrm>
            <a:off x="6563439" y="6427351"/>
            <a:ext cx="6989921"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Combining digital elements with physical spaces to enhance visualization of alternatives or provide additional information.</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2595" y="879396"/>
            <a:ext cx="6866334" cy="640794"/>
          </a:xfrm>
          <a:prstGeom prst="rect">
            <a:avLst/>
          </a:prstGeom>
          <a:noFill/>
          <a:ln/>
        </p:spPr>
        <p:txBody>
          <a:bodyPr wrap="none" lIns="0" tIns="0" rIns="0" bIns="0" rtlCol="0" anchor="t"/>
          <a:lstStyle/>
          <a:p>
            <a:pPr marL="0" indent="0" algn="l">
              <a:lnSpc>
                <a:spcPts val="5000"/>
              </a:lnSpc>
              <a:buNone/>
            </a:pPr>
            <a:r>
              <a:rPr lang="en-US" sz="4000" dirty="0">
                <a:solidFill>
                  <a:srgbClr val="FFD9BE"/>
                </a:solidFill>
                <a:latin typeface="Quattrocento" pitchFamily="34" charset="0"/>
                <a:ea typeface="Quattrocento" pitchFamily="34" charset="-122"/>
                <a:cs typeface="Quattrocento" pitchFamily="34" charset="-120"/>
              </a:rPr>
              <a:t>Data Revolution in Real Estate</a:t>
            </a:r>
            <a:endParaRPr lang="en-US" sz="4000" dirty="0"/>
          </a:p>
        </p:txBody>
      </p:sp>
      <p:sp>
        <p:nvSpPr>
          <p:cNvPr id="4" name="Shape 1"/>
          <p:cNvSpPr/>
          <p:nvPr/>
        </p:nvSpPr>
        <p:spPr>
          <a:xfrm>
            <a:off x="1007626" y="1847017"/>
            <a:ext cx="30480" cy="5503069"/>
          </a:xfrm>
          <a:prstGeom prst="roundRect">
            <a:avLst>
              <a:gd name="adj" fmla="val 107233"/>
            </a:avLst>
          </a:prstGeom>
          <a:solidFill>
            <a:srgbClr val="4A6B6A"/>
          </a:solidFill>
          <a:ln/>
        </p:spPr>
        <p:txBody>
          <a:bodyPr/>
          <a:lstStyle/>
          <a:p>
            <a:endParaRPr lang="en-US"/>
          </a:p>
        </p:txBody>
      </p:sp>
      <p:sp>
        <p:nvSpPr>
          <p:cNvPr id="5" name="Shape 2"/>
          <p:cNvSpPr/>
          <p:nvPr/>
        </p:nvSpPr>
        <p:spPr>
          <a:xfrm>
            <a:off x="1222236" y="2076807"/>
            <a:ext cx="653653" cy="30480"/>
          </a:xfrm>
          <a:prstGeom prst="roundRect">
            <a:avLst>
              <a:gd name="adj" fmla="val 107233"/>
            </a:avLst>
          </a:prstGeom>
          <a:solidFill>
            <a:srgbClr val="4A6B6A"/>
          </a:solidFill>
          <a:ln/>
        </p:spPr>
        <p:txBody>
          <a:bodyPr/>
          <a:lstStyle/>
          <a:p>
            <a:endParaRPr lang="en-US"/>
          </a:p>
        </p:txBody>
      </p:sp>
      <p:sp>
        <p:nvSpPr>
          <p:cNvPr id="6" name="Shape 3"/>
          <p:cNvSpPr/>
          <p:nvPr/>
        </p:nvSpPr>
        <p:spPr>
          <a:xfrm>
            <a:off x="762536" y="1847017"/>
            <a:ext cx="490180" cy="490180"/>
          </a:xfrm>
          <a:prstGeom prst="roundRect">
            <a:avLst>
              <a:gd name="adj" fmla="val 6668"/>
            </a:avLst>
          </a:prstGeom>
          <a:solidFill>
            <a:srgbClr val="315251"/>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853797" y="1899821"/>
            <a:ext cx="307538" cy="384453"/>
          </a:xfrm>
          <a:prstGeom prst="rect">
            <a:avLst/>
          </a:prstGeom>
        </p:spPr>
      </p:pic>
      <p:sp>
        <p:nvSpPr>
          <p:cNvPr id="8" name="Text 4"/>
          <p:cNvSpPr/>
          <p:nvPr/>
        </p:nvSpPr>
        <p:spPr>
          <a:xfrm>
            <a:off x="2097167" y="1921907"/>
            <a:ext cx="2563416" cy="320397"/>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Pre-Computer Era</a:t>
            </a:r>
            <a:endParaRPr lang="en-US" sz="2000" dirty="0"/>
          </a:p>
        </p:txBody>
      </p:sp>
      <p:sp>
        <p:nvSpPr>
          <p:cNvPr id="9" name="Text 5"/>
          <p:cNvSpPr/>
          <p:nvPr/>
        </p:nvSpPr>
        <p:spPr>
          <a:xfrm>
            <a:off x="2097167" y="2373035"/>
            <a:ext cx="6284238" cy="697230"/>
          </a:xfrm>
          <a:prstGeom prst="rect">
            <a:avLst/>
          </a:prstGeom>
          <a:noFill/>
          <a:ln/>
        </p:spPr>
        <p:txBody>
          <a:bodyPr wrap="squar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Fragmented, non-standardized data requiring physical access to records</a:t>
            </a:r>
            <a:endParaRPr lang="en-US" sz="1700" dirty="0"/>
          </a:p>
        </p:txBody>
      </p:sp>
      <p:sp>
        <p:nvSpPr>
          <p:cNvPr id="10" name="Shape 6"/>
          <p:cNvSpPr/>
          <p:nvPr/>
        </p:nvSpPr>
        <p:spPr>
          <a:xfrm>
            <a:off x="1222236" y="3735824"/>
            <a:ext cx="653653" cy="30480"/>
          </a:xfrm>
          <a:prstGeom prst="roundRect">
            <a:avLst>
              <a:gd name="adj" fmla="val 107233"/>
            </a:avLst>
          </a:prstGeom>
          <a:solidFill>
            <a:srgbClr val="4A6B6A"/>
          </a:solidFill>
          <a:ln/>
        </p:spPr>
        <p:txBody>
          <a:bodyPr/>
          <a:lstStyle/>
          <a:p>
            <a:endParaRPr lang="en-US"/>
          </a:p>
        </p:txBody>
      </p:sp>
      <p:sp>
        <p:nvSpPr>
          <p:cNvPr id="11" name="Shape 7"/>
          <p:cNvSpPr/>
          <p:nvPr/>
        </p:nvSpPr>
        <p:spPr>
          <a:xfrm>
            <a:off x="762536" y="3506033"/>
            <a:ext cx="490180" cy="490180"/>
          </a:xfrm>
          <a:prstGeom prst="roundRect">
            <a:avLst>
              <a:gd name="adj" fmla="val 6668"/>
            </a:avLst>
          </a:prstGeom>
          <a:solidFill>
            <a:srgbClr val="315251"/>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53797" y="3558838"/>
            <a:ext cx="307538" cy="384453"/>
          </a:xfrm>
          <a:prstGeom prst="rect">
            <a:avLst/>
          </a:prstGeom>
        </p:spPr>
      </p:pic>
      <p:sp>
        <p:nvSpPr>
          <p:cNvPr id="13" name="Text 8"/>
          <p:cNvSpPr/>
          <p:nvPr/>
        </p:nvSpPr>
        <p:spPr>
          <a:xfrm>
            <a:off x="2097167" y="3580924"/>
            <a:ext cx="2563416" cy="320397"/>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Digital Records</a:t>
            </a:r>
            <a:endParaRPr lang="en-US" sz="2000" dirty="0"/>
          </a:p>
        </p:txBody>
      </p:sp>
      <p:sp>
        <p:nvSpPr>
          <p:cNvPr id="14" name="Text 9"/>
          <p:cNvSpPr/>
          <p:nvPr/>
        </p:nvSpPr>
        <p:spPr>
          <a:xfrm>
            <a:off x="2097167" y="4032052"/>
            <a:ext cx="6284238" cy="348615"/>
          </a:xfrm>
          <a:prstGeom prst="rect">
            <a:avLst/>
          </a:prstGeom>
          <a:noFill/>
          <a:ln/>
        </p:spPr>
        <p:txBody>
          <a:bodyPr wrap="non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Digitization of property records, but still limited integration</a:t>
            </a:r>
            <a:endParaRPr lang="en-US" sz="1700" dirty="0"/>
          </a:p>
        </p:txBody>
      </p:sp>
      <p:sp>
        <p:nvSpPr>
          <p:cNvPr id="15" name="Shape 10"/>
          <p:cNvSpPr/>
          <p:nvPr/>
        </p:nvSpPr>
        <p:spPr>
          <a:xfrm>
            <a:off x="1222236" y="5046226"/>
            <a:ext cx="653653" cy="30480"/>
          </a:xfrm>
          <a:prstGeom prst="roundRect">
            <a:avLst>
              <a:gd name="adj" fmla="val 107233"/>
            </a:avLst>
          </a:prstGeom>
          <a:solidFill>
            <a:srgbClr val="4A6B6A"/>
          </a:solidFill>
          <a:ln/>
        </p:spPr>
        <p:txBody>
          <a:bodyPr/>
          <a:lstStyle/>
          <a:p>
            <a:endParaRPr lang="en-US"/>
          </a:p>
        </p:txBody>
      </p:sp>
      <p:sp>
        <p:nvSpPr>
          <p:cNvPr id="16" name="Shape 11"/>
          <p:cNvSpPr/>
          <p:nvPr/>
        </p:nvSpPr>
        <p:spPr>
          <a:xfrm>
            <a:off x="762536" y="4816435"/>
            <a:ext cx="490180" cy="490180"/>
          </a:xfrm>
          <a:prstGeom prst="roundRect">
            <a:avLst>
              <a:gd name="adj" fmla="val 6668"/>
            </a:avLst>
          </a:prstGeom>
          <a:solidFill>
            <a:srgbClr val="315251"/>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853797" y="4869240"/>
            <a:ext cx="307538" cy="384453"/>
          </a:xfrm>
          <a:prstGeom prst="rect">
            <a:avLst/>
          </a:prstGeom>
        </p:spPr>
      </p:pic>
      <p:sp>
        <p:nvSpPr>
          <p:cNvPr id="18" name="Text 12"/>
          <p:cNvSpPr/>
          <p:nvPr/>
        </p:nvSpPr>
        <p:spPr>
          <a:xfrm>
            <a:off x="2097167" y="4891326"/>
            <a:ext cx="2563416" cy="320397"/>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Cloud Integration</a:t>
            </a:r>
            <a:endParaRPr lang="en-US" sz="2000" dirty="0"/>
          </a:p>
        </p:txBody>
      </p:sp>
      <p:sp>
        <p:nvSpPr>
          <p:cNvPr id="19" name="Text 13"/>
          <p:cNvSpPr/>
          <p:nvPr/>
        </p:nvSpPr>
        <p:spPr>
          <a:xfrm>
            <a:off x="2097167" y="5342453"/>
            <a:ext cx="6284238" cy="348615"/>
          </a:xfrm>
          <a:prstGeom prst="rect">
            <a:avLst/>
          </a:prstGeom>
          <a:noFill/>
          <a:ln/>
        </p:spPr>
        <p:txBody>
          <a:bodyPr wrap="non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Aggregation of public and private data sources</a:t>
            </a:r>
            <a:endParaRPr lang="en-US" sz="1700" dirty="0"/>
          </a:p>
        </p:txBody>
      </p:sp>
      <p:sp>
        <p:nvSpPr>
          <p:cNvPr id="20" name="Shape 14"/>
          <p:cNvSpPr/>
          <p:nvPr/>
        </p:nvSpPr>
        <p:spPr>
          <a:xfrm>
            <a:off x="1222236" y="6356628"/>
            <a:ext cx="653653" cy="30480"/>
          </a:xfrm>
          <a:prstGeom prst="roundRect">
            <a:avLst>
              <a:gd name="adj" fmla="val 107233"/>
            </a:avLst>
          </a:prstGeom>
          <a:solidFill>
            <a:srgbClr val="4A6B6A"/>
          </a:solidFill>
          <a:ln/>
        </p:spPr>
        <p:txBody>
          <a:bodyPr/>
          <a:lstStyle/>
          <a:p>
            <a:endParaRPr lang="en-US"/>
          </a:p>
        </p:txBody>
      </p:sp>
      <p:sp>
        <p:nvSpPr>
          <p:cNvPr id="21" name="Shape 15"/>
          <p:cNvSpPr/>
          <p:nvPr/>
        </p:nvSpPr>
        <p:spPr>
          <a:xfrm>
            <a:off x="762536" y="6126837"/>
            <a:ext cx="490180" cy="490180"/>
          </a:xfrm>
          <a:prstGeom prst="roundRect">
            <a:avLst>
              <a:gd name="adj" fmla="val 6668"/>
            </a:avLst>
          </a:prstGeom>
          <a:solidFill>
            <a:srgbClr val="315251"/>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853797" y="6179641"/>
            <a:ext cx="307538" cy="384453"/>
          </a:xfrm>
          <a:prstGeom prst="rect">
            <a:avLst/>
          </a:prstGeom>
        </p:spPr>
      </p:pic>
      <p:sp>
        <p:nvSpPr>
          <p:cNvPr id="23" name="Text 16"/>
          <p:cNvSpPr/>
          <p:nvPr/>
        </p:nvSpPr>
        <p:spPr>
          <a:xfrm>
            <a:off x="2097167" y="6201728"/>
            <a:ext cx="2649617" cy="320397"/>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AI &amp; Machine Learning</a:t>
            </a:r>
            <a:endParaRPr lang="en-US" sz="2000" dirty="0"/>
          </a:p>
        </p:txBody>
      </p:sp>
      <p:sp>
        <p:nvSpPr>
          <p:cNvPr id="24" name="Text 17"/>
          <p:cNvSpPr/>
          <p:nvPr/>
        </p:nvSpPr>
        <p:spPr>
          <a:xfrm>
            <a:off x="2097167" y="6652855"/>
            <a:ext cx="6284238" cy="697230"/>
          </a:xfrm>
          <a:prstGeom prst="rect">
            <a:avLst/>
          </a:prstGeom>
          <a:noFill/>
          <a:ln/>
        </p:spPr>
        <p:txBody>
          <a:bodyPr wrap="squar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Automated analysis and pattern recognition in complex datasets</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37724" y="1809631"/>
            <a:ext cx="12581215"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Data Source Examples and Integration Challenges</a:t>
            </a:r>
            <a:endParaRPr lang="en-US" sz="4400" dirty="0"/>
          </a:p>
        </p:txBody>
      </p:sp>
      <p:sp>
        <p:nvSpPr>
          <p:cNvPr id="3" name="Text 1"/>
          <p:cNvSpPr/>
          <p:nvPr/>
        </p:nvSpPr>
        <p:spPr>
          <a:xfrm>
            <a:off x="837724" y="311193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Public Data</a:t>
            </a:r>
            <a:endParaRPr lang="en-US" sz="2200" dirty="0"/>
          </a:p>
        </p:txBody>
      </p:sp>
      <p:sp>
        <p:nvSpPr>
          <p:cNvPr id="4" name="Text 2"/>
          <p:cNvSpPr/>
          <p:nvPr/>
        </p:nvSpPr>
        <p:spPr>
          <a:xfrm>
            <a:off x="837724" y="3703201"/>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Census data</a:t>
            </a:r>
            <a:endParaRPr lang="en-US" sz="1850" dirty="0"/>
          </a:p>
        </p:txBody>
      </p:sp>
      <p:sp>
        <p:nvSpPr>
          <p:cNvPr id="5" name="Text 3"/>
          <p:cNvSpPr/>
          <p:nvPr/>
        </p:nvSpPr>
        <p:spPr>
          <a:xfrm>
            <a:off x="837724" y="4169926"/>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Bureau of Labor Statistics</a:t>
            </a:r>
            <a:endParaRPr lang="en-US" sz="1850" dirty="0"/>
          </a:p>
        </p:txBody>
      </p:sp>
      <p:sp>
        <p:nvSpPr>
          <p:cNvPr id="6" name="Text 4"/>
          <p:cNvSpPr/>
          <p:nvPr/>
        </p:nvSpPr>
        <p:spPr>
          <a:xfrm>
            <a:off x="837724" y="4636651"/>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Banking system records</a:t>
            </a:r>
            <a:endParaRPr lang="en-US" sz="1850" dirty="0"/>
          </a:p>
        </p:txBody>
      </p:sp>
      <p:sp>
        <p:nvSpPr>
          <p:cNvPr id="7" name="Text 5"/>
          <p:cNvSpPr/>
          <p:nvPr/>
        </p:nvSpPr>
        <p:spPr>
          <a:xfrm>
            <a:off x="837724" y="5103376"/>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Property tax records</a:t>
            </a:r>
            <a:endParaRPr lang="en-US" sz="1850" dirty="0"/>
          </a:p>
        </p:txBody>
      </p:sp>
      <p:sp>
        <p:nvSpPr>
          <p:cNvPr id="8" name="Text 6"/>
          <p:cNvSpPr/>
          <p:nvPr/>
        </p:nvSpPr>
        <p:spPr>
          <a:xfrm>
            <a:off x="837724" y="5570101"/>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Federal Housing Finance Agency</a:t>
            </a:r>
            <a:endParaRPr lang="en-US" sz="1850" dirty="0"/>
          </a:p>
        </p:txBody>
      </p:sp>
      <p:sp>
        <p:nvSpPr>
          <p:cNvPr id="9" name="Text 7"/>
          <p:cNvSpPr/>
          <p:nvPr/>
        </p:nvSpPr>
        <p:spPr>
          <a:xfrm>
            <a:off x="5357813" y="311193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Private Data Vendors</a:t>
            </a:r>
            <a:endParaRPr lang="en-US" sz="2200" dirty="0"/>
          </a:p>
        </p:txBody>
      </p:sp>
      <p:sp>
        <p:nvSpPr>
          <p:cNvPr id="10" name="Text 8"/>
          <p:cNvSpPr/>
          <p:nvPr/>
        </p:nvSpPr>
        <p:spPr>
          <a:xfrm>
            <a:off x="5357813" y="3703201"/>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CoStar (commercial property)</a:t>
            </a:r>
            <a:endParaRPr lang="en-US" sz="1850" dirty="0"/>
          </a:p>
        </p:txBody>
      </p:sp>
      <p:sp>
        <p:nvSpPr>
          <p:cNvPr id="11" name="Text 9"/>
          <p:cNvSpPr/>
          <p:nvPr/>
        </p:nvSpPr>
        <p:spPr>
          <a:xfrm>
            <a:off x="5357813" y="4169926"/>
            <a:ext cx="3928586" cy="766048"/>
          </a:xfrm>
          <a:prstGeom prst="rect">
            <a:avLst/>
          </a:prstGeom>
          <a:noFill/>
          <a:ln/>
        </p:spPr>
        <p:txBody>
          <a:bodyPr wrap="squar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MSCI/RCA (institutional property)</a:t>
            </a:r>
            <a:endParaRPr lang="en-US" sz="1850" dirty="0"/>
          </a:p>
        </p:txBody>
      </p:sp>
      <p:sp>
        <p:nvSpPr>
          <p:cNvPr id="12" name="Text 10"/>
          <p:cNvSpPr/>
          <p:nvPr/>
        </p:nvSpPr>
        <p:spPr>
          <a:xfrm>
            <a:off x="5357813" y="5019675"/>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CoreLogic (property data)</a:t>
            </a:r>
            <a:endParaRPr lang="en-US" sz="1850" dirty="0"/>
          </a:p>
        </p:txBody>
      </p:sp>
      <p:sp>
        <p:nvSpPr>
          <p:cNvPr id="13" name="Text 11"/>
          <p:cNvSpPr/>
          <p:nvPr/>
        </p:nvSpPr>
        <p:spPr>
          <a:xfrm>
            <a:off x="5357813" y="5486400"/>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Moody's/REIS (market analytics)</a:t>
            </a:r>
            <a:endParaRPr lang="en-US" sz="1850" dirty="0"/>
          </a:p>
        </p:txBody>
      </p:sp>
      <p:sp>
        <p:nvSpPr>
          <p:cNvPr id="14" name="Text 12"/>
          <p:cNvSpPr/>
          <p:nvPr/>
        </p:nvSpPr>
        <p:spPr>
          <a:xfrm>
            <a:off x="5357813" y="5953125"/>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Zillow, Redfin (residential)</a:t>
            </a:r>
            <a:endParaRPr lang="en-US" sz="1850" dirty="0"/>
          </a:p>
        </p:txBody>
      </p:sp>
      <p:sp>
        <p:nvSpPr>
          <p:cNvPr id="15" name="Text 13"/>
          <p:cNvSpPr/>
          <p:nvPr/>
        </p:nvSpPr>
        <p:spPr>
          <a:xfrm>
            <a:off x="9877901" y="3111937"/>
            <a:ext cx="2848451"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Integration Challenges</a:t>
            </a:r>
            <a:endParaRPr lang="en-US" sz="2200" dirty="0"/>
          </a:p>
        </p:txBody>
      </p:sp>
      <p:sp>
        <p:nvSpPr>
          <p:cNvPr id="16" name="Text 14"/>
          <p:cNvSpPr/>
          <p:nvPr/>
        </p:nvSpPr>
        <p:spPr>
          <a:xfrm>
            <a:off x="9877901" y="3703201"/>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Standardization of formats</a:t>
            </a:r>
            <a:endParaRPr lang="en-US" sz="1850" dirty="0"/>
          </a:p>
        </p:txBody>
      </p:sp>
      <p:sp>
        <p:nvSpPr>
          <p:cNvPr id="17" name="Text 15"/>
          <p:cNvSpPr/>
          <p:nvPr/>
        </p:nvSpPr>
        <p:spPr>
          <a:xfrm>
            <a:off x="9877901" y="4169926"/>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Error filtering</a:t>
            </a:r>
            <a:endParaRPr lang="en-US" sz="1850" dirty="0"/>
          </a:p>
        </p:txBody>
      </p:sp>
      <p:sp>
        <p:nvSpPr>
          <p:cNvPr id="18" name="Text 16"/>
          <p:cNvSpPr/>
          <p:nvPr/>
        </p:nvSpPr>
        <p:spPr>
          <a:xfrm>
            <a:off x="9877901" y="4636651"/>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Geographic identifiers</a:t>
            </a:r>
            <a:endParaRPr lang="en-US" sz="1850" dirty="0"/>
          </a:p>
        </p:txBody>
      </p:sp>
      <p:sp>
        <p:nvSpPr>
          <p:cNvPr id="19" name="Text 17"/>
          <p:cNvSpPr/>
          <p:nvPr/>
        </p:nvSpPr>
        <p:spPr>
          <a:xfrm>
            <a:off x="9877901" y="5103376"/>
            <a:ext cx="3928586" cy="383024"/>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F9EEE7"/>
                </a:solidFill>
                <a:latin typeface="Quattrocento" pitchFamily="34" charset="0"/>
                <a:ea typeface="Quattrocento" pitchFamily="34" charset="-122"/>
                <a:cs typeface="Quattrocento" pitchFamily="34" charset="-120"/>
              </a:rPr>
              <a:t>Time period alignment</a:t>
            </a:r>
            <a:endParaRPr lang="en-US"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492442" y="310713"/>
            <a:ext cx="7461052" cy="651867"/>
          </a:xfrm>
          <a:prstGeom prst="rect">
            <a:avLst/>
          </a:prstGeom>
          <a:noFill/>
          <a:ln/>
        </p:spPr>
        <p:txBody>
          <a:bodyPr wrap="none" lIns="0" tIns="0" rIns="0" bIns="0" rtlCol="0" anchor="t"/>
          <a:lstStyle/>
          <a:p>
            <a:pPr marL="0" indent="0" algn="l">
              <a:lnSpc>
                <a:spcPts val="5100"/>
              </a:lnSpc>
              <a:buNone/>
            </a:pPr>
            <a:r>
              <a:rPr lang="en-US" sz="4100" dirty="0">
                <a:solidFill>
                  <a:srgbClr val="FFD9BE"/>
                </a:solidFill>
                <a:latin typeface="Quattrocento" pitchFamily="34" charset="0"/>
                <a:ea typeface="Quattrocento" pitchFamily="34" charset="-122"/>
                <a:cs typeface="Quattrocento" pitchFamily="34" charset="-120"/>
              </a:rPr>
              <a:t>Machine Learning in Real Estate Works Best When Real </a:t>
            </a:r>
          </a:p>
          <a:p>
            <a:pPr marL="0" indent="0" algn="l">
              <a:lnSpc>
                <a:spcPts val="5100"/>
              </a:lnSpc>
              <a:buNone/>
            </a:pPr>
            <a:r>
              <a:rPr lang="en-US" sz="4100" dirty="0">
                <a:solidFill>
                  <a:srgbClr val="FFD9BE"/>
                </a:solidFill>
                <a:latin typeface="Quattrocento" pitchFamily="34" charset="0"/>
                <a:ea typeface="Quattrocento" pitchFamily="34" charset="-122"/>
                <a:cs typeface="Quattrocento" pitchFamily="34" charset="-120"/>
              </a:rPr>
              <a:t>Estate Experts work with Tech Experts or Vice Versa</a:t>
            </a:r>
            <a:endParaRPr lang="en-US" sz="4100" dirty="0"/>
          </a:p>
        </p:txBody>
      </p:sp>
      <p:sp>
        <p:nvSpPr>
          <p:cNvPr id="5" name="Text 1"/>
          <p:cNvSpPr/>
          <p:nvPr/>
        </p:nvSpPr>
        <p:spPr>
          <a:xfrm>
            <a:off x="5345906" y="2286953"/>
            <a:ext cx="2607588" cy="325874"/>
          </a:xfrm>
          <a:prstGeom prst="rect">
            <a:avLst/>
          </a:prstGeom>
          <a:noFill/>
          <a:ln/>
        </p:spPr>
        <p:txBody>
          <a:bodyPr wrap="none" lIns="0" tIns="0" rIns="0" bIns="0" rtlCol="0" anchor="t"/>
          <a:lstStyle/>
          <a:p>
            <a:pPr marL="0" indent="0" algn="l">
              <a:lnSpc>
                <a:spcPts val="2550"/>
              </a:lnSpc>
              <a:buNone/>
            </a:pPr>
            <a:r>
              <a:rPr lang="en-US" sz="2050" dirty="0">
                <a:solidFill>
                  <a:srgbClr val="F9EEE7"/>
                </a:solidFill>
                <a:latin typeface="Quattrocento" pitchFamily="34" charset="0"/>
                <a:ea typeface="Quattrocento" pitchFamily="34" charset="-122"/>
                <a:cs typeface="Quattrocento" pitchFamily="34" charset="-120"/>
              </a:rPr>
              <a:t>Optimal Applications</a:t>
            </a:r>
            <a:endParaRPr lang="en-US" sz="2050" dirty="0"/>
          </a:p>
        </p:txBody>
      </p:sp>
      <p:sp>
        <p:nvSpPr>
          <p:cNvPr id="6" name="Text 2"/>
          <p:cNvSpPr/>
          <p:nvPr/>
        </p:nvSpPr>
        <p:spPr>
          <a:xfrm>
            <a:off x="5345906" y="2745700"/>
            <a:ext cx="8036957" cy="354687"/>
          </a:xfrm>
          <a:prstGeom prst="rect">
            <a:avLst/>
          </a:prstGeom>
          <a:noFill/>
          <a:ln/>
        </p:spPr>
        <p:txBody>
          <a:bodyPr wrap="non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Complex patterns in high-dimensional data with large numbers of observations. </a:t>
            </a:r>
            <a:endParaRPr lang="en-US" sz="1700" dirty="0"/>
          </a:p>
        </p:txBody>
      </p:sp>
      <p:sp>
        <p:nvSpPr>
          <p:cNvPr id="7" name="Shape 3"/>
          <p:cNvSpPr/>
          <p:nvPr/>
        </p:nvSpPr>
        <p:spPr>
          <a:xfrm>
            <a:off x="5179695" y="3334345"/>
            <a:ext cx="8619649" cy="15240"/>
          </a:xfrm>
          <a:prstGeom prst="roundRect">
            <a:avLst>
              <a:gd name="adj" fmla="val 218158"/>
            </a:avLst>
          </a:prstGeom>
          <a:solidFill>
            <a:srgbClr val="4A6B6A"/>
          </a:solidFill>
          <a:ln/>
        </p:spPr>
        <p:txBody>
          <a:bodyPr/>
          <a:lstStyle/>
          <a:p>
            <a:endParaRPr lang="en-US"/>
          </a:p>
        </p:txBody>
      </p:sp>
      <p:sp>
        <p:nvSpPr>
          <p:cNvPr id="10" name="Text 4"/>
          <p:cNvSpPr/>
          <p:nvPr/>
        </p:nvSpPr>
        <p:spPr>
          <a:xfrm>
            <a:off x="6424970" y="3598902"/>
            <a:ext cx="2607588" cy="325874"/>
          </a:xfrm>
          <a:prstGeom prst="rect">
            <a:avLst/>
          </a:prstGeom>
          <a:noFill/>
          <a:ln/>
        </p:spPr>
        <p:txBody>
          <a:bodyPr wrap="none" lIns="0" tIns="0" rIns="0" bIns="0" rtlCol="0" anchor="t"/>
          <a:lstStyle/>
          <a:p>
            <a:pPr marL="0" indent="0" algn="l">
              <a:lnSpc>
                <a:spcPts val="2550"/>
              </a:lnSpc>
              <a:buNone/>
            </a:pPr>
            <a:r>
              <a:rPr lang="en-US" sz="2050" dirty="0">
                <a:solidFill>
                  <a:srgbClr val="F9EEE7"/>
                </a:solidFill>
                <a:latin typeface="Quattrocento" pitchFamily="34" charset="0"/>
                <a:ea typeface="Quattrocento" pitchFamily="34" charset="-122"/>
                <a:cs typeface="Quattrocento" pitchFamily="34" charset="-120"/>
              </a:rPr>
              <a:t>Analytical Power</a:t>
            </a:r>
            <a:endParaRPr lang="en-US" sz="2050" dirty="0"/>
          </a:p>
        </p:txBody>
      </p:sp>
      <p:sp>
        <p:nvSpPr>
          <p:cNvPr id="11" name="Text 5"/>
          <p:cNvSpPr/>
          <p:nvPr/>
        </p:nvSpPr>
        <p:spPr>
          <a:xfrm>
            <a:off x="6424970" y="4057650"/>
            <a:ext cx="3253859" cy="354687"/>
          </a:xfrm>
          <a:prstGeom prst="rect">
            <a:avLst/>
          </a:prstGeom>
          <a:noFill/>
          <a:ln/>
        </p:spPr>
        <p:txBody>
          <a:bodyPr wrap="non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Beyond traditional linear models</a:t>
            </a:r>
            <a:endParaRPr lang="en-US" sz="1700" dirty="0"/>
          </a:p>
        </p:txBody>
      </p:sp>
      <p:sp>
        <p:nvSpPr>
          <p:cNvPr id="12" name="Shape 6"/>
          <p:cNvSpPr/>
          <p:nvPr/>
        </p:nvSpPr>
        <p:spPr>
          <a:xfrm>
            <a:off x="6258758" y="4646295"/>
            <a:ext cx="7540585" cy="15240"/>
          </a:xfrm>
          <a:prstGeom prst="roundRect">
            <a:avLst>
              <a:gd name="adj" fmla="val 218158"/>
            </a:avLst>
          </a:prstGeom>
          <a:solidFill>
            <a:srgbClr val="4A6B6A"/>
          </a:solidFill>
          <a:ln/>
        </p:spPr>
        <p:txBody>
          <a:bodyPr/>
          <a:lstStyle/>
          <a:p>
            <a:endParaRPr lang="en-US"/>
          </a:p>
        </p:txBody>
      </p:sp>
      <p:sp>
        <p:nvSpPr>
          <p:cNvPr id="14" name="Text 7"/>
          <p:cNvSpPr/>
          <p:nvPr/>
        </p:nvSpPr>
        <p:spPr>
          <a:xfrm>
            <a:off x="3889534" y="5122783"/>
            <a:ext cx="311587" cy="389573"/>
          </a:xfrm>
          <a:prstGeom prst="rect">
            <a:avLst/>
          </a:prstGeom>
          <a:noFill/>
          <a:ln/>
        </p:spPr>
        <p:txBody>
          <a:bodyPr wrap="none" lIns="0" tIns="0" rIns="0" bIns="0" rtlCol="0" anchor="t"/>
          <a:lstStyle/>
          <a:p>
            <a:pPr marL="0" indent="0" algn="ctr">
              <a:lnSpc>
                <a:spcPts val="3900"/>
              </a:lnSpc>
              <a:buNone/>
            </a:pPr>
            <a:endParaRPr lang="en-US" sz="2450" dirty="0"/>
          </a:p>
        </p:txBody>
      </p:sp>
      <p:sp>
        <p:nvSpPr>
          <p:cNvPr id="15" name="Text 8"/>
          <p:cNvSpPr/>
          <p:nvPr/>
        </p:nvSpPr>
        <p:spPr>
          <a:xfrm>
            <a:off x="7503914" y="4910852"/>
            <a:ext cx="2278261" cy="325874"/>
          </a:xfrm>
          <a:prstGeom prst="rect">
            <a:avLst/>
          </a:prstGeom>
          <a:noFill/>
          <a:ln/>
        </p:spPr>
        <p:txBody>
          <a:bodyPr wrap="none" lIns="0" tIns="0" rIns="0" bIns="0" rtlCol="0" anchor="t"/>
          <a:lstStyle/>
          <a:p>
            <a:pPr marL="0" indent="0" algn="l">
              <a:lnSpc>
                <a:spcPts val="2550"/>
              </a:lnSpc>
              <a:buNone/>
            </a:pPr>
            <a:r>
              <a:rPr lang="en-US" sz="2050" dirty="0">
                <a:solidFill>
                  <a:srgbClr val="F9EEE7"/>
                </a:solidFill>
                <a:latin typeface="Quattrocento" pitchFamily="34" charset="0"/>
                <a:ea typeface="Quattrocento" pitchFamily="34" charset="-122"/>
                <a:cs typeface="Quattrocento" pitchFamily="34" charset="-120"/>
              </a:rPr>
              <a:t>Data Requirements</a:t>
            </a:r>
            <a:endParaRPr lang="en-US" sz="2050" dirty="0"/>
          </a:p>
        </p:txBody>
      </p:sp>
      <p:sp>
        <p:nvSpPr>
          <p:cNvPr id="16" name="Text 9"/>
          <p:cNvSpPr/>
          <p:nvPr/>
        </p:nvSpPr>
        <p:spPr>
          <a:xfrm>
            <a:off x="7503914" y="5369600"/>
            <a:ext cx="2278261" cy="354687"/>
          </a:xfrm>
          <a:prstGeom prst="rect">
            <a:avLst/>
          </a:prstGeom>
          <a:noFill/>
          <a:ln/>
        </p:spPr>
        <p:txBody>
          <a:bodyPr wrap="non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Rich, complex datasets</a:t>
            </a:r>
            <a:endParaRPr lang="en-US" sz="1700" dirty="0"/>
          </a:p>
        </p:txBody>
      </p:sp>
      <p:sp>
        <p:nvSpPr>
          <p:cNvPr id="17" name="Text 10"/>
          <p:cNvSpPr/>
          <p:nvPr/>
        </p:nvSpPr>
        <p:spPr>
          <a:xfrm>
            <a:off x="775692" y="6195179"/>
            <a:ext cx="13079016" cy="1064062"/>
          </a:xfrm>
          <a:prstGeom prst="rect">
            <a:avLst/>
          </a:prstGeom>
          <a:noFill/>
          <a:ln/>
        </p:spPr>
        <p:txBody>
          <a:bodyPr wrap="square" lIns="0" tIns="0" rIns="0" bIns="0" rtlCol="0" anchor="t"/>
          <a:lstStyle/>
          <a:p>
            <a:pPr>
              <a:lnSpc>
                <a:spcPts val="2750"/>
              </a:lnSpc>
            </a:pPr>
            <a:r>
              <a:rPr lang="en-US" sz="2000" dirty="0">
                <a:solidFill>
                  <a:srgbClr val="F9EEE7"/>
                </a:solidFill>
                <a:latin typeface="Times New Roman" panose="02020603050405020304" pitchFamily="18" charset="0"/>
                <a:ea typeface="Quattrocento" pitchFamily="34" charset="-122"/>
                <a:cs typeface="Times New Roman" panose="02020603050405020304" pitchFamily="18" charset="0"/>
              </a:rPr>
              <a:t>Machine Learning truly shines when applied to high-dimensional data abundant in the built environment. The uniqueness of real estate assets often resists reduction into rigid spreadsheet formats. ML's power diminishes when applied to overly simplified data where relationships are linear. </a:t>
            </a:r>
            <a:r>
              <a:rPr lang="en-US" sz="2000" dirty="0">
                <a:solidFill>
                  <a:schemeClr val="bg1"/>
                </a:solidFill>
                <a:latin typeface="Times New Roman" panose="02020603050405020304" pitchFamily="18" charset="0"/>
                <a:cs typeface="Times New Roman" panose="02020603050405020304" pitchFamily="18" charset="0"/>
              </a:rPr>
              <a:t>The combination of real estate expertise and empirical skills is needed for evidence base decision making. </a:t>
            </a:r>
            <a:r>
              <a:rPr lang="en-US" sz="2000" dirty="0">
                <a:solidFill>
                  <a:schemeClr val="bg1"/>
                </a:solidFill>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18" name="Image3">
            <a:extLst>
              <a:ext uri="{FF2B5EF4-FFF2-40B4-BE49-F238E27FC236}">
                <a16:creationId xmlns:a16="http://schemas.microsoft.com/office/drawing/2014/main" id="{07BB4F88-2D33-E438-94CB-C96FF693AF97}"/>
              </a:ext>
            </a:extLst>
          </p:cNvPr>
          <p:cNvPicPr>
            <a:picLocks noChangeAspect="1"/>
          </p:cNvPicPr>
          <p:nvPr/>
        </p:nvPicPr>
        <p:blipFill>
          <a:blip r:embed="rId3"/>
          <a:stretch>
            <a:fillRect/>
          </a:stretch>
        </p:blipFill>
        <p:spPr bwMode="auto">
          <a:xfrm>
            <a:off x="74295" y="2298621"/>
            <a:ext cx="5105400" cy="361738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1308</Words>
  <Application>Microsoft Office PowerPoint</Application>
  <PresentationFormat>Custom</PresentationFormat>
  <Paragraphs>200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Times New Roman</vt:lpstr>
      <vt:lpstr>Arial</vt:lpstr>
      <vt:lpstr>Quattrocento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Norman Miller</cp:lastModifiedBy>
  <cp:revision>2</cp:revision>
  <dcterms:created xsi:type="dcterms:W3CDTF">2025-06-16T19:07:39Z</dcterms:created>
  <dcterms:modified xsi:type="dcterms:W3CDTF">2025-06-16T19:27:35Z</dcterms:modified>
</cp:coreProperties>
</file>