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Quattrocento" panose="02020502030000000404" pitchFamily="18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B43DCD-7015-40D9-9DA6-683444C1B11A}" v="6" dt="2025-06-16T19:44:11.8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984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rman Miller" userId="33eb6ff97e000b03" providerId="LiveId" clId="{D3B43DCD-7015-40D9-9DA6-683444C1B11A}"/>
    <pc:docChg chg="custSel modSld">
      <pc:chgData name="Norman Miller" userId="33eb6ff97e000b03" providerId="LiveId" clId="{D3B43DCD-7015-40D9-9DA6-683444C1B11A}" dt="2025-06-16T19:48:42.110" v="624" actId="20577"/>
      <pc:docMkLst>
        <pc:docMk/>
      </pc:docMkLst>
      <pc:sldChg chg="delSp mod">
        <pc:chgData name="Norman Miller" userId="33eb6ff97e000b03" providerId="LiveId" clId="{D3B43DCD-7015-40D9-9DA6-683444C1B11A}" dt="2025-06-13T19:26:58.059" v="8" actId="478"/>
        <pc:sldMkLst>
          <pc:docMk/>
          <pc:sldMk cId="0" sldId="256"/>
        </pc:sldMkLst>
      </pc:sldChg>
      <pc:sldChg chg="modSp mod">
        <pc:chgData name="Norman Miller" userId="33eb6ff97e000b03" providerId="LiveId" clId="{D3B43DCD-7015-40D9-9DA6-683444C1B11A}" dt="2025-06-13T19:25:02.198" v="0" actId="20577"/>
        <pc:sldMkLst>
          <pc:docMk/>
          <pc:sldMk cId="0" sldId="267"/>
        </pc:sldMkLst>
        <pc:spChg chg="mod">
          <ac:chgData name="Norman Miller" userId="33eb6ff97e000b03" providerId="LiveId" clId="{D3B43DCD-7015-40D9-9DA6-683444C1B11A}" dt="2025-06-13T19:25:02.198" v="0" actId="20577"/>
          <ac:spMkLst>
            <pc:docMk/>
            <pc:sldMk cId="0" sldId="267"/>
            <ac:spMk id="9" creationId="{00000000-0000-0000-0000-000000000000}"/>
          </ac:spMkLst>
        </pc:spChg>
      </pc:sldChg>
      <pc:sldChg chg="addSp delSp modSp mod">
        <pc:chgData name="Norman Miller" userId="33eb6ff97e000b03" providerId="LiveId" clId="{D3B43DCD-7015-40D9-9DA6-683444C1B11A}" dt="2025-06-16T19:48:42.110" v="624" actId="20577"/>
        <pc:sldMkLst>
          <pc:docMk/>
          <pc:sldMk cId="0" sldId="269"/>
        </pc:sldMkLst>
        <pc:spChg chg="mod">
          <ac:chgData name="Norman Miller" userId="33eb6ff97e000b03" providerId="LiveId" clId="{D3B43DCD-7015-40D9-9DA6-683444C1B11A}" dt="2025-06-16T19:48:42.110" v="624" actId="20577"/>
          <ac:spMkLst>
            <pc:docMk/>
            <pc:sldMk cId="0" sldId="269"/>
            <ac:spMk id="2" creationId="{00000000-0000-0000-0000-000000000000}"/>
          </ac:spMkLst>
        </pc:spChg>
        <pc:spChg chg="del mod">
          <ac:chgData name="Norman Miller" userId="33eb6ff97e000b03" providerId="LiveId" clId="{D3B43DCD-7015-40D9-9DA6-683444C1B11A}" dt="2025-06-16T19:29:49.526" v="20" actId="478"/>
          <ac:spMkLst>
            <pc:docMk/>
            <pc:sldMk cId="0" sldId="269"/>
            <ac:spMk id="4" creationId="{00000000-0000-0000-0000-000000000000}"/>
          </ac:spMkLst>
        </pc:spChg>
        <pc:spChg chg="del mod">
          <ac:chgData name="Norman Miller" userId="33eb6ff97e000b03" providerId="LiveId" clId="{D3B43DCD-7015-40D9-9DA6-683444C1B11A}" dt="2025-06-16T19:41:16.374" v="344" actId="478"/>
          <ac:spMkLst>
            <pc:docMk/>
            <pc:sldMk cId="0" sldId="269"/>
            <ac:spMk id="5" creationId="{00000000-0000-0000-0000-000000000000}"/>
          </ac:spMkLst>
        </pc:spChg>
        <pc:spChg chg="del mod">
          <ac:chgData name="Norman Miller" userId="33eb6ff97e000b03" providerId="LiveId" clId="{D3B43DCD-7015-40D9-9DA6-683444C1B11A}" dt="2025-06-16T19:29:45.301" v="19" actId="478"/>
          <ac:spMkLst>
            <pc:docMk/>
            <pc:sldMk cId="0" sldId="269"/>
            <ac:spMk id="6" creationId="{00000000-0000-0000-0000-000000000000}"/>
          </ac:spMkLst>
        </pc:spChg>
        <pc:spChg chg="del mod">
          <ac:chgData name="Norman Miller" userId="33eb6ff97e000b03" providerId="LiveId" clId="{D3B43DCD-7015-40D9-9DA6-683444C1B11A}" dt="2025-06-16T19:41:23.590" v="349" actId="478"/>
          <ac:spMkLst>
            <pc:docMk/>
            <pc:sldMk cId="0" sldId="269"/>
            <ac:spMk id="7" creationId="{00000000-0000-0000-0000-000000000000}"/>
          </ac:spMkLst>
        </pc:spChg>
        <pc:spChg chg="del mod">
          <ac:chgData name="Norman Miller" userId="33eb6ff97e000b03" providerId="LiveId" clId="{D3B43DCD-7015-40D9-9DA6-683444C1B11A}" dt="2025-06-16T19:29:37.038" v="17" actId="478"/>
          <ac:spMkLst>
            <pc:docMk/>
            <pc:sldMk cId="0" sldId="269"/>
            <ac:spMk id="8" creationId="{00000000-0000-0000-0000-000000000000}"/>
          </ac:spMkLst>
        </pc:spChg>
        <pc:spChg chg="del mod">
          <ac:chgData name="Norman Miller" userId="33eb6ff97e000b03" providerId="LiveId" clId="{D3B43DCD-7015-40D9-9DA6-683444C1B11A}" dt="2025-06-16T19:41:14.725" v="343" actId="478"/>
          <ac:spMkLst>
            <pc:docMk/>
            <pc:sldMk cId="0" sldId="269"/>
            <ac:spMk id="9" creationId="{00000000-0000-0000-0000-000000000000}"/>
          </ac:spMkLst>
        </pc:spChg>
        <pc:spChg chg="add del mod">
          <ac:chgData name="Norman Miller" userId="33eb6ff97e000b03" providerId="LiveId" clId="{D3B43DCD-7015-40D9-9DA6-683444C1B11A}" dt="2025-06-16T19:35:24.164" v="206"/>
          <ac:spMkLst>
            <pc:docMk/>
            <pc:sldMk cId="0" sldId="269"/>
            <ac:spMk id="11" creationId="{0B28954E-3E71-99B1-3637-65AB48B80601}"/>
          </ac:spMkLst>
        </pc:spChg>
        <pc:spChg chg="add mod">
          <ac:chgData name="Norman Miller" userId="33eb6ff97e000b03" providerId="LiveId" clId="{D3B43DCD-7015-40D9-9DA6-683444C1B11A}" dt="2025-06-16T19:43:52.112" v="415" actId="1076"/>
          <ac:spMkLst>
            <pc:docMk/>
            <pc:sldMk cId="0" sldId="269"/>
            <ac:spMk id="12" creationId="{11CEA60B-0054-0753-6C03-BFD25C118AE2}"/>
          </ac:spMkLst>
        </pc:spChg>
        <pc:spChg chg="add mod">
          <ac:chgData name="Norman Miller" userId="33eb6ff97e000b03" providerId="LiveId" clId="{D3B43DCD-7015-40D9-9DA6-683444C1B11A}" dt="2025-06-16T19:43:26.197" v="412" actId="20577"/>
          <ac:spMkLst>
            <pc:docMk/>
            <pc:sldMk cId="0" sldId="269"/>
            <ac:spMk id="15" creationId="{49D238BE-EF82-DD98-7DD3-96707EB8CAD6}"/>
          </ac:spMkLst>
        </pc:spChg>
        <pc:spChg chg="add mod">
          <ac:chgData name="Norman Miller" userId="33eb6ff97e000b03" providerId="LiveId" clId="{D3B43DCD-7015-40D9-9DA6-683444C1B11A}" dt="2025-06-16T19:44:02.358" v="435" actId="6549"/>
          <ac:spMkLst>
            <pc:docMk/>
            <pc:sldMk cId="0" sldId="269"/>
            <ac:spMk id="16" creationId="{BE9B7937-7E9D-0937-7050-CC038D0193D2}"/>
          </ac:spMkLst>
        </pc:spChg>
        <pc:spChg chg="add mod">
          <ac:chgData name="Norman Miller" userId="33eb6ff97e000b03" providerId="LiveId" clId="{D3B43DCD-7015-40D9-9DA6-683444C1B11A}" dt="2025-06-16T19:45:18.389" v="496" actId="6549"/>
          <ac:spMkLst>
            <pc:docMk/>
            <pc:sldMk cId="0" sldId="269"/>
            <ac:spMk id="17" creationId="{DED04B35-2712-8A6B-9F83-A6171745BD16}"/>
          </ac:spMkLst>
        </pc:spChg>
        <pc:picChg chg="del mod">
          <ac:chgData name="Norman Miller" userId="33eb6ff97e000b03" providerId="LiveId" clId="{D3B43DCD-7015-40D9-9DA6-683444C1B11A}" dt="2025-06-16T19:41:12.870" v="342" actId="478"/>
          <ac:picMkLst>
            <pc:docMk/>
            <pc:sldMk cId="0" sldId="269"/>
            <ac:picMk id="3" creationId="{00000000-0000-0000-0000-000000000000}"/>
          </ac:picMkLst>
        </pc:picChg>
        <pc:picChg chg="add mod">
          <ac:chgData name="Norman Miller" userId="33eb6ff97e000b03" providerId="LiveId" clId="{D3B43DCD-7015-40D9-9DA6-683444C1B11A}" dt="2025-06-16T19:42:57.950" v="385" actId="1076"/>
          <ac:picMkLst>
            <pc:docMk/>
            <pc:sldMk cId="0" sldId="269"/>
            <ac:picMk id="14" creationId="{03DE65FC-0C73-0D9B-B146-B3C2CD04EB31}"/>
          </ac:picMkLst>
        </pc:picChg>
      </pc:sldChg>
      <pc:sldChg chg="delSp modSp mod">
        <pc:chgData name="Norman Miller" userId="33eb6ff97e000b03" providerId="LiveId" clId="{D3B43DCD-7015-40D9-9DA6-683444C1B11A}" dt="2025-06-16T19:46:15.146" v="503" actId="403"/>
        <pc:sldMkLst>
          <pc:docMk/>
          <pc:sldMk cId="0" sldId="271"/>
        </pc:sldMkLst>
        <pc:spChg chg="mod">
          <ac:chgData name="Norman Miller" userId="33eb6ff97e000b03" providerId="LiveId" clId="{D3B43DCD-7015-40D9-9DA6-683444C1B11A}" dt="2025-06-16T19:46:15.146" v="503" actId="403"/>
          <ac:spMkLst>
            <pc:docMk/>
            <pc:sldMk cId="0" sldId="271"/>
            <ac:spMk id="6" creationId="{00000000-0000-0000-0000-000000000000}"/>
          </ac:spMkLst>
        </pc:spChg>
        <pc:picChg chg="mod">
          <ac:chgData name="Norman Miller" userId="33eb6ff97e000b03" providerId="LiveId" clId="{D3B43DCD-7015-40D9-9DA6-683444C1B11A}" dt="2025-06-16T19:46:07.692" v="499" actId="1076"/>
          <ac:picMkLst>
            <pc:docMk/>
            <pc:sldMk cId="0" sldId="271"/>
            <ac:picMk id="3" creationId="{00000000-0000-0000-0000-000000000000}"/>
          </ac:picMkLst>
        </pc:picChg>
        <pc:picChg chg="mod">
          <ac:chgData name="Norman Miller" userId="33eb6ff97e000b03" providerId="LiveId" clId="{D3B43DCD-7015-40D9-9DA6-683444C1B11A}" dt="2025-06-16T19:46:03.664" v="498" actId="1076"/>
          <ac:picMkLst>
            <pc:docMk/>
            <pc:sldMk cId="0" sldId="271"/>
            <ac:picMk id="4" creationId="{00000000-0000-0000-0000-000000000000}"/>
          </ac:picMkLst>
        </pc:picChg>
        <pc:picChg chg="del">
          <ac:chgData name="Norman Miller" userId="33eb6ff97e000b03" providerId="LiveId" clId="{D3B43DCD-7015-40D9-9DA6-683444C1B11A}" dt="2025-06-16T19:46:00.541" v="497" actId="478"/>
          <ac:picMkLst>
            <pc:docMk/>
            <pc:sldMk cId="0" sldId="271"/>
            <ac:picMk id="5" creationId="{00000000-0000-0000-0000-000000000000}"/>
          </ac:picMkLst>
        </pc:picChg>
      </pc:sldChg>
      <pc:sldChg chg="modSp mod">
        <pc:chgData name="Norman Miller" userId="33eb6ff97e000b03" providerId="LiveId" clId="{D3B43DCD-7015-40D9-9DA6-683444C1B11A}" dt="2025-06-13T19:26:23.948" v="6" actId="255"/>
        <pc:sldMkLst>
          <pc:docMk/>
          <pc:sldMk cId="0" sldId="274"/>
        </pc:sldMkLst>
        <pc:spChg chg="mod">
          <ac:chgData name="Norman Miller" userId="33eb6ff97e000b03" providerId="LiveId" clId="{D3B43DCD-7015-40D9-9DA6-683444C1B11A}" dt="2025-06-13T19:25:51.344" v="2" actId="255"/>
          <ac:spMkLst>
            <pc:docMk/>
            <pc:sldMk cId="0" sldId="274"/>
            <ac:spMk id="7" creationId="{00000000-0000-0000-0000-000000000000}"/>
          </ac:spMkLst>
        </pc:spChg>
        <pc:spChg chg="mod">
          <ac:chgData name="Norman Miller" userId="33eb6ff97e000b03" providerId="LiveId" clId="{D3B43DCD-7015-40D9-9DA6-683444C1B11A}" dt="2025-06-13T19:26:06.512" v="4" actId="255"/>
          <ac:spMkLst>
            <pc:docMk/>
            <pc:sldMk cId="0" sldId="274"/>
            <ac:spMk id="10" creationId="{00000000-0000-0000-0000-000000000000}"/>
          </ac:spMkLst>
        </pc:spChg>
        <pc:spChg chg="mod">
          <ac:chgData name="Norman Miller" userId="33eb6ff97e000b03" providerId="LiveId" clId="{D3B43DCD-7015-40D9-9DA6-683444C1B11A}" dt="2025-06-13T19:26:23.948" v="6" actId="255"/>
          <ac:spMkLst>
            <pc:docMk/>
            <pc:sldMk cId="0" sldId="274"/>
            <ac:spMk id="1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486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929646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Present Value Mathematics for Real Estate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696653"/>
            <a:ext cx="746855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This presentation introduces the foundational mathematics of present value, a core concept for real estate valuation. We'll explore the time value of money, including discounting, compounding, and growth rates, with practical applications for real estate investment analysis.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948809" y="6041469"/>
            <a:ext cx="160615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8383C"/>
                </a:solidFill>
                <a:latin typeface="Quattrocento Medium" pitchFamily="34" charset="0"/>
                <a:ea typeface="Quattrocento Medium" pitchFamily="34" charset="-122"/>
                <a:cs typeface="Quattrocento Medium" pitchFamily="34" charset="-120"/>
              </a:rPr>
              <a:t>NM</a:t>
            </a:r>
            <a:endParaRPr lang="en-US" sz="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453991"/>
            <a:ext cx="607945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Level Annuity in Arrears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2516981"/>
            <a:ext cx="598408" cy="5984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35336" y="26590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Definition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735336" y="3154561"/>
            <a:ext cx="6570940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Equal payments made at the end of each period.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24" y="4135993"/>
            <a:ext cx="598408" cy="5984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35336" y="427803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Formula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735336" y="4773573"/>
            <a:ext cx="6570940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PV = PMT × [1 - 1/(1+r)^N] / r</a:t>
            </a:r>
            <a:endParaRPr lang="en-US" sz="1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24" y="5755005"/>
            <a:ext cx="598408" cy="5984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35336" y="589704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Application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735336" y="6392585"/>
            <a:ext cx="6570940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Classical mortgage payments structure.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67909"/>
            <a:ext cx="638913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Level Annuity in Advance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550676"/>
            <a:ext cx="2159079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09" y="3018830"/>
            <a:ext cx="336590" cy="42076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236119" y="278999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Definition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236119" y="3285530"/>
            <a:ext cx="585275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Equal payments made at the beginning of each period.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3116461" y="3892629"/>
            <a:ext cx="10556558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837724" y="4027527"/>
            <a:ext cx="431827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568" y="4495681"/>
            <a:ext cx="336590" cy="42076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95317" y="42668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Formula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95317" y="4762381"/>
            <a:ext cx="35086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PV = PMT × (1+r) × [1 - 1/(1+r)^N] / r</a:t>
            </a:r>
            <a:endParaRPr lang="en-US" sz="1850" dirty="0"/>
          </a:p>
        </p:txBody>
      </p:sp>
      <p:sp>
        <p:nvSpPr>
          <p:cNvPr id="12" name="Shape 8"/>
          <p:cNvSpPr/>
          <p:nvPr/>
        </p:nvSpPr>
        <p:spPr>
          <a:xfrm>
            <a:off x="5275659" y="5369481"/>
            <a:ext cx="8397359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837724" y="5504378"/>
            <a:ext cx="6477476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107" y="5972532"/>
            <a:ext cx="336590" cy="42076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54516" y="57436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Application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54516" y="6239232"/>
            <a:ext cx="43125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Common in rental payments and leases.</a:t>
            </a:r>
            <a:endParaRPr lang="en-US" sz="1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27798"/>
            <a:ext cx="661046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Constant-Growth Annuity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638" y="2610564"/>
            <a:ext cx="2137529" cy="135719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988" y="3246358"/>
            <a:ext cx="336590" cy="4207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84482" y="284988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Growing Cash Flows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84482" y="3345418"/>
            <a:ext cx="43175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Each payment grows at a constant rate g</a:t>
            </a:r>
            <a:endParaRPr lang="en-US" sz="1850" dirty="0"/>
          </a:p>
        </p:txBody>
      </p:sp>
      <p:sp>
        <p:nvSpPr>
          <p:cNvPr id="7" name="Shape 3"/>
          <p:cNvSpPr/>
          <p:nvPr/>
        </p:nvSpPr>
        <p:spPr>
          <a:xfrm>
            <a:off x="5204936" y="3982402"/>
            <a:ext cx="8527971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814" y="4027527"/>
            <a:ext cx="4275058" cy="135719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907988" y="4495681"/>
            <a:ext cx="336590" cy="420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endParaRPr lang="en-US" sz="2650" dirty="0"/>
          </a:p>
        </p:txBody>
      </p:sp>
      <p:sp>
        <p:nvSpPr>
          <p:cNvPr id="10" name="Text 5"/>
          <p:cNvSpPr/>
          <p:nvPr/>
        </p:nvSpPr>
        <p:spPr>
          <a:xfrm>
            <a:off x="6453187" y="42668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Formula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6453187" y="4762381"/>
            <a:ext cx="34522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PV = CF₁ × [1-((1+g)/(1+r))^N] / (r-g)</a:t>
            </a:r>
            <a:endParaRPr lang="en-US" sz="1850" dirty="0"/>
          </a:p>
        </p:txBody>
      </p:sp>
      <p:sp>
        <p:nvSpPr>
          <p:cNvPr id="12" name="Shape 7"/>
          <p:cNvSpPr/>
          <p:nvPr/>
        </p:nvSpPr>
        <p:spPr>
          <a:xfrm>
            <a:off x="6273641" y="5399365"/>
            <a:ext cx="7459266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109" y="5444490"/>
            <a:ext cx="6412587" cy="1357193"/>
          </a:xfrm>
          <a:prstGeom prst="rect">
            <a:avLst/>
          </a:prstGeom>
        </p:spPr>
      </p:pic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8107" y="5912644"/>
            <a:ext cx="336590" cy="420767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522012" y="5683806"/>
            <a:ext cx="288786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 Application</a:t>
            </a:r>
            <a:endParaRPr lang="en-US" sz="2200" dirty="0"/>
          </a:p>
        </p:txBody>
      </p:sp>
      <p:sp>
        <p:nvSpPr>
          <p:cNvPr id="16" name="Text 9"/>
          <p:cNvSpPr/>
          <p:nvPr/>
        </p:nvSpPr>
        <p:spPr>
          <a:xfrm>
            <a:off x="7522012" y="6179344"/>
            <a:ext cx="322028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Leases with escalation clauses</a:t>
            </a:r>
            <a:endParaRPr lang="en-US" sz="18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830586"/>
            <a:ext cx="720804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Constant-Growth Perpetuity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013234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∞</a:t>
            </a:r>
            <a:endParaRPr lang="en-US" sz="6200" dirty="0"/>
          </a:p>
        </p:txBody>
      </p:sp>
      <p:sp>
        <p:nvSpPr>
          <p:cNvPr id="5" name="Text 2"/>
          <p:cNvSpPr/>
          <p:nvPr/>
        </p:nvSpPr>
        <p:spPr>
          <a:xfrm>
            <a:off x="837724" y="4102179"/>
            <a:ext cx="229004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Infinite Time Horizon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837724" y="4949666"/>
            <a:ext cx="22900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Cash flows continue forever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3426976" y="3013234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CF₁</a:t>
            </a:r>
            <a:endParaRPr lang="en-US" sz="6200" dirty="0"/>
          </a:p>
        </p:txBody>
      </p:sp>
      <p:sp>
        <p:nvSpPr>
          <p:cNvPr id="8" name="Text 5"/>
          <p:cNvSpPr/>
          <p:nvPr/>
        </p:nvSpPr>
        <p:spPr>
          <a:xfrm>
            <a:off x="3426976" y="4102179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Initial Cash Flow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3426976" y="4597718"/>
            <a:ext cx="22900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Starting point for growth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6016228" y="3013234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r-g</a:t>
            </a:r>
            <a:endParaRPr lang="en-US" sz="6200" dirty="0"/>
          </a:p>
        </p:txBody>
      </p:sp>
      <p:sp>
        <p:nvSpPr>
          <p:cNvPr id="11" name="Text 8"/>
          <p:cNvSpPr/>
          <p:nvPr/>
        </p:nvSpPr>
        <p:spPr>
          <a:xfrm>
            <a:off x="6016228" y="4102179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Denominator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016228" y="4597718"/>
            <a:ext cx="22900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Difference between discount and growth rates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837724" y="6015990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formula simplifies to: PV = CF₁/(r-g)</a:t>
            </a:r>
            <a:endParaRPr lang="en-US" sz="1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9237" y="439341"/>
            <a:ext cx="4583906" cy="469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Gordon Growth Model, GGM, aka Perpetuity Model Combines the current </a:t>
            </a:r>
          </a:p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income yield and growth rate and can be used to generate a cap rate, R, where</a:t>
            </a:r>
          </a:p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 = Discount Rate or Yield – Expected Growth Rate in Income</a:t>
            </a:r>
          </a:p>
        </p:txBody>
      </p:sp>
      <p:sp>
        <p:nvSpPr>
          <p:cNvPr id="10" name="Text 7"/>
          <p:cNvSpPr/>
          <p:nvPr/>
        </p:nvSpPr>
        <p:spPr>
          <a:xfrm>
            <a:off x="559237" y="8975169"/>
            <a:ext cx="13511927" cy="511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Gordon Growth Model applies the constant-growth perpetuity formula to value income-producing assets. For commercial real estate, it reveals that the cap rate equals the discount rate minus the growth rate (r-g).</a:t>
            </a:r>
            <a:endParaRPr lang="en-US" sz="12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CEA60B-0054-0753-6C03-BFD25C118AE2}"/>
              </a:ext>
            </a:extLst>
          </p:cNvPr>
          <p:cNvSpPr txBox="1"/>
          <p:nvPr/>
        </p:nvSpPr>
        <p:spPr>
          <a:xfrm>
            <a:off x="559237" y="2360141"/>
            <a:ext cx="125142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total yield expected is approximately equal to the current income % plus the growth rate %.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DE65FC-0C73-0D9B-B146-B3C2CD04E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37" y="4027359"/>
            <a:ext cx="5210902" cy="3762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D238BE-EF82-DD98-7DD3-96707EB8CAD6}"/>
              </a:ext>
            </a:extLst>
          </p:cNvPr>
          <p:cNvSpPr txBox="1"/>
          <p:nvPr/>
        </p:nvSpPr>
        <p:spPr>
          <a:xfrm>
            <a:off x="559237" y="3422822"/>
            <a:ext cx="4235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GGM applied to Stocks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9B7937-7E9D-0937-7050-CC038D0193D2}"/>
              </a:ext>
            </a:extLst>
          </p:cNvPr>
          <p:cNvSpPr txBox="1"/>
          <p:nvPr/>
        </p:nvSpPr>
        <p:spPr>
          <a:xfrm>
            <a:off x="7940339" y="3468137"/>
            <a:ext cx="4235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GGM applied to Real Estate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D04B35-2712-8A6B-9F83-A6171745BD16}"/>
              </a:ext>
            </a:extLst>
          </p:cNvPr>
          <p:cNvSpPr txBox="1"/>
          <p:nvPr/>
        </p:nvSpPr>
        <p:spPr>
          <a:xfrm>
            <a:off x="7426412" y="4497859"/>
            <a:ext cx="6644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Value = NOI/(Discount Rate – Growth Rates of NOI)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Long-Term Leases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8520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Intralease Rates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34756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Lower risk due to contractual obligations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16" y="3183969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8520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Interlease Rates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334756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Higher risk due to market uncertainty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4388" y="3569732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1243" y="549009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Building Value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41243" y="5985629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Perpetuity of successive annuities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8625" y="5780603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72972" y="52986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Two-Step Valuation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37724" y="5794177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Value each lease, then value the series of leases</a:t>
            </a:r>
            <a:endParaRPr lang="en-US" sz="18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5837753" y="5394841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</a:t>
            </a:r>
            <a:endParaRPr lang="en-US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59381"/>
            <a:ext cx="639484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Future Value of Annuities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438" y="1552041"/>
            <a:ext cx="4185523" cy="418552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3876" y="2917"/>
            <a:ext cx="4185642" cy="4185642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15303" y="5944932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future value of an annuity equals the present value multiplied by (1+r)^N. This calculation is useful for retirement planning, college savings, and other future financial goals.</a:t>
            </a:r>
            <a:endParaRPr lang="en-US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00188"/>
            <a:ext cx="570261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Solving for Cash Flows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682954"/>
            <a:ext cx="4118848" cy="25455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46782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Mortgage Payments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963364"/>
            <a:ext cx="411884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PMT = PV × r × (1+r)^N/[(1+r)^N-1]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2682954"/>
            <a:ext cx="4118848" cy="25455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5776" y="546782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Loan Amortization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5776" y="5963364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Calculate payments needed to fully repay a loan over time.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2682954"/>
            <a:ext cx="4118848" cy="25455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3828" y="546782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Savings Goals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3828" y="5963364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Determine periodic contributions needed to reach a future value.</a:t>
            </a:r>
            <a:endParaRPr lang="en-US" sz="18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055727"/>
            <a:ext cx="579393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Mortgage Mathematics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118717"/>
            <a:ext cx="7468553" cy="5055156"/>
          </a:xfrm>
          <a:prstGeom prst="roundRect">
            <a:avLst>
              <a:gd name="adj" fmla="val 710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331744" y="2126337"/>
            <a:ext cx="7452479" cy="10684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571893" y="2277547"/>
            <a:ext cx="200144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Loan Type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9059585" y="2277547"/>
            <a:ext cx="199763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Cash Flow Pattern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1543467" y="2277547"/>
            <a:ext cx="200144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Formula Components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6331744" y="3194804"/>
            <a:ext cx="7452479" cy="106846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6571893" y="3346013"/>
            <a:ext cx="200144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Fully Amortizing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9059585" y="3346013"/>
            <a:ext cx="199763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Level annuity only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11543467" y="3346013"/>
            <a:ext cx="200144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PV = PMT × [1-1/(1+r)^N]/r</a:t>
            </a:r>
            <a:endParaRPr lang="en-US" sz="1850" dirty="0"/>
          </a:p>
        </p:txBody>
      </p:sp>
      <p:sp>
        <p:nvSpPr>
          <p:cNvPr id="13" name="Shape 10"/>
          <p:cNvSpPr/>
          <p:nvPr/>
        </p:nvSpPr>
        <p:spPr>
          <a:xfrm>
            <a:off x="6331744" y="4263271"/>
            <a:ext cx="7452479" cy="145149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571893" y="4414480"/>
            <a:ext cx="200144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Partially Amortizing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9059585" y="4414480"/>
            <a:ext cx="199763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Annuity + balloon payment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11543467" y="4414480"/>
            <a:ext cx="2001441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PV = PMT × [1-1/(1+r)^N]/r + FV/(1+r)^N</a:t>
            </a:r>
            <a:endParaRPr lang="en-US" sz="1850" dirty="0"/>
          </a:p>
        </p:txBody>
      </p:sp>
      <p:sp>
        <p:nvSpPr>
          <p:cNvPr id="17" name="Shape 14"/>
          <p:cNvSpPr/>
          <p:nvPr/>
        </p:nvSpPr>
        <p:spPr>
          <a:xfrm>
            <a:off x="6331744" y="5714762"/>
            <a:ext cx="7452479" cy="145149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6571893" y="5865971"/>
            <a:ext cx="200144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Interest-Only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9059585" y="5865971"/>
            <a:ext cx="199763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Interest payments + principal at end</a:t>
            </a:r>
            <a:endParaRPr lang="en-US" sz="1850" dirty="0"/>
          </a:p>
        </p:txBody>
      </p:sp>
      <p:sp>
        <p:nvSpPr>
          <p:cNvPr id="20" name="Text 17"/>
          <p:cNvSpPr/>
          <p:nvPr/>
        </p:nvSpPr>
        <p:spPr>
          <a:xfrm>
            <a:off x="11543467" y="5865971"/>
            <a:ext cx="2001441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PV = PMT × [1-1/(1+r)^N]/r + PV/(1+r)^N</a:t>
            </a:r>
            <a:endParaRPr lang="en-US" sz="18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127165"/>
            <a:ext cx="659868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Outstanding Loan Balance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2190155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After q payments on a loan with monthly payment PMT, the outstanding loan balance is: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837724" y="3259098"/>
            <a:ext cx="7468553" cy="718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endParaRPr lang="en-US" sz="2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3259098"/>
            <a:ext cx="7468553" cy="71818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37724" y="4399836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3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</a:t>
            </a:r>
            <a:r>
              <a:rPr lang="en-US" sz="3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80,000</a:t>
            </a:r>
            <a:endParaRPr lang="en-US" sz="3600" dirty="0"/>
          </a:p>
        </p:txBody>
      </p:sp>
      <p:sp>
        <p:nvSpPr>
          <p:cNvPr id="8" name="Text 4"/>
          <p:cNvSpPr/>
          <p:nvPr/>
        </p:nvSpPr>
        <p:spPr>
          <a:xfrm>
            <a:off x="837724" y="5488781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Original Loan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837724" y="5984319"/>
            <a:ext cx="22900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30-year mortgage at 12%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3426976" y="4399836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3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$822.89</a:t>
            </a:r>
            <a:endParaRPr lang="en-US" sz="3200" dirty="0"/>
          </a:p>
        </p:txBody>
      </p:sp>
      <p:sp>
        <p:nvSpPr>
          <p:cNvPr id="11" name="Text 7"/>
          <p:cNvSpPr/>
          <p:nvPr/>
        </p:nvSpPr>
        <p:spPr>
          <a:xfrm>
            <a:off x="3426976" y="5488781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Monthly Payment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3426976" y="5984319"/>
            <a:ext cx="22900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Fixed for the life of the loan</a:t>
            </a:r>
            <a:endParaRPr lang="en-US" sz="1850" dirty="0"/>
          </a:p>
        </p:txBody>
      </p:sp>
      <p:sp>
        <p:nvSpPr>
          <p:cNvPr id="13" name="Text 9"/>
          <p:cNvSpPr/>
          <p:nvPr/>
        </p:nvSpPr>
        <p:spPr>
          <a:xfrm>
            <a:off x="6016228" y="4399836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3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$74,734</a:t>
            </a:r>
            <a:endParaRPr lang="en-US" sz="3200" dirty="0"/>
          </a:p>
        </p:txBody>
      </p:sp>
      <p:sp>
        <p:nvSpPr>
          <p:cNvPr id="14" name="Text 10"/>
          <p:cNvSpPr/>
          <p:nvPr/>
        </p:nvSpPr>
        <p:spPr>
          <a:xfrm>
            <a:off x="6016228" y="5488781"/>
            <a:ext cx="229004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Balance After 10 Years</a:t>
            </a:r>
            <a:endParaRPr lang="en-US" sz="2200" dirty="0"/>
          </a:p>
        </p:txBody>
      </p:sp>
      <p:sp>
        <p:nvSpPr>
          <p:cNvPr id="15" name="Text 11"/>
          <p:cNvSpPr/>
          <p:nvPr/>
        </p:nvSpPr>
        <p:spPr>
          <a:xfrm>
            <a:off x="6016228" y="6336268"/>
            <a:ext cx="22900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Still 93% of original principal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8274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7125" y="3518892"/>
            <a:ext cx="6190774" cy="678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Time Value of Money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807125" y="4543068"/>
            <a:ext cx="518874" cy="51887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556623" y="4622244"/>
            <a:ext cx="2769513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Money Has Time Value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1556623" y="5099685"/>
            <a:ext cx="5614392" cy="737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Dollars today are worth more than dollars in the future, even without inflation.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7459266" y="4543068"/>
            <a:ext cx="518874" cy="51887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8208764" y="4622244"/>
            <a:ext cx="3286244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Productivity of Capital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8208764" y="5099685"/>
            <a:ext cx="5614511" cy="368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Capital can be invested to generate returns over time.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807125" y="6298882"/>
            <a:ext cx="518874" cy="51887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556623" y="6378059"/>
            <a:ext cx="271319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Risk Considerations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1556623" y="6855500"/>
            <a:ext cx="5614392" cy="3689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Future dollars are less certain than present dollars.</a:t>
            </a:r>
            <a:endParaRPr lang="en-US" sz="1800" dirty="0"/>
          </a:p>
        </p:txBody>
      </p:sp>
      <p:sp>
        <p:nvSpPr>
          <p:cNvPr id="13" name="Shape 10"/>
          <p:cNvSpPr/>
          <p:nvPr/>
        </p:nvSpPr>
        <p:spPr>
          <a:xfrm>
            <a:off x="7459266" y="6298882"/>
            <a:ext cx="518874" cy="51887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8208764" y="6378059"/>
            <a:ext cx="271319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Comparison Tool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8208764" y="6855500"/>
            <a:ext cx="5614511" cy="737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Present value mathematics helps compare dollars at different points in time.</a:t>
            </a:r>
            <a:endParaRPr lang="en-US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9117" y="615910"/>
            <a:ext cx="5262086" cy="657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Key Takeaways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269117" y="1609130"/>
            <a:ext cx="503158" cy="503158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879" y="1663422"/>
            <a:ext cx="315635" cy="39457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95874" y="1685925"/>
            <a:ext cx="3063835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Time Value Fundamentals</a:t>
            </a:r>
            <a:endParaRPr lang="en-US" sz="2050" dirty="0"/>
          </a:p>
        </p:txBody>
      </p:sp>
      <p:sp>
        <p:nvSpPr>
          <p:cNvPr id="7" name="Text 3"/>
          <p:cNvSpPr/>
          <p:nvPr/>
        </p:nvSpPr>
        <p:spPr>
          <a:xfrm>
            <a:off x="6995874" y="2148959"/>
            <a:ext cx="6851809" cy="357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Money has time value due to productivity of capital and risk.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6269117" y="2953822"/>
            <a:ext cx="503158" cy="503158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5"/>
          <p:cNvSpPr/>
          <p:nvPr/>
        </p:nvSpPr>
        <p:spPr>
          <a:xfrm>
            <a:off x="6995874" y="3030617"/>
            <a:ext cx="2631043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Formula Flexibility</a:t>
            </a:r>
            <a:endParaRPr lang="en-US" sz="2050" dirty="0"/>
          </a:p>
        </p:txBody>
      </p:sp>
      <p:sp>
        <p:nvSpPr>
          <p:cNvPr id="10" name="Text 6"/>
          <p:cNvSpPr/>
          <p:nvPr/>
        </p:nvSpPr>
        <p:spPr>
          <a:xfrm>
            <a:off x="6995874" y="3493651"/>
            <a:ext cx="6851809" cy="715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Single-sum formulas are building blocks for complex cash flow patterns.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6269117" y="4656177"/>
            <a:ext cx="503158" cy="503158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79" y="4710470"/>
            <a:ext cx="315635" cy="39457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995874" y="4732973"/>
            <a:ext cx="2814042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 Applications</a:t>
            </a:r>
            <a:endParaRPr lang="en-US" sz="2050" dirty="0"/>
          </a:p>
        </p:txBody>
      </p:sp>
      <p:sp>
        <p:nvSpPr>
          <p:cNvPr id="14" name="Text 9"/>
          <p:cNvSpPr/>
          <p:nvPr/>
        </p:nvSpPr>
        <p:spPr>
          <a:xfrm>
            <a:off x="6995874" y="5196007"/>
            <a:ext cx="6851809" cy="715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Present value mathematics is essential for property valuation and investment analysis.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6269117" y="6358533"/>
            <a:ext cx="503158" cy="503158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879" y="6412825"/>
            <a:ext cx="315635" cy="394573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995874" y="6435328"/>
            <a:ext cx="2631043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Cap Rate Insights</a:t>
            </a:r>
            <a:endParaRPr lang="en-US" sz="2050" dirty="0"/>
          </a:p>
        </p:txBody>
      </p:sp>
      <p:sp>
        <p:nvSpPr>
          <p:cNvPr id="18" name="Text 12"/>
          <p:cNvSpPr/>
          <p:nvPr/>
        </p:nvSpPr>
        <p:spPr>
          <a:xfrm>
            <a:off x="6995874" y="6898362"/>
            <a:ext cx="6851809" cy="715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perpetuity model reveals cap rate equals discount rate minus growth rate.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155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316" y="2702838"/>
            <a:ext cx="4170402" cy="5212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Single-Sum Formulas</a:t>
            </a:r>
            <a:endParaRPr lang="en-US" sz="32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16" y="3489960"/>
            <a:ext cx="886182" cy="106346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83663" y="3667125"/>
            <a:ext cx="2463046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Single-Period Discounting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683663" y="4033957"/>
            <a:ext cx="12326422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PV = FV / (1 + r)</a:t>
            </a:r>
            <a:endParaRPr lang="en-US" sz="13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16" y="4553426"/>
            <a:ext cx="886182" cy="106346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683663" y="4730591"/>
            <a:ext cx="2136934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Single-Period Growing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1683663" y="5097423"/>
            <a:ext cx="12326422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FV = PV × (1 + r)</a:t>
            </a:r>
            <a:endParaRPr lang="en-US" sz="13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316" y="5616892"/>
            <a:ext cx="886182" cy="106346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683663" y="5794058"/>
            <a:ext cx="2085142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Multiple Periods</a:t>
            </a:r>
            <a:endParaRPr lang="en-US" sz="1600" dirty="0"/>
          </a:p>
        </p:txBody>
      </p:sp>
      <p:sp>
        <p:nvSpPr>
          <p:cNvPr id="12" name="Text 6"/>
          <p:cNvSpPr/>
          <p:nvPr/>
        </p:nvSpPr>
        <p:spPr>
          <a:xfrm>
            <a:off x="1683663" y="6160889"/>
            <a:ext cx="12326422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PV = FV / (1 + r)^N</a:t>
            </a:r>
            <a:endParaRPr lang="en-US" sz="13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16" y="6680359"/>
            <a:ext cx="886182" cy="106346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683663" y="6857524"/>
            <a:ext cx="2085142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Solving for Return</a:t>
            </a:r>
            <a:endParaRPr lang="en-US" sz="1600" dirty="0"/>
          </a:p>
        </p:txBody>
      </p:sp>
      <p:sp>
        <p:nvSpPr>
          <p:cNvPr id="15" name="Text 8"/>
          <p:cNvSpPr/>
          <p:nvPr/>
        </p:nvSpPr>
        <p:spPr>
          <a:xfrm>
            <a:off x="1683663" y="7224355"/>
            <a:ext cx="12326422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 = (FV/PV)^(1/N) - 1</a:t>
            </a:r>
            <a:endParaRPr lang="en-US" sz="13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87379"/>
            <a:ext cx="767429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Simple vs. Compound Interest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18968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Simple Interest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78094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Interest calculated only on the initial principal.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37935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Example: $100 at 15% simple interest for 2 years = $130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977765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($100 + $15 + $15 = $130)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614761" y="318968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Compound Interest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14761" y="378094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Interest calculated on both principal and accumulated interest.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4762381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Example: $100 at 15% compound interest for 2 years = $132.25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574381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($100 × 1.15 × 1.15 = $132.25)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4017764"/>
            <a:ext cx="679465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Effective vs. Nominal Rates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5080754"/>
            <a:ext cx="4158734" cy="2123242"/>
          </a:xfrm>
          <a:prstGeom prst="roundRect">
            <a:avLst>
              <a:gd name="adj" fmla="val 1691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77039" y="5320070"/>
            <a:ext cx="299037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Nominal Annual Rate (i)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77039" y="5815608"/>
            <a:ext cx="368010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stated annual interest rate without considering compounding frequency.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5235773" y="5080754"/>
            <a:ext cx="4158734" cy="2123242"/>
          </a:xfrm>
          <a:prstGeom prst="roundRect">
            <a:avLst>
              <a:gd name="adj" fmla="val 1691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475089" y="5320070"/>
            <a:ext cx="344745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Effective Annual Rate (EAR)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75089" y="5815608"/>
            <a:ext cx="368010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actual annual yield after accounting for compounding frequency.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9633823" y="5080754"/>
            <a:ext cx="4158853" cy="2123242"/>
          </a:xfrm>
          <a:prstGeom prst="roundRect">
            <a:avLst>
              <a:gd name="adj" fmla="val 1691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9873139" y="532007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Relationship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3139" y="5815608"/>
            <a:ext cx="368022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EAR = (1 + i/m)^m - 1, where m is the number of compounding periods per year.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896231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Bond vs. Mortgage Equivalent Rates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2231946" y="262461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Mortgage Equivalent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120152"/>
            <a:ext cx="421040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Based on monthly compounding (m=12)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029789"/>
            <a:ext cx="421040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Common in real estate transactions</a:t>
            </a:r>
            <a:endParaRPr lang="en-US" sz="18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266" y="3670221"/>
            <a:ext cx="336590" cy="42076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582269" y="262461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Bond Equivalent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582269" y="3120152"/>
            <a:ext cx="421040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Based on semiannual compounding (m=2)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9582269" y="4029789"/>
            <a:ext cx="421040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Standard in bond markets</a:t>
            </a:r>
            <a:endParaRPr lang="en-US" sz="18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2306" y="3670221"/>
            <a:ext cx="336590" cy="42076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582269" y="533447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Conversion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9582269" y="5830014"/>
            <a:ext cx="421040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Convert by equating the effective annual rates</a:t>
            </a:r>
            <a:endParaRPr lang="en-US" sz="18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306" y="5321260"/>
            <a:ext cx="336590" cy="420767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2231946" y="514302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Comparison</a:t>
            </a:r>
            <a:endParaRPr lang="en-US" sz="2200" dirty="0"/>
          </a:p>
        </p:txBody>
      </p:sp>
      <p:sp>
        <p:nvSpPr>
          <p:cNvPr id="18" name="Text 10"/>
          <p:cNvSpPr/>
          <p:nvPr/>
        </p:nvSpPr>
        <p:spPr>
          <a:xfrm>
            <a:off x="837724" y="5638562"/>
            <a:ext cx="421040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Mortgage equivalent rates are lower than corresponding bond equivalent rates</a:t>
            </a:r>
            <a:endParaRPr lang="en-US" sz="1850" dirty="0"/>
          </a:p>
        </p:txBody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1266" y="5321260"/>
            <a:ext cx="336590" cy="42076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1393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5816" y="3554968"/>
            <a:ext cx="8912662" cy="685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Continuously Compounded Interest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15816" y="5289352"/>
            <a:ext cx="4216360" cy="233005"/>
          </a:xfrm>
          <a:prstGeom prst="roundRect">
            <a:avLst>
              <a:gd name="adj" fmla="val 1500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48822" y="5755362"/>
            <a:ext cx="2742486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Definition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048822" y="6237803"/>
            <a:ext cx="3750350" cy="11187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Interest compounded at every instant rather than at discrete intervals.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5206960" y="4939665"/>
            <a:ext cx="4216360" cy="233005"/>
          </a:xfrm>
          <a:prstGeom prst="roundRect">
            <a:avLst>
              <a:gd name="adj" fmla="val 1500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439966" y="5405676"/>
            <a:ext cx="2742486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Formula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5439966" y="5888117"/>
            <a:ext cx="3750350" cy="11187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PV = FV × e^(-kT), where k is the continuously compounded rate and T is time in years.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9598104" y="4590098"/>
            <a:ext cx="4216360" cy="233005"/>
          </a:xfrm>
          <a:prstGeom prst="roundRect">
            <a:avLst>
              <a:gd name="adj" fmla="val 1500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9831110" y="5056108"/>
            <a:ext cx="2742486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Applications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9831110" y="5538549"/>
            <a:ext cx="3750350" cy="11187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Used in sophisticated financial analyses and certain banking products.</a:t>
            </a:r>
            <a:endParaRPr lang="en-US"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471732"/>
            <a:ext cx="598479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Multiperiod Cash Flows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1106924" y="2534722"/>
            <a:ext cx="30480" cy="4223028"/>
          </a:xfrm>
          <a:prstGeom prst="roundRect">
            <a:avLst>
              <a:gd name="adj" fmla="val 117806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1345704" y="2788682"/>
            <a:ext cx="718066" cy="30480"/>
          </a:xfrm>
          <a:prstGeom prst="roundRect">
            <a:avLst>
              <a:gd name="adj" fmla="val 117806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837664" y="2534722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15" y="2592705"/>
            <a:ext cx="337899" cy="42243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303859" y="26169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Single Sums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2303859" y="3112532"/>
            <a:ext cx="60024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Basic building blocks for all present value calculations.</a:t>
            </a:r>
            <a:endParaRPr lang="en-US" sz="1850" dirty="0"/>
          </a:p>
        </p:txBody>
      </p:sp>
      <p:sp>
        <p:nvSpPr>
          <p:cNvPr id="10" name="Shape 6"/>
          <p:cNvSpPr/>
          <p:nvPr/>
        </p:nvSpPr>
        <p:spPr>
          <a:xfrm>
            <a:off x="1345704" y="4228267"/>
            <a:ext cx="718066" cy="30480"/>
          </a:xfrm>
          <a:prstGeom prst="roundRect">
            <a:avLst>
              <a:gd name="adj" fmla="val 117806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837664" y="3974306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15" y="4032290"/>
            <a:ext cx="337899" cy="42243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303859" y="40565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Regular Patterns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2303859" y="4552117"/>
            <a:ext cx="60024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Cash flows with consistent patterns allow for simplified formulas.</a:t>
            </a:r>
            <a:endParaRPr lang="en-US" sz="1850" dirty="0"/>
          </a:p>
        </p:txBody>
      </p:sp>
      <p:sp>
        <p:nvSpPr>
          <p:cNvPr id="15" name="Shape 10"/>
          <p:cNvSpPr/>
          <p:nvPr/>
        </p:nvSpPr>
        <p:spPr>
          <a:xfrm>
            <a:off x="1345704" y="6050875"/>
            <a:ext cx="718066" cy="30480"/>
          </a:xfrm>
          <a:prstGeom prst="roundRect">
            <a:avLst>
              <a:gd name="adj" fmla="val 117806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837664" y="5796915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15" y="5854898"/>
            <a:ext cx="337899" cy="422434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303859" y="587918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Combined Approach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2303859" y="6374725"/>
            <a:ext cx="60024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Sum the present values of each future cash flow.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2494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8894" y="2958346"/>
            <a:ext cx="6257687" cy="570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Geometric Series Formula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78894" y="3819882"/>
            <a:ext cx="1327261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foundation for valuing annuities and perpetuities: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678894" y="4375666"/>
            <a:ext cx="13272611" cy="604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94" y="4375666"/>
            <a:ext cx="13272611" cy="60412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8894" y="5225296"/>
            <a:ext cx="1327261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Where:</a:t>
            </a:r>
            <a:endParaRPr lang="en-US" sz="1500" dirty="0"/>
          </a:p>
        </p:txBody>
      </p:sp>
      <p:sp>
        <p:nvSpPr>
          <p:cNvPr id="8" name="Shape 4"/>
          <p:cNvSpPr/>
          <p:nvPr/>
        </p:nvSpPr>
        <p:spPr>
          <a:xfrm>
            <a:off x="678894" y="5753814"/>
            <a:ext cx="436483" cy="436483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5"/>
          <p:cNvSpPr/>
          <p:nvPr/>
        </p:nvSpPr>
        <p:spPr>
          <a:xfrm>
            <a:off x="1309330" y="5820489"/>
            <a:ext cx="2282309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1309330" y="6222087"/>
            <a:ext cx="588466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Sum of the series</a:t>
            </a:r>
            <a:endParaRPr lang="en-US" sz="1500" dirty="0"/>
          </a:p>
        </p:txBody>
      </p:sp>
      <p:sp>
        <p:nvSpPr>
          <p:cNvPr id="11" name="Shape 7"/>
          <p:cNvSpPr/>
          <p:nvPr/>
        </p:nvSpPr>
        <p:spPr>
          <a:xfrm>
            <a:off x="7436406" y="5753814"/>
            <a:ext cx="436483" cy="436483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8"/>
          <p:cNvSpPr/>
          <p:nvPr/>
        </p:nvSpPr>
        <p:spPr>
          <a:xfrm>
            <a:off x="8066842" y="5820489"/>
            <a:ext cx="2282309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8066842" y="6222087"/>
            <a:ext cx="588466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First term in the series</a:t>
            </a:r>
            <a:endParaRPr lang="en-US" sz="1500" dirty="0"/>
          </a:p>
        </p:txBody>
      </p:sp>
      <p:sp>
        <p:nvSpPr>
          <p:cNvPr id="14" name="Shape 10"/>
          <p:cNvSpPr/>
          <p:nvPr/>
        </p:nvSpPr>
        <p:spPr>
          <a:xfrm>
            <a:off x="678894" y="6920270"/>
            <a:ext cx="436483" cy="436483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1"/>
          <p:cNvSpPr/>
          <p:nvPr/>
        </p:nvSpPr>
        <p:spPr>
          <a:xfrm>
            <a:off x="1309330" y="6986945"/>
            <a:ext cx="2282309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</a:t>
            </a:r>
            <a:endParaRPr lang="en-US" sz="1750" dirty="0"/>
          </a:p>
        </p:txBody>
      </p:sp>
      <p:sp>
        <p:nvSpPr>
          <p:cNvPr id="16" name="Text 12"/>
          <p:cNvSpPr/>
          <p:nvPr/>
        </p:nvSpPr>
        <p:spPr>
          <a:xfrm>
            <a:off x="1309330" y="7388543"/>
            <a:ext cx="588466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Common ratio between terms</a:t>
            </a:r>
            <a:endParaRPr lang="en-US" sz="1500" dirty="0"/>
          </a:p>
        </p:txBody>
      </p:sp>
      <p:sp>
        <p:nvSpPr>
          <p:cNvPr id="17" name="Shape 13"/>
          <p:cNvSpPr/>
          <p:nvPr/>
        </p:nvSpPr>
        <p:spPr>
          <a:xfrm>
            <a:off x="7436406" y="6920270"/>
            <a:ext cx="436483" cy="436483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4"/>
          <p:cNvSpPr/>
          <p:nvPr/>
        </p:nvSpPr>
        <p:spPr>
          <a:xfrm>
            <a:off x="8066842" y="6986945"/>
            <a:ext cx="2282309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</a:t>
            </a:r>
            <a:endParaRPr lang="en-US" sz="1750" dirty="0"/>
          </a:p>
        </p:txBody>
      </p:sp>
      <p:sp>
        <p:nvSpPr>
          <p:cNvPr id="19" name="Text 15"/>
          <p:cNvSpPr/>
          <p:nvPr/>
        </p:nvSpPr>
        <p:spPr>
          <a:xfrm>
            <a:off x="8066842" y="7388543"/>
            <a:ext cx="5884664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Number of terms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1113</Words>
  <Application>Microsoft Office PowerPoint</Application>
  <PresentationFormat>Custom</PresentationFormat>
  <Paragraphs>185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Quattrocento</vt:lpstr>
      <vt:lpstr>Arial</vt:lpstr>
      <vt:lpstr>Quattrocento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Norman Miller</cp:lastModifiedBy>
  <cp:revision>1</cp:revision>
  <dcterms:created xsi:type="dcterms:W3CDTF">2025-06-13T19:21:14Z</dcterms:created>
  <dcterms:modified xsi:type="dcterms:W3CDTF">2025-06-16T19:48:49Z</dcterms:modified>
</cp:coreProperties>
</file>