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7" r:id="rId11"/>
    <p:sldId id="265" r:id="rId12"/>
    <p:sldId id="266" r:id="rId13"/>
    <p:sldId id="267" r:id="rId14"/>
    <p:sldId id="268" r:id="rId15"/>
    <p:sldId id="269" r:id="rId16"/>
    <p:sldId id="270" r:id="rId17"/>
    <p:sldId id="271" r:id="rId18"/>
    <p:sldId id="272" r:id="rId19"/>
    <p:sldId id="273" r:id="rId20"/>
    <p:sldId id="274" r:id="rId21"/>
    <p:sldId id="275" r:id="rId22"/>
  </p:sldIdLst>
  <p:sldSz cx="14630400" cy="8229600"/>
  <p:notesSz cx="8229600" cy="14630400"/>
  <p:embeddedFontLst>
    <p:embeddedFont>
      <p:font typeface="Quattrocento" panose="02020502030000000404" pitchFamily="18"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13555-238B-4BFF-9883-6D9A78D31A39}" v="4" dt="2025-06-16T20:52:21.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n Miller" userId="33eb6ff97e000b03" providerId="LiveId" clId="{AF113555-238B-4BFF-9883-6D9A78D31A39}"/>
    <pc:docChg chg="custSel addSld delSld modSld">
      <pc:chgData name="Norman Miller" userId="33eb6ff97e000b03" providerId="LiveId" clId="{AF113555-238B-4BFF-9883-6D9A78D31A39}" dt="2025-06-16T20:55:56.435" v="476" actId="1076"/>
      <pc:docMkLst>
        <pc:docMk/>
      </pc:docMkLst>
      <pc:sldChg chg="addSp delSp modSp mod">
        <pc:chgData name="Norman Miller" userId="33eb6ff97e000b03" providerId="LiveId" clId="{AF113555-238B-4BFF-9883-6D9A78D31A39}" dt="2025-06-16T19:56:06.758" v="133" actId="20577"/>
        <pc:sldMkLst>
          <pc:docMk/>
          <pc:sldMk cId="0" sldId="265"/>
        </pc:sldMkLst>
        <pc:spChg chg="mod">
          <ac:chgData name="Norman Miller" userId="33eb6ff97e000b03" providerId="LiveId" clId="{AF113555-238B-4BFF-9883-6D9A78D31A39}" dt="2025-06-16T19:56:06.758" v="133" actId="20577"/>
          <ac:spMkLst>
            <pc:docMk/>
            <pc:sldMk cId="0" sldId="265"/>
            <ac:spMk id="2" creationId="{00000000-0000-0000-0000-000000000000}"/>
          </ac:spMkLst>
        </pc:spChg>
        <pc:spChg chg="del">
          <ac:chgData name="Norman Miller" userId="33eb6ff97e000b03" providerId="LiveId" clId="{AF113555-238B-4BFF-9883-6D9A78D31A39}" dt="2025-06-16T19:55:20.886" v="63" actId="478"/>
          <ac:spMkLst>
            <pc:docMk/>
            <pc:sldMk cId="0" sldId="265"/>
            <ac:spMk id="4" creationId="{00000000-0000-0000-0000-000000000000}"/>
          </ac:spMkLst>
        </pc:spChg>
        <pc:spChg chg="del">
          <ac:chgData name="Norman Miller" userId="33eb6ff97e000b03" providerId="LiveId" clId="{AF113555-238B-4BFF-9883-6D9A78D31A39}" dt="2025-06-16T19:55:32.142" v="71" actId="478"/>
          <ac:spMkLst>
            <pc:docMk/>
            <pc:sldMk cId="0" sldId="265"/>
            <ac:spMk id="5" creationId="{00000000-0000-0000-0000-000000000000}"/>
          </ac:spMkLst>
        </pc:spChg>
        <pc:spChg chg="del">
          <ac:chgData name="Norman Miller" userId="33eb6ff97e000b03" providerId="LiveId" clId="{AF113555-238B-4BFF-9883-6D9A78D31A39}" dt="2025-06-16T19:55:23.022" v="65" actId="478"/>
          <ac:spMkLst>
            <pc:docMk/>
            <pc:sldMk cId="0" sldId="265"/>
            <ac:spMk id="6" creationId="{00000000-0000-0000-0000-000000000000}"/>
          </ac:spMkLst>
        </pc:spChg>
        <pc:spChg chg="del">
          <ac:chgData name="Norman Miller" userId="33eb6ff97e000b03" providerId="LiveId" clId="{AF113555-238B-4BFF-9883-6D9A78D31A39}" dt="2025-06-16T19:55:22.254" v="64" actId="478"/>
          <ac:spMkLst>
            <pc:docMk/>
            <pc:sldMk cId="0" sldId="265"/>
            <ac:spMk id="7" creationId="{00000000-0000-0000-0000-000000000000}"/>
          </ac:spMkLst>
        </pc:spChg>
        <pc:spChg chg="del">
          <ac:chgData name="Norman Miller" userId="33eb6ff97e000b03" providerId="LiveId" clId="{AF113555-238B-4BFF-9883-6D9A78D31A39}" dt="2025-06-16T19:55:26.183" v="68" actId="478"/>
          <ac:spMkLst>
            <pc:docMk/>
            <pc:sldMk cId="0" sldId="265"/>
            <ac:spMk id="8" creationId="{00000000-0000-0000-0000-000000000000}"/>
          </ac:spMkLst>
        </pc:spChg>
        <pc:spChg chg="del mod">
          <ac:chgData name="Norman Miller" userId="33eb6ff97e000b03" providerId="LiveId" clId="{AF113555-238B-4BFF-9883-6D9A78D31A39}" dt="2025-06-16T19:55:25.358" v="67" actId="478"/>
          <ac:spMkLst>
            <pc:docMk/>
            <pc:sldMk cId="0" sldId="265"/>
            <ac:spMk id="9" creationId="{00000000-0000-0000-0000-000000000000}"/>
          </ac:spMkLst>
        </pc:spChg>
        <pc:spChg chg="del">
          <ac:chgData name="Norman Miller" userId="33eb6ff97e000b03" providerId="LiveId" clId="{AF113555-238B-4BFF-9883-6D9A78D31A39}" dt="2025-06-16T19:55:27.398" v="69" actId="478"/>
          <ac:spMkLst>
            <pc:docMk/>
            <pc:sldMk cId="0" sldId="265"/>
            <ac:spMk id="10" creationId="{00000000-0000-0000-0000-000000000000}"/>
          </ac:spMkLst>
        </pc:spChg>
        <pc:spChg chg="del">
          <ac:chgData name="Norman Miller" userId="33eb6ff97e000b03" providerId="LiveId" clId="{AF113555-238B-4BFF-9883-6D9A78D31A39}" dt="2025-06-16T19:55:29.406" v="70" actId="478"/>
          <ac:spMkLst>
            <pc:docMk/>
            <pc:sldMk cId="0" sldId="265"/>
            <ac:spMk id="11" creationId="{00000000-0000-0000-0000-000000000000}"/>
          </ac:spMkLst>
        </pc:spChg>
        <pc:graphicFrameChg chg="add mod">
          <ac:chgData name="Norman Miller" userId="33eb6ff97e000b03" providerId="LiveId" clId="{AF113555-238B-4BFF-9883-6D9A78D31A39}" dt="2025-06-16T19:55:18.553" v="62" actId="1076"/>
          <ac:graphicFrameMkLst>
            <pc:docMk/>
            <pc:sldMk cId="0" sldId="265"/>
            <ac:graphicFrameMk id="13" creationId="{136AA553-441C-2CAD-AE37-9956547D7BBE}"/>
          </ac:graphicFrameMkLst>
        </pc:graphicFrameChg>
        <pc:picChg chg="del">
          <ac:chgData name="Norman Miller" userId="33eb6ff97e000b03" providerId="LiveId" clId="{AF113555-238B-4BFF-9883-6D9A78D31A39}" dt="2025-06-16T19:55:12.133" v="58" actId="478"/>
          <ac:picMkLst>
            <pc:docMk/>
            <pc:sldMk cId="0" sldId="265"/>
            <ac:picMk id="3" creationId="{00000000-0000-0000-0000-000000000000}"/>
          </ac:picMkLst>
        </pc:picChg>
      </pc:sldChg>
      <pc:sldChg chg="modSp mod">
        <pc:chgData name="Norman Miller" userId="33eb6ff97e000b03" providerId="LiveId" clId="{AF113555-238B-4BFF-9883-6D9A78D31A39}" dt="2025-06-16T19:56:45.422" v="190" actId="20577"/>
        <pc:sldMkLst>
          <pc:docMk/>
          <pc:sldMk cId="0" sldId="266"/>
        </pc:sldMkLst>
        <pc:spChg chg="mod">
          <ac:chgData name="Norman Miller" userId="33eb6ff97e000b03" providerId="LiveId" clId="{AF113555-238B-4BFF-9883-6D9A78D31A39}" dt="2025-06-16T19:56:45.422" v="190" actId="20577"/>
          <ac:spMkLst>
            <pc:docMk/>
            <pc:sldMk cId="0" sldId="266"/>
            <ac:spMk id="2" creationId="{00000000-0000-0000-0000-000000000000}"/>
          </ac:spMkLst>
        </pc:spChg>
        <pc:picChg chg="mod">
          <ac:chgData name="Norman Miller" userId="33eb6ff97e000b03" providerId="LiveId" clId="{AF113555-238B-4BFF-9883-6D9A78D31A39}" dt="2025-06-16T19:56:22.222" v="136" actId="14100"/>
          <ac:picMkLst>
            <pc:docMk/>
            <pc:sldMk cId="0" sldId="266"/>
            <ac:picMk id="3" creationId="{00000000-0000-0000-0000-000000000000}"/>
          </ac:picMkLst>
        </pc:picChg>
      </pc:sldChg>
      <pc:sldChg chg="addSp delSp modSp mod">
        <pc:chgData name="Norman Miller" userId="33eb6ff97e000b03" providerId="LiveId" clId="{AF113555-238B-4BFF-9883-6D9A78D31A39}" dt="2025-06-16T20:54:46.493" v="466" actId="403"/>
        <pc:sldMkLst>
          <pc:docMk/>
          <pc:sldMk cId="0" sldId="274"/>
        </pc:sldMkLst>
        <pc:spChg chg="mod">
          <ac:chgData name="Norman Miller" userId="33eb6ff97e000b03" providerId="LiveId" clId="{AF113555-238B-4BFF-9883-6D9A78D31A39}" dt="2025-06-16T20:54:46.493" v="466" actId="403"/>
          <ac:spMkLst>
            <pc:docMk/>
            <pc:sldMk cId="0" sldId="274"/>
            <ac:spMk id="2" creationId="{00000000-0000-0000-0000-000000000000}"/>
          </ac:spMkLst>
        </pc:spChg>
        <pc:spChg chg="mod">
          <ac:chgData name="Norman Miller" userId="33eb6ff97e000b03" providerId="LiveId" clId="{AF113555-238B-4BFF-9883-6D9A78D31A39}" dt="2025-06-16T20:05:18.089" v="199" actId="403"/>
          <ac:spMkLst>
            <pc:docMk/>
            <pc:sldMk cId="0" sldId="274"/>
            <ac:spMk id="3" creationId="{00000000-0000-0000-0000-000000000000}"/>
          </ac:spMkLst>
        </pc:spChg>
        <pc:spChg chg="mod">
          <ac:chgData name="Norman Miller" userId="33eb6ff97e000b03" providerId="LiveId" clId="{AF113555-238B-4BFF-9883-6D9A78D31A39}" dt="2025-06-16T20:51:19.874" v="341" actId="20577"/>
          <ac:spMkLst>
            <pc:docMk/>
            <pc:sldMk cId="0" sldId="274"/>
            <ac:spMk id="4" creationId="{00000000-0000-0000-0000-000000000000}"/>
          </ac:spMkLst>
        </pc:spChg>
        <pc:spChg chg="mod">
          <ac:chgData name="Norman Miller" userId="33eb6ff97e000b03" providerId="LiveId" clId="{AF113555-238B-4BFF-9883-6D9A78D31A39}" dt="2025-06-16T20:51:09.899" v="339" actId="1076"/>
          <ac:spMkLst>
            <pc:docMk/>
            <pc:sldMk cId="0" sldId="274"/>
            <ac:spMk id="5" creationId="{00000000-0000-0000-0000-000000000000}"/>
          </ac:spMkLst>
        </pc:spChg>
        <pc:spChg chg="mod">
          <ac:chgData name="Norman Miller" userId="33eb6ff97e000b03" providerId="LiveId" clId="{AF113555-238B-4BFF-9883-6D9A78D31A39}" dt="2025-06-16T20:05:23.897" v="205" actId="404"/>
          <ac:spMkLst>
            <pc:docMk/>
            <pc:sldMk cId="0" sldId="274"/>
            <ac:spMk id="6" creationId="{00000000-0000-0000-0000-000000000000}"/>
          </ac:spMkLst>
        </pc:spChg>
        <pc:spChg chg="mod">
          <ac:chgData name="Norman Miller" userId="33eb6ff97e000b03" providerId="LiveId" clId="{AF113555-238B-4BFF-9883-6D9A78D31A39}" dt="2025-06-16T20:51:54.971" v="352" actId="20577"/>
          <ac:spMkLst>
            <pc:docMk/>
            <pc:sldMk cId="0" sldId="274"/>
            <ac:spMk id="7" creationId="{00000000-0000-0000-0000-000000000000}"/>
          </ac:spMkLst>
        </pc:spChg>
        <pc:spChg chg="mod">
          <ac:chgData name="Norman Miller" userId="33eb6ff97e000b03" providerId="LiveId" clId="{AF113555-238B-4BFF-9883-6D9A78D31A39}" dt="2025-06-16T20:52:08.626" v="354" actId="20577"/>
          <ac:spMkLst>
            <pc:docMk/>
            <pc:sldMk cId="0" sldId="274"/>
            <ac:spMk id="8" creationId="{00000000-0000-0000-0000-000000000000}"/>
          </ac:spMkLst>
        </pc:spChg>
        <pc:spChg chg="add mod">
          <ac:chgData name="Norman Miller" userId="33eb6ff97e000b03" providerId="LiveId" clId="{AF113555-238B-4BFF-9883-6D9A78D31A39}" dt="2025-06-16T20:54:34.559" v="463" actId="403"/>
          <ac:spMkLst>
            <pc:docMk/>
            <pc:sldMk cId="0" sldId="274"/>
            <ac:spMk id="16" creationId="{BA457B8E-5AA7-D6F0-94A1-ED7CF3EAB75A}"/>
          </ac:spMkLst>
        </pc:spChg>
        <pc:picChg chg="del mod">
          <ac:chgData name="Norman Miller" userId="33eb6ff97e000b03" providerId="LiveId" clId="{AF113555-238B-4BFF-9883-6D9A78D31A39}" dt="2025-06-16T20:05:10.702" v="195" actId="478"/>
          <ac:picMkLst>
            <pc:docMk/>
            <pc:sldMk cId="0" sldId="274"/>
            <ac:picMk id="9" creationId="{00000000-0000-0000-0000-000000000000}"/>
          </ac:picMkLst>
        </pc:picChg>
      </pc:sldChg>
      <pc:sldChg chg="modSp mod">
        <pc:chgData name="Norman Miller" userId="33eb6ff97e000b03" providerId="LiveId" clId="{AF113555-238B-4BFF-9883-6D9A78D31A39}" dt="2025-06-16T20:55:56.435" v="476" actId="1076"/>
        <pc:sldMkLst>
          <pc:docMk/>
          <pc:sldMk cId="0" sldId="275"/>
        </pc:sldMkLst>
        <pc:spChg chg="mod">
          <ac:chgData name="Norman Miller" userId="33eb6ff97e000b03" providerId="LiveId" clId="{AF113555-238B-4BFF-9883-6D9A78D31A39}" dt="2025-06-16T20:55:43.545" v="473" actId="1076"/>
          <ac:spMkLst>
            <pc:docMk/>
            <pc:sldMk cId="0" sldId="275"/>
            <ac:spMk id="16" creationId="{00000000-0000-0000-0000-000000000000}"/>
          </ac:spMkLst>
        </pc:spChg>
        <pc:spChg chg="mod">
          <ac:chgData name="Norman Miller" userId="33eb6ff97e000b03" providerId="LiveId" clId="{AF113555-238B-4BFF-9883-6D9A78D31A39}" dt="2025-06-16T20:55:47.785" v="474" actId="1076"/>
          <ac:spMkLst>
            <pc:docMk/>
            <pc:sldMk cId="0" sldId="275"/>
            <ac:spMk id="17" creationId="{00000000-0000-0000-0000-000000000000}"/>
          </ac:spMkLst>
        </pc:spChg>
        <pc:spChg chg="mod">
          <ac:chgData name="Norman Miller" userId="33eb6ff97e000b03" providerId="LiveId" clId="{AF113555-238B-4BFF-9883-6D9A78D31A39}" dt="2025-06-16T20:55:51.471" v="475" actId="1076"/>
          <ac:spMkLst>
            <pc:docMk/>
            <pc:sldMk cId="0" sldId="275"/>
            <ac:spMk id="20" creationId="{00000000-0000-0000-0000-000000000000}"/>
          </ac:spMkLst>
        </pc:spChg>
        <pc:spChg chg="mod">
          <ac:chgData name="Norman Miller" userId="33eb6ff97e000b03" providerId="LiveId" clId="{AF113555-238B-4BFF-9883-6D9A78D31A39}" dt="2025-06-16T20:55:56.435" v="476" actId="1076"/>
          <ac:spMkLst>
            <pc:docMk/>
            <pc:sldMk cId="0" sldId="275"/>
            <ac:spMk id="21" creationId="{00000000-0000-0000-0000-000000000000}"/>
          </ac:spMkLst>
        </pc:spChg>
        <pc:picChg chg="mod">
          <ac:chgData name="Norman Miller" userId="33eb6ff97e000b03" providerId="LiveId" clId="{AF113555-238B-4BFF-9883-6D9A78D31A39}" dt="2025-06-16T20:55:25.443" v="467" actId="14100"/>
          <ac:picMkLst>
            <pc:docMk/>
            <pc:sldMk cId="0" sldId="275"/>
            <ac:picMk id="3" creationId="{00000000-0000-0000-0000-000000000000}"/>
          </ac:picMkLst>
        </pc:picChg>
        <pc:picChg chg="mod">
          <ac:chgData name="Norman Miller" userId="33eb6ff97e000b03" providerId="LiveId" clId="{AF113555-238B-4BFF-9883-6D9A78D31A39}" dt="2025-06-16T20:55:27.910" v="468" actId="14100"/>
          <ac:picMkLst>
            <pc:docMk/>
            <pc:sldMk cId="0" sldId="275"/>
            <ac:picMk id="4" creationId="{00000000-0000-0000-0000-000000000000}"/>
          </ac:picMkLst>
        </pc:picChg>
        <pc:picChg chg="mod">
          <ac:chgData name="Norman Miller" userId="33eb6ff97e000b03" providerId="LiveId" clId="{AF113555-238B-4BFF-9883-6D9A78D31A39}" dt="2025-06-16T20:55:36.290" v="472" actId="1076"/>
          <ac:picMkLst>
            <pc:docMk/>
            <pc:sldMk cId="0" sldId="275"/>
            <ac:picMk id="5" creationId="{00000000-0000-0000-0000-000000000000}"/>
          </ac:picMkLst>
        </pc:picChg>
      </pc:sldChg>
      <pc:sldChg chg="new del">
        <pc:chgData name="Norman Miller" userId="33eb6ff97e000b03" providerId="LiveId" clId="{AF113555-238B-4BFF-9883-6D9A78D31A39}" dt="2025-06-16T19:52:33.049" v="2" actId="47"/>
        <pc:sldMkLst>
          <pc:docMk/>
          <pc:sldMk cId="1725486919" sldId="276"/>
        </pc:sldMkLst>
      </pc:sldChg>
      <pc:sldChg chg="addSp delSp modSp add mod">
        <pc:chgData name="Norman Miller" userId="33eb6ff97e000b03" providerId="LiveId" clId="{AF113555-238B-4BFF-9883-6D9A78D31A39}" dt="2025-06-16T19:54:42.194" v="56" actId="14100"/>
        <pc:sldMkLst>
          <pc:docMk/>
          <pc:sldMk cId="2630856941" sldId="277"/>
        </pc:sldMkLst>
        <pc:spChg chg="mod">
          <ac:chgData name="Norman Miller" userId="33eb6ff97e000b03" providerId="LiveId" clId="{AF113555-238B-4BFF-9883-6D9A78D31A39}" dt="2025-06-16T19:52:57.398" v="53" actId="6549"/>
          <ac:spMkLst>
            <pc:docMk/>
            <pc:sldMk cId="2630856941" sldId="277"/>
            <ac:spMk id="2" creationId="{9CBC45F3-A805-0835-C15E-3737353F4C11}"/>
          </ac:spMkLst>
        </pc:spChg>
        <pc:picChg chg="del">
          <ac:chgData name="Norman Miller" userId="33eb6ff97e000b03" providerId="LiveId" clId="{AF113555-238B-4BFF-9883-6D9A78D31A39}" dt="2025-06-16T19:52:36.014" v="3" actId="478"/>
          <ac:picMkLst>
            <pc:docMk/>
            <pc:sldMk cId="2630856941" sldId="277"/>
            <ac:picMk id="3" creationId="{A5E04D34-E44C-1272-CB0D-4EE19417649D}"/>
          </ac:picMkLst>
        </pc:picChg>
        <pc:picChg chg="add mod">
          <ac:chgData name="Norman Miller" userId="33eb6ff97e000b03" providerId="LiveId" clId="{AF113555-238B-4BFF-9883-6D9A78D31A39}" dt="2025-06-16T19:54:42.194" v="56" actId="14100"/>
          <ac:picMkLst>
            <pc:docMk/>
            <pc:sldMk cId="2630856941" sldId="277"/>
            <ac:picMk id="13" creationId="{853FF5F9-D0E5-502E-3326-13368D8B676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Sheet1!$G$2</c:f>
              <c:strCache>
                <c:ptCount val="1"/>
                <c:pt idx="0">
                  <c:v>Asset B</c:v>
                </c:pt>
              </c:strCache>
            </c:strRef>
          </c:tx>
          <c:spPr>
            <a:solidFill>
              <a:srgbClr val="FF0000">
                <a:alpha val="10000"/>
              </a:srgbClr>
            </a:solidFill>
            <a:ln w="25400">
              <a:solidFill>
                <a:srgbClr val="FF0000"/>
              </a:solidFill>
            </a:ln>
            <a:effectLst/>
          </c:spPr>
          <c:cat>
            <c:numRef>
              <c:f>Sheet1!$E$3:$E$303</c:f>
              <c:numCache>
                <c:formatCode>0.0%</c:formatCode>
                <c:ptCount val="301"/>
                <c:pt idx="0">
                  <c:v>-5.0000000000000017E-2</c:v>
                </c:pt>
                <c:pt idx="1">
                  <c:v>-4.9000000000000016E-2</c:v>
                </c:pt>
                <c:pt idx="2">
                  <c:v>-4.8000000000000015E-2</c:v>
                </c:pt>
                <c:pt idx="3">
                  <c:v>-4.7000000000000014E-2</c:v>
                </c:pt>
                <c:pt idx="4">
                  <c:v>-4.6000000000000013E-2</c:v>
                </c:pt>
                <c:pt idx="5">
                  <c:v>-4.5000000000000012E-2</c:v>
                </c:pt>
                <c:pt idx="6">
                  <c:v>-4.4000000000000011E-2</c:v>
                </c:pt>
                <c:pt idx="7">
                  <c:v>-4.300000000000001E-2</c:v>
                </c:pt>
                <c:pt idx="8">
                  <c:v>-4.200000000000001E-2</c:v>
                </c:pt>
                <c:pt idx="9">
                  <c:v>-4.1000000000000009E-2</c:v>
                </c:pt>
                <c:pt idx="10">
                  <c:v>-4.0000000000000008E-2</c:v>
                </c:pt>
                <c:pt idx="11">
                  <c:v>-3.9000000000000007E-2</c:v>
                </c:pt>
                <c:pt idx="12">
                  <c:v>-3.8000000000000006E-2</c:v>
                </c:pt>
                <c:pt idx="13">
                  <c:v>-3.7000000000000005E-2</c:v>
                </c:pt>
                <c:pt idx="14">
                  <c:v>-3.6000000000000004E-2</c:v>
                </c:pt>
                <c:pt idx="15">
                  <c:v>-3.5000000000000003E-2</c:v>
                </c:pt>
                <c:pt idx="16">
                  <c:v>-3.4000000000000002E-2</c:v>
                </c:pt>
                <c:pt idx="17">
                  <c:v>-3.3000000000000002E-2</c:v>
                </c:pt>
                <c:pt idx="18">
                  <c:v>-3.2000000000000001E-2</c:v>
                </c:pt>
                <c:pt idx="19">
                  <c:v>-3.1E-2</c:v>
                </c:pt>
                <c:pt idx="20">
                  <c:v>-0.03</c:v>
                </c:pt>
                <c:pt idx="21">
                  <c:v>-2.8999999999999998E-2</c:v>
                </c:pt>
                <c:pt idx="22">
                  <c:v>-2.7999999999999997E-2</c:v>
                </c:pt>
                <c:pt idx="23">
                  <c:v>-2.6999999999999996E-2</c:v>
                </c:pt>
                <c:pt idx="24">
                  <c:v>-2.5999999999999995E-2</c:v>
                </c:pt>
                <c:pt idx="25">
                  <c:v>-2.4999999999999994E-2</c:v>
                </c:pt>
                <c:pt idx="26">
                  <c:v>-2.3999999999999994E-2</c:v>
                </c:pt>
                <c:pt idx="27">
                  <c:v>-2.2999999999999993E-2</c:v>
                </c:pt>
                <c:pt idx="28">
                  <c:v>-2.1999999999999992E-2</c:v>
                </c:pt>
                <c:pt idx="29">
                  <c:v>-2.0999999999999991E-2</c:v>
                </c:pt>
                <c:pt idx="30">
                  <c:v>-1.999999999999999E-2</c:v>
                </c:pt>
                <c:pt idx="31">
                  <c:v>-1.8999999999999989E-2</c:v>
                </c:pt>
                <c:pt idx="32">
                  <c:v>-1.7999999999999988E-2</c:v>
                </c:pt>
                <c:pt idx="33">
                  <c:v>-1.6999999999999987E-2</c:v>
                </c:pt>
                <c:pt idx="34">
                  <c:v>-1.5999999999999986E-2</c:v>
                </c:pt>
                <c:pt idx="35">
                  <c:v>-1.4999999999999986E-2</c:v>
                </c:pt>
                <c:pt idx="36">
                  <c:v>-1.3999999999999985E-2</c:v>
                </c:pt>
                <c:pt idx="37">
                  <c:v>-1.2999999999999984E-2</c:v>
                </c:pt>
                <c:pt idx="38">
                  <c:v>-1.1999999999999983E-2</c:v>
                </c:pt>
                <c:pt idx="39">
                  <c:v>-1.0999999999999982E-2</c:v>
                </c:pt>
                <c:pt idx="40">
                  <c:v>-9.9999999999999811E-3</c:v>
                </c:pt>
                <c:pt idx="41">
                  <c:v>-8.9999999999999802E-3</c:v>
                </c:pt>
                <c:pt idx="42">
                  <c:v>-7.9999999999999793E-3</c:v>
                </c:pt>
                <c:pt idx="43">
                  <c:v>-6.9999999999999793E-3</c:v>
                </c:pt>
                <c:pt idx="44">
                  <c:v>-5.9999999999999793E-3</c:v>
                </c:pt>
                <c:pt idx="45">
                  <c:v>-4.9999999999999793E-3</c:v>
                </c:pt>
                <c:pt idx="46">
                  <c:v>-3.9999999999999793E-3</c:v>
                </c:pt>
                <c:pt idx="47">
                  <c:v>-2.9999999999999792E-3</c:v>
                </c:pt>
                <c:pt idx="48">
                  <c:v>-1.9999999999999792E-3</c:v>
                </c:pt>
                <c:pt idx="49">
                  <c:v>-9.999999999999792E-4</c:v>
                </c:pt>
                <c:pt idx="50">
                  <c:v>2.0816681711721685E-17</c:v>
                </c:pt>
                <c:pt idx="51">
                  <c:v>1.0000000000000208E-3</c:v>
                </c:pt>
                <c:pt idx="52">
                  <c:v>2.0000000000000209E-3</c:v>
                </c:pt>
                <c:pt idx="53">
                  <c:v>3.0000000000000209E-3</c:v>
                </c:pt>
                <c:pt idx="54">
                  <c:v>4.0000000000000209E-3</c:v>
                </c:pt>
                <c:pt idx="55">
                  <c:v>5.0000000000000209E-3</c:v>
                </c:pt>
                <c:pt idx="56">
                  <c:v>6.0000000000000209E-3</c:v>
                </c:pt>
                <c:pt idx="57">
                  <c:v>7.000000000000021E-3</c:v>
                </c:pt>
                <c:pt idx="58">
                  <c:v>8.000000000000021E-3</c:v>
                </c:pt>
                <c:pt idx="59">
                  <c:v>9.0000000000000219E-3</c:v>
                </c:pt>
                <c:pt idx="60">
                  <c:v>1.0000000000000023E-2</c:v>
                </c:pt>
                <c:pt idx="61">
                  <c:v>1.1000000000000024E-2</c:v>
                </c:pt>
                <c:pt idx="62">
                  <c:v>1.2000000000000025E-2</c:v>
                </c:pt>
                <c:pt idx="63">
                  <c:v>1.3000000000000025E-2</c:v>
                </c:pt>
                <c:pt idx="64">
                  <c:v>1.4000000000000026E-2</c:v>
                </c:pt>
                <c:pt idx="65">
                  <c:v>1.5000000000000027E-2</c:v>
                </c:pt>
                <c:pt idx="66">
                  <c:v>1.6000000000000028E-2</c:v>
                </c:pt>
                <c:pt idx="67">
                  <c:v>1.7000000000000029E-2</c:v>
                </c:pt>
                <c:pt idx="68">
                  <c:v>1.800000000000003E-2</c:v>
                </c:pt>
                <c:pt idx="69">
                  <c:v>1.9000000000000031E-2</c:v>
                </c:pt>
                <c:pt idx="70">
                  <c:v>2.0000000000000032E-2</c:v>
                </c:pt>
                <c:pt idx="71">
                  <c:v>2.1000000000000033E-2</c:v>
                </c:pt>
                <c:pt idx="72">
                  <c:v>2.2000000000000033E-2</c:v>
                </c:pt>
                <c:pt idx="73">
                  <c:v>2.3000000000000034E-2</c:v>
                </c:pt>
                <c:pt idx="74">
                  <c:v>2.4000000000000035E-2</c:v>
                </c:pt>
                <c:pt idx="75">
                  <c:v>2.5000000000000036E-2</c:v>
                </c:pt>
                <c:pt idx="76">
                  <c:v>2.6000000000000037E-2</c:v>
                </c:pt>
                <c:pt idx="77">
                  <c:v>2.7000000000000038E-2</c:v>
                </c:pt>
                <c:pt idx="78">
                  <c:v>2.8000000000000039E-2</c:v>
                </c:pt>
                <c:pt idx="79">
                  <c:v>2.900000000000004E-2</c:v>
                </c:pt>
                <c:pt idx="80">
                  <c:v>3.0000000000000041E-2</c:v>
                </c:pt>
                <c:pt idx="81">
                  <c:v>3.1000000000000041E-2</c:v>
                </c:pt>
                <c:pt idx="82">
                  <c:v>3.2000000000000042E-2</c:v>
                </c:pt>
                <c:pt idx="83">
                  <c:v>3.3000000000000043E-2</c:v>
                </c:pt>
                <c:pt idx="84">
                  <c:v>3.4000000000000044E-2</c:v>
                </c:pt>
                <c:pt idx="85">
                  <c:v>3.5000000000000045E-2</c:v>
                </c:pt>
                <c:pt idx="86">
                  <c:v>3.6000000000000046E-2</c:v>
                </c:pt>
                <c:pt idx="87">
                  <c:v>3.7000000000000047E-2</c:v>
                </c:pt>
                <c:pt idx="88">
                  <c:v>3.8000000000000048E-2</c:v>
                </c:pt>
                <c:pt idx="89">
                  <c:v>3.9000000000000049E-2</c:v>
                </c:pt>
                <c:pt idx="90">
                  <c:v>4.0000000000000049E-2</c:v>
                </c:pt>
                <c:pt idx="91">
                  <c:v>4.100000000000005E-2</c:v>
                </c:pt>
                <c:pt idx="92">
                  <c:v>4.2000000000000051E-2</c:v>
                </c:pt>
                <c:pt idx="93">
                  <c:v>4.3000000000000052E-2</c:v>
                </c:pt>
                <c:pt idx="94">
                  <c:v>4.4000000000000053E-2</c:v>
                </c:pt>
                <c:pt idx="95">
                  <c:v>4.5000000000000054E-2</c:v>
                </c:pt>
                <c:pt idx="96">
                  <c:v>4.6000000000000055E-2</c:v>
                </c:pt>
                <c:pt idx="97">
                  <c:v>4.7000000000000056E-2</c:v>
                </c:pt>
                <c:pt idx="98">
                  <c:v>4.8000000000000057E-2</c:v>
                </c:pt>
                <c:pt idx="99">
                  <c:v>4.9000000000000057E-2</c:v>
                </c:pt>
                <c:pt idx="100">
                  <c:v>5.0000000000000058E-2</c:v>
                </c:pt>
                <c:pt idx="101">
                  <c:v>5.1000000000000059E-2</c:v>
                </c:pt>
                <c:pt idx="102">
                  <c:v>5.200000000000006E-2</c:v>
                </c:pt>
                <c:pt idx="103">
                  <c:v>5.3000000000000061E-2</c:v>
                </c:pt>
                <c:pt idx="104">
                  <c:v>5.4000000000000062E-2</c:v>
                </c:pt>
                <c:pt idx="105">
                  <c:v>5.5000000000000063E-2</c:v>
                </c:pt>
                <c:pt idx="106">
                  <c:v>5.6000000000000064E-2</c:v>
                </c:pt>
                <c:pt idx="107">
                  <c:v>5.7000000000000065E-2</c:v>
                </c:pt>
                <c:pt idx="108">
                  <c:v>5.8000000000000065E-2</c:v>
                </c:pt>
                <c:pt idx="109">
                  <c:v>5.9000000000000066E-2</c:v>
                </c:pt>
                <c:pt idx="110">
                  <c:v>6.0000000000000067E-2</c:v>
                </c:pt>
                <c:pt idx="111">
                  <c:v>6.1000000000000068E-2</c:v>
                </c:pt>
                <c:pt idx="112">
                  <c:v>6.2000000000000069E-2</c:v>
                </c:pt>
                <c:pt idx="113">
                  <c:v>6.300000000000007E-2</c:v>
                </c:pt>
                <c:pt idx="114">
                  <c:v>6.4000000000000071E-2</c:v>
                </c:pt>
                <c:pt idx="115">
                  <c:v>6.5000000000000072E-2</c:v>
                </c:pt>
                <c:pt idx="116">
                  <c:v>6.6000000000000072E-2</c:v>
                </c:pt>
                <c:pt idx="117">
                  <c:v>6.7000000000000073E-2</c:v>
                </c:pt>
                <c:pt idx="118">
                  <c:v>6.8000000000000074E-2</c:v>
                </c:pt>
                <c:pt idx="119">
                  <c:v>6.9000000000000075E-2</c:v>
                </c:pt>
                <c:pt idx="120">
                  <c:v>7.0000000000000076E-2</c:v>
                </c:pt>
                <c:pt idx="121">
                  <c:v>7.1000000000000077E-2</c:v>
                </c:pt>
                <c:pt idx="122">
                  <c:v>7.2000000000000078E-2</c:v>
                </c:pt>
                <c:pt idx="123">
                  <c:v>7.3000000000000079E-2</c:v>
                </c:pt>
                <c:pt idx="124">
                  <c:v>7.400000000000008E-2</c:v>
                </c:pt>
                <c:pt idx="125">
                  <c:v>7.500000000000008E-2</c:v>
                </c:pt>
                <c:pt idx="126">
                  <c:v>7.6000000000000081E-2</c:v>
                </c:pt>
                <c:pt idx="127">
                  <c:v>7.7000000000000082E-2</c:v>
                </c:pt>
                <c:pt idx="128">
                  <c:v>7.8000000000000083E-2</c:v>
                </c:pt>
                <c:pt idx="129">
                  <c:v>7.9000000000000084E-2</c:v>
                </c:pt>
                <c:pt idx="130">
                  <c:v>8.0000000000000085E-2</c:v>
                </c:pt>
                <c:pt idx="131">
                  <c:v>8.1000000000000086E-2</c:v>
                </c:pt>
                <c:pt idx="132">
                  <c:v>8.2000000000000087E-2</c:v>
                </c:pt>
                <c:pt idx="133">
                  <c:v>8.3000000000000088E-2</c:v>
                </c:pt>
                <c:pt idx="134">
                  <c:v>8.4000000000000088E-2</c:v>
                </c:pt>
                <c:pt idx="135">
                  <c:v>8.5000000000000089E-2</c:v>
                </c:pt>
                <c:pt idx="136">
                  <c:v>8.600000000000009E-2</c:v>
                </c:pt>
                <c:pt idx="137">
                  <c:v>8.7000000000000091E-2</c:v>
                </c:pt>
                <c:pt idx="138">
                  <c:v>8.8000000000000092E-2</c:v>
                </c:pt>
                <c:pt idx="139">
                  <c:v>8.9000000000000093E-2</c:v>
                </c:pt>
                <c:pt idx="140">
                  <c:v>9.0000000000000094E-2</c:v>
                </c:pt>
                <c:pt idx="141">
                  <c:v>9.1000000000000095E-2</c:v>
                </c:pt>
                <c:pt idx="142">
                  <c:v>9.2000000000000096E-2</c:v>
                </c:pt>
                <c:pt idx="143">
                  <c:v>9.3000000000000096E-2</c:v>
                </c:pt>
                <c:pt idx="144">
                  <c:v>9.4000000000000097E-2</c:v>
                </c:pt>
                <c:pt idx="145">
                  <c:v>9.5000000000000098E-2</c:v>
                </c:pt>
                <c:pt idx="146">
                  <c:v>9.6000000000000099E-2</c:v>
                </c:pt>
                <c:pt idx="147">
                  <c:v>9.70000000000001E-2</c:v>
                </c:pt>
                <c:pt idx="148">
                  <c:v>9.8000000000000101E-2</c:v>
                </c:pt>
                <c:pt idx="149">
                  <c:v>9.9000000000000102E-2</c:v>
                </c:pt>
                <c:pt idx="150">
                  <c:v>0.1000000000000001</c:v>
                </c:pt>
                <c:pt idx="151">
                  <c:v>0.1010000000000001</c:v>
                </c:pt>
                <c:pt idx="152">
                  <c:v>0.1020000000000001</c:v>
                </c:pt>
                <c:pt idx="153">
                  <c:v>0.10300000000000011</c:v>
                </c:pt>
                <c:pt idx="154">
                  <c:v>0.10400000000000011</c:v>
                </c:pt>
                <c:pt idx="155">
                  <c:v>0.10500000000000011</c:v>
                </c:pt>
                <c:pt idx="156">
                  <c:v>0.10600000000000011</c:v>
                </c:pt>
                <c:pt idx="157">
                  <c:v>0.10700000000000011</c:v>
                </c:pt>
                <c:pt idx="158">
                  <c:v>0.10800000000000011</c:v>
                </c:pt>
                <c:pt idx="159">
                  <c:v>0.10900000000000011</c:v>
                </c:pt>
                <c:pt idx="160">
                  <c:v>0.11000000000000011</c:v>
                </c:pt>
                <c:pt idx="161">
                  <c:v>0.11100000000000011</c:v>
                </c:pt>
                <c:pt idx="162">
                  <c:v>0.11200000000000011</c:v>
                </c:pt>
                <c:pt idx="163">
                  <c:v>0.11300000000000011</c:v>
                </c:pt>
                <c:pt idx="164">
                  <c:v>0.11400000000000012</c:v>
                </c:pt>
                <c:pt idx="165">
                  <c:v>0.11500000000000012</c:v>
                </c:pt>
                <c:pt idx="166">
                  <c:v>0.11600000000000012</c:v>
                </c:pt>
                <c:pt idx="167">
                  <c:v>0.11700000000000012</c:v>
                </c:pt>
                <c:pt idx="168">
                  <c:v>0.11800000000000012</c:v>
                </c:pt>
                <c:pt idx="169">
                  <c:v>0.11900000000000012</c:v>
                </c:pt>
                <c:pt idx="170">
                  <c:v>0.12000000000000012</c:v>
                </c:pt>
                <c:pt idx="171">
                  <c:v>0.12100000000000012</c:v>
                </c:pt>
                <c:pt idx="172">
                  <c:v>0.12200000000000012</c:v>
                </c:pt>
                <c:pt idx="173">
                  <c:v>0.12300000000000012</c:v>
                </c:pt>
                <c:pt idx="174">
                  <c:v>0.12400000000000012</c:v>
                </c:pt>
                <c:pt idx="175">
                  <c:v>0.12500000000000011</c:v>
                </c:pt>
                <c:pt idx="176">
                  <c:v>0.12600000000000011</c:v>
                </c:pt>
                <c:pt idx="177">
                  <c:v>0.12700000000000011</c:v>
                </c:pt>
                <c:pt idx="178">
                  <c:v>0.12800000000000011</c:v>
                </c:pt>
                <c:pt idx="179">
                  <c:v>0.12900000000000011</c:v>
                </c:pt>
                <c:pt idx="180">
                  <c:v>0.13000000000000012</c:v>
                </c:pt>
                <c:pt idx="181">
                  <c:v>0.13100000000000012</c:v>
                </c:pt>
                <c:pt idx="182">
                  <c:v>0.13200000000000012</c:v>
                </c:pt>
                <c:pt idx="183">
                  <c:v>0.13300000000000012</c:v>
                </c:pt>
                <c:pt idx="184">
                  <c:v>0.13400000000000012</c:v>
                </c:pt>
                <c:pt idx="185">
                  <c:v>0.13500000000000012</c:v>
                </c:pt>
                <c:pt idx="186">
                  <c:v>0.13600000000000012</c:v>
                </c:pt>
                <c:pt idx="187">
                  <c:v>0.13700000000000012</c:v>
                </c:pt>
                <c:pt idx="188">
                  <c:v>0.13800000000000012</c:v>
                </c:pt>
                <c:pt idx="189">
                  <c:v>0.13900000000000012</c:v>
                </c:pt>
                <c:pt idx="190">
                  <c:v>0.14000000000000012</c:v>
                </c:pt>
                <c:pt idx="191">
                  <c:v>0.14100000000000013</c:v>
                </c:pt>
                <c:pt idx="192">
                  <c:v>0.14200000000000013</c:v>
                </c:pt>
                <c:pt idx="193">
                  <c:v>0.14300000000000013</c:v>
                </c:pt>
                <c:pt idx="194">
                  <c:v>0.14400000000000013</c:v>
                </c:pt>
                <c:pt idx="195">
                  <c:v>0.14500000000000013</c:v>
                </c:pt>
                <c:pt idx="196">
                  <c:v>0.14600000000000013</c:v>
                </c:pt>
                <c:pt idx="197">
                  <c:v>0.14700000000000013</c:v>
                </c:pt>
                <c:pt idx="198">
                  <c:v>0.14800000000000013</c:v>
                </c:pt>
                <c:pt idx="199">
                  <c:v>0.14900000000000013</c:v>
                </c:pt>
                <c:pt idx="200">
                  <c:v>0.15000000000000013</c:v>
                </c:pt>
                <c:pt idx="201">
                  <c:v>0.15100000000000013</c:v>
                </c:pt>
                <c:pt idx="202">
                  <c:v>0.15200000000000014</c:v>
                </c:pt>
                <c:pt idx="203">
                  <c:v>0.15300000000000014</c:v>
                </c:pt>
                <c:pt idx="204">
                  <c:v>0.15400000000000014</c:v>
                </c:pt>
                <c:pt idx="205">
                  <c:v>0.15500000000000014</c:v>
                </c:pt>
                <c:pt idx="206">
                  <c:v>0.15600000000000014</c:v>
                </c:pt>
                <c:pt idx="207">
                  <c:v>0.15700000000000014</c:v>
                </c:pt>
                <c:pt idx="208">
                  <c:v>0.15800000000000014</c:v>
                </c:pt>
                <c:pt idx="209">
                  <c:v>0.15900000000000014</c:v>
                </c:pt>
                <c:pt idx="210">
                  <c:v>0.16000000000000014</c:v>
                </c:pt>
                <c:pt idx="211">
                  <c:v>0.16100000000000014</c:v>
                </c:pt>
                <c:pt idx="212">
                  <c:v>0.16200000000000014</c:v>
                </c:pt>
                <c:pt idx="213">
                  <c:v>0.16300000000000014</c:v>
                </c:pt>
                <c:pt idx="214">
                  <c:v>0.16400000000000015</c:v>
                </c:pt>
                <c:pt idx="215">
                  <c:v>0.16500000000000015</c:v>
                </c:pt>
                <c:pt idx="216">
                  <c:v>0.16600000000000015</c:v>
                </c:pt>
                <c:pt idx="217">
                  <c:v>0.16700000000000015</c:v>
                </c:pt>
                <c:pt idx="218">
                  <c:v>0.16800000000000015</c:v>
                </c:pt>
                <c:pt idx="219">
                  <c:v>0.16900000000000015</c:v>
                </c:pt>
                <c:pt idx="220">
                  <c:v>0.17000000000000015</c:v>
                </c:pt>
                <c:pt idx="221">
                  <c:v>0.17100000000000015</c:v>
                </c:pt>
                <c:pt idx="222">
                  <c:v>0.17200000000000015</c:v>
                </c:pt>
                <c:pt idx="223">
                  <c:v>0.17300000000000015</c:v>
                </c:pt>
                <c:pt idx="224">
                  <c:v>0.17400000000000015</c:v>
                </c:pt>
                <c:pt idx="225">
                  <c:v>0.17500000000000016</c:v>
                </c:pt>
                <c:pt idx="226">
                  <c:v>0.17600000000000016</c:v>
                </c:pt>
                <c:pt idx="227">
                  <c:v>0.17700000000000016</c:v>
                </c:pt>
                <c:pt idx="228">
                  <c:v>0.17800000000000016</c:v>
                </c:pt>
                <c:pt idx="229">
                  <c:v>0.17900000000000016</c:v>
                </c:pt>
                <c:pt idx="230">
                  <c:v>0.18000000000000016</c:v>
                </c:pt>
                <c:pt idx="231">
                  <c:v>0.18100000000000016</c:v>
                </c:pt>
                <c:pt idx="232">
                  <c:v>0.18200000000000016</c:v>
                </c:pt>
                <c:pt idx="233">
                  <c:v>0.18300000000000016</c:v>
                </c:pt>
                <c:pt idx="234">
                  <c:v>0.18400000000000016</c:v>
                </c:pt>
                <c:pt idx="235">
                  <c:v>0.18500000000000016</c:v>
                </c:pt>
                <c:pt idx="236">
                  <c:v>0.18600000000000017</c:v>
                </c:pt>
                <c:pt idx="237">
                  <c:v>0.18700000000000017</c:v>
                </c:pt>
                <c:pt idx="238">
                  <c:v>0.18800000000000017</c:v>
                </c:pt>
                <c:pt idx="239">
                  <c:v>0.18900000000000017</c:v>
                </c:pt>
                <c:pt idx="240">
                  <c:v>0.19000000000000017</c:v>
                </c:pt>
                <c:pt idx="241">
                  <c:v>0.19100000000000017</c:v>
                </c:pt>
                <c:pt idx="242">
                  <c:v>0.19200000000000017</c:v>
                </c:pt>
                <c:pt idx="243">
                  <c:v>0.19300000000000017</c:v>
                </c:pt>
                <c:pt idx="244">
                  <c:v>0.19400000000000017</c:v>
                </c:pt>
                <c:pt idx="245">
                  <c:v>0.19500000000000017</c:v>
                </c:pt>
                <c:pt idx="246">
                  <c:v>0.19600000000000017</c:v>
                </c:pt>
                <c:pt idx="247">
                  <c:v>0.19700000000000017</c:v>
                </c:pt>
                <c:pt idx="248">
                  <c:v>0.19800000000000018</c:v>
                </c:pt>
                <c:pt idx="249">
                  <c:v>0.19900000000000018</c:v>
                </c:pt>
                <c:pt idx="250">
                  <c:v>0.20000000000000018</c:v>
                </c:pt>
                <c:pt idx="251">
                  <c:v>0.20100000000000018</c:v>
                </c:pt>
                <c:pt idx="252">
                  <c:v>0.20200000000000018</c:v>
                </c:pt>
                <c:pt idx="253">
                  <c:v>0.20300000000000018</c:v>
                </c:pt>
                <c:pt idx="254">
                  <c:v>0.20400000000000018</c:v>
                </c:pt>
                <c:pt idx="255">
                  <c:v>0.20500000000000018</c:v>
                </c:pt>
                <c:pt idx="256">
                  <c:v>0.20600000000000018</c:v>
                </c:pt>
                <c:pt idx="257">
                  <c:v>0.20700000000000018</c:v>
                </c:pt>
                <c:pt idx="258">
                  <c:v>0.20800000000000018</c:v>
                </c:pt>
                <c:pt idx="259">
                  <c:v>0.20900000000000019</c:v>
                </c:pt>
                <c:pt idx="260">
                  <c:v>0.21000000000000019</c:v>
                </c:pt>
                <c:pt idx="261">
                  <c:v>0.21100000000000019</c:v>
                </c:pt>
                <c:pt idx="262">
                  <c:v>0.21200000000000019</c:v>
                </c:pt>
                <c:pt idx="263">
                  <c:v>0.21300000000000019</c:v>
                </c:pt>
                <c:pt idx="264">
                  <c:v>0.21400000000000019</c:v>
                </c:pt>
                <c:pt idx="265">
                  <c:v>0.21500000000000019</c:v>
                </c:pt>
                <c:pt idx="266">
                  <c:v>0.21600000000000019</c:v>
                </c:pt>
                <c:pt idx="267">
                  <c:v>0.21700000000000019</c:v>
                </c:pt>
                <c:pt idx="268">
                  <c:v>0.21800000000000019</c:v>
                </c:pt>
                <c:pt idx="269">
                  <c:v>0.21900000000000019</c:v>
                </c:pt>
                <c:pt idx="270">
                  <c:v>0.2200000000000002</c:v>
                </c:pt>
                <c:pt idx="271">
                  <c:v>0.2210000000000002</c:v>
                </c:pt>
                <c:pt idx="272">
                  <c:v>0.2220000000000002</c:v>
                </c:pt>
                <c:pt idx="273">
                  <c:v>0.2230000000000002</c:v>
                </c:pt>
                <c:pt idx="274">
                  <c:v>0.2240000000000002</c:v>
                </c:pt>
                <c:pt idx="275">
                  <c:v>0.2250000000000002</c:v>
                </c:pt>
                <c:pt idx="276">
                  <c:v>0.2260000000000002</c:v>
                </c:pt>
                <c:pt idx="277">
                  <c:v>0.2270000000000002</c:v>
                </c:pt>
                <c:pt idx="278">
                  <c:v>0.2280000000000002</c:v>
                </c:pt>
                <c:pt idx="279">
                  <c:v>0.2290000000000002</c:v>
                </c:pt>
                <c:pt idx="280">
                  <c:v>0.2300000000000002</c:v>
                </c:pt>
                <c:pt idx="281">
                  <c:v>0.23100000000000021</c:v>
                </c:pt>
                <c:pt idx="282">
                  <c:v>0.23200000000000021</c:v>
                </c:pt>
                <c:pt idx="283">
                  <c:v>0.23300000000000021</c:v>
                </c:pt>
                <c:pt idx="284">
                  <c:v>0.23400000000000021</c:v>
                </c:pt>
                <c:pt idx="285">
                  <c:v>0.23500000000000021</c:v>
                </c:pt>
                <c:pt idx="286">
                  <c:v>0.23600000000000021</c:v>
                </c:pt>
                <c:pt idx="287">
                  <c:v>0.23700000000000021</c:v>
                </c:pt>
                <c:pt idx="288">
                  <c:v>0.23800000000000021</c:v>
                </c:pt>
                <c:pt idx="289">
                  <c:v>0.23900000000000021</c:v>
                </c:pt>
                <c:pt idx="290">
                  <c:v>0.24000000000000021</c:v>
                </c:pt>
                <c:pt idx="291">
                  <c:v>0.24100000000000021</c:v>
                </c:pt>
                <c:pt idx="292">
                  <c:v>0.24200000000000021</c:v>
                </c:pt>
                <c:pt idx="293">
                  <c:v>0.24300000000000022</c:v>
                </c:pt>
                <c:pt idx="294">
                  <c:v>0.24400000000000022</c:v>
                </c:pt>
                <c:pt idx="295">
                  <c:v>0.24500000000000022</c:v>
                </c:pt>
                <c:pt idx="296">
                  <c:v>0.24600000000000022</c:v>
                </c:pt>
                <c:pt idx="297">
                  <c:v>0.24700000000000022</c:v>
                </c:pt>
                <c:pt idx="298">
                  <c:v>0.24800000000000022</c:v>
                </c:pt>
                <c:pt idx="299">
                  <c:v>0.24900000000000022</c:v>
                </c:pt>
                <c:pt idx="300">
                  <c:v>0.25000000000000022</c:v>
                </c:pt>
              </c:numCache>
            </c:numRef>
          </c:cat>
          <c:val>
            <c:numRef>
              <c:f>Sheet1!$G$3:$G$303</c:f>
              <c:numCache>
                <c:formatCode>0%</c:formatCode>
                <c:ptCount val="301"/>
                <c:pt idx="0">
                  <c:v>5.5307095498442588E-50</c:v>
                </c:pt>
                <c:pt idx="1">
                  <c:v>2.4663295258804809E-49</c:v>
                </c:pt>
                <c:pt idx="2">
                  <c:v>1.0888759553276905E-48</c:v>
                </c:pt>
                <c:pt idx="3">
                  <c:v>4.7595157530205082E-48</c:v>
                </c:pt>
                <c:pt idx="4">
                  <c:v>2.0597010224088722E-47</c:v>
                </c:pt>
                <c:pt idx="5">
                  <c:v>8.824754974594572E-47</c:v>
                </c:pt>
                <c:pt idx="6">
                  <c:v>3.7433305798849027E-46</c:v>
                </c:pt>
                <c:pt idx="7">
                  <c:v>1.5720659586057322E-45</c:v>
                </c:pt>
                <c:pt idx="8">
                  <c:v>6.5364267753184709E-45</c:v>
                </c:pt>
                <c:pt idx="9">
                  <c:v>2.6907112356423892E-44</c:v>
                </c:pt>
                <c:pt idx="10">
                  <c:v>1.0966065593889402E-43</c:v>
                </c:pt>
                <c:pt idx="11">
                  <c:v>4.4247795833161668E-43</c:v>
                </c:pt>
                <c:pt idx="12">
                  <c:v>1.7676224102535009E-42</c:v>
                </c:pt>
                <c:pt idx="13">
                  <c:v>6.9910822497063886E-42</c:v>
                </c:pt>
                <c:pt idx="14">
                  <c:v>2.7375141923552304E-41</c:v>
                </c:pt>
                <c:pt idx="15">
                  <c:v>1.0612688139152158E-40</c:v>
                </c:pt>
                <c:pt idx="16">
                  <c:v>4.0733476775278445E-40</c:v>
                </c:pt>
                <c:pt idx="17">
                  <c:v>1.5478704662962061E-39</c:v>
                </c:pt>
                <c:pt idx="18">
                  <c:v>5.8233755997364031E-39</c:v>
                </c:pt>
                <c:pt idx="19">
                  <c:v>2.1690624002606628E-38</c:v>
                </c:pt>
                <c:pt idx="20">
                  <c:v>7.9988277570068127E-38</c:v>
                </c:pt>
                <c:pt idx="21">
                  <c:v>2.9203687938681378E-37</c:v>
                </c:pt>
                <c:pt idx="22">
                  <c:v>1.0556163502452736E-36</c:v>
                </c:pt>
                <c:pt idx="23">
                  <c:v>3.7777357211491192E-36</c:v>
                </c:pt>
                <c:pt idx="24">
                  <c:v>1.338486799254288E-35</c:v>
                </c:pt>
                <c:pt idx="25">
                  <c:v>4.6951953579751464E-35</c:v>
                </c:pt>
                <c:pt idx="26">
                  <c:v>1.6306107348396451E-34</c:v>
                </c:pt>
                <c:pt idx="27">
                  <c:v>5.6066569263039916E-34</c:v>
                </c:pt>
                <c:pt idx="28">
                  <c:v>1.9085991346368163E-33</c:v>
                </c:pt>
                <c:pt idx="29">
                  <c:v>6.4325403346357481E-33</c:v>
                </c:pt>
                <c:pt idx="30">
                  <c:v>2.1463837356630605E-32</c:v>
                </c:pt>
                <c:pt idx="31">
                  <c:v>7.0907026684282608E-32</c:v>
                </c:pt>
                <c:pt idx="32">
                  <c:v>2.3191467772561498E-31</c:v>
                </c:pt>
                <c:pt idx="33">
                  <c:v>7.5097287724965281E-31</c:v>
                </c:pt>
                <c:pt idx="34">
                  <c:v>2.4075611318393009E-30</c:v>
                </c:pt>
                <c:pt idx="35">
                  <c:v>7.6416554115873125E-30</c:v>
                </c:pt>
                <c:pt idx="36">
                  <c:v>2.4013454000085698E-29</c:v>
                </c:pt>
                <c:pt idx="37">
                  <c:v>7.4710022758836302E-29</c:v>
                </c:pt>
                <c:pt idx="38">
                  <c:v>2.3012307088481548E-28</c:v>
                </c:pt>
                <c:pt idx="39">
                  <c:v>7.0177599426614593E-28</c:v>
                </c:pt>
                <c:pt idx="40">
                  <c:v>2.1188192535093986E-27</c:v>
                </c:pt>
                <c:pt idx="41">
                  <c:v>6.3335378218306966E-27</c:v>
                </c:pt>
                <c:pt idx="42">
                  <c:v>1.8743724023418366E-26</c:v>
                </c:pt>
                <c:pt idx="43">
                  <c:v>5.4918978318179339E-26</c:v>
                </c:pt>
                <c:pt idx="44">
                  <c:v>1.5931111327010008E-25</c:v>
                </c:pt>
                <c:pt idx="45">
                  <c:v>4.575375590520902E-25</c:v>
                </c:pt>
                <c:pt idx="46">
                  <c:v>1.3009616199239407E-24</c:v>
                </c:pt>
                <c:pt idx="47">
                  <c:v>3.6623451685555085E-24</c:v>
                </c:pt>
                <c:pt idx="48">
                  <c:v>1.0207305594306317E-23</c:v>
                </c:pt>
                <c:pt idx="49">
                  <c:v>2.8165665442762824E-23</c:v>
                </c:pt>
                <c:pt idx="50">
                  <c:v>7.6945986267065293E-23</c:v>
                </c:pt>
                <c:pt idx="51">
                  <c:v>2.0811768202028542E-22</c:v>
                </c:pt>
                <c:pt idx="52">
                  <c:v>5.5730000227208097E-22</c:v>
                </c:pt>
                <c:pt idx="53">
                  <c:v>1.4774954927042648E-21</c:v>
                </c:pt>
                <c:pt idx="54">
                  <c:v>3.8781119317470442E-21</c:v>
                </c:pt>
                <c:pt idx="55">
                  <c:v>1.0077935394300154E-20</c:v>
                </c:pt>
                <c:pt idx="56">
                  <c:v>2.5928647011004261E-20</c:v>
                </c:pt>
                <c:pt idx="57">
                  <c:v>6.6045798607394034E-20</c:v>
                </c:pt>
                <c:pt idx="58">
                  <c:v>1.6655880323799526E-19</c:v>
                </c:pt>
                <c:pt idx="59">
                  <c:v>4.1585989791152194E-19</c:v>
                </c:pt>
                <c:pt idx="60">
                  <c:v>1.0279773571669061E-18</c:v>
                </c:pt>
                <c:pt idx="61">
                  <c:v>2.5158057769514405E-18</c:v>
                </c:pt>
                <c:pt idx="62">
                  <c:v>6.0957581295625914E-18</c:v>
                </c:pt>
                <c:pt idx="63">
                  <c:v>1.4622963575006788E-17</c:v>
                </c:pt>
                <c:pt idx="64">
                  <c:v>3.4729627485662569E-17</c:v>
                </c:pt>
                <c:pt idx="65">
                  <c:v>8.1662356316696673E-17</c:v>
                </c:pt>
                <c:pt idx="66">
                  <c:v>1.9010815379080179E-16</c:v>
                </c:pt>
                <c:pt idx="67">
                  <c:v>4.3816394355094504E-16</c:v>
                </c:pt>
                <c:pt idx="68">
                  <c:v>9.9983787484973943E-16</c:v>
                </c:pt>
                <c:pt idx="69">
                  <c:v>2.2588094031543351E-15</c:v>
                </c:pt>
                <c:pt idx="70">
                  <c:v>5.052271083537E-15</c:v>
                </c:pt>
                <c:pt idx="71">
                  <c:v>1.1187956214352134E-14</c:v>
                </c:pt>
                <c:pt idx="72">
                  <c:v>2.4528552856964847E-14</c:v>
                </c:pt>
                <c:pt idx="73">
                  <c:v>5.324148372253095E-14</c:v>
                </c:pt>
                <c:pt idx="74">
                  <c:v>1.1441564901801612E-13</c:v>
                </c:pt>
                <c:pt idx="75">
                  <c:v>2.4343205330290793E-13</c:v>
                </c:pt>
                <c:pt idx="76">
                  <c:v>5.1277536367967902E-13</c:v>
                </c:pt>
                <c:pt idx="77">
                  <c:v>1.0693837871541945E-12</c:v>
                </c:pt>
                <c:pt idx="78">
                  <c:v>2.2079899631371942E-12</c:v>
                </c:pt>
                <c:pt idx="79">
                  <c:v>4.5135436772056297E-12</c:v>
                </c:pt>
                <c:pt idx="80">
                  <c:v>9.1347204083648214E-12</c:v>
                </c:pt>
                <c:pt idx="81">
                  <c:v>1.8303322170156299E-11</c:v>
                </c:pt>
                <c:pt idx="82">
                  <c:v>3.630961501791878E-11</c:v>
                </c:pt>
                <c:pt idx="83">
                  <c:v>7.1313281239962793E-11</c:v>
                </c:pt>
                <c:pt idx="84">
                  <c:v>1.3866799941653516E-10</c:v>
                </c:pt>
                <c:pt idx="85">
                  <c:v>2.6695566147629279E-10</c:v>
                </c:pt>
                <c:pt idx="86">
                  <c:v>5.0881402816451836E-10</c:v>
                </c:pt>
                <c:pt idx="87">
                  <c:v>9.6014333703126072E-10</c:v>
                </c:pt>
                <c:pt idx="88">
                  <c:v>1.7937839079641305E-9</c:v>
                </c:pt>
                <c:pt idx="89">
                  <c:v>3.3178842435473872E-9</c:v>
                </c:pt>
                <c:pt idx="90">
                  <c:v>6.075882849823459E-9</c:v>
                </c:pt>
                <c:pt idx="91">
                  <c:v>1.1015763624682661E-8</c:v>
                </c:pt>
                <c:pt idx="92">
                  <c:v>1.9773196406245234E-8</c:v>
                </c:pt>
                <c:pt idx="93">
                  <c:v>3.5139550948205465E-8</c:v>
                </c:pt>
                <c:pt idx="94">
                  <c:v>6.1826205001660108E-8</c:v>
                </c:pt>
                <c:pt idx="95">
                  <c:v>1.0769760042543582E-7</c:v>
                </c:pt>
                <c:pt idx="96">
                  <c:v>1.8573618445553426E-7</c:v>
                </c:pt>
                <c:pt idx="97">
                  <c:v>3.1713492167160654E-7</c:v>
                </c:pt>
                <c:pt idx="98">
                  <c:v>5.3610353446977659E-7</c:v>
                </c:pt>
                <c:pt idx="99">
                  <c:v>8.9724351623835926E-7</c:v>
                </c:pt>
                <c:pt idx="100">
                  <c:v>1.4867195147343375E-6</c:v>
                </c:pt>
                <c:pt idx="101">
                  <c:v>2.4389607458934301E-6</c:v>
                </c:pt>
                <c:pt idx="102">
                  <c:v>3.9612990910321803E-6</c:v>
                </c:pt>
                <c:pt idx="103">
                  <c:v>6.369825178867283E-6</c:v>
                </c:pt>
                <c:pt idx="104">
                  <c:v>1.0140852065487012E-5</c:v>
                </c:pt>
                <c:pt idx="105">
                  <c:v>1.5983741106905932E-5</c:v>
                </c:pt>
                <c:pt idx="106">
                  <c:v>2.4942471290054199E-5</c:v>
                </c:pt>
                <c:pt idx="107">
                  <c:v>3.8535196742088159E-5</c:v>
                </c:pt>
                <c:pt idx="108">
                  <c:v>5.8943067756541325E-5</c:v>
                </c:pt>
                <c:pt idx="109">
                  <c:v>8.9261657177135286E-5</c:v>
                </c:pt>
                <c:pt idx="110">
                  <c:v>1.3383022576488867E-4</c:v>
                </c:pt>
                <c:pt idx="111">
                  <c:v>1.9865547139277746E-4</c:v>
                </c:pt>
                <c:pt idx="112">
                  <c:v>2.9194692579146726E-4</c:v>
                </c:pt>
                <c:pt idx="113">
                  <c:v>4.2478027055076195E-4</c:v>
                </c:pt>
                <c:pt idx="114">
                  <c:v>6.1190193011378654E-4</c:v>
                </c:pt>
                <c:pt idx="115">
                  <c:v>8.7268269504578032E-4</c:v>
                </c:pt>
                <c:pt idx="116">
                  <c:v>1.232219168473047E-3</c:v>
                </c:pt>
                <c:pt idx="117">
                  <c:v>1.7225689390537196E-3</c:v>
                </c:pt>
                <c:pt idx="118">
                  <c:v>2.3840882014648955E-3</c:v>
                </c:pt>
                <c:pt idx="119">
                  <c:v>3.2668190561999911E-3</c:v>
                </c:pt>
                <c:pt idx="120">
                  <c:v>4.4318484119381021E-3</c:v>
                </c:pt>
                <c:pt idx="121">
                  <c:v>5.9525324197759796E-3</c:v>
                </c:pt>
                <c:pt idx="122">
                  <c:v>7.9154515829801247E-3</c:v>
                </c:pt>
                <c:pt idx="123">
                  <c:v>1.0420934814422805E-2</c:v>
                </c:pt>
                <c:pt idx="124">
                  <c:v>1.358296923368588E-2</c:v>
                </c:pt>
                <c:pt idx="125">
                  <c:v>1.7528300493568866E-2</c:v>
                </c:pt>
                <c:pt idx="126">
                  <c:v>2.2394530294843312E-2</c:v>
                </c:pt>
                <c:pt idx="127">
                  <c:v>2.8327037741601675E-2</c:v>
                </c:pt>
                <c:pt idx="128">
                  <c:v>3.5474592846232056E-2</c:v>
                </c:pt>
                <c:pt idx="129">
                  <c:v>4.3983595980427934E-2</c:v>
                </c:pt>
                <c:pt idx="130">
                  <c:v>5.3990966513188923E-2</c:v>
                </c:pt>
                <c:pt idx="131">
                  <c:v>6.5615814774677608E-2</c:v>
                </c:pt>
                <c:pt idx="132">
                  <c:v>7.8950158300895315E-2</c:v>
                </c:pt>
                <c:pt idx="133">
                  <c:v>9.4049077376888252E-2</c:v>
                </c:pt>
                <c:pt idx="134">
                  <c:v>0.11092083467945704</c:v>
                </c:pt>
                <c:pt idx="135">
                  <c:v>0.12951759566589338</c:v>
                </c:pt>
                <c:pt idx="136">
                  <c:v>0.14972746563574665</c:v>
                </c:pt>
                <c:pt idx="137">
                  <c:v>0.1713685920478093</c:v>
                </c:pt>
                <c:pt idx="138">
                  <c:v>0.19418605498321498</c:v>
                </c:pt>
                <c:pt idx="139">
                  <c:v>0.21785217703255264</c:v>
                </c:pt>
                <c:pt idx="140">
                  <c:v>0.24197072451914553</c:v>
                </c:pt>
                <c:pt idx="141">
                  <c:v>0.26608524989875698</c:v>
                </c:pt>
                <c:pt idx="142">
                  <c:v>0.28969155276148489</c:v>
                </c:pt>
                <c:pt idx="143">
                  <c:v>0.31225393336676327</c:v>
                </c:pt>
                <c:pt idx="144">
                  <c:v>0.3332246028918015</c:v>
                </c:pt>
                <c:pt idx="145">
                  <c:v>0.35206532676430113</c:v>
                </c:pt>
                <c:pt idx="146">
                  <c:v>0.36827014030332472</c:v>
                </c:pt>
                <c:pt idx="147">
                  <c:v>0.38138781546052514</c:v>
                </c:pt>
                <c:pt idx="148">
                  <c:v>0.39104269397545666</c:v>
                </c:pt>
                <c:pt idx="149">
                  <c:v>0.39695254747701214</c:v>
                </c:pt>
                <c:pt idx="150">
                  <c:v>0.3989422804014327</c:v>
                </c:pt>
                <c:pt idx="151">
                  <c:v>0.39695254747701136</c:v>
                </c:pt>
                <c:pt idx="152">
                  <c:v>0.39104269397545516</c:v>
                </c:pt>
                <c:pt idx="153">
                  <c:v>0.38138781546052292</c:v>
                </c:pt>
                <c:pt idx="154">
                  <c:v>0.36827014030332189</c:v>
                </c:pt>
                <c:pt idx="155">
                  <c:v>0.35206532676429769</c:v>
                </c:pt>
                <c:pt idx="156">
                  <c:v>0.33322460289179756</c:v>
                </c:pt>
                <c:pt idx="157">
                  <c:v>0.31225393336675905</c:v>
                </c:pt>
                <c:pt idx="158">
                  <c:v>0.2896915527614804</c:v>
                </c:pt>
                <c:pt idx="159">
                  <c:v>0.26608524989875232</c:v>
                </c:pt>
                <c:pt idx="160">
                  <c:v>0.24197072451914078</c:v>
                </c:pt>
                <c:pt idx="161">
                  <c:v>0.21785217703254797</c:v>
                </c:pt>
                <c:pt idx="162">
                  <c:v>0.19418605498321045</c:v>
                </c:pt>
                <c:pt idx="163">
                  <c:v>0.17136859204780491</c:v>
                </c:pt>
                <c:pt idx="164">
                  <c:v>0.14972746563574255</c:v>
                </c:pt>
                <c:pt idx="165">
                  <c:v>0.12951759566588955</c:v>
                </c:pt>
                <c:pt idx="166">
                  <c:v>0.11092083467945357</c:v>
                </c:pt>
                <c:pt idx="167">
                  <c:v>9.4049077376885129E-2</c:v>
                </c:pt>
                <c:pt idx="168">
                  <c:v>7.8950158300892539E-2</c:v>
                </c:pt>
                <c:pt idx="169">
                  <c:v>6.561581477467518E-2</c:v>
                </c:pt>
                <c:pt idx="170">
                  <c:v>5.3990966513186807E-2</c:v>
                </c:pt>
                <c:pt idx="171">
                  <c:v>4.3983595980426123E-2</c:v>
                </c:pt>
                <c:pt idx="172">
                  <c:v>3.5474592846230529E-2</c:v>
                </c:pt>
                <c:pt idx="173">
                  <c:v>2.8327037741600405E-2</c:v>
                </c:pt>
                <c:pt idx="174">
                  <c:v>2.2394530294842254E-2</c:v>
                </c:pt>
                <c:pt idx="175">
                  <c:v>1.7528300493568072E-2</c:v>
                </c:pt>
                <c:pt idx="176">
                  <c:v>1.358296923368524E-2</c:v>
                </c:pt>
                <c:pt idx="177">
                  <c:v>1.0420934814422292E-2</c:v>
                </c:pt>
                <c:pt idx="178">
                  <c:v>7.9154515829797222E-3</c:v>
                </c:pt>
                <c:pt idx="179">
                  <c:v>5.9525324197756638E-3</c:v>
                </c:pt>
                <c:pt idx="180">
                  <c:v>4.4318484119378575E-3</c:v>
                </c:pt>
                <c:pt idx="181">
                  <c:v>3.2668190561998085E-3</c:v>
                </c:pt>
                <c:pt idx="182">
                  <c:v>2.3840882014647554E-3</c:v>
                </c:pt>
                <c:pt idx="183">
                  <c:v>1.7225689390536153E-3</c:v>
                </c:pt>
                <c:pt idx="184">
                  <c:v>1.2322191684729705E-3</c:v>
                </c:pt>
                <c:pt idx="185">
                  <c:v>8.7268269504572448E-4</c:v>
                </c:pt>
                <c:pt idx="186">
                  <c:v>6.1190193011374642E-4</c:v>
                </c:pt>
                <c:pt idx="187">
                  <c:v>4.2478027055073338E-4</c:v>
                </c:pt>
                <c:pt idx="188">
                  <c:v>2.9194692579144704E-4</c:v>
                </c:pt>
                <c:pt idx="189">
                  <c:v>1.9865547139276337E-4</c:v>
                </c:pt>
                <c:pt idx="190">
                  <c:v>1.3383022576487919E-4</c:v>
                </c:pt>
                <c:pt idx="191">
                  <c:v>8.9261657177128496E-5</c:v>
                </c:pt>
                <c:pt idx="192">
                  <c:v>5.8943067756536914E-5</c:v>
                </c:pt>
                <c:pt idx="193">
                  <c:v>3.8535196742085076E-5</c:v>
                </c:pt>
                <c:pt idx="194">
                  <c:v>2.4942471290052248E-5</c:v>
                </c:pt>
                <c:pt idx="195">
                  <c:v>1.5983741106904567E-5</c:v>
                </c:pt>
                <c:pt idx="196">
                  <c:v>1.0140852065486184E-5</c:v>
                </c:pt>
                <c:pt idx="197">
                  <c:v>6.3698251788667274E-6</c:v>
                </c:pt>
                <c:pt idx="198">
                  <c:v>3.9612990910318441E-6</c:v>
                </c:pt>
                <c:pt idx="199">
                  <c:v>2.4389607458932048E-6</c:v>
                </c:pt>
                <c:pt idx="200">
                  <c:v>1.4867195147342051E-6</c:v>
                </c:pt>
                <c:pt idx="201">
                  <c:v>8.9724351623827318E-7</c:v>
                </c:pt>
                <c:pt idx="202">
                  <c:v>5.3610353446972715E-7</c:v>
                </c:pt>
                <c:pt idx="203">
                  <c:v>3.1713492167157552E-7</c:v>
                </c:pt>
                <c:pt idx="204">
                  <c:v>1.8573618445551639E-7</c:v>
                </c:pt>
                <c:pt idx="205">
                  <c:v>1.0769760042542493E-7</c:v>
                </c:pt>
                <c:pt idx="206">
                  <c:v>6.1826205001653954E-8</c:v>
                </c:pt>
                <c:pt idx="207">
                  <c:v>3.513955094820172E-8</c:v>
                </c:pt>
                <c:pt idx="208">
                  <c:v>1.9773196406243199E-8</c:v>
                </c:pt>
                <c:pt idx="209">
                  <c:v>1.1015763624681446E-8</c:v>
                </c:pt>
                <c:pt idx="210">
                  <c:v>6.0758828498228113E-9</c:v>
                </c:pt>
                <c:pt idx="211">
                  <c:v>3.31788424354701E-9</c:v>
                </c:pt>
                <c:pt idx="212">
                  <c:v>1.7937839079639328E-9</c:v>
                </c:pt>
                <c:pt idx="213">
                  <c:v>9.6014333703114822E-10</c:v>
                </c:pt>
                <c:pt idx="214">
                  <c:v>5.0881402816446046E-10</c:v>
                </c:pt>
                <c:pt idx="215">
                  <c:v>2.6695566147626053E-10</c:v>
                </c:pt>
                <c:pt idx="216">
                  <c:v>1.386679994165189E-10</c:v>
                </c:pt>
                <c:pt idx="217">
                  <c:v>7.1313281239953914E-11</c:v>
                </c:pt>
                <c:pt idx="218">
                  <c:v>3.6309615017914392E-11</c:v>
                </c:pt>
                <c:pt idx="219">
                  <c:v>1.8303322170153959E-11</c:v>
                </c:pt>
                <c:pt idx="220">
                  <c:v>9.1347204083636841E-12</c:v>
                </c:pt>
                <c:pt idx="221">
                  <c:v>4.513543677205036E-12</c:v>
                </c:pt>
                <c:pt idx="222">
                  <c:v>2.2079899631369118E-12</c:v>
                </c:pt>
                <c:pt idx="223">
                  <c:v>1.0693837871540462E-12</c:v>
                </c:pt>
                <c:pt idx="224">
                  <c:v>5.1277536367961167E-13</c:v>
                </c:pt>
                <c:pt idx="225">
                  <c:v>2.4343205330287334E-13</c:v>
                </c:pt>
                <c:pt idx="226">
                  <c:v>1.1441564901800067E-13</c:v>
                </c:pt>
                <c:pt idx="227">
                  <c:v>5.3241483722523377E-14</c:v>
                </c:pt>
                <c:pt idx="228">
                  <c:v>2.4528552856961446E-14</c:v>
                </c:pt>
                <c:pt idx="229">
                  <c:v>1.1187956214350463E-14</c:v>
                </c:pt>
                <c:pt idx="230">
                  <c:v>5.0522710835362459E-15</c:v>
                </c:pt>
                <c:pt idx="231">
                  <c:v>2.258809403154014E-15</c:v>
                </c:pt>
                <c:pt idx="232">
                  <c:v>9.9983787484959014E-16</c:v>
                </c:pt>
                <c:pt idx="233">
                  <c:v>4.3816394355088281E-16</c:v>
                </c:pt>
                <c:pt idx="234">
                  <c:v>1.9010815379077071E-16</c:v>
                </c:pt>
                <c:pt idx="235">
                  <c:v>8.1662356316684483E-17</c:v>
                </c:pt>
                <c:pt idx="236">
                  <c:v>3.4729627485657392E-17</c:v>
                </c:pt>
                <c:pt idx="237">
                  <c:v>1.4622963575004502E-17</c:v>
                </c:pt>
                <c:pt idx="238">
                  <c:v>6.0957581295615514E-18</c:v>
                </c:pt>
                <c:pt idx="239">
                  <c:v>2.5158057769510473E-18</c:v>
                </c:pt>
                <c:pt idx="240">
                  <c:v>1.0279773571667455E-18</c:v>
                </c:pt>
                <c:pt idx="241">
                  <c:v>4.15859897911454E-19</c:v>
                </c:pt>
                <c:pt idx="242">
                  <c:v>1.6655880323796569E-19</c:v>
                </c:pt>
                <c:pt idx="243">
                  <c:v>6.6045798607383237E-20</c:v>
                </c:pt>
                <c:pt idx="244">
                  <c:v>2.5928647010999838E-20</c:v>
                </c:pt>
                <c:pt idx="245">
                  <c:v>1.0077935394298505E-20</c:v>
                </c:pt>
                <c:pt idx="246">
                  <c:v>3.8781119317463001E-21</c:v>
                </c:pt>
                <c:pt idx="247">
                  <c:v>1.477495492704013E-21</c:v>
                </c:pt>
                <c:pt idx="248">
                  <c:v>5.5730000227198195E-22</c:v>
                </c:pt>
                <c:pt idx="249">
                  <c:v>2.0811768202024989E-22</c:v>
                </c:pt>
                <c:pt idx="250">
                  <c:v>7.6945986267050528E-23</c:v>
                </c:pt>
                <c:pt idx="251">
                  <c:v>2.8165665442757417E-23</c:v>
                </c:pt>
                <c:pt idx="252">
                  <c:v>1.0207305594304288E-23</c:v>
                </c:pt>
                <c:pt idx="253">
                  <c:v>3.6623451685547796E-24</c:v>
                </c:pt>
                <c:pt idx="254">
                  <c:v>1.3009616199236725E-24</c:v>
                </c:pt>
                <c:pt idx="255">
                  <c:v>4.5753755905199607E-25</c:v>
                </c:pt>
                <c:pt idx="256">
                  <c:v>1.5931111327006724E-25</c:v>
                </c:pt>
                <c:pt idx="257">
                  <c:v>5.491897831816802E-26</c:v>
                </c:pt>
                <c:pt idx="258">
                  <c:v>1.8743724023414371E-26</c:v>
                </c:pt>
                <c:pt idx="259">
                  <c:v>6.3335378218293463E-27</c:v>
                </c:pt>
                <c:pt idx="260">
                  <c:v>2.1188192535089319E-27</c:v>
                </c:pt>
                <c:pt idx="261">
                  <c:v>7.0177599426599114E-28</c:v>
                </c:pt>
                <c:pt idx="262">
                  <c:v>2.3012307088476485E-28</c:v>
                </c:pt>
                <c:pt idx="263">
                  <c:v>7.471002275881933E-29</c:v>
                </c:pt>
                <c:pt idx="264">
                  <c:v>2.4013454000080584E-29</c:v>
                </c:pt>
                <c:pt idx="265">
                  <c:v>7.6416554115856828E-30</c:v>
                </c:pt>
                <c:pt idx="266">
                  <c:v>2.4075611318387533E-30</c:v>
                </c:pt>
                <c:pt idx="267">
                  <c:v>7.5097287724948202E-31</c:v>
                </c:pt>
                <c:pt idx="268">
                  <c:v>2.3191467772556226E-31</c:v>
                </c:pt>
                <c:pt idx="269">
                  <c:v>7.0907026684265486E-32</c:v>
                </c:pt>
                <c:pt idx="270">
                  <c:v>2.1463837356625725E-32</c:v>
                </c:pt>
                <c:pt idx="271">
                  <c:v>6.4325403346342852E-33</c:v>
                </c:pt>
                <c:pt idx="272">
                  <c:v>1.9085991346363555E-33</c:v>
                </c:pt>
                <c:pt idx="273">
                  <c:v>5.6066569263026377E-34</c:v>
                </c:pt>
                <c:pt idx="274">
                  <c:v>1.6306107348392515E-34</c:v>
                </c:pt>
                <c:pt idx="275">
                  <c:v>4.6951953579740115E-35</c:v>
                </c:pt>
                <c:pt idx="276">
                  <c:v>1.3384867992539643E-35</c:v>
                </c:pt>
                <c:pt idx="277">
                  <c:v>3.7777357211482071E-36</c:v>
                </c:pt>
                <c:pt idx="278">
                  <c:v>1.0556163502450189E-36</c:v>
                </c:pt>
                <c:pt idx="279">
                  <c:v>2.9203687938673907E-37</c:v>
                </c:pt>
                <c:pt idx="280">
                  <c:v>7.9988277570047663E-38</c:v>
                </c:pt>
                <c:pt idx="281">
                  <c:v>2.1690624002601079E-38</c:v>
                </c:pt>
                <c:pt idx="282">
                  <c:v>5.8233755997349127E-39</c:v>
                </c:pt>
                <c:pt idx="283">
                  <c:v>1.54787046629581E-39</c:v>
                </c:pt>
                <c:pt idx="284">
                  <c:v>4.073347677526745E-40</c:v>
                </c:pt>
                <c:pt idx="285">
                  <c:v>1.0612688139149295E-40</c:v>
                </c:pt>
                <c:pt idx="286">
                  <c:v>2.7375141923544912E-41</c:v>
                </c:pt>
                <c:pt idx="287">
                  <c:v>6.9910822497045011E-42</c:v>
                </c:pt>
                <c:pt idx="288">
                  <c:v>1.7676224102530239E-42</c:v>
                </c:pt>
                <c:pt idx="289">
                  <c:v>4.4247795833149728E-43</c:v>
                </c:pt>
                <c:pt idx="290">
                  <c:v>1.0966065593886443E-43</c:v>
                </c:pt>
                <c:pt idx="291">
                  <c:v>2.6907112356416245E-44</c:v>
                </c:pt>
                <c:pt idx="292">
                  <c:v>6.5364267753167072E-45</c:v>
                </c:pt>
                <c:pt idx="293">
                  <c:v>1.572065958605285E-45</c:v>
                </c:pt>
                <c:pt idx="294">
                  <c:v>3.7433305798838915E-46</c:v>
                </c:pt>
                <c:pt idx="295">
                  <c:v>8.8247549745920652E-47</c:v>
                </c:pt>
                <c:pt idx="296">
                  <c:v>2.0597010224082871E-47</c:v>
                </c:pt>
                <c:pt idx="297">
                  <c:v>4.7595157530191567E-48</c:v>
                </c:pt>
                <c:pt idx="298">
                  <c:v>1.0888759553273809E-48</c:v>
                </c:pt>
                <c:pt idx="299">
                  <c:v>2.4663295258797801E-49</c:v>
                </c:pt>
                <c:pt idx="300">
                  <c:v>5.5307095498426872E-50</c:v>
                </c:pt>
              </c:numCache>
            </c:numRef>
          </c:val>
          <c:extLst>
            <c:ext xmlns:c16="http://schemas.microsoft.com/office/drawing/2014/chart" uri="{C3380CC4-5D6E-409C-BE32-E72D297353CC}">
              <c16:uniqueId val="{00000000-D05B-458B-9326-943827D31373}"/>
            </c:ext>
          </c:extLst>
        </c:ser>
        <c:ser>
          <c:idx val="2"/>
          <c:order val="2"/>
          <c:tx>
            <c:strRef>
              <c:f>Sheet1!$H$2</c:f>
              <c:strCache>
                <c:ptCount val="1"/>
                <c:pt idx="0">
                  <c:v>Asset C</c:v>
                </c:pt>
              </c:strCache>
            </c:strRef>
          </c:tx>
          <c:spPr>
            <a:solidFill>
              <a:schemeClr val="bg2">
                <a:lumMod val="90000"/>
                <a:alpha val="50000"/>
              </a:schemeClr>
            </a:solidFill>
            <a:ln w="25400">
              <a:solidFill>
                <a:schemeClr val="tx1"/>
              </a:solidFill>
            </a:ln>
            <a:effectLst/>
          </c:spPr>
          <c:cat>
            <c:numRef>
              <c:f>Sheet1!$E$3:$E$303</c:f>
              <c:numCache>
                <c:formatCode>0.0%</c:formatCode>
                <c:ptCount val="301"/>
                <c:pt idx="0">
                  <c:v>-5.0000000000000017E-2</c:v>
                </c:pt>
                <c:pt idx="1">
                  <c:v>-4.9000000000000016E-2</c:v>
                </c:pt>
                <c:pt idx="2">
                  <c:v>-4.8000000000000015E-2</c:v>
                </c:pt>
                <c:pt idx="3">
                  <c:v>-4.7000000000000014E-2</c:v>
                </c:pt>
                <c:pt idx="4">
                  <c:v>-4.6000000000000013E-2</c:v>
                </c:pt>
                <c:pt idx="5">
                  <c:v>-4.5000000000000012E-2</c:v>
                </c:pt>
                <c:pt idx="6">
                  <c:v>-4.4000000000000011E-2</c:v>
                </c:pt>
                <c:pt idx="7">
                  <c:v>-4.300000000000001E-2</c:v>
                </c:pt>
                <c:pt idx="8">
                  <c:v>-4.200000000000001E-2</c:v>
                </c:pt>
                <c:pt idx="9">
                  <c:v>-4.1000000000000009E-2</c:v>
                </c:pt>
                <c:pt idx="10">
                  <c:v>-4.0000000000000008E-2</c:v>
                </c:pt>
                <c:pt idx="11">
                  <c:v>-3.9000000000000007E-2</c:v>
                </c:pt>
                <c:pt idx="12">
                  <c:v>-3.8000000000000006E-2</c:v>
                </c:pt>
                <c:pt idx="13">
                  <c:v>-3.7000000000000005E-2</c:v>
                </c:pt>
                <c:pt idx="14">
                  <c:v>-3.6000000000000004E-2</c:v>
                </c:pt>
                <c:pt idx="15">
                  <c:v>-3.5000000000000003E-2</c:v>
                </c:pt>
                <c:pt idx="16">
                  <c:v>-3.4000000000000002E-2</c:v>
                </c:pt>
                <c:pt idx="17">
                  <c:v>-3.3000000000000002E-2</c:v>
                </c:pt>
                <c:pt idx="18">
                  <c:v>-3.2000000000000001E-2</c:v>
                </c:pt>
                <c:pt idx="19">
                  <c:v>-3.1E-2</c:v>
                </c:pt>
                <c:pt idx="20">
                  <c:v>-0.03</c:v>
                </c:pt>
                <c:pt idx="21">
                  <c:v>-2.8999999999999998E-2</c:v>
                </c:pt>
                <c:pt idx="22">
                  <c:v>-2.7999999999999997E-2</c:v>
                </c:pt>
                <c:pt idx="23">
                  <c:v>-2.6999999999999996E-2</c:v>
                </c:pt>
                <c:pt idx="24">
                  <c:v>-2.5999999999999995E-2</c:v>
                </c:pt>
                <c:pt idx="25">
                  <c:v>-2.4999999999999994E-2</c:v>
                </c:pt>
                <c:pt idx="26">
                  <c:v>-2.3999999999999994E-2</c:v>
                </c:pt>
                <c:pt idx="27">
                  <c:v>-2.2999999999999993E-2</c:v>
                </c:pt>
                <c:pt idx="28">
                  <c:v>-2.1999999999999992E-2</c:v>
                </c:pt>
                <c:pt idx="29">
                  <c:v>-2.0999999999999991E-2</c:v>
                </c:pt>
                <c:pt idx="30">
                  <c:v>-1.999999999999999E-2</c:v>
                </c:pt>
                <c:pt idx="31">
                  <c:v>-1.8999999999999989E-2</c:v>
                </c:pt>
                <c:pt idx="32">
                  <c:v>-1.7999999999999988E-2</c:v>
                </c:pt>
                <c:pt idx="33">
                  <c:v>-1.6999999999999987E-2</c:v>
                </c:pt>
                <c:pt idx="34">
                  <c:v>-1.5999999999999986E-2</c:v>
                </c:pt>
                <c:pt idx="35">
                  <c:v>-1.4999999999999986E-2</c:v>
                </c:pt>
                <c:pt idx="36">
                  <c:v>-1.3999999999999985E-2</c:v>
                </c:pt>
                <c:pt idx="37">
                  <c:v>-1.2999999999999984E-2</c:v>
                </c:pt>
                <c:pt idx="38">
                  <c:v>-1.1999999999999983E-2</c:v>
                </c:pt>
                <c:pt idx="39">
                  <c:v>-1.0999999999999982E-2</c:v>
                </c:pt>
                <c:pt idx="40">
                  <c:v>-9.9999999999999811E-3</c:v>
                </c:pt>
                <c:pt idx="41">
                  <c:v>-8.9999999999999802E-3</c:v>
                </c:pt>
                <c:pt idx="42">
                  <c:v>-7.9999999999999793E-3</c:v>
                </c:pt>
                <c:pt idx="43">
                  <c:v>-6.9999999999999793E-3</c:v>
                </c:pt>
                <c:pt idx="44">
                  <c:v>-5.9999999999999793E-3</c:v>
                </c:pt>
                <c:pt idx="45">
                  <c:v>-4.9999999999999793E-3</c:v>
                </c:pt>
                <c:pt idx="46">
                  <c:v>-3.9999999999999793E-3</c:v>
                </c:pt>
                <c:pt idx="47">
                  <c:v>-2.9999999999999792E-3</c:v>
                </c:pt>
                <c:pt idx="48">
                  <c:v>-1.9999999999999792E-3</c:v>
                </c:pt>
                <c:pt idx="49">
                  <c:v>-9.999999999999792E-4</c:v>
                </c:pt>
                <c:pt idx="50">
                  <c:v>2.0816681711721685E-17</c:v>
                </c:pt>
                <c:pt idx="51">
                  <c:v>1.0000000000000208E-3</c:v>
                </c:pt>
                <c:pt idx="52">
                  <c:v>2.0000000000000209E-3</c:v>
                </c:pt>
                <c:pt idx="53">
                  <c:v>3.0000000000000209E-3</c:v>
                </c:pt>
                <c:pt idx="54">
                  <c:v>4.0000000000000209E-3</c:v>
                </c:pt>
                <c:pt idx="55">
                  <c:v>5.0000000000000209E-3</c:v>
                </c:pt>
                <c:pt idx="56">
                  <c:v>6.0000000000000209E-3</c:v>
                </c:pt>
                <c:pt idx="57">
                  <c:v>7.000000000000021E-3</c:v>
                </c:pt>
                <c:pt idx="58">
                  <c:v>8.000000000000021E-3</c:v>
                </c:pt>
                <c:pt idx="59">
                  <c:v>9.0000000000000219E-3</c:v>
                </c:pt>
                <c:pt idx="60">
                  <c:v>1.0000000000000023E-2</c:v>
                </c:pt>
                <c:pt idx="61">
                  <c:v>1.1000000000000024E-2</c:v>
                </c:pt>
                <c:pt idx="62">
                  <c:v>1.2000000000000025E-2</c:v>
                </c:pt>
                <c:pt idx="63">
                  <c:v>1.3000000000000025E-2</c:v>
                </c:pt>
                <c:pt idx="64">
                  <c:v>1.4000000000000026E-2</c:v>
                </c:pt>
                <c:pt idx="65">
                  <c:v>1.5000000000000027E-2</c:v>
                </c:pt>
                <c:pt idx="66">
                  <c:v>1.6000000000000028E-2</c:v>
                </c:pt>
                <c:pt idx="67">
                  <c:v>1.7000000000000029E-2</c:v>
                </c:pt>
                <c:pt idx="68">
                  <c:v>1.800000000000003E-2</c:v>
                </c:pt>
                <c:pt idx="69">
                  <c:v>1.9000000000000031E-2</c:v>
                </c:pt>
                <c:pt idx="70">
                  <c:v>2.0000000000000032E-2</c:v>
                </c:pt>
                <c:pt idx="71">
                  <c:v>2.1000000000000033E-2</c:v>
                </c:pt>
                <c:pt idx="72">
                  <c:v>2.2000000000000033E-2</c:v>
                </c:pt>
                <c:pt idx="73">
                  <c:v>2.3000000000000034E-2</c:v>
                </c:pt>
                <c:pt idx="74">
                  <c:v>2.4000000000000035E-2</c:v>
                </c:pt>
                <c:pt idx="75">
                  <c:v>2.5000000000000036E-2</c:v>
                </c:pt>
                <c:pt idx="76">
                  <c:v>2.6000000000000037E-2</c:v>
                </c:pt>
                <c:pt idx="77">
                  <c:v>2.7000000000000038E-2</c:v>
                </c:pt>
                <c:pt idx="78">
                  <c:v>2.8000000000000039E-2</c:v>
                </c:pt>
                <c:pt idx="79">
                  <c:v>2.900000000000004E-2</c:v>
                </c:pt>
                <c:pt idx="80">
                  <c:v>3.0000000000000041E-2</c:v>
                </c:pt>
                <c:pt idx="81">
                  <c:v>3.1000000000000041E-2</c:v>
                </c:pt>
                <c:pt idx="82">
                  <c:v>3.2000000000000042E-2</c:v>
                </c:pt>
                <c:pt idx="83">
                  <c:v>3.3000000000000043E-2</c:v>
                </c:pt>
                <c:pt idx="84">
                  <c:v>3.4000000000000044E-2</c:v>
                </c:pt>
                <c:pt idx="85">
                  <c:v>3.5000000000000045E-2</c:v>
                </c:pt>
                <c:pt idx="86">
                  <c:v>3.6000000000000046E-2</c:v>
                </c:pt>
                <c:pt idx="87">
                  <c:v>3.7000000000000047E-2</c:v>
                </c:pt>
                <c:pt idx="88">
                  <c:v>3.8000000000000048E-2</c:v>
                </c:pt>
                <c:pt idx="89">
                  <c:v>3.9000000000000049E-2</c:v>
                </c:pt>
                <c:pt idx="90">
                  <c:v>4.0000000000000049E-2</c:v>
                </c:pt>
                <c:pt idx="91">
                  <c:v>4.100000000000005E-2</c:v>
                </c:pt>
                <c:pt idx="92">
                  <c:v>4.2000000000000051E-2</c:v>
                </c:pt>
                <c:pt idx="93">
                  <c:v>4.3000000000000052E-2</c:v>
                </c:pt>
                <c:pt idx="94">
                  <c:v>4.4000000000000053E-2</c:v>
                </c:pt>
                <c:pt idx="95">
                  <c:v>4.5000000000000054E-2</c:v>
                </c:pt>
                <c:pt idx="96">
                  <c:v>4.6000000000000055E-2</c:v>
                </c:pt>
                <c:pt idx="97">
                  <c:v>4.7000000000000056E-2</c:v>
                </c:pt>
                <c:pt idx="98">
                  <c:v>4.8000000000000057E-2</c:v>
                </c:pt>
                <c:pt idx="99">
                  <c:v>4.9000000000000057E-2</c:v>
                </c:pt>
                <c:pt idx="100">
                  <c:v>5.0000000000000058E-2</c:v>
                </c:pt>
                <c:pt idx="101">
                  <c:v>5.1000000000000059E-2</c:v>
                </c:pt>
                <c:pt idx="102">
                  <c:v>5.200000000000006E-2</c:v>
                </c:pt>
                <c:pt idx="103">
                  <c:v>5.3000000000000061E-2</c:v>
                </c:pt>
                <c:pt idx="104">
                  <c:v>5.4000000000000062E-2</c:v>
                </c:pt>
                <c:pt idx="105">
                  <c:v>5.5000000000000063E-2</c:v>
                </c:pt>
                <c:pt idx="106">
                  <c:v>5.6000000000000064E-2</c:v>
                </c:pt>
                <c:pt idx="107">
                  <c:v>5.7000000000000065E-2</c:v>
                </c:pt>
                <c:pt idx="108">
                  <c:v>5.8000000000000065E-2</c:v>
                </c:pt>
                <c:pt idx="109">
                  <c:v>5.9000000000000066E-2</c:v>
                </c:pt>
                <c:pt idx="110">
                  <c:v>6.0000000000000067E-2</c:v>
                </c:pt>
                <c:pt idx="111">
                  <c:v>6.1000000000000068E-2</c:v>
                </c:pt>
                <c:pt idx="112">
                  <c:v>6.2000000000000069E-2</c:v>
                </c:pt>
                <c:pt idx="113">
                  <c:v>6.300000000000007E-2</c:v>
                </c:pt>
                <c:pt idx="114">
                  <c:v>6.4000000000000071E-2</c:v>
                </c:pt>
                <c:pt idx="115">
                  <c:v>6.5000000000000072E-2</c:v>
                </c:pt>
                <c:pt idx="116">
                  <c:v>6.6000000000000072E-2</c:v>
                </c:pt>
                <c:pt idx="117">
                  <c:v>6.7000000000000073E-2</c:v>
                </c:pt>
                <c:pt idx="118">
                  <c:v>6.8000000000000074E-2</c:v>
                </c:pt>
                <c:pt idx="119">
                  <c:v>6.9000000000000075E-2</c:v>
                </c:pt>
                <c:pt idx="120">
                  <c:v>7.0000000000000076E-2</c:v>
                </c:pt>
                <c:pt idx="121">
                  <c:v>7.1000000000000077E-2</c:v>
                </c:pt>
                <c:pt idx="122">
                  <c:v>7.2000000000000078E-2</c:v>
                </c:pt>
                <c:pt idx="123">
                  <c:v>7.3000000000000079E-2</c:v>
                </c:pt>
                <c:pt idx="124">
                  <c:v>7.400000000000008E-2</c:v>
                </c:pt>
                <c:pt idx="125">
                  <c:v>7.500000000000008E-2</c:v>
                </c:pt>
                <c:pt idx="126">
                  <c:v>7.6000000000000081E-2</c:v>
                </c:pt>
                <c:pt idx="127">
                  <c:v>7.7000000000000082E-2</c:v>
                </c:pt>
                <c:pt idx="128">
                  <c:v>7.8000000000000083E-2</c:v>
                </c:pt>
                <c:pt idx="129">
                  <c:v>7.9000000000000084E-2</c:v>
                </c:pt>
                <c:pt idx="130">
                  <c:v>8.0000000000000085E-2</c:v>
                </c:pt>
                <c:pt idx="131">
                  <c:v>8.1000000000000086E-2</c:v>
                </c:pt>
                <c:pt idx="132">
                  <c:v>8.2000000000000087E-2</c:v>
                </c:pt>
                <c:pt idx="133">
                  <c:v>8.3000000000000088E-2</c:v>
                </c:pt>
                <c:pt idx="134">
                  <c:v>8.4000000000000088E-2</c:v>
                </c:pt>
                <c:pt idx="135">
                  <c:v>8.5000000000000089E-2</c:v>
                </c:pt>
                <c:pt idx="136">
                  <c:v>8.600000000000009E-2</c:v>
                </c:pt>
                <c:pt idx="137">
                  <c:v>8.7000000000000091E-2</c:v>
                </c:pt>
                <c:pt idx="138">
                  <c:v>8.8000000000000092E-2</c:v>
                </c:pt>
                <c:pt idx="139">
                  <c:v>8.9000000000000093E-2</c:v>
                </c:pt>
                <c:pt idx="140">
                  <c:v>9.0000000000000094E-2</c:v>
                </c:pt>
                <c:pt idx="141">
                  <c:v>9.1000000000000095E-2</c:v>
                </c:pt>
                <c:pt idx="142">
                  <c:v>9.2000000000000096E-2</c:v>
                </c:pt>
                <c:pt idx="143">
                  <c:v>9.3000000000000096E-2</c:v>
                </c:pt>
                <c:pt idx="144">
                  <c:v>9.4000000000000097E-2</c:v>
                </c:pt>
                <c:pt idx="145">
                  <c:v>9.5000000000000098E-2</c:v>
                </c:pt>
                <c:pt idx="146">
                  <c:v>9.6000000000000099E-2</c:v>
                </c:pt>
                <c:pt idx="147">
                  <c:v>9.70000000000001E-2</c:v>
                </c:pt>
                <c:pt idx="148">
                  <c:v>9.8000000000000101E-2</c:v>
                </c:pt>
                <c:pt idx="149">
                  <c:v>9.9000000000000102E-2</c:v>
                </c:pt>
                <c:pt idx="150">
                  <c:v>0.1000000000000001</c:v>
                </c:pt>
                <c:pt idx="151">
                  <c:v>0.1010000000000001</c:v>
                </c:pt>
                <c:pt idx="152">
                  <c:v>0.1020000000000001</c:v>
                </c:pt>
                <c:pt idx="153">
                  <c:v>0.10300000000000011</c:v>
                </c:pt>
                <c:pt idx="154">
                  <c:v>0.10400000000000011</c:v>
                </c:pt>
                <c:pt idx="155">
                  <c:v>0.10500000000000011</c:v>
                </c:pt>
                <c:pt idx="156">
                  <c:v>0.10600000000000011</c:v>
                </c:pt>
                <c:pt idx="157">
                  <c:v>0.10700000000000011</c:v>
                </c:pt>
                <c:pt idx="158">
                  <c:v>0.10800000000000011</c:v>
                </c:pt>
                <c:pt idx="159">
                  <c:v>0.10900000000000011</c:v>
                </c:pt>
                <c:pt idx="160">
                  <c:v>0.11000000000000011</c:v>
                </c:pt>
                <c:pt idx="161">
                  <c:v>0.11100000000000011</c:v>
                </c:pt>
                <c:pt idx="162">
                  <c:v>0.11200000000000011</c:v>
                </c:pt>
                <c:pt idx="163">
                  <c:v>0.11300000000000011</c:v>
                </c:pt>
                <c:pt idx="164">
                  <c:v>0.11400000000000012</c:v>
                </c:pt>
                <c:pt idx="165">
                  <c:v>0.11500000000000012</c:v>
                </c:pt>
                <c:pt idx="166">
                  <c:v>0.11600000000000012</c:v>
                </c:pt>
                <c:pt idx="167">
                  <c:v>0.11700000000000012</c:v>
                </c:pt>
                <c:pt idx="168">
                  <c:v>0.11800000000000012</c:v>
                </c:pt>
                <c:pt idx="169">
                  <c:v>0.11900000000000012</c:v>
                </c:pt>
                <c:pt idx="170">
                  <c:v>0.12000000000000012</c:v>
                </c:pt>
                <c:pt idx="171">
                  <c:v>0.12100000000000012</c:v>
                </c:pt>
                <c:pt idx="172">
                  <c:v>0.12200000000000012</c:v>
                </c:pt>
                <c:pt idx="173">
                  <c:v>0.12300000000000012</c:v>
                </c:pt>
                <c:pt idx="174">
                  <c:v>0.12400000000000012</c:v>
                </c:pt>
                <c:pt idx="175">
                  <c:v>0.12500000000000011</c:v>
                </c:pt>
                <c:pt idx="176">
                  <c:v>0.12600000000000011</c:v>
                </c:pt>
                <c:pt idx="177">
                  <c:v>0.12700000000000011</c:v>
                </c:pt>
                <c:pt idx="178">
                  <c:v>0.12800000000000011</c:v>
                </c:pt>
                <c:pt idx="179">
                  <c:v>0.12900000000000011</c:v>
                </c:pt>
                <c:pt idx="180">
                  <c:v>0.13000000000000012</c:v>
                </c:pt>
                <c:pt idx="181">
                  <c:v>0.13100000000000012</c:v>
                </c:pt>
                <c:pt idx="182">
                  <c:v>0.13200000000000012</c:v>
                </c:pt>
                <c:pt idx="183">
                  <c:v>0.13300000000000012</c:v>
                </c:pt>
                <c:pt idx="184">
                  <c:v>0.13400000000000012</c:v>
                </c:pt>
                <c:pt idx="185">
                  <c:v>0.13500000000000012</c:v>
                </c:pt>
                <c:pt idx="186">
                  <c:v>0.13600000000000012</c:v>
                </c:pt>
                <c:pt idx="187">
                  <c:v>0.13700000000000012</c:v>
                </c:pt>
                <c:pt idx="188">
                  <c:v>0.13800000000000012</c:v>
                </c:pt>
                <c:pt idx="189">
                  <c:v>0.13900000000000012</c:v>
                </c:pt>
                <c:pt idx="190">
                  <c:v>0.14000000000000012</c:v>
                </c:pt>
                <c:pt idx="191">
                  <c:v>0.14100000000000013</c:v>
                </c:pt>
                <c:pt idx="192">
                  <c:v>0.14200000000000013</c:v>
                </c:pt>
                <c:pt idx="193">
                  <c:v>0.14300000000000013</c:v>
                </c:pt>
                <c:pt idx="194">
                  <c:v>0.14400000000000013</c:v>
                </c:pt>
                <c:pt idx="195">
                  <c:v>0.14500000000000013</c:v>
                </c:pt>
                <c:pt idx="196">
                  <c:v>0.14600000000000013</c:v>
                </c:pt>
                <c:pt idx="197">
                  <c:v>0.14700000000000013</c:v>
                </c:pt>
                <c:pt idx="198">
                  <c:v>0.14800000000000013</c:v>
                </c:pt>
                <c:pt idx="199">
                  <c:v>0.14900000000000013</c:v>
                </c:pt>
                <c:pt idx="200">
                  <c:v>0.15000000000000013</c:v>
                </c:pt>
                <c:pt idx="201">
                  <c:v>0.15100000000000013</c:v>
                </c:pt>
                <c:pt idx="202">
                  <c:v>0.15200000000000014</c:v>
                </c:pt>
                <c:pt idx="203">
                  <c:v>0.15300000000000014</c:v>
                </c:pt>
                <c:pt idx="204">
                  <c:v>0.15400000000000014</c:v>
                </c:pt>
                <c:pt idx="205">
                  <c:v>0.15500000000000014</c:v>
                </c:pt>
                <c:pt idx="206">
                  <c:v>0.15600000000000014</c:v>
                </c:pt>
                <c:pt idx="207">
                  <c:v>0.15700000000000014</c:v>
                </c:pt>
                <c:pt idx="208">
                  <c:v>0.15800000000000014</c:v>
                </c:pt>
                <c:pt idx="209">
                  <c:v>0.15900000000000014</c:v>
                </c:pt>
                <c:pt idx="210">
                  <c:v>0.16000000000000014</c:v>
                </c:pt>
                <c:pt idx="211">
                  <c:v>0.16100000000000014</c:v>
                </c:pt>
                <c:pt idx="212">
                  <c:v>0.16200000000000014</c:v>
                </c:pt>
                <c:pt idx="213">
                  <c:v>0.16300000000000014</c:v>
                </c:pt>
                <c:pt idx="214">
                  <c:v>0.16400000000000015</c:v>
                </c:pt>
                <c:pt idx="215">
                  <c:v>0.16500000000000015</c:v>
                </c:pt>
                <c:pt idx="216">
                  <c:v>0.16600000000000015</c:v>
                </c:pt>
                <c:pt idx="217">
                  <c:v>0.16700000000000015</c:v>
                </c:pt>
                <c:pt idx="218">
                  <c:v>0.16800000000000015</c:v>
                </c:pt>
                <c:pt idx="219">
                  <c:v>0.16900000000000015</c:v>
                </c:pt>
                <c:pt idx="220">
                  <c:v>0.17000000000000015</c:v>
                </c:pt>
                <c:pt idx="221">
                  <c:v>0.17100000000000015</c:v>
                </c:pt>
                <c:pt idx="222">
                  <c:v>0.17200000000000015</c:v>
                </c:pt>
                <c:pt idx="223">
                  <c:v>0.17300000000000015</c:v>
                </c:pt>
                <c:pt idx="224">
                  <c:v>0.17400000000000015</c:v>
                </c:pt>
                <c:pt idx="225">
                  <c:v>0.17500000000000016</c:v>
                </c:pt>
                <c:pt idx="226">
                  <c:v>0.17600000000000016</c:v>
                </c:pt>
                <c:pt idx="227">
                  <c:v>0.17700000000000016</c:v>
                </c:pt>
                <c:pt idx="228">
                  <c:v>0.17800000000000016</c:v>
                </c:pt>
                <c:pt idx="229">
                  <c:v>0.17900000000000016</c:v>
                </c:pt>
                <c:pt idx="230">
                  <c:v>0.18000000000000016</c:v>
                </c:pt>
                <c:pt idx="231">
                  <c:v>0.18100000000000016</c:v>
                </c:pt>
                <c:pt idx="232">
                  <c:v>0.18200000000000016</c:v>
                </c:pt>
                <c:pt idx="233">
                  <c:v>0.18300000000000016</c:v>
                </c:pt>
                <c:pt idx="234">
                  <c:v>0.18400000000000016</c:v>
                </c:pt>
                <c:pt idx="235">
                  <c:v>0.18500000000000016</c:v>
                </c:pt>
                <c:pt idx="236">
                  <c:v>0.18600000000000017</c:v>
                </c:pt>
                <c:pt idx="237">
                  <c:v>0.18700000000000017</c:v>
                </c:pt>
                <c:pt idx="238">
                  <c:v>0.18800000000000017</c:v>
                </c:pt>
                <c:pt idx="239">
                  <c:v>0.18900000000000017</c:v>
                </c:pt>
                <c:pt idx="240">
                  <c:v>0.19000000000000017</c:v>
                </c:pt>
                <c:pt idx="241">
                  <c:v>0.19100000000000017</c:v>
                </c:pt>
                <c:pt idx="242">
                  <c:v>0.19200000000000017</c:v>
                </c:pt>
                <c:pt idx="243">
                  <c:v>0.19300000000000017</c:v>
                </c:pt>
                <c:pt idx="244">
                  <c:v>0.19400000000000017</c:v>
                </c:pt>
                <c:pt idx="245">
                  <c:v>0.19500000000000017</c:v>
                </c:pt>
                <c:pt idx="246">
                  <c:v>0.19600000000000017</c:v>
                </c:pt>
                <c:pt idx="247">
                  <c:v>0.19700000000000017</c:v>
                </c:pt>
                <c:pt idx="248">
                  <c:v>0.19800000000000018</c:v>
                </c:pt>
                <c:pt idx="249">
                  <c:v>0.19900000000000018</c:v>
                </c:pt>
                <c:pt idx="250">
                  <c:v>0.20000000000000018</c:v>
                </c:pt>
                <c:pt idx="251">
                  <c:v>0.20100000000000018</c:v>
                </c:pt>
                <c:pt idx="252">
                  <c:v>0.20200000000000018</c:v>
                </c:pt>
                <c:pt idx="253">
                  <c:v>0.20300000000000018</c:v>
                </c:pt>
                <c:pt idx="254">
                  <c:v>0.20400000000000018</c:v>
                </c:pt>
                <c:pt idx="255">
                  <c:v>0.20500000000000018</c:v>
                </c:pt>
                <c:pt idx="256">
                  <c:v>0.20600000000000018</c:v>
                </c:pt>
                <c:pt idx="257">
                  <c:v>0.20700000000000018</c:v>
                </c:pt>
                <c:pt idx="258">
                  <c:v>0.20800000000000018</c:v>
                </c:pt>
                <c:pt idx="259">
                  <c:v>0.20900000000000019</c:v>
                </c:pt>
                <c:pt idx="260">
                  <c:v>0.21000000000000019</c:v>
                </c:pt>
                <c:pt idx="261">
                  <c:v>0.21100000000000019</c:v>
                </c:pt>
                <c:pt idx="262">
                  <c:v>0.21200000000000019</c:v>
                </c:pt>
                <c:pt idx="263">
                  <c:v>0.21300000000000019</c:v>
                </c:pt>
                <c:pt idx="264">
                  <c:v>0.21400000000000019</c:v>
                </c:pt>
                <c:pt idx="265">
                  <c:v>0.21500000000000019</c:v>
                </c:pt>
                <c:pt idx="266">
                  <c:v>0.21600000000000019</c:v>
                </c:pt>
                <c:pt idx="267">
                  <c:v>0.21700000000000019</c:v>
                </c:pt>
                <c:pt idx="268">
                  <c:v>0.21800000000000019</c:v>
                </c:pt>
                <c:pt idx="269">
                  <c:v>0.21900000000000019</c:v>
                </c:pt>
                <c:pt idx="270">
                  <c:v>0.2200000000000002</c:v>
                </c:pt>
                <c:pt idx="271">
                  <c:v>0.2210000000000002</c:v>
                </c:pt>
                <c:pt idx="272">
                  <c:v>0.2220000000000002</c:v>
                </c:pt>
                <c:pt idx="273">
                  <c:v>0.2230000000000002</c:v>
                </c:pt>
                <c:pt idx="274">
                  <c:v>0.2240000000000002</c:v>
                </c:pt>
                <c:pt idx="275">
                  <c:v>0.2250000000000002</c:v>
                </c:pt>
                <c:pt idx="276">
                  <c:v>0.2260000000000002</c:v>
                </c:pt>
                <c:pt idx="277">
                  <c:v>0.2270000000000002</c:v>
                </c:pt>
                <c:pt idx="278">
                  <c:v>0.2280000000000002</c:v>
                </c:pt>
                <c:pt idx="279">
                  <c:v>0.2290000000000002</c:v>
                </c:pt>
                <c:pt idx="280">
                  <c:v>0.2300000000000002</c:v>
                </c:pt>
                <c:pt idx="281">
                  <c:v>0.23100000000000021</c:v>
                </c:pt>
                <c:pt idx="282">
                  <c:v>0.23200000000000021</c:v>
                </c:pt>
                <c:pt idx="283">
                  <c:v>0.23300000000000021</c:v>
                </c:pt>
                <c:pt idx="284">
                  <c:v>0.23400000000000021</c:v>
                </c:pt>
                <c:pt idx="285">
                  <c:v>0.23500000000000021</c:v>
                </c:pt>
                <c:pt idx="286">
                  <c:v>0.23600000000000021</c:v>
                </c:pt>
                <c:pt idx="287">
                  <c:v>0.23700000000000021</c:v>
                </c:pt>
                <c:pt idx="288">
                  <c:v>0.23800000000000021</c:v>
                </c:pt>
                <c:pt idx="289">
                  <c:v>0.23900000000000021</c:v>
                </c:pt>
                <c:pt idx="290">
                  <c:v>0.24000000000000021</c:v>
                </c:pt>
                <c:pt idx="291">
                  <c:v>0.24100000000000021</c:v>
                </c:pt>
                <c:pt idx="292">
                  <c:v>0.24200000000000021</c:v>
                </c:pt>
                <c:pt idx="293">
                  <c:v>0.24300000000000022</c:v>
                </c:pt>
                <c:pt idx="294">
                  <c:v>0.24400000000000022</c:v>
                </c:pt>
                <c:pt idx="295">
                  <c:v>0.24500000000000022</c:v>
                </c:pt>
                <c:pt idx="296">
                  <c:v>0.24600000000000022</c:v>
                </c:pt>
                <c:pt idx="297">
                  <c:v>0.24700000000000022</c:v>
                </c:pt>
                <c:pt idx="298">
                  <c:v>0.24800000000000022</c:v>
                </c:pt>
                <c:pt idx="299">
                  <c:v>0.24900000000000022</c:v>
                </c:pt>
                <c:pt idx="300">
                  <c:v>0.25000000000000022</c:v>
                </c:pt>
              </c:numCache>
            </c:numRef>
          </c:cat>
          <c:val>
            <c:numRef>
              <c:f>Sheet1!$H$3:$H$303</c:f>
              <c:numCache>
                <c:formatCode>0%</c:formatCode>
                <c:ptCount val="301"/>
                <c:pt idx="0">
                  <c:v>8.863696823875999E-4</c:v>
                </c:pt>
                <c:pt idx="1">
                  <c:v>9.4099150538679412E-4</c:v>
                </c:pt>
                <c:pt idx="2">
                  <c:v>9.9857984272247327E-4</c:v>
                </c:pt>
                <c:pt idx="3">
                  <c:v>1.0592687730622019E-3</c:v>
                </c:pt>
                <c:pt idx="4">
                  <c:v>1.1231967191981916E-3</c:v>
                </c:pt>
                <c:pt idx="5">
                  <c:v>1.1905064839551694E-3</c:v>
                </c:pt>
                <c:pt idx="6">
                  <c:v>1.2613452792531842E-3</c:v>
                </c:pt>
                <c:pt idx="7">
                  <c:v>1.3358647478405217E-3</c:v>
                </c:pt>
                <c:pt idx="8">
                  <c:v>1.4142209772038887E-3</c:v>
                </c:pt>
                <c:pt idx="9">
                  <c:v>1.4965745051561106E-3</c:v>
                </c:pt>
                <c:pt idx="10">
                  <c:v>1.5830903165959915E-3</c:v>
                </c:pt>
                <c:pt idx="11">
                  <c:v>1.6739378309306044E-3</c:v>
                </c:pt>
                <c:pt idx="12">
                  <c:v>1.7692908796474438E-3</c:v>
                </c:pt>
                <c:pt idx="13">
                  <c:v>1.8693276735224564E-3</c:v>
                </c:pt>
                <c:pt idx="14">
                  <c:v>1.974230758950226E-3</c:v>
                </c:pt>
                <c:pt idx="15">
                  <c:v>2.0841869628845182E-3</c:v>
                </c:pt>
                <c:pt idx="16">
                  <c:v>2.1993873258811143E-3</c:v>
                </c:pt>
                <c:pt idx="17">
                  <c:v>2.3200270227405118E-3</c:v>
                </c:pt>
                <c:pt idx="18">
                  <c:v>2.4463052702555937E-3</c:v>
                </c:pt>
                <c:pt idx="19">
                  <c:v>2.5784252215790603E-3</c:v>
                </c:pt>
                <c:pt idx="20">
                  <c:v>2.7165938467371225E-3</c:v>
                </c:pt>
                <c:pt idx="21">
                  <c:v>2.861021798829938E-3</c:v>
                </c:pt>
                <c:pt idx="22">
                  <c:v>3.0119232654754898E-3</c:v>
                </c:pt>
                <c:pt idx="23">
                  <c:v>3.1695158050721638E-3</c:v>
                </c:pt>
                <c:pt idx="24">
                  <c:v>3.3340201674762118E-3</c:v>
                </c:pt>
                <c:pt idx="25">
                  <c:v>3.5056600987137081E-3</c:v>
                </c:pt>
                <c:pt idx="26">
                  <c:v>3.6846621293724091E-3</c:v>
                </c:pt>
                <c:pt idx="27">
                  <c:v>3.8712553463473918E-3</c:v>
                </c:pt>
                <c:pt idx="28">
                  <c:v>4.0656711476451677E-3</c:v>
                </c:pt>
                <c:pt idx="29">
                  <c:v>4.268142979984557E-3</c:v>
                </c:pt>
                <c:pt idx="30">
                  <c:v>4.4789060589685795E-3</c:v>
                </c:pt>
                <c:pt idx="31">
                  <c:v>4.698197071640273E-3</c:v>
                </c:pt>
                <c:pt idx="32">
                  <c:v>4.9262538612765017E-3</c:v>
                </c:pt>
                <c:pt idx="33">
                  <c:v>5.1633150943175381E-3</c:v>
                </c:pt>
                <c:pt idx="34">
                  <c:v>5.4096199093763564E-3</c:v>
                </c:pt>
                <c:pt idx="35">
                  <c:v>5.6654075483202372E-3</c:v>
                </c:pt>
                <c:pt idx="36">
                  <c:v>5.9309169694682553E-3</c:v>
                </c:pt>
                <c:pt idx="37">
                  <c:v>6.206386443001654E-3</c:v>
                </c:pt>
                <c:pt idx="38">
                  <c:v>6.4920531287394941E-3</c:v>
                </c:pt>
                <c:pt idx="39">
                  <c:v>6.7881526364898413E-3</c:v>
                </c:pt>
                <c:pt idx="40">
                  <c:v>7.0949185692462911E-3</c:v>
                </c:pt>
                <c:pt idx="41">
                  <c:v>7.4125820495613004E-3</c:v>
                </c:pt>
                <c:pt idx="42">
                  <c:v>7.7413712294911296E-3</c:v>
                </c:pt>
                <c:pt idx="43">
                  <c:v>8.0815107845720671E-3</c:v>
                </c:pt>
                <c:pt idx="44">
                  <c:v>8.4332213923540688E-3</c:v>
                </c:pt>
                <c:pt idx="45">
                  <c:v>8.7967191960854462E-3</c:v>
                </c:pt>
                <c:pt idx="46">
                  <c:v>9.1722152542109865E-3</c:v>
                </c:pt>
                <c:pt idx="47">
                  <c:v>9.5599149764154148E-3</c:v>
                </c:pt>
                <c:pt idx="48">
                  <c:v>9.960017547014163E-3</c:v>
                </c:pt>
                <c:pt idx="49">
                  <c:v>1.037271533656412E-2</c:v>
                </c:pt>
                <c:pt idx="50">
                  <c:v>1.0798193302637619E-2</c:v>
                </c:pt>
                <c:pt idx="51">
                  <c:v>1.1236628380773614E-2</c:v>
                </c:pt>
                <c:pt idx="52">
                  <c:v>1.1688188866690296E-2</c:v>
                </c:pt>
                <c:pt idx="53">
                  <c:v>1.2153033790912961E-2</c:v>
                </c:pt>
                <c:pt idx="54">
                  <c:v>1.2631312287039736E-2</c:v>
                </c:pt>
                <c:pt idx="55">
                  <c:v>1.3123162954935326E-2</c:v>
                </c:pt>
                <c:pt idx="56">
                  <c:v>1.3628713220208921E-2</c:v>
                </c:pt>
                <c:pt idx="57">
                  <c:v>1.4148078691396684E-2</c:v>
                </c:pt>
                <c:pt idx="58">
                  <c:v>1.4681362516331387E-2</c:v>
                </c:pt>
                <c:pt idx="59">
                  <c:v>1.5228654739241477E-2</c:v>
                </c:pt>
                <c:pt idx="60">
                  <c:v>1.5790031660178842E-2</c:v>
                </c:pt>
                <c:pt idx="61">
                  <c:v>1.6365555198428573E-2</c:v>
                </c:pt>
                <c:pt idx="62">
                  <c:v>1.6955272261604457E-2</c:v>
                </c:pt>
                <c:pt idx="63">
                  <c:v>1.755921412218114E-2</c:v>
                </c:pt>
                <c:pt idx="64">
                  <c:v>1.8177395803256585E-2</c:v>
                </c:pt>
                <c:pt idx="65">
                  <c:v>1.8809815475377401E-2</c:v>
                </c:pt>
                <c:pt idx="66">
                  <c:v>1.9456453866293518E-2</c:v>
                </c:pt>
                <c:pt idx="67">
                  <c:v>2.0117273685538128E-2</c:v>
                </c:pt>
                <c:pt idx="68">
                  <c:v>2.0792219065752859E-2</c:v>
                </c:pt>
                <c:pt idx="69">
                  <c:v>2.1481215022696783E-2</c:v>
                </c:pt>
                <c:pt idx="70">
                  <c:v>2.2184166935891127E-2</c:v>
                </c:pt>
                <c:pt idx="71">
                  <c:v>2.2900960051858498E-2</c:v>
                </c:pt>
                <c:pt idx="72">
                  <c:v>2.3631459011916479E-2</c:v>
                </c:pt>
                <c:pt idx="73">
                  <c:v>2.4375507406480375E-2</c:v>
                </c:pt>
                <c:pt idx="74">
                  <c:v>2.5132927357817646E-2</c:v>
                </c:pt>
                <c:pt idx="75">
                  <c:v>2.5903519133178371E-2</c:v>
                </c:pt>
                <c:pt idx="76">
                  <c:v>2.6687060790200487E-2</c:v>
                </c:pt>
                <c:pt idx="77">
                  <c:v>2.748330785645638E-2</c:v>
                </c:pt>
                <c:pt idx="78">
                  <c:v>2.8291993044967781E-2</c:v>
                </c:pt>
                <c:pt idx="79">
                  <c:v>2.9112826007469551E-2</c:v>
                </c:pt>
                <c:pt idx="80">
                  <c:v>2.9945493127149003E-2</c:v>
                </c:pt>
                <c:pt idx="81">
                  <c:v>3.078965735252677E-2</c:v>
                </c:pt>
                <c:pt idx="82">
                  <c:v>3.1644958074076641E-2</c:v>
                </c:pt>
                <c:pt idx="83">
                  <c:v>3.2511011045106862E-2</c:v>
                </c:pt>
                <c:pt idx="84">
                  <c:v>3.3387408348342799E-2</c:v>
                </c:pt>
                <c:pt idx="85">
                  <c:v>3.4273718409561511E-2</c:v>
                </c:pt>
                <c:pt idx="86">
                  <c:v>3.5169486059532511E-2</c:v>
                </c:pt>
                <c:pt idx="87">
                  <c:v>3.6074232645416107E-2</c:v>
                </c:pt>
                <c:pt idx="88">
                  <c:v>3.6987456192661097E-2</c:v>
                </c:pt>
                <c:pt idx="89">
                  <c:v>3.7908631618328081E-2</c:v>
                </c:pt>
                <c:pt idx="90">
                  <c:v>3.8837210996642633E-2</c:v>
                </c:pt>
                <c:pt idx="91">
                  <c:v>3.9772623877455213E-2</c:v>
                </c:pt>
                <c:pt idx="92">
                  <c:v>4.0714277658151936E-2</c:v>
                </c:pt>
                <c:pt idx="93">
                  <c:v>4.1661558009421722E-2</c:v>
                </c:pt>
                <c:pt idx="94">
                  <c:v>4.2613829355143622E-2</c:v>
                </c:pt>
                <c:pt idx="95">
                  <c:v>4.3570435406510157E-2</c:v>
                </c:pt>
                <c:pt idx="96">
                  <c:v>4.453069975035228E-2</c:v>
                </c:pt>
                <c:pt idx="97">
                  <c:v>4.5493926491477231E-2</c:v>
                </c:pt>
                <c:pt idx="98">
                  <c:v>4.6459400948673284E-2</c:v>
                </c:pt>
                <c:pt idx="99">
                  <c:v>4.7426390403875966E-2</c:v>
                </c:pt>
                <c:pt idx="100">
                  <c:v>4.8394144903828727E-2</c:v>
                </c:pt>
                <c:pt idx="101">
                  <c:v>4.9361898113408603E-2</c:v>
                </c:pt>
                <c:pt idx="102">
                  <c:v>5.0328868219623485E-2</c:v>
                </c:pt>
                <c:pt idx="103">
                  <c:v>5.1294258885124136E-2</c:v>
                </c:pt>
                <c:pt idx="104">
                  <c:v>5.2257260249910689E-2</c:v>
                </c:pt>
                <c:pt idx="105">
                  <c:v>5.3217049979751033E-2</c:v>
                </c:pt>
                <c:pt idx="106">
                  <c:v>5.4172794359667667E-2</c:v>
                </c:pt>
                <c:pt idx="107">
                  <c:v>5.5123649430691389E-2</c:v>
                </c:pt>
                <c:pt idx="108">
                  <c:v>5.6068762167924176E-2</c:v>
                </c:pt>
                <c:pt idx="109">
                  <c:v>5.7007271697801495E-2</c:v>
                </c:pt>
                <c:pt idx="110">
                  <c:v>5.7938310552296618E-2</c:v>
                </c:pt>
                <c:pt idx="111">
                  <c:v>5.886100595766508E-2</c:v>
                </c:pt>
                <c:pt idx="112">
                  <c:v>5.9774481155190608E-2</c:v>
                </c:pt>
                <c:pt idx="113">
                  <c:v>6.0677856751260084E-2</c:v>
                </c:pt>
                <c:pt idx="114">
                  <c:v>6.1570252093970643E-2</c:v>
                </c:pt>
                <c:pt idx="115">
                  <c:v>6.2450786673352313E-2</c:v>
                </c:pt>
                <c:pt idx="116">
                  <c:v>6.331858154217862E-2</c:v>
                </c:pt>
                <c:pt idx="117">
                  <c:v>6.4172760754234559E-2</c:v>
                </c:pt>
                <c:pt idx="118">
                  <c:v>6.5012452816816474E-2</c:v>
                </c:pt>
                <c:pt idx="119">
                  <c:v>6.5836792154153001E-2</c:v>
                </c:pt>
                <c:pt idx="120">
                  <c:v>6.6644920578359981E-2</c:v>
                </c:pt>
                <c:pt idx="121">
                  <c:v>6.7435988764476165E-2</c:v>
                </c:pt>
                <c:pt idx="122">
                  <c:v>6.8209157726070557E-2</c:v>
                </c:pt>
                <c:pt idx="123">
                  <c:v>6.896360028786673E-2</c:v>
                </c:pt>
                <c:pt idx="124">
                  <c:v>6.9698502551794952E-2</c:v>
                </c:pt>
                <c:pt idx="125">
                  <c:v>7.041306535285996E-2</c:v>
                </c:pt>
                <c:pt idx="126">
                  <c:v>7.110650570119946E-2</c:v>
                </c:pt>
                <c:pt idx="127">
                  <c:v>7.1778058206708961E-2</c:v>
                </c:pt>
                <c:pt idx="128">
                  <c:v>7.2426976482618491E-2</c:v>
                </c:pt>
                <c:pt idx="129">
                  <c:v>7.3052534524430821E-2</c:v>
                </c:pt>
                <c:pt idx="130">
                  <c:v>7.365402806066472E-2</c:v>
                </c:pt>
                <c:pt idx="131">
                  <c:v>7.4230775871893237E-2</c:v>
                </c:pt>
                <c:pt idx="132">
                  <c:v>7.4782121074625715E-2</c:v>
                </c:pt>
                <c:pt idx="133">
                  <c:v>7.5307432366650828E-2</c:v>
                </c:pt>
                <c:pt idx="134">
                  <c:v>7.5806105230540377E-2</c:v>
                </c:pt>
                <c:pt idx="135">
                  <c:v>7.6277563092104858E-2</c:v>
                </c:pt>
                <c:pt idx="136">
                  <c:v>7.6721258430695743E-2</c:v>
                </c:pt>
                <c:pt idx="137">
                  <c:v>7.7136673838363257E-2</c:v>
                </c:pt>
                <c:pt idx="138">
                  <c:v>7.7523323025002852E-2</c:v>
                </c:pt>
                <c:pt idx="139">
                  <c:v>7.7880751766758113E-2</c:v>
                </c:pt>
                <c:pt idx="140">
                  <c:v>7.8208538795091209E-2</c:v>
                </c:pt>
                <c:pt idx="141">
                  <c:v>7.85062966240858E-2</c:v>
                </c:pt>
                <c:pt idx="142">
                  <c:v>7.8773672313708187E-2</c:v>
                </c:pt>
                <c:pt idx="143">
                  <c:v>7.9010348166922262E-2</c:v>
                </c:pt>
                <c:pt idx="144">
                  <c:v>7.921604235873124E-2</c:v>
                </c:pt>
                <c:pt idx="145">
                  <c:v>7.939050949540237E-2</c:v>
                </c:pt>
                <c:pt idx="146">
                  <c:v>7.9533541102321775E-2</c:v>
                </c:pt>
                <c:pt idx="147">
                  <c:v>7.9644966039121384E-2</c:v>
                </c:pt>
                <c:pt idx="148">
                  <c:v>7.9724650840921008E-2</c:v>
                </c:pt>
                <c:pt idx="149">
                  <c:v>7.9772499984733222E-2</c:v>
                </c:pt>
                <c:pt idx="150">
                  <c:v>7.9788456080286535E-2</c:v>
                </c:pt>
                <c:pt idx="151">
                  <c:v>7.9772499984733222E-2</c:v>
                </c:pt>
                <c:pt idx="152">
                  <c:v>7.9724650840920994E-2</c:v>
                </c:pt>
                <c:pt idx="153">
                  <c:v>7.9644966039121357E-2</c:v>
                </c:pt>
                <c:pt idx="154">
                  <c:v>7.9533541102321748E-2</c:v>
                </c:pt>
                <c:pt idx="155">
                  <c:v>7.9390509495402328E-2</c:v>
                </c:pt>
                <c:pt idx="156">
                  <c:v>7.9216042358731198E-2</c:v>
                </c:pt>
                <c:pt idx="157">
                  <c:v>7.9010348166922234E-2</c:v>
                </c:pt>
                <c:pt idx="158">
                  <c:v>7.8773672313708132E-2</c:v>
                </c:pt>
                <c:pt idx="159">
                  <c:v>7.8506296624085745E-2</c:v>
                </c:pt>
                <c:pt idx="160">
                  <c:v>7.8208538795091154E-2</c:v>
                </c:pt>
                <c:pt idx="161">
                  <c:v>7.7880751766758044E-2</c:v>
                </c:pt>
                <c:pt idx="162">
                  <c:v>7.7523323025002783E-2</c:v>
                </c:pt>
                <c:pt idx="163">
                  <c:v>7.7136673838363159E-2</c:v>
                </c:pt>
                <c:pt idx="164">
                  <c:v>7.672125843069566E-2</c:v>
                </c:pt>
                <c:pt idx="165">
                  <c:v>7.6277563092104775E-2</c:v>
                </c:pt>
                <c:pt idx="166">
                  <c:v>7.5806105230540266E-2</c:v>
                </c:pt>
                <c:pt idx="167">
                  <c:v>7.5307432366650731E-2</c:v>
                </c:pt>
                <c:pt idx="168">
                  <c:v>7.4782121074625618E-2</c:v>
                </c:pt>
                <c:pt idx="169">
                  <c:v>7.423077587189314E-2</c:v>
                </c:pt>
                <c:pt idx="170">
                  <c:v>7.3654028060664595E-2</c:v>
                </c:pt>
                <c:pt idx="171">
                  <c:v>7.3052534524430696E-2</c:v>
                </c:pt>
                <c:pt idx="172">
                  <c:v>7.2426976482618366E-2</c:v>
                </c:pt>
                <c:pt idx="173">
                  <c:v>7.177805820670885E-2</c:v>
                </c:pt>
                <c:pt idx="174">
                  <c:v>7.1106505701199335E-2</c:v>
                </c:pt>
                <c:pt idx="175">
                  <c:v>7.0413065352859808E-2</c:v>
                </c:pt>
                <c:pt idx="176">
                  <c:v>6.9698502551794828E-2</c:v>
                </c:pt>
                <c:pt idx="177">
                  <c:v>6.8963600287866592E-2</c:v>
                </c:pt>
                <c:pt idx="178">
                  <c:v>6.8209157726070418E-2</c:v>
                </c:pt>
                <c:pt idx="179">
                  <c:v>6.7435988764476026E-2</c:v>
                </c:pt>
                <c:pt idx="180">
                  <c:v>6.6644920578359829E-2</c:v>
                </c:pt>
                <c:pt idx="181">
                  <c:v>6.5836792154152862E-2</c:v>
                </c:pt>
                <c:pt idx="182">
                  <c:v>6.5012452816816321E-2</c:v>
                </c:pt>
                <c:pt idx="183">
                  <c:v>6.4172760754234406E-2</c:v>
                </c:pt>
                <c:pt idx="184">
                  <c:v>6.3318581542178454E-2</c:v>
                </c:pt>
                <c:pt idx="185">
                  <c:v>6.245078667335216E-2</c:v>
                </c:pt>
                <c:pt idx="186">
                  <c:v>6.1570252093970483E-2</c:v>
                </c:pt>
                <c:pt idx="187">
                  <c:v>6.0677856751259925E-2</c:v>
                </c:pt>
                <c:pt idx="188">
                  <c:v>5.9774481155190441E-2</c:v>
                </c:pt>
                <c:pt idx="189">
                  <c:v>5.8861005957664921E-2</c:v>
                </c:pt>
                <c:pt idx="190">
                  <c:v>5.7938310552296438E-2</c:v>
                </c:pt>
                <c:pt idx="191">
                  <c:v>5.7007271697801329E-2</c:v>
                </c:pt>
                <c:pt idx="192">
                  <c:v>5.6068762167924009E-2</c:v>
                </c:pt>
                <c:pt idx="193">
                  <c:v>5.5123649430691223E-2</c:v>
                </c:pt>
                <c:pt idx="194">
                  <c:v>5.4172794359667487E-2</c:v>
                </c:pt>
                <c:pt idx="195">
                  <c:v>5.3217049979750852E-2</c:v>
                </c:pt>
                <c:pt idx="196">
                  <c:v>5.2257260249910509E-2</c:v>
                </c:pt>
                <c:pt idx="197">
                  <c:v>5.1294258885123956E-2</c:v>
                </c:pt>
                <c:pt idx="198">
                  <c:v>5.0328868219623304E-2</c:v>
                </c:pt>
                <c:pt idx="199">
                  <c:v>4.9361898113408423E-2</c:v>
                </c:pt>
                <c:pt idx="200">
                  <c:v>4.8394144903828561E-2</c:v>
                </c:pt>
                <c:pt idx="201">
                  <c:v>4.7426390403875793E-2</c:v>
                </c:pt>
                <c:pt idx="202">
                  <c:v>4.6459400948673117E-2</c:v>
                </c:pt>
                <c:pt idx="203">
                  <c:v>4.5493926491477057E-2</c:v>
                </c:pt>
                <c:pt idx="204">
                  <c:v>4.45306997503521E-2</c:v>
                </c:pt>
                <c:pt idx="205">
                  <c:v>4.3570435406509997E-2</c:v>
                </c:pt>
                <c:pt idx="206">
                  <c:v>4.2613829355143455E-2</c:v>
                </c:pt>
                <c:pt idx="207">
                  <c:v>4.1661558009421541E-2</c:v>
                </c:pt>
                <c:pt idx="208">
                  <c:v>4.0714277658151755E-2</c:v>
                </c:pt>
                <c:pt idx="209">
                  <c:v>3.977262387745506E-2</c:v>
                </c:pt>
                <c:pt idx="210">
                  <c:v>3.883721099664246E-2</c:v>
                </c:pt>
                <c:pt idx="211">
                  <c:v>3.7908631618327922E-2</c:v>
                </c:pt>
                <c:pt idx="212">
                  <c:v>3.6987456192660938E-2</c:v>
                </c:pt>
                <c:pt idx="213">
                  <c:v>3.6074232645415941E-2</c:v>
                </c:pt>
                <c:pt idx="214">
                  <c:v>3.5169486059532351E-2</c:v>
                </c:pt>
                <c:pt idx="215">
                  <c:v>3.4273718409561352E-2</c:v>
                </c:pt>
                <c:pt idx="216">
                  <c:v>3.338740834834264E-2</c:v>
                </c:pt>
                <c:pt idx="217">
                  <c:v>3.2511011045106702E-2</c:v>
                </c:pt>
                <c:pt idx="218">
                  <c:v>3.1644958074076489E-2</c:v>
                </c:pt>
                <c:pt idx="219">
                  <c:v>3.0789657352526621E-2</c:v>
                </c:pt>
                <c:pt idx="220">
                  <c:v>2.9945493127148851E-2</c:v>
                </c:pt>
                <c:pt idx="221">
                  <c:v>2.9112826007469401E-2</c:v>
                </c:pt>
                <c:pt idx="222">
                  <c:v>2.8291993044967639E-2</c:v>
                </c:pt>
                <c:pt idx="223">
                  <c:v>2.7483307856456241E-2</c:v>
                </c:pt>
                <c:pt idx="224">
                  <c:v>2.6687060790200348E-2</c:v>
                </c:pt>
                <c:pt idx="225">
                  <c:v>2.5903519133178232E-2</c:v>
                </c:pt>
                <c:pt idx="226">
                  <c:v>2.5132927357817518E-2</c:v>
                </c:pt>
                <c:pt idx="227">
                  <c:v>2.4375507406480246E-2</c:v>
                </c:pt>
                <c:pt idx="228">
                  <c:v>2.363145901191635E-2</c:v>
                </c:pt>
                <c:pt idx="229">
                  <c:v>2.2900960051858363E-2</c:v>
                </c:pt>
                <c:pt idx="230">
                  <c:v>2.2184166935891002E-2</c:v>
                </c:pt>
                <c:pt idx="231">
                  <c:v>2.1481215022696662E-2</c:v>
                </c:pt>
                <c:pt idx="232">
                  <c:v>2.0792219065752741E-2</c:v>
                </c:pt>
                <c:pt idx="233">
                  <c:v>2.0117273685538013E-2</c:v>
                </c:pt>
                <c:pt idx="234">
                  <c:v>1.9456453866293397E-2</c:v>
                </c:pt>
                <c:pt idx="235">
                  <c:v>1.8809815475377287E-2</c:v>
                </c:pt>
                <c:pt idx="236">
                  <c:v>1.8177395803256474E-2</c:v>
                </c:pt>
                <c:pt idx="237">
                  <c:v>1.7559214122181033E-2</c:v>
                </c:pt>
                <c:pt idx="238">
                  <c:v>1.695527226160435E-2</c:v>
                </c:pt>
                <c:pt idx="239">
                  <c:v>1.6365555198428468E-2</c:v>
                </c:pt>
                <c:pt idx="240">
                  <c:v>1.5790031660178741E-2</c:v>
                </c:pt>
                <c:pt idx="241">
                  <c:v>1.5228654739241378E-2</c:v>
                </c:pt>
                <c:pt idx="242">
                  <c:v>1.4681362516331292E-2</c:v>
                </c:pt>
                <c:pt idx="243">
                  <c:v>1.4148078691396592E-2</c:v>
                </c:pt>
                <c:pt idx="244">
                  <c:v>1.3628713220208831E-2</c:v>
                </c:pt>
                <c:pt idx="245">
                  <c:v>1.3123162954935238E-2</c:v>
                </c:pt>
                <c:pt idx="246">
                  <c:v>1.2631312287039649E-2</c:v>
                </c:pt>
                <c:pt idx="247">
                  <c:v>1.2153033790912877E-2</c:v>
                </c:pt>
                <c:pt idx="248">
                  <c:v>1.1688188866690217E-2</c:v>
                </c:pt>
                <c:pt idx="249">
                  <c:v>1.1236628380773534E-2</c:v>
                </c:pt>
                <c:pt idx="250">
                  <c:v>1.0798193302637532E-2</c:v>
                </c:pt>
                <c:pt idx="251">
                  <c:v>1.0372715336564047E-2</c:v>
                </c:pt>
                <c:pt idx="252">
                  <c:v>9.9600175470140918E-3</c:v>
                </c:pt>
                <c:pt idx="253">
                  <c:v>9.5599149764153419E-3</c:v>
                </c:pt>
                <c:pt idx="254">
                  <c:v>9.1722152542109206E-3</c:v>
                </c:pt>
                <c:pt idx="255">
                  <c:v>8.7967191960853786E-3</c:v>
                </c:pt>
                <c:pt idx="256">
                  <c:v>8.4332213923540046E-3</c:v>
                </c:pt>
                <c:pt idx="257">
                  <c:v>8.0815107845720064E-3</c:v>
                </c:pt>
                <c:pt idx="258">
                  <c:v>7.7413712294910697E-3</c:v>
                </c:pt>
                <c:pt idx="259">
                  <c:v>7.4125820495612449E-3</c:v>
                </c:pt>
                <c:pt idx="260">
                  <c:v>7.0949185692462365E-3</c:v>
                </c:pt>
                <c:pt idx="261">
                  <c:v>6.7881526364897884E-3</c:v>
                </c:pt>
                <c:pt idx="262">
                  <c:v>6.4920531287394421E-3</c:v>
                </c:pt>
                <c:pt idx="263">
                  <c:v>6.2063864430016045E-3</c:v>
                </c:pt>
                <c:pt idx="264">
                  <c:v>5.9309169694682085E-3</c:v>
                </c:pt>
                <c:pt idx="265">
                  <c:v>5.6654075483201912E-3</c:v>
                </c:pt>
                <c:pt idx="266">
                  <c:v>5.409619909376313E-3</c:v>
                </c:pt>
                <c:pt idx="267">
                  <c:v>5.1633150943174947E-3</c:v>
                </c:pt>
                <c:pt idx="268">
                  <c:v>4.9262538612764601E-3</c:v>
                </c:pt>
                <c:pt idx="269">
                  <c:v>4.6981970716402331E-3</c:v>
                </c:pt>
                <c:pt idx="270">
                  <c:v>4.4789060589685414E-3</c:v>
                </c:pt>
                <c:pt idx="271">
                  <c:v>4.2681429799845197E-3</c:v>
                </c:pt>
                <c:pt idx="272">
                  <c:v>4.065671147645133E-3</c:v>
                </c:pt>
                <c:pt idx="273">
                  <c:v>3.871255346347358E-3</c:v>
                </c:pt>
                <c:pt idx="274">
                  <c:v>3.6846621293723778E-3</c:v>
                </c:pt>
                <c:pt idx="275">
                  <c:v>3.505660098713676E-3</c:v>
                </c:pt>
                <c:pt idx="276">
                  <c:v>3.3340201674761814E-3</c:v>
                </c:pt>
                <c:pt idx="277">
                  <c:v>3.1695158050721334E-3</c:v>
                </c:pt>
                <c:pt idx="278">
                  <c:v>3.0119232654754629E-3</c:v>
                </c:pt>
                <c:pt idx="279">
                  <c:v>2.8610217988299124E-3</c:v>
                </c:pt>
                <c:pt idx="280">
                  <c:v>2.7165938467370969E-3</c:v>
                </c:pt>
                <c:pt idx="281">
                  <c:v>2.5784252215790364E-3</c:v>
                </c:pt>
                <c:pt idx="282">
                  <c:v>2.4463052702555711E-3</c:v>
                </c:pt>
                <c:pt idx="283">
                  <c:v>2.3200270227404897E-3</c:v>
                </c:pt>
                <c:pt idx="284">
                  <c:v>2.1993873258810935E-3</c:v>
                </c:pt>
                <c:pt idx="285">
                  <c:v>2.0841869628844974E-3</c:v>
                </c:pt>
                <c:pt idx="286">
                  <c:v>1.9742307589502078E-3</c:v>
                </c:pt>
                <c:pt idx="287">
                  <c:v>1.8693276735224382E-3</c:v>
                </c:pt>
                <c:pt idx="288">
                  <c:v>1.7692908796474267E-3</c:v>
                </c:pt>
                <c:pt idx="289">
                  <c:v>1.6739378309305879E-3</c:v>
                </c:pt>
                <c:pt idx="290">
                  <c:v>1.5830903165959759E-3</c:v>
                </c:pt>
                <c:pt idx="291">
                  <c:v>1.4965745051560961E-3</c:v>
                </c:pt>
                <c:pt idx="292">
                  <c:v>1.4142209772038748E-3</c:v>
                </c:pt>
                <c:pt idx="293">
                  <c:v>1.3358647478405089E-3</c:v>
                </c:pt>
                <c:pt idx="294">
                  <c:v>1.261345279253171E-3</c:v>
                </c:pt>
                <c:pt idx="295">
                  <c:v>1.1905064839551568E-3</c:v>
                </c:pt>
                <c:pt idx="296">
                  <c:v>1.1231967191981797E-3</c:v>
                </c:pt>
                <c:pt idx="297">
                  <c:v>1.0592687730621919E-3</c:v>
                </c:pt>
                <c:pt idx="298">
                  <c:v>9.9857984272246352E-4</c:v>
                </c:pt>
                <c:pt idx="299">
                  <c:v>9.4099150538678501E-4</c:v>
                </c:pt>
                <c:pt idx="300">
                  <c:v>8.8636968238759047E-4</c:v>
                </c:pt>
              </c:numCache>
            </c:numRef>
          </c:val>
          <c:extLst>
            <c:ext xmlns:c16="http://schemas.microsoft.com/office/drawing/2014/chart" uri="{C3380CC4-5D6E-409C-BE32-E72D297353CC}">
              <c16:uniqueId val="{00000001-D05B-458B-9326-943827D31373}"/>
            </c:ext>
          </c:extLst>
        </c:ser>
        <c:dLbls>
          <c:showLegendKey val="0"/>
          <c:showVal val="0"/>
          <c:showCatName val="0"/>
          <c:showSerName val="0"/>
          <c:showPercent val="0"/>
          <c:showBubbleSize val="0"/>
        </c:dLbls>
        <c:axId val="589306224"/>
        <c:axId val="458197184"/>
      </c:areaChart>
      <c:barChart>
        <c:barDir val="col"/>
        <c:grouping val="clustered"/>
        <c:varyColors val="0"/>
        <c:ser>
          <c:idx val="0"/>
          <c:order val="0"/>
          <c:tx>
            <c:strRef>
              <c:f>Sheet1!$F$2</c:f>
              <c:strCache>
                <c:ptCount val="1"/>
                <c:pt idx="0">
                  <c:v>Asset A</c:v>
                </c:pt>
              </c:strCache>
            </c:strRef>
          </c:tx>
          <c:spPr>
            <a:solidFill>
              <a:schemeClr val="accent1">
                <a:alpha val="10000"/>
              </a:schemeClr>
            </a:solidFill>
            <a:ln w="25400">
              <a:solidFill>
                <a:schemeClr val="accent1"/>
              </a:solidFill>
            </a:ln>
            <a:effectLst/>
          </c:spPr>
          <c:invertIfNegative val="0"/>
          <c:cat>
            <c:numRef>
              <c:f>Sheet1!$E$3:$E$303</c:f>
              <c:numCache>
                <c:formatCode>0.0%</c:formatCode>
                <c:ptCount val="301"/>
                <c:pt idx="0">
                  <c:v>-5.0000000000000017E-2</c:v>
                </c:pt>
                <c:pt idx="1">
                  <c:v>-4.9000000000000016E-2</c:v>
                </c:pt>
                <c:pt idx="2">
                  <c:v>-4.8000000000000015E-2</c:v>
                </c:pt>
                <c:pt idx="3">
                  <c:v>-4.7000000000000014E-2</c:v>
                </c:pt>
                <c:pt idx="4">
                  <c:v>-4.6000000000000013E-2</c:v>
                </c:pt>
                <c:pt idx="5">
                  <c:v>-4.5000000000000012E-2</c:v>
                </c:pt>
                <c:pt idx="6">
                  <c:v>-4.4000000000000011E-2</c:v>
                </c:pt>
                <c:pt idx="7">
                  <c:v>-4.300000000000001E-2</c:v>
                </c:pt>
                <c:pt idx="8">
                  <c:v>-4.200000000000001E-2</c:v>
                </c:pt>
                <c:pt idx="9">
                  <c:v>-4.1000000000000009E-2</c:v>
                </c:pt>
                <c:pt idx="10">
                  <c:v>-4.0000000000000008E-2</c:v>
                </c:pt>
                <c:pt idx="11">
                  <c:v>-3.9000000000000007E-2</c:v>
                </c:pt>
                <c:pt idx="12">
                  <c:v>-3.8000000000000006E-2</c:v>
                </c:pt>
                <c:pt idx="13">
                  <c:v>-3.7000000000000005E-2</c:v>
                </c:pt>
                <c:pt idx="14">
                  <c:v>-3.6000000000000004E-2</c:v>
                </c:pt>
                <c:pt idx="15">
                  <c:v>-3.5000000000000003E-2</c:v>
                </c:pt>
                <c:pt idx="16">
                  <c:v>-3.4000000000000002E-2</c:v>
                </c:pt>
                <c:pt idx="17">
                  <c:v>-3.3000000000000002E-2</c:v>
                </c:pt>
                <c:pt idx="18">
                  <c:v>-3.2000000000000001E-2</c:v>
                </c:pt>
                <c:pt idx="19">
                  <c:v>-3.1E-2</c:v>
                </c:pt>
                <c:pt idx="20">
                  <c:v>-0.03</c:v>
                </c:pt>
                <c:pt idx="21">
                  <c:v>-2.8999999999999998E-2</c:v>
                </c:pt>
                <c:pt idx="22">
                  <c:v>-2.7999999999999997E-2</c:v>
                </c:pt>
                <c:pt idx="23">
                  <c:v>-2.6999999999999996E-2</c:v>
                </c:pt>
                <c:pt idx="24">
                  <c:v>-2.5999999999999995E-2</c:v>
                </c:pt>
                <c:pt idx="25">
                  <c:v>-2.4999999999999994E-2</c:v>
                </c:pt>
                <c:pt idx="26">
                  <c:v>-2.3999999999999994E-2</c:v>
                </c:pt>
                <c:pt idx="27">
                  <c:v>-2.2999999999999993E-2</c:v>
                </c:pt>
                <c:pt idx="28">
                  <c:v>-2.1999999999999992E-2</c:v>
                </c:pt>
                <c:pt idx="29">
                  <c:v>-2.0999999999999991E-2</c:v>
                </c:pt>
                <c:pt idx="30">
                  <c:v>-1.999999999999999E-2</c:v>
                </c:pt>
                <c:pt idx="31">
                  <c:v>-1.8999999999999989E-2</c:v>
                </c:pt>
                <c:pt idx="32">
                  <c:v>-1.7999999999999988E-2</c:v>
                </c:pt>
                <c:pt idx="33">
                  <c:v>-1.6999999999999987E-2</c:v>
                </c:pt>
                <c:pt idx="34">
                  <c:v>-1.5999999999999986E-2</c:v>
                </c:pt>
                <c:pt idx="35">
                  <c:v>-1.4999999999999986E-2</c:v>
                </c:pt>
                <c:pt idx="36">
                  <c:v>-1.3999999999999985E-2</c:v>
                </c:pt>
                <c:pt idx="37">
                  <c:v>-1.2999999999999984E-2</c:v>
                </c:pt>
                <c:pt idx="38">
                  <c:v>-1.1999999999999983E-2</c:v>
                </c:pt>
                <c:pt idx="39">
                  <c:v>-1.0999999999999982E-2</c:v>
                </c:pt>
                <c:pt idx="40">
                  <c:v>-9.9999999999999811E-3</c:v>
                </c:pt>
                <c:pt idx="41">
                  <c:v>-8.9999999999999802E-3</c:v>
                </c:pt>
                <c:pt idx="42">
                  <c:v>-7.9999999999999793E-3</c:v>
                </c:pt>
                <c:pt idx="43">
                  <c:v>-6.9999999999999793E-3</c:v>
                </c:pt>
                <c:pt idx="44">
                  <c:v>-5.9999999999999793E-3</c:v>
                </c:pt>
                <c:pt idx="45">
                  <c:v>-4.9999999999999793E-3</c:v>
                </c:pt>
                <c:pt idx="46">
                  <c:v>-3.9999999999999793E-3</c:v>
                </c:pt>
                <c:pt idx="47">
                  <c:v>-2.9999999999999792E-3</c:v>
                </c:pt>
                <c:pt idx="48">
                  <c:v>-1.9999999999999792E-3</c:v>
                </c:pt>
                <c:pt idx="49">
                  <c:v>-9.999999999999792E-4</c:v>
                </c:pt>
                <c:pt idx="50">
                  <c:v>2.0816681711721685E-17</c:v>
                </c:pt>
                <c:pt idx="51">
                  <c:v>1.0000000000000208E-3</c:v>
                </c:pt>
                <c:pt idx="52">
                  <c:v>2.0000000000000209E-3</c:v>
                </c:pt>
                <c:pt idx="53">
                  <c:v>3.0000000000000209E-3</c:v>
                </c:pt>
                <c:pt idx="54">
                  <c:v>4.0000000000000209E-3</c:v>
                </c:pt>
                <c:pt idx="55">
                  <c:v>5.0000000000000209E-3</c:v>
                </c:pt>
                <c:pt idx="56">
                  <c:v>6.0000000000000209E-3</c:v>
                </c:pt>
                <c:pt idx="57">
                  <c:v>7.000000000000021E-3</c:v>
                </c:pt>
                <c:pt idx="58">
                  <c:v>8.000000000000021E-3</c:v>
                </c:pt>
                <c:pt idx="59">
                  <c:v>9.0000000000000219E-3</c:v>
                </c:pt>
                <c:pt idx="60">
                  <c:v>1.0000000000000023E-2</c:v>
                </c:pt>
                <c:pt idx="61">
                  <c:v>1.1000000000000024E-2</c:v>
                </c:pt>
                <c:pt idx="62">
                  <c:v>1.2000000000000025E-2</c:v>
                </c:pt>
                <c:pt idx="63">
                  <c:v>1.3000000000000025E-2</c:v>
                </c:pt>
                <c:pt idx="64">
                  <c:v>1.4000000000000026E-2</c:v>
                </c:pt>
                <c:pt idx="65">
                  <c:v>1.5000000000000027E-2</c:v>
                </c:pt>
                <c:pt idx="66">
                  <c:v>1.6000000000000028E-2</c:v>
                </c:pt>
                <c:pt idx="67">
                  <c:v>1.7000000000000029E-2</c:v>
                </c:pt>
                <c:pt idx="68">
                  <c:v>1.800000000000003E-2</c:v>
                </c:pt>
                <c:pt idx="69">
                  <c:v>1.9000000000000031E-2</c:v>
                </c:pt>
                <c:pt idx="70">
                  <c:v>2.0000000000000032E-2</c:v>
                </c:pt>
                <c:pt idx="71">
                  <c:v>2.1000000000000033E-2</c:v>
                </c:pt>
                <c:pt idx="72">
                  <c:v>2.2000000000000033E-2</c:v>
                </c:pt>
                <c:pt idx="73">
                  <c:v>2.3000000000000034E-2</c:v>
                </c:pt>
                <c:pt idx="74">
                  <c:v>2.4000000000000035E-2</c:v>
                </c:pt>
                <c:pt idx="75">
                  <c:v>2.5000000000000036E-2</c:v>
                </c:pt>
                <c:pt idx="76">
                  <c:v>2.6000000000000037E-2</c:v>
                </c:pt>
                <c:pt idx="77">
                  <c:v>2.7000000000000038E-2</c:v>
                </c:pt>
                <c:pt idx="78">
                  <c:v>2.8000000000000039E-2</c:v>
                </c:pt>
                <c:pt idx="79">
                  <c:v>2.900000000000004E-2</c:v>
                </c:pt>
                <c:pt idx="80">
                  <c:v>3.0000000000000041E-2</c:v>
                </c:pt>
                <c:pt idx="81">
                  <c:v>3.1000000000000041E-2</c:v>
                </c:pt>
                <c:pt idx="82">
                  <c:v>3.2000000000000042E-2</c:v>
                </c:pt>
                <c:pt idx="83">
                  <c:v>3.3000000000000043E-2</c:v>
                </c:pt>
                <c:pt idx="84">
                  <c:v>3.4000000000000044E-2</c:v>
                </c:pt>
                <c:pt idx="85">
                  <c:v>3.5000000000000045E-2</c:v>
                </c:pt>
                <c:pt idx="86">
                  <c:v>3.6000000000000046E-2</c:v>
                </c:pt>
                <c:pt idx="87">
                  <c:v>3.7000000000000047E-2</c:v>
                </c:pt>
                <c:pt idx="88">
                  <c:v>3.8000000000000048E-2</c:v>
                </c:pt>
                <c:pt idx="89">
                  <c:v>3.9000000000000049E-2</c:v>
                </c:pt>
                <c:pt idx="90">
                  <c:v>4.0000000000000049E-2</c:v>
                </c:pt>
                <c:pt idx="91">
                  <c:v>4.100000000000005E-2</c:v>
                </c:pt>
                <c:pt idx="92">
                  <c:v>4.2000000000000051E-2</c:v>
                </c:pt>
                <c:pt idx="93">
                  <c:v>4.3000000000000052E-2</c:v>
                </c:pt>
                <c:pt idx="94">
                  <c:v>4.4000000000000053E-2</c:v>
                </c:pt>
                <c:pt idx="95">
                  <c:v>4.5000000000000054E-2</c:v>
                </c:pt>
                <c:pt idx="96">
                  <c:v>4.6000000000000055E-2</c:v>
                </c:pt>
                <c:pt idx="97">
                  <c:v>4.7000000000000056E-2</c:v>
                </c:pt>
                <c:pt idx="98">
                  <c:v>4.8000000000000057E-2</c:v>
                </c:pt>
                <c:pt idx="99">
                  <c:v>4.9000000000000057E-2</c:v>
                </c:pt>
                <c:pt idx="100">
                  <c:v>5.0000000000000058E-2</c:v>
                </c:pt>
                <c:pt idx="101">
                  <c:v>5.1000000000000059E-2</c:v>
                </c:pt>
                <c:pt idx="102">
                  <c:v>5.200000000000006E-2</c:v>
                </c:pt>
                <c:pt idx="103">
                  <c:v>5.3000000000000061E-2</c:v>
                </c:pt>
                <c:pt idx="104">
                  <c:v>5.4000000000000062E-2</c:v>
                </c:pt>
                <c:pt idx="105">
                  <c:v>5.5000000000000063E-2</c:v>
                </c:pt>
                <c:pt idx="106">
                  <c:v>5.6000000000000064E-2</c:v>
                </c:pt>
                <c:pt idx="107">
                  <c:v>5.7000000000000065E-2</c:v>
                </c:pt>
                <c:pt idx="108">
                  <c:v>5.8000000000000065E-2</c:v>
                </c:pt>
                <c:pt idx="109">
                  <c:v>5.9000000000000066E-2</c:v>
                </c:pt>
                <c:pt idx="110">
                  <c:v>6.0000000000000067E-2</c:v>
                </c:pt>
                <c:pt idx="111">
                  <c:v>6.1000000000000068E-2</c:v>
                </c:pt>
                <c:pt idx="112">
                  <c:v>6.2000000000000069E-2</c:v>
                </c:pt>
                <c:pt idx="113">
                  <c:v>6.300000000000007E-2</c:v>
                </c:pt>
                <c:pt idx="114">
                  <c:v>6.4000000000000071E-2</c:v>
                </c:pt>
                <c:pt idx="115">
                  <c:v>6.5000000000000072E-2</c:v>
                </c:pt>
                <c:pt idx="116">
                  <c:v>6.6000000000000072E-2</c:v>
                </c:pt>
                <c:pt idx="117">
                  <c:v>6.7000000000000073E-2</c:v>
                </c:pt>
                <c:pt idx="118">
                  <c:v>6.8000000000000074E-2</c:v>
                </c:pt>
                <c:pt idx="119">
                  <c:v>6.9000000000000075E-2</c:v>
                </c:pt>
                <c:pt idx="120">
                  <c:v>7.0000000000000076E-2</c:v>
                </c:pt>
                <c:pt idx="121">
                  <c:v>7.1000000000000077E-2</c:v>
                </c:pt>
                <c:pt idx="122">
                  <c:v>7.2000000000000078E-2</c:v>
                </c:pt>
                <c:pt idx="123">
                  <c:v>7.3000000000000079E-2</c:v>
                </c:pt>
                <c:pt idx="124">
                  <c:v>7.400000000000008E-2</c:v>
                </c:pt>
                <c:pt idx="125">
                  <c:v>7.500000000000008E-2</c:v>
                </c:pt>
                <c:pt idx="126">
                  <c:v>7.6000000000000081E-2</c:v>
                </c:pt>
                <c:pt idx="127">
                  <c:v>7.7000000000000082E-2</c:v>
                </c:pt>
                <c:pt idx="128">
                  <c:v>7.8000000000000083E-2</c:v>
                </c:pt>
                <c:pt idx="129">
                  <c:v>7.9000000000000084E-2</c:v>
                </c:pt>
                <c:pt idx="130">
                  <c:v>8.0000000000000085E-2</c:v>
                </c:pt>
                <c:pt idx="131">
                  <c:v>8.1000000000000086E-2</c:v>
                </c:pt>
                <c:pt idx="132">
                  <c:v>8.2000000000000087E-2</c:v>
                </c:pt>
                <c:pt idx="133">
                  <c:v>8.3000000000000088E-2</c:v>
                </c:pt>
                <c:pt idx="134">
                  <c:v>8.4000000000000088E-2</c:v>
                </c:pt>
                <c:pt idx="135">
                  <c:v>8.5000000000000089E-2</c:v>
                </c:pt>
                <c:pt idx="136">
                  <c:v>8.600000000000009E-2</c:v>
                </c:pt>
                <c:pt idx="137">
                  <c:v>8.7000000000000091E-2</c:v>
                </c:pt>
                <c:pt idx="138">
                  <c:v>8.8000000000000092E-2</c:v>
                </c:pt>
                <c:pt idx="139">
                  <c:v>8.9000000000000093E-2</c:v>
                </c:pt>
                <c:pt idx="140">
                  <c:v>9.0000000000000094E-2</c:v>
                </c:pt>
                <c:pt idx="141">
                  <c:v>9.1000000000000095E-2</c:v>
                </c:pt>
                <c:pt idx="142">
                  <c:v>9.2000000000000096E-2</c:v>
                </c:pt>
                <c:pt idx="143">
                  <c:v>9.3000000000000096E-2</c:v>
                </c:pt>
                <c:pt idx="144">
                  <c:v>9.4000000000000097E-2</c:v>
                </c:pt>
                <c:pt idx="145">
                  <c:v>9.5000000000000098E-2</c:v>
                </c:pt>
                <c:pt idx="146">
                  <c:v>9.6000000000000099E-2</c:v>
                </c:pt>
                <c:pt idx="147">
                  <c:v>9.70000000000001E-2</c:v>
                </c:pt>
                <c:pt idx="148">
                  <c:v>9.8000000000000101E-2</c:v>
                </c:pt>
                <c:pt idx="149">
                  <c:v>9.9000000000000102E-2</c:v>
                </c:pt>
                <c:pt idx="150">
                  <c:v>0.1000000000000001</c:v>
                </c:pt>
                <c:pt idx="151">
                  <c:v>0.1010000000000001</c:v>
                </c:pt>
                <c:pt idx="152">
                  <c:v>0.1020000000000001</c:v>
                </c:pt>
                <c:pt idx="153">
                  <c:v>0.10300000000000011</c:v>
                </c:pt>
                <c:pt idx="154">
                  <c:v>0.10400000000000011</c:v>
                </c:pt>
                <c:pt idx="155">
                  <c:v>0.10500000000000011</c:v>
                </c:pt>
                <c:pt idx="156">
                  <c:v>0.10600000000000011</c:v>
                </c:pt>
                <c:pt idx="157">
                  <c:v>0.10700000000000011</c:v>
                </c:pt>
                <c:pt idx="158">
                  <c:v>0.10800000000000011</c:v>
                </c:pt>
                <c:pt idx="159">
                  <c:v>0.10900000000000011</c:v>
                </c:pt>
                <c:pt idx="160">
                  <c:v>0.11000000000000011</c:v>
                </c:pt>
                <c:pt idx="161">
                  <c:v>0.11100000000000011</c:v>
                </c:pt>
                <c:pt idx="162">
                  <c:v>0.11200000000000011</c:v>
                </c:pt>
                <c:pt idx="163">
                  <c:v>0.11300000000000011</c:v>
                </c:pt>
                <c:pt idx="164">
                  <c:v>0.11400000000000012</c:v>
                </c:pt>
                <c:pt idx="165">
                  <c:v>0.11500000000000012</c:v>
                </c:pt>
                <c:pt idx="166">
                  <c:v>0.11600000000000012</c:v>
                </c:pt>
                <c:pt idx="167">
                  <c:v>0.11700000000000012</c:v>
                </c:pt>
                <c:pt idx="168">
                  <c:v>0.11800000000000012</c:v>
                </c:pt>
                <c:pt idx="169">
                  <c:v>0.11900000000000012</c:v>
                </c:pt>
                <c:pt idx="170">
                  <c:v>0.12000000000000012</c:v>
                </c:pt>
                <c:pt idx="171">
                  <c:v>0.12100000000000012</c:v>
                </c:pt>
                <c:pt idx="172">
                  <c:v>0.12200000000000012</c:v>
                </c:pt>
                <c:pt idx="173">
                  <c:v>0.12300000000000012</c:v>
                </c:pt>
                <c:pt idx="174">
                  <c:v>0.12400000000000012</c:v>
                </c:pt>
                <c:pt idx="175">
                  <c:v>0.12500000000000011</c:v>
                </c:pt>
                <c:pt idx="176">
                  <c:v>0.12600000000000011</c:v>
                </c:pt>
                <c:pt idx="177">
                  <c:v>0.12700000000000011</c:v>
                </c:pt>
                <c:pt idx="178">
                  <c:v>0.12800000000000011</c:v>
                </c:pt>
                <c:pt idx="179">
                  <c:v>0.12900000000000011</c:v>
                </c:pt>
                <c:pt idx="180">
                  <c:v>0.13000000000000012</c:v>
                </c:pt>
                <c:pt idx="181">
                  <c:v>0.13100000000000012</c:v>
                </c:pt>
                <c:pt idx="182">
                  <c:v>0.13200000000000012</c:v>
                </c:pt>
                <c:pt idx="183">
                  <c:v>0.13300000000000012</c:v>
                </c:pt>
                <c:pt idx="184">
                  <c:v>0.13400000000000012</c:v>
                </c:pt>
                <c:pt idx="185">
                  <c:v>0.13500000000000012</c:v>
                </c:pt>
                <c:pt idx="186">
                  <c:v>0.13600000000000012</c:v>
                </c:pt>
                <c:pt idx="187">
                  <c:v>0.13700000000000012</c:v>
                </c:pt>
                <c:pt idx="188">
                  <c:v>0.13800000000000012</c:v>
                </c:pt>
                <c:pt idx="189">
                  <c:v>0.13900000000000012</c:v>
                </c:pt>
                <c:pt idx="190">
                  <c:v>0.14000000000000012</c:v>
                </c:pt>
                <c:pt idx="191">
                  <c:v>0.14100000000000013</c:v>
                </c:pt>
                <c:pt idx="192">
                  <c:v>0.14200000000000013</c:v>
                </c:pt>
                <c:pt idx="193">
                  <c:v>0.14300000000000013</c:v>
                </c:pt>
                <c:pt idx="194">
                  <c:v>0.14400000000000013</c:v>
                </c:pt>
                <c:pt idx="195">
                  <c:v>0.14500000000000013</c:v>
                </c:pt>
                <c:pt idx="196">
                  <c:v>0.14600000000000013</c:v>
                </c:pt>
                <c:pt idx="197">
                  <c:v>0.14700000000000013</c:v>
                </c:pt>
                <c:pt idx="198">
                  <c:v>0.14800000000000013</c:v>
                </c:pt>
                <c:pt idx="199">
                  <c:v>0.14900000000000013</c:v>
                </c:pt>
                <c:pt idx="200">
                  <c:v>0.15000000000000013</c:v>
                </c:pt>
                <c:pt idx="201">
                  <c:v>0.15100000000000013</c:v>
                </c:pt>
                <c:pt idx="202">
                  <c:v>0.15200000000000014</c:v>
                </c:pt>
                <c:pt idx="203">
                  <c:v>0.15300000000000014</c:v>
                </c:pt>
                <c:pt idx="204">
                  <c:v>0.15400000000000014</c:v>
                </c:pt>
                <c:pt idx="205">
                  <c:v>0.15500000000000014</c:v>
                </c:pt>
                <c:pt idx="206">
                  <c:v>0.15600000000000014</c:v>
                </c:pt>
                <c:pt idx="207">
                  <c:v>0.15700000000000014</c:v>
                </c:pt>
                <c:pt idx="208">
                  <c:v>0.15800000000000014</c:v>
                </c:pt>
                <c:pt idx="209">
                  <c:v>0.15900000000000014</c:v>
                </c:pt>
                <c:pt idx="210">
                  <c:v>0.16000000000000014</c:v>
                </c:pt>
                <c:pt idx="211">
                  <c:v>0.16100000000000014</c:v>
                </c:pt>
                <c:pt idx="212">
                  <c:v>0.16200000000000014</c:v>
                </c:pt>
                <c:pt idx="213">
                  <c:v>0.16300000000000014</c:v>
                </c:pt>
                <c:pt idx="214">
                  <c:v>0.16400000000000015</c:v>
                </c:pt>
                <c:pt idx="215">
                  <c:v>0.16500000000000015</c:v>
                </c:pt>
                <c:pt idx="216">
                  <c:v>0.16600000000000015</c:v>
                </c:pt>
                <c:pt idx="217">
                  <c:v>0.16700000000000015</c:v>
                </c:pt>
                <c:pt idx="218">
                  <c:v>0.16800000000000015</c:v>
                </c:pt>
                <c:pt idx="219">
                  <c:v>0.16900000000000015</c:v>
                </c:pt>
                <c:pt idx="220">
                  <c:v>0.17000000000000015</c:v>
                </c:pt>
                <c:pt idx="221">
                  <c:v>0.17100000000000015</c:v>
                </c:pt>
                <c:pt idx="222">
                  <c:v>0.17200000000000015</c:v>
                </c:pt>
                <c:pt idx="223">
                  <c:v>0.17300000000000015</c:v>
                </c:pt>
                <c:pt idx="224">
                  <c:v>0.17400000000000015</c:v>
                </c:pt>
                <c:pt idx="225">
                  <c:v>0.17500000000000016</c:v>
                </c:pt>
                <c:pt idx="226">
                  <c:v>0.17600000000000016</c:v>
                </c:pt>
                <c:pt idx="227">
                  <c:v>0.17700000000000016</c:v>
                </c:pt>
                <c:pt idx="228">
                  <c:v>0.17800000000000016</c:v>
                </c:pt>
                <c:pt idx="229">
                  <c:v>0.17900000000000016</c:v>
                </c:pt>
                <c:pt idx="230">
                  <c:v>0.18000000000000016</c:v>
                </c:pt>
                <c:pt idx="231">
                  <c:v>0.18100000000000016</c:v>
                </c:pt>
                <c:pt idx="232">
                  <c:v>0.18200000000000016</c:v>
                </c:pt>
                <c:pt idx="233">
                  <c:v>0.18300000000000016</c:v>
                </c:pt>
                <c:pt idx="234">
                  <c:v>0.18400000000000016</c:v>
                </c:pt>
                <c:pt idx="235">
                  <c:v>0.18500000000000016</c:v>
                </c:pt>
                <c:pt idx="236">
                  <c:v>0.18600000000000017</c:v>
                </c:pt>
                <c:pt idx="237">
                  <c:v>0.18700000000000017</c:v>
                </c:pt>
                <c:pt idx="238">
                  <c:v>0.18800000000000017</c:v>
                </c:pt>
                <c:pt idx="239">
                  <c:v>0.18900000000000017</c:v>
                </c:pt>
                <c:pt idx="240">
                  <c:v>0.19000000000000017</c:v>
                </c:pt>
                <c:pt idx="241">
                  <c:v>0.19100000000000017</c:v>
                </c:pt>
                <c:pt idx="242">
                  <c:v>0.19200000000000017</c:v>
                </c:pt>
                <c:pt idx="243">
                  <c:v>0.19300000000000017</c:v>
                </c:pt>
                <c:pt idx="244">
                  <c:v>0.19400000000000017</c:v>
                </c:pt>
                <c:pt idx="245">
                  <c:v>0.19500000000000017</c:v>
                </c:pt>
                <c:pt idx="246">
                  <c:v>0.19600000000000017</c:v>
                </c:pt>
                <c:pt idx="247">
                  <c:v>0.19700000000000017</c:v>
                </c:pt>
                <c:pt idx="248">
                  <c:v>0.19800000000000018</c:v>
                </c:pt>
                <c:pt idx="249">
                  <c:v>0.19900000000000018</c:v>
                </c:pt>
                <c:pt idx="250">
                  <c:v>0.20000000000000018</c:v>
                </c:pt>
                <c:pt idx="251">
                  <c:v>0.20100000000000018</c:v>
                </c:pt>
                <c:pt idx="252">
                  <c:v>0.20200000000000018</c:v>
                </c:pt>
                <c:pt idx="253">
                  <c:v>0.20300000000000018</c:v>
                </c:pt>
                <c:pt idx="254">
                  <c:v>0.20400000000000018</c:v>
                </c:pt>
                <c:pt idx="255">
                  <c:v>0.20500000000000018</c:v>
                </c:pt>
                <c:pt idx="256">
                  <c:v>0.20600000000000018</c:v>
                </c:pt>
                <c:pt idx="257">
                  <c:v>0.20700000000000018</c:v>
                </c:pt>
                <c:pt idx="258">
                  <c:v>0.20800000000000018</c:v>
                </c:pt>
                <c:pt idx="259">
                  <c:v>0.20900000000000019</c:v>
                </c:pt>
                <c:pt idx="260">
                  <c:v>0.21000000000000019</c:v>
                </c:pt>
                <c:pt idx="261">
                  <c:v>0.21100000000000019</c:v>
                </c:pt>
                <c:pt idx="262">
                  <c:v>0.21200000000000019</c:v>
                </c:pt>
                <c:pt idx="263">
                  <c:v>0.21300000000000019</c:v>
                </c:pt>
                <c:pt idx="264">
                  <c:v>0.21400000000000019</c:v>
                </c:pt>
                <c:pt idx="265">
                  <c:v>0.21500000000000019</c:v>
                </c:pt>
                <c:pt idx="266">
                  <c:v>0.21600000000000019</c:v>
                </c:pt>
                <c:pt idx="267">
                  <c:v>0.21700000000000019</c:v>
                </c:pt>
                <c:pt idx="268">
                  <c:v>0.21800000000000019</c:v>
                </c:pt>
                <c:pt idx="269">
                  <c:v>0.21900000000000019</c:v>
                </c:pt>
                <c:pt idx="270">
                  <c:v>0.2200000000000002</c:v>
                </c:pt>
                <c:pt idx="271">
                  <c:v>0.2210000000000002</c:v>
                </c:pt>
                <c:pt idx="272">
                  <c:v>0.2220000000000002</c:v>
                </c:pt>
                <c:pt idx="273">
                  <c:v>0.2230000000000002</c:v>
                </c:pt>
                <c:pt idx="274">
                  <c:v>0.2240000000000002</c:v>
                </c:pt>
                <c:pt idx="275">
                  <c:v>0.2250000000000002</c:v>
                </c:pt>
                <c:pt idx="276">
                  <c:v>0.2260000000000002</c:v>
                </c:pt>
                <c:pt idx="277">
                  <c:v>0.2270000000000002</c:v>
                </c:pt>
                <c:pt idx="278">
                  <c:v>0.2280000000000002</c:v>
                </c:pt>
                <c:pt idx="279">
                  <c:v>0.2290000000000002</c:v>
                </c:pt>
                <c:pt idx="280">
                  <c:v>0.2300000000000002</c:v>
                </c:pt>
                <c:pt idx="281">
                  <c:v>0.23100000000000021</c:v>
                </c:pt>
                <c:pt idx="282">
                  <c:v>0.23200000000000021</c:v>
                </c:pt>
                <c:pt idx="283">
                  <c:v>0.23300000000000021</c:v>
                </c:pt>
                <c:pt idx="284">
                  <c:v>0.23400000000000021</c:v>
                </c:pt>
                <c:pt idx="285">
                  <c:v>0.23500000000000021</c:v>
                </c:pt>
                <c:pt idx="286">
                  <c:v>0.23600000000000021</c:v>
                </c:pt>
                <c:pt idx="287">
                  <c:v>0.23700000000000021</c:v>
                </c:pt>
                <c:pt idx="288">
                  <c:v>0.23800000000000021</c:v>
                </c:pt>
                <c:pt idx="289">
                  <c:v>0.23900000000000021</c:v>
                </c:pt>
                <c:pt idx="290">
                  <c:v>0.24000000000000021</c:v>
                </c:pt>
                <c:pt idx="291">
                  <c:v>0.24100000000000021</c:v>
                </c:pt>
                <c:pt idx="292">
                  <c:v>0.24200000000000021</c:v>
                </c:pt>
                <c:pt idx="293">
                  <c:v>0.24300000000000022</c:v>
                </c:pt>
                <c:pt idx="294">
                  <c:v>0.24400000000000022</c:v>
                </c:pt>
                <c:pt idx="295">
                  <c:v>0.24500000000000022</c:v>
                </c:pt>
                <c:pt idx="296">
                  <c:v>0.24600000000000022</c:v>
                </c:pt>
                <c:pt idx="297">
                  <c:v>0.24700000000000022</c:v>
                </c:pt>
                <c:pt idx="298">
                  <c:v>0.24800000000000022</c:v>
                </c:pt>
                <c:pt idx="299">
                  <c:v>0.24900000000000022</c:v>
                </c:pt>
                <c:pt idx="300">
                  <c:v>0.25000000000000022</c:v>
                </c:pt>
              </c:numCache>
            </c:numRef>
          </c:cat>
          <c:val>
            <c:numRef>
              <c:f>Sheet1!$F$3:$F$303</c:f>
              <c:numCache>
                <c:formatCode>0%</c:formatCode>
                <c:ptCount val="3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1.4736461349203472E-194</c:v>
                </c:pt>
                <c:pt idx="148">
                  <c:v>5.5209483622652104E-86</c:v>
                </c:pt>
                <c:pt idx="149">
                  <c:v>7.6945986267805016E-21</c:v>
                </c:pt>
                <c:pt idx="150">
                  <c:v>1</c:v>
                </c:pt>
                <c:pt idx="151">
                  <c:v>7.6945986266309697E-21</c:v>
                </c:pt>
                <c:pt idx="152">
                  <c:v>5.5209483620507074E-86</c:v>
                </c:pt>
                <c:pt idx="153">
                  <c:v>1.4736461348344021E-194</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numCache>
            </c:numRef>
          </c:val>
          <c:extLst>
            <c:ext xmlns:c16="http://schemas.microsoft.com/office/drawing/2014/chart" uri="{C3380CC4-5D6E-409C-BE32-E72D297353CC}">
              <c16:uniqueId val="{00000002-D05B-458B-9326-943827D31373}"/>
            </c:ext>
          </c:extLst>
        </c:ser>
        <c:dLbls>
          <c:showLegendKey val="0"/>
          <c:showVal val="0"/>
          <c:showCatName val="0"/>
          <c:showSerName val="0"/>
          <c:showPercent val="0"/>
          <c:showBubbleSize val="0"/>
        </c:dLbls>
        <c:gapWidth val="150"/>
        <c:axId val="589306224"/>
        <c:axId val="458197184"/>
      </c:barChart>
      <c:catAx>
        <c:axId val="58930622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a:t>Returns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1"/>
        <c:majorTickMark val="cross"/>
        <c:minorTickMark val="cross"/>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58197184"/>
        <c:crosses val="autoZero"/>
        <c:auto val="1"/>
        <c:lblAlgn val="ctr"/>
        <c:lblOffset val="100"/>
        <c:tickLblSkip val="50"/>
        <c:tickMarkSkip val="10"/>
        <c:noMultiLvlLbl val="0"/>
      </c:catAx>
      <c:valAx>
        <c:axId val="458197184"/>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a:t>Probability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89306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38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8ED2C-E474-22BD-0936-F0C6D5EA2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B160F-55B0-C298-4E1A-C620ED979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64DC4-BD7D-967D-9A65-BB735AD33D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37D12-C243-80D6-6126-F296367FC7FE}"/>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74812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113240"/>
            <a:ext cx="7468553" cy="2112050"/>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Measuring Investment Performance: The Concept of Returns</a:t>
            </a:r>
            <a:endParaRPr lang="en-US" sz="4400" dirty="0"/>
          </a:p>
        </p:txBody>
      </p:sp>
      <p:sp>
        <p:nvSpPr>
          <p:cNvPr id="4" name="Text 1"/>
          <p:cNvSpPr/>
          <p:nvPr/>
        </p:nvSpPr>
        <p:spPr>
          <a:xfrm>
            <a:off x="837724" y="4584263"/>
            <a:ext cx="7468553"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This presentation explores how return and risk are measured in real estate investment analysis. We'll cover the basic building blocks of investment performance measurement, including periodic returns, multiperiod returns, and how to account for risk and inflation.</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9436B-2995-AD2D-9BC4-85EE97DBAD3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CBC45F3-A805-0835-C15E-3737353F4C11}"/>
              </a:ext>
            </a:extLst>
          </p:cNvPr>
          <p:cNvSpPr/>
          <p:nvPr/>
        </p:nvSpPr>
        <p:spPr>
          <a:xfrm>
            <a:off x="550069" y="432197"/>
            <a:ext cx="4494371" cy="462201"/>
          </a:xfrm>
          <a:prstGeom prst="rect">
            <a:avLst/>
          </a:prstGeom>
          <a:noFill/>
          <a:ln/>
        </p:spPr>
        <p:txBody>
          <a:bodyPr wrap="none" lIns="0" tIns="0" rIns="0" bIns="0" rtlCol="0" anchor="t"/>
          <a:lstStyle/>
          <a:p>
            <a:pPr marL="0" indent="0" algn="l">
              <a:lnSpc>
                <a:spcPts val="3600"/>
              </a:lnSpc>
              <a:buNone/>
            </a:pPr>
            <a:r>
              <a:rPr lang="en-US" sz="2900" dirty="0">
                <a:solidFill>
                  <a:srgbClr val="FFD9BE"/>
                </a:solidFill>
                <a:latin typeface="Quattrocento" pitchFamily="34" charset="0"/>
                <a:ea typeface="Quattrocento" pitchFamily="34" charset="-122"/>
                <a:cs typeface="Quattrocento" pitchFamily="34" charset="-120"/>
              </a:rPr>
              <a:t>Risk Premiums: Capital Market Line</a:t>
            </a:r>
            <a:endParaRPr lang="en-US" sz="2900" dirty="0"/>
          </a:p>
        </p:txBody>
      </p:sp>
      <p:sp>
        <p:nvSpPr>
          <p:cNvPr id="4" name="Shape 1">
            <a:extLst>
              <a:ext uri="{FF2B5EF4-FFF2-40B4-BE49-F238E27FC236}">
                <a16:creationId xmlns:a16="http://schemas.microsoft.com/office/drawing/2014/main" id="{D6C1503A-EE01-48D0-44E4-43AD62FC9957}"/>
              </a:ext>
            </a:extLst>
          </p:cNvPr>
          <p:cNvSpPr/>
          <p:nvPr/>
        </p:nvSpPr>
        <p:spPr>
          <a:xfrm>
            <a:off x="2953107" y="8314015"/>
            <a:ext cx="157163" cy="157163"/>
          </a:xfrm>
          <a:prstGeom prst="roundRect">
            <a:avLst>
              <a:gd name="adj" fmla="val 11636"/>
            </a:avLst>
          </a:prstGeom>
          <a:solidFill>
            <a:srgbClr val="D9491C"/>
          </a:solidFill>
          <a:ln/>
        </p:spPr>
        <p:txBody>
          <a:bodyPr/>
          <a:lstStyle/>
          <a:p>
            <a:endParaRPr lang="en-US"/>
          </a:p>
        </p:txBody>
      </p:sp>
      <p:sp>
        <p:nvSpPr>
          <p:cNvPr id="5" name="Text 2">
            <a:extLst>
              <a:ext uri="{FF2B5EF4-FFF2-40B4-BE49-F238E27FC236}">
                <a16:creationId xmlns:a16="http://schemas.microsoft.com/office/drawing/2014/main" id="{9A65631E-FF71-F0E7-969F-E4EE9DA0F2CE}"/>
              </a:ext>
            </a:extLst>
          </p:cNvPr>
          <p:cNvSpPr/>
          <p:nvPr/>
        </p:nvSpPr>
        <p:spPr>
          <a:xfrm>
            <a:off x="3171230" y="8314015"/>
            <a:ext cx="647105" cy="157163"/>
          </a:xfrm>
          <a:prstGeom prst="rect">
            <a:avLst/>
          </a:prstGeom>
          <a:noFill/>
          <a:ln/>
        </p:spPr>
        <p:txBody>
          <a:bodyPr wrap="none" lIns="0" tIns="0" rIns="0" bIns="0" rtlCol="0" anchor="t"/>
          <a:lstStyle/>
          <a:p>
            <a:pPr marL="0" indent="0" algn="l">
              <a:lnSpc>
                <a:spcPts val="1200"/>
              </a:lnSpc>
              <a:buNone/>
            </a:pPr>
            <a:r>
              <a:rPr lang="en-US" sz="1200" dirty="0">
                <a:solidFill>
                  <a:srgbClr val="F9EEE7"/>
                </a:solidFill>
                <a:latin typeface="Quattrocento" pitchFamily="34" charset="0"/>
                <a:ea typeface="Quattrocento" pitchFamily="34" charset="-122"/>
                <a:cs typeface="Quattrocento" pitchFamily="34" charset="-120"/>
              </a:rPr>
              <a:t>Return %</a:t>
            </a:r>
            <a:endParaRPr lang="en-US" sz="1200" dirty="0"/>
          </a:p>
        </p:txBody>
      </p:sp>
      <p:sp>
        <p:nvSpPr>
          <p:cNvPr id="6" name="Shape 3">
            <a:extLst>
              <a:ext uri="{FF2B5EF4-FFF2-40B4-BE49-F238E27FC236}">
                <a16:creationId xmlns:a16="http://schemas.microsoft.com/office/drawing/2014/main" id="{7607FF8B-989C-F503-660A-F74021BF9D57}"/>
              </a:ext>
            </a:extLst>
          </p:cNvPr>
          <p:cNvSpPr/>
          <p:nvPr/>
        </p:nvSpPr>
        <p:spPr>
          <a:xfrm>
            <a:off x="4910852" y="8314015"/>
            <a:ext cx="157163" cy="157163"/>
          </a:xfrm>
          <a:prstGeom prst="roundRect">
            <a:avLst>
              <a:gd name="adj" fmla="val 11636"/>
            </a:avLst>
          </a:prstGeom>
          <a:solidFill>
            <a:srgbClr val="E86F49"/>
          </a:solidFill>
          <a:ln/>
        </p:spPr>
        <p:txBody>
          <a:bodyPr/>
          <a:lstStyle/>
          <a:p>
            <a:endParaRPr lang="en-US"/>
          </a:p>
        </p:txBody>
      </p:sp>
      <p:sp>
        <p:nvSpPr>
          <p:cNvPr id="7" name="Text 4">
            <a:extLst>
              <a:ext uri="{FF2B5EF4-FFF2-40B4-BE49-F238E27FC236}">
                <a16:creationId xmlns:a16="http://schemas.microsoft.com/office/drawing/2014/main" id="{84B78111-DEEF-8C56-B50F-7F25F3D9A289}"/>
              </a:ext>
            </a:extLst>
          </p:cNvPr>
          <p:cNvSpPr/>
          <p:nvPr/>
        </p:nvSpPr>
        <p:spPr>
          <a:xfrm>
            <a:off x="5128974" y="8314015"/>
            <a:ext cx="1169908" cy="157163"/>
          </a:xfrm>
          <a:prstGeom prst="rect">
            <a:avLst/>
          </a:prstGeom>
          <a:noFill/>
          <a:ln/>
        </p:spPr>
        <p:txBody>
          <a:bodyPr wrap="none" lIns="0" tIns="0" rIns="0" bIns="0" rtlCol="0" anchor="t"/>
          <a:lstStyle/>
          <a:p>
            <a:pPr marL="0" indent="0" algn="l">
              <a:lnSpc>
                <a:spcPts val="1200"/>
              </a:lnSpc>
              <a:buNone/>
            </a:pPr>
            <a:r>
              <a:rPr lang="en-US" sz="1200" dirty="0">
                <a:solidFill>
                  <a:srgbClr val="F9EEE7"/>
                </a:solidFill>
                <a:latin typeface="Quattrocento" pitchFamily="34" charset="0"/>
                <a:ea typeface="Quattrocento" pitchFamily="34" charset="-122"/>
                <a:cs typeface="Quattrocento" pitchFamily="34" charset="-120"/>
              </a:rPr>
              <a:t>Asset A (No Risk)</a:t>
            </a:r>
            <a:endParaRPr lang="en-US" sz="1200" dirty="0"/>
          </a:p>
        </p:txBody>
      </p:sp>
      <p:sp>
        <p:nvSpPr>
          <p:cNvPr id="8" name="Shape 5">
            <a:extLst>
              <a:ext uri="{FF2B5EF4-FFF2-40B4-BE49-F238E27FC236}">
                <a16:creationId xmlns:a16="http://schemas.microsoft.com/office/drawing/2014/main" id="{BCA775C3-93DE-66A3-269E-02B18CCA317B}"/>
              </a:ext>
            </a:extLst>
          </p:cNvPr>
          <p:cNvSpPr/>
          <p:nvPr/>
        </p:nvSpPr>
        <p:spPr>
          <a:xfrm>
            <a:off x="8287226" y="8314015"/>
            <a:ext cx="157163" cy="157163"/>
          </a:xfrm>
          <a:prstGeom prst="roundRect">
            <a:avLst>
              <a:gd name="adj" fmla="val 11636"/>
            </a:avLst>
          </a:prstGeom>
          <a:solidFill>
            <a:srgbClr val="EF997E"/>
          </a:solidFill>
          <a:ln/>
        </p:spPr>
        <p:txBody>
          <a:bodyPr/>
          <a:lstStyle/>
          <a:p>
            <a:endParaRPr lang="en-US"/>
          </a:p>
        </p:txBody>
      </p:sp>
      <p:sp>
        <p:nvSpPr>
          <p:cNvPr id="9" name="Text 6">
            <a:extLst>
              <a:ext uri="{FF2B5EF4-FFF2-40B4-BE49-F238E27FC236}">
                <a16:creationId xmlns:a16="http://schemas.microsoft.com/office/drawing/2014/main" id="{8D2E9749-2D9C-8C84-CB7A-B06486B54ADB}"/>
              </a:ext>
            </a:extLst>
          </p:cNvPr>
          <p:cNvSpPr/>
          <p:nvPr/>
        </p:nvSpPr>
        <p:spPr>
          <a:xfrm>
            <a:off x="8505349" y="8314015"/>
            <a:ext cx="1258491" cy="157163"/>
          </a:xfrm>
          <a:prstGeom prst="rect">
            <a:avLst/>
          </a:prstGeom>
          <a:noFill/>
          <a:ln/>
        </p:spPr>
        <p:txBody>
          <a:bodyPr wrap="none" lIns="0" tIns="0" rIns="0" bIns="0" rtlCol="0" anchor="t"/>
          <a:lstStyle/>
          <a:p>
            <a:pPr marL="0" indent="0" algn="l">
              <a:lnSpc>
                <a:spcPts val="1200"/>
              </a:lnSpc>
              <a:buNone/>
            </a:pPr>
            <a:r>
              <a:rPr lang="en-US" sz="1200" dirty="0">
                <a:solidFill>
                  <a:srgbClr val="F9EEE7"/>
                </a:solidFill>
                <a:latin typeface="Quattrocento" pitchFamily="34" charset="0"/>
                <a:ea typeface="Quattrocento" pitchFamily="34" charset="-122"/>
                <a:cs typeface="Quattrocento" pitchFamily="34" charset="-120"/>
              </a:rPr>
              <a:t>Asset B (Low Risk)</a:t>
            </a:r>
            <a:endParaRPr lang="en-US" sz="1200" dirty="0"/>
          </a:p>
        </p:txBody>
      </p:sp>
      <p:sp>
        <p:nvSpPr>
          <p:cNvPr id="10" name="Shape 7">
            <a:extLst>
              <a:ext uri="{FF2B5EF4-FFF2-40B4-BE49-F238E27FC236}">
                <a16:creationId xmlns:a16="http://schemas.microsoft.com/office/drawing/2014/main" id="{0926084A-FA8C-D4C0-590C-795B61F8F5E1}"/>
              </a:ext>
            </a:extLst>
          </p:cNvPr>
          <p:cNvSpPr/>
          <p:nvPr/>
        </p:nvSpPr>
        <p:spPr>
          <a:xfrm>
            <a:off x="10812066" y="8314015"/>
            <a:ext cx="157163" cy="157163"/>
          </a:xfrm>
          <a:prstGeom prst="roundRect">
            <a:avLst>
              <a:gd name="adj" fmla="val 11636"/>
            </a:avLst>
          </a:prstGeom>
          <a:solidFill>
            <a:srgbClr val="F5C3B3"/>
          </a:solidFill>
          <a:ln/>
        </p:spPr>
        <p:txBody>
          <a:bodyPr/>
          <a:lstStyle/>
          <a:p>
            <a:endParaRPr lang="en-US"/>
          </a:p>
        </p:txBody>
      </p:sp>
      <p:sp>
        <p:nvSpPr>
          <p:cNvPr id="11" name="Text 8">
            <a:extLst>
              <a:ext uri="{FF2B5EF4-FFF2-40B4-BE49-F238E27FC236}">
                <a16:creationId xmlns:a16="http://schemas.microsoft.com/office/drawing/2014/main" id="{5B7C1C8D-AC56-47C8-77CF-5E490B7AFD05}"/>
              </a:ext>
            </a:extLst>
          </p:cNvPr>
          <p:cNvSpPr/>
          <p:nvPr/>
        </p:nvSpPr>
        <p:spPr>
          <a:xfrm>
            <a:off x="11030188" y="8314015"/>
            <a:ext cx="1308735" cy="157163"/>
          </a:xfrm>
          <a:prstGeom prst="rect">
            <a:avLst/>
          </a:prstGeom>
          <a:noFill/>
          <a:ln/>
        </p:spPr>
        <p:txBody>
          <a:bodyPr wrap="none" lIns="0" tIns="0" rIns="0" bIns="0" rtlCol="0" anchor="t"/>
          <a:lstStyle/>
          <a:p>
            <a:pPr marL="0" indent="0" algn="l">
              <a:lnSpc>
                <a:spcPts val="1200"/>
              </a:lnSpc>
              <a:buNone/>
            </a:pPr>
            <a:r>
              <a:rPr lang="en-US" sz="1200" dirty="0">
                <a:solidFill>
                  <a:srgbClr val="F9EEE7"/>
                </a:solidFill>
                <a:latin typeface="Quattrocento" pitchFamily="34" charset="0"/>
                <a:ea typeface="Quattrocento" pitchFamily="34" charset="-122"/>
                <a:cs typeface="Quattrocento" pitchFamily="34" charset="-120"/>
              </a:rPr>
              <a:t>Asset C (High Risk)</a:t>
            </a:r>
            <a:endParaRPr lang="en-US" sz="1200" dirty="0"/>
          </a:p>
        </p:txBody>
      </p:sp>
      <p:sp>
        <p:nvSpPr>
          <p:cNvPr id="12" name="Text 9">
            <a:extLst>
              <a:ext uri="{FF2B5EF4-FFF2-40B4-BE49-F238E27FC236}">
                <a16:creationId xmlns:a16="http://schemas.microsoft.com/office/drawing/2014/main" id="{0143A757-6035-644A-2491-51E5E5968AAC}"/>
              </a:ext>
            </a:extLst>
          </p:cNvPr>
          <p:cNvSpPr/>
          <p:nvPr/>
        </p:nvSpPr>
        <p:spPr>
          <a:xfrm>
            <a:off x="550069" y="8962430"/>
            <a:ext cx="13530263" cy="502920"/>
          </a:xfrm>
          <a:prstGeom prst="rect">
            <a:avLst/>
          </a:prstGeom>
          <a:noFill/>
          <a:ln/>
        </p:spPr>
        <p:txBody>
          <a:bodyPr wrap="square" lIns="0" tIns="0" rIns="0" bIns="0" rtlCol="0" anchor="t"/>
          <a:lstStyle/>
          <a:p>
            <a:pPr marL="0" indent="0" algn="l">
              <a:lnSpc>
                <a:spcPts val="1950"/>
              </a:lnSpc>
              <a:buNone/>
            </a:pPr>
            <a:r>
              <a:rPr lang="en-US" sz="1200" dirty="0">
                <a:solidFill>
                  <a:srgbClr val="F9EEE7"/>
                </a:solidFill>
                <a:latin typeface="Quattrocento" pitchFamily="34" charset="0"/>
                <a:ea typeface="Quattrocento" pitchFamily="34" charset="-122"/>
                <a:cs typeface="Quattrocento" pitchFamily="34" charset="-120"/>
              </a:rPr>
              <a:t>Asset A has a certain 10% return (standard deviation = 0%). Asset B has an expected return of 10% with 1% standard deviation. Asset C has an expected return of 10% with 5% standard deviation, meaning returns could range from -3% to 23%.</a:t>
            </a:r>
            <a:endParaRPr lang="en-US" sz="1200" dirty="0"/>
          </a:p>
        </p:txBody>
      </p:sp>
      <p:pic>
        <p:nvPicPr>
          <p:cNvPr id="13" name="Picture 12" descr="A diagram of a triangle&#10;&#10;Description automatically generated">
            <a:extLst>
              <a:ext uri="{FF2B5EF4-FFF2-40B4-BE49-F238E27FC236}">
                <a16:creationId xmlns:a16="http://schemas.microsoft.com/office/drawing/2014/main" id="{853FF5F9-D0E5-502E-3326-13368D8B6761}"/>
              </a:ext>
            </a:extLst>
          </p:cNvPr>
          <p:cNvPicPr>
            <a:picLocks noChangeAspect="1"/>
          </p:cNvPicPr>
          <p:nvPr/>
        </p:nvPicPr>
        <p:blipFill>
          <a:blip r:embed="rId3"/>
          <a:stretch>
            <a:fillRect/>
          </a:stretch>
        </p:blipFill>
        <p:spPr>
          <a:xfrm>
            <a:off x="3171229" y="1400813"/>
            <a:ext cx="8567689" cy="5611187"/>
          </a:xfrm>
          <a:prstGeom prst="rect">
            <a:avLst/>
          </a:prstGeom>
        </p:spPr>
      </p:pic>
    </p:spTree>
    <p:extLst>
      <p:ext uri="{BB962C8B-B14F-4D97-AF65-F5344CB8AC3E}">
        <p14:creationId xmlns:p14="http://schemas.microsoft.com/office/powerpoint/2010/main" val="263085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50069" y="432197"/>
            <a:ext cx="4494371" cy="462201"/>
          </a:xfrm>
          <a:prstGeom prst="rect">
            <a:avLst/>
          </a:prstGeom>
          <a:noFill/>
          <a:ln/>
        </p:spPr>
        <p:txBody>
          <a:bodyPr wrap="none" lIns="0" tIns="0" rIns="0" bIns="0" rtlCol="0" anchor="t"/>
          <a:lstStyle/>
          <a:p>
            <a:pPr marL="0" indent="0" algn="l">
              <a:lnSpc>
                <a:spcPts val="3600"/>
              </a:lnSpc>
              <a:buNone/>
            </a:pPr>
            <a:r>
              <a:rPr lang="en-US" sz="2900" dirty="0">
                <a:solidFill>
                  <a:srgbClr val="FFD9BE"/>
                </a:solidFill>
                <a:latin typeface="Quattrocento" pitchFamily="34" charset="0"/>
                <a:ea typeface="Quattrocento" pitchFamily="34" charset="-122"/>
                <a:cs typeface="Quattrocento" pitchFamily="34" charset="-120"/>
              </a:rPr>
              <a:t>Risk Distribution Examples: Where Asset A has no risk and Asset C has high risk.</a:t>
            </a:r>
            <a:endParaRPr lang="en-US" sz="2900" dirty="0"/>
          </a:p>
        </p:txBody>
      </p:sp>
      <p:sp>
        <p:nvSpPr>
          <p:cNvPr id="12" name="Text 9"/>
          <p:cNvSpPr/>
          <p:nvPr/>
        </p:nvSpPr>
        <p:spPr>
          <a:xfrm>
            <a:off x="550069" y="8962430"/>
            <a:ext cx="13530263" cy="502920"/>
          </a:xfrm>
          <a:prstGeom prst="rect">
            <a:avLst/>
          </a:prstGeom>
          <a:noFill/>
          <a:ln/>
        </p:spPr>
        <p:txBody>
          <a:bodyPr wrap="square" lIns="0" tIns="0" rIns="0" bIns="0" rtlCol="0" anchor="t"/>
          <a:lstStyle/>
          <a:p>
            <a:pPr marL="0" indent="0" algn="l">
              <a:lnSpc>
                <a:spcPts val="1950"/>
              </a:lnSpc>
              <a:buNone/>
            </a:pPr>
            <a:r>
              <a:rPr lang="en-US" sz="1200" dirty="0">
                <a:solidFill>
                  <a:srgbClr val="F9EEE7"/>
                </a:solidFill>
                <a:latin typeface="Quattrocento" pitchFamily="34" charset="0"/>
                <a:ea typeface="Quattrocento" pitchFamily="34" charset="-122"/>
                <a:cs typeface="Quattrocento" pitchFamily="34" charset="-120"/>
              </a:rPr>
              <a:t>Asset A has a certain 10% return (standard deviation = 0%). Asset B has an expected return of 10% with 1% standard deviation. Asset C has an expected return of 10% with 5% standard deviation, meaning returns could range from -3% to 23%.</a:t>
            </a:r>
            <a:endParaRPr lang="en-US" sz="1200" dirty="0"/>
          </a:p>
        </p:txBody>
      </p:sp>
      <p:graphicFrame>
        <p:nvGraphicFramePr>
          <p:cNvPr id="13" name="Chart 12">
            <a:extLst>
              <a:ext uri="{FF2B5EF4-FFF2-40B4-BE49-F238E27FC236}">
                <a16:creationId xmlns:a16="http://schemas.microsoft.com/office/drawing/2014/main" id="{136AA553-441C-2CAD-AE37-9956547D7BBE}"/>
              </a:ext>
            </a:extLst>
          </p:cNvPr>
          <p:cNvGraphicFramePr/>
          <p:nvPr>
            <p:extLst>
              <p:ext uri="{D42A27DB-BD31-4B8C-83A1-F6EECF244321}">
                <p14:modId xmlns:p14="http://schemas.microsoft.com/office/powerpoint/2010/main" val="2667600699"/>
              </p:ext>
            </p:extLst>
          </p:nvPr>
        </p:nvGraphicFramePr>
        <p:xfrm>
          <a:off x="1811159" y="1270948"/>
          <a:ext cx="10137824" cy="56877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1041150" y="204371"/>
            <a:ext cx="5983248" cy="469940"/>
          </a:xfrm>
          <a:prstGeom prst="rect">
            <a:avLst/>
          </a:prstGeom>
          <a:noFill/>
          <a:ln/>
        </p:spPr>
        <p:txBody>
          <a:bodyPr wrap="none" lIns="0" tIns="0" rIns="0" bIns="0" rtlCol="0" anchor="t"/>
          <a:lstStyle/>
          <a:p>
            <a:pPr marL="0" indent="0" algn="l">
              <a:lnSpc>
                <a:spcPts val="3700"/>
              </a:lnSpc>
              <a:buNone/>
            </a:pPr>
            <a:r>
              <a:rPr lang="en-US" sz="2950" dirty="0">
                <a:solidFill>
                  <a:srgbClr val="FFD9BE"/>
                </a:solidFill>
                <a:latin typeface="Quattrocento" pitchFamily="34" charset="0"/>
                <a:ea typeface="Quattrocento" pitchFamily="34" charset="-122"/>
                <a:cs typeface="Quattrocento" pitchFamily="34" charset="-120"/>
              </a:rPr>
              <a:t>Volatility in Commercial Real Estate Based on Standard Deviations </a:t>
            </a:r>
          </a:p>
          <a:p>
            <a:pPr marL="0" indent="0" algn="l">
              <a:lnSpc>
                <a:spcPts val="3700"/>
              </a:lnSpc>
              <a:buNone/>
            </a:pPr>
            <a:r>
              <a:rPr lang="en-US" sz="2950" dirty="0">
                <a:solidFill>
                  <a:srgbClr val="FFD9BE"/>
                </a:solidFill>
                <a:latin typeface="Quattrocento" pitchFamily="34" charset="0"/>
                <a:ea typeface="Quattrocento" pitchFamily="34" charset="-122"/>
                <a:cs typeface="Quattrocento" pitchFamily="34" charset="-120"/>
              </a:rPr>
              <a:t>of Historical Returns</a:t>
            </a:r>
            <a:endParaRPr lang="en-US" sz="2950" dirty="0"/>
          </a:p>
        </p:txBody>
      </p:sp>
      <p:pic>
        <p:nvPicPr>
          <p:cNvPr id="3" name="Image 0" descr="preencoded.png"/>
          <p:cNvPicPr>
            <a:picLocks noChangeAspect="1"/>
          </p:cNvPicPr>
          <p:nvPr/>
        </p:nvPicPr>
        <p:blipFill>
          <a:blip r:embed="rId3"/>
          <a:stretch>
            <a:fillRect/>
          </a:stretch>
        </p:blipFill>
        <p:spPr>
          <a:xfrm>
            <a:off x="361528" y="674311"/>
            <a:ext cx="13511927" cy="7234013"/>
          </a:xfrm>
          <a:prstGeom prst="rect">
            <a:avLst/>
          </a:prstGeom>
        </p:spPr>
      </p:pic>
      <p:sp>
        <p:nvSpPr>
          <p:cNvPr id="4" name="Text 1"/>
          <p:cNvSpPr/>
          <p:nvPr/>
        </p:nvSpPr>
        <p:spPr>
          <a:xfrm>
            <a:off x="559237" y="8975169"/>
            <a:ext cx="13511927" cy="255627"/>
          </a:xfrm>
          <a:prstGeom prst="rect">
            <a:avLst/>
          </a:prstGeom>
          <a:noFill/>
          <a:ln/>
        </p:spPr>
        <p:txBody>
          <a:bodyPr wrap="none" lIns="0" tIns="0" rIns="0" bIns="0" rtlCol="0" anchor="t"/>
          <a:lstStyle/>
          <a:p>
            <a:pPr marL="0" indent="0" algn="l">
              <a:lnSpc>
                <a:spcPts val="2000"/>
              </a:lnSpc>
              <a:buNone/>
            </a:pPr>
            <a:r>
              <a:rPr lang="en-US" sz="1250" dirty="0">
                <a:solidFill>
                  <a:srgbClr val="F9EEE7"/>
                </a:solidFill>
                <a:latin typeface="Quattrocento" pitchFamily="34" charset="0"/>
                <a:ea typeface="Quattrocento" pitchFamily="34" charset="-122"/>
                <a:cs typeface="Quattrocento" pitchFamily="34" charset="-120"/>
              </a:rPr>
              <a:t>Volatility varies by market and property type. A diversified real estate portfolio typically has around 10% annual volatility, while individual properties have higher volatility at 15% or more.</a:t>
            </a:r>
            <a:endParaRPr lang="en-US" sz="12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02124" y="630198"/>
            <a:ext cx="9260324" cy="674013"/>
          </a:xfrm>
          <a:prstGeom prst="rect">
            <a:avLst/>
          </a:prstGeom>
          <a:noFill/>
          <a:ln/>
        </p:spPr>
        <p:txBody>
          <a:bodyPr wrap="none" lIns="0" tIns="0" rIns="0" bIns="0" rtlCol="0" anchor="t"/>
          <a:lstStyle/>
          <a:p>
            <a:pPr marL="0" indent="0" algn="l">
              <a:lnSpc>
                <a:spcPts val="5300"/>
              </a:lnSpc>
              <a:buNone/>
            </a:pPr>
            <a:r>
              <a:rPr lang="en-US" sz="4200" dirty="0">
                <a:solidFill>
                  <a:srgbClr val="FFD9BE"/>
                </a:solidFill>
                <a:latin typeface="Quattrocento" pitchFamily="34" charset="0"/>
                <a:ea typeface="Quattrocento" pitchFamily="34" charset="-122"/>
                <a:cs typeface="Quattrocento" pitchFamily="34" charset="-120"/>
              </a:rPr>
              <a:t>Relationship Between Risk and Return</a:t>
            </a:r>
            <a:endParaRPr lang="en-US" sz="4200" dirty="0"/>
          </a:p>
        </p:txBody>
      </p:sp>
      <p:sp>
        <p:nvSpPr>
          <p:cNvPr id="3" name="Shape 1"/>
          <p:cNvSpPr/>
          <p:nvPr/>
        </p:nvSpPr>
        <p:spPr>
          <a:xfrm>
            <a:off x="802124" y="1762482"/>
            <a:ext cx="2170986" cy="1299329"/>
          </a:xfrm>
          <a:prstGeom prst="roundRect">
            <a:avLst>
              <a:gd name="adj" fmla="val 2646"/>
            </a:avLst>
          </a:prstGeom>
          <a:solidFill>
            <a:srgbClr val="315251"/>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26406" y="2210753"/>
            <a:ext cx="322302" cy="402788"/>
          </a:xfrm>
          <a:prstGeom prst="rect">
            <a:avLst/>
          </a:prstGeom>
        </p:spPr>
      </p:pic>
      <p:sp>
        <p:nvSpPr>
          <p:cNvPr id="5" name="Text 2"/>
          <p:cNvSpPr/>
          <p:nvPr/>
        </p:nvSpPr>
        <p:spPr>
          <a:xfrm>
            <a:off x="3202186" y="1991558"/>
            <a:ext cx="2696289" cy="337066"/>
          </a:xfrm>
          <a:prstGeom prst="rect">
            <a:avLst/>
          </a:prstGeom>
          <a:noFill/>
          <a:ln/>
        </p:spPr>
        <p:txBody>
          <a:bodyPr wrap="none" lIns="0" tIns="0" rIns="0" bIns="0" rtlCol="0" anchor="t"/>
          <a:lstStyle/>
          <a:p>
            <a:pPr marL="0" indent="0" algn="l">
              <a:lnSpc>
                <a:spcPts val="2650"/>
              </a:lnSpc>
              <a:buNone/>
            </a:pPr>
            <a:r>
              <a:rPr lang="en-US" sz="2100" dirty="0">
                <a:solidFill>
                  <a:srgbClr val="F9EEE7"/>
                </a:solidFill>
                <a:latin typeface="Quattrocento" pitchFamily="34" charset="0"/>
                <a:ea typeface="Quattrocento" pitchFamily="34" charset="-122"/>
                <a:cs typeface="Quattrocento" pitchFamily="34" charset="-120"/>
              </a:rPr>
              <a:t>Risk-Free Rate</a:t>
            </a:r>
            <a:endParaRPr lang="en-US" sz="2100" dirty="0"/>
          </a:p>
        </p:txBody>
      </p:sp>
      <p:sp>
        <p:nvSpPr>
          <p:cNvPr id="6" name="Text 3"/>
          <p:cNvSpPr/>
          <p:nvPr/>
        </p:nvSpPr>
        <p:spPr>
          <a:xfrm>
            <a:off x="3202186" y="2466023"/>
            <a:ext cx="5194340" cy="366713"/>
          </a:xfrm>
          <a:prstGeom prst="rect">
            <a:avLst/>
          </a:prstGeom>
          <a:noFill/>
          <a:ln/>
        </p:spPr>
        <p:txBody>
          <a:bodyPr wrap="none" lIns="0" tIns="0" rIns="0" bIns="0" rtlCol="0" anchor="t"/>
          <a:lstStyle/>
          <a:p>
            <a:pPr marL="0" indent="0" algn="l">
              <a:lnSpc>
                <a:spcPts val="2850"/>
              </a:lnSpc>
              <a:buNone/>
            </a:pPr>
            <a:r>
              <a:rPr lang="en-US" sz="1800" dirty="0">
                <a:solidFill>
                  <a:srgbClr val="F9EEE7"/>
                </a:solidFill>
                <a:latin typeface="Quattrocento" pitchFamily="34" charset="0"/>
                <a:ea typeface="Quattrocento" pitchFamily="34" charset="-122"/>
                <a:cs typeface="Quattrocento" pitchFamily="34" charset="-120"/>
              </a:rPr>
              <a:t>Return from riskless assets like government bonds</a:t>
            </a:r>
            <a:endParaRPr lang="en-US" sz="1800" dirty="0"/>
          </a:p>
        </p:txBody>
      </p:sp>
      <p:sp>
        <p:nvSpPr>
          <p:cNvPr id="7" name="Shape 4"/>
          <p:cNvSpPr/>
          <p:nvPr/>
        </p:nvSpPr>
        <p:spPr>
          <a:xfrm>
            <a:off x="3087648" y="3046571"/>
            <a:ext cx="10626090" cy="15240"/>
          </a:xfrm>
          <a:prstGeom prst="roundRect">
            <a:avLst>
              <a:gd name="adj" fmla="val 225585"/>
            </a:avLst>
          </a:prstGeom>
          <a:solidFill>
            <a:srgbClr val="4A6B6A"/>
          </a:solidFill>
          <a:ln/>
        </p:spPr>
        <p:txBody>
          <a:bodyPr/>
          <a:lstStyle/>
          <a:p>
            <a:endParaRPr lang="en-US"/>
          </a:p>
        </p:txBody>
      </p:sp>
      <p:sp>
        <p:nvSpPr>
          <p:cNvPr id="8" name="Shape 5"/>
          <p:cNvSpPr/>
          <p:nvPr/>
        </p:nvSpPr>
        <p:spPr>
          <a:xfrm>
            <a:off x="802124" y="3176349"/>
            <a:ext cx="4341971" cy="1299329"/>
          </a:xfrm>
          <a:prstGeom prst="roundRect">
            <a:avLst>
              <a:gd name="adj" fmla="val 2646"/>
            </a:avLst>
          </a:prstGeom>
          <a:solidFill>
            <a:srgbClr val="315251"/>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11899" y="3624620"/>
            <a:ext cx="322302" cy="402788"/>
          </a:xfrm>
          <a:prstGeom prst="rect">
            <a:avLst/>
          </a:prstGeom>
        </p:spPr>
      </p:pic>
      <p:sp>
        <p:nvSpPr>
          <p:cNvPr id="10" name="Text 6"/>
          <p:cNvSpPr/>
          <p:nvPr/>
        </p:nvSpPr>
        <p:spPr>
          <a:xfrm>
            <a:off x="5373172" y="3405426"/>
            <a:ext cx="2696289" cy="337066"/>
          </a:xfrm>
          <a:prstGeom prst="rect">
            <a:avLst/>
          </a:prstGeom>
          <a:noFill/>
          <a:ln/>
        </p:spPr>
        <p:txBody>
          <a:bodyPr wrap="none" lIns="0" tIns="0" rIns="0" bIns="0" rtlCol="0" anchor="t"/>
          <a:lstStyle/>
          <a:p>
            <a:pPr marL="0" indent="0" algn="l">
              <a:lnSpc>
                <a:spcPts val="2650"/>
              </a:lnSpc>
              <a:buNone/>
            </a:pPr>
            <a:r>
              <a:rPr lang="en-US" sz="2100" dirty="0">
                <a:solidFill>
                  <a:srgbClr val="F9EEE7"/>
                </a:solidFill>
                <a:latin typeface="Quattrocento" pitchFamily="34" charset="0"/>
                <a:ea typeface="Quattrocento" pitchFamily="34" charset="-122"/>
                <a:cs typeface="Quattrocento" pitchFamily="34" charset="-120"/>
              </a:rPr>
              <a:t>Risk Premium</a:t>
            </a:r>
            <a:endParaRPr lang="en-US" sz="2100" dirty="0"/>
          </a:p>
        </p:txBody>
      </p:sp>
      <p:sp>
        <p:nvSpPr>
          <p:cNvPr id="11" name="Text 7"/>
          <p:cNvSpPr/>
          <p:nvPr/>
        </p:nvSpPr>
        <p:spPr>
          <a:xfrm>
            <a:off x="5373172" y="3879890"/>
            <a:ext cx="4536043" cy="366713"/>
          </a:xfrm>
          <a:prstGeom prst="rect">
            <a:avLst/>
          </a:prstGeom>
          <a:noFill/>
          <a:ln/>
        </p:spPr>
        <p:txBody>
          <a:bodyPr wrap="none" lIns="0" tIns="0" rIns="0" bIns="0" rtlCol="0" anchor="t"/>
          <a:lstStyle/>
          <a:p>
            <a:pPr marL="0" indent="0" algn="l">
              <a:lnSpc>
                <a:spcPts val="2850"/>
              </a:lnSpc>
              <a:buNone/>
            </a:pPr>
            <a:r>
              <a:rPr lang="en-US" sz="1800" dirty="0">
                <a:solidFill>
                  <a:srgbClr val="F9EEE7"/>
                </a:solidFill>
                <a:latin typeface="Quattrocento" pitchFamily="34" charset="0"/>
                <a:ea typeface="Quattrocento" pitchFamily="34" charset="-122"/>
                <a:cs typeface="Quattrocento" pitchFamily="34" charset="-120"/>
              </a:rPr>
              <a:t>Additional return required for taking on risk</a:t>
            </a:r>
            <a:endParaRPr lang="en-US" sz="1800" dirty="0"/>
          </a:p>
        </p:txBody>
      </p:sp>
      <p:sp>
        <p:nvSpPr>
          <p:cNvPr id="12" name="Shape 8"/>
          <p:cNvSpPr/>
          <p:nvPr/>
        </p:nvSpPr>
        <p:spPr>
          <a:xfrm>
            <a:off x="5258633" y="4460438"/>
            <a:ext cx="8455104" cy="15240"/>
          </a:xfrm>
          <a:prstGeom prst="roundRect">
            <a:avLst>
              <a:gd name="adj" fmla="val 225585"/>
            </a:avLst>
          </a:prstGeom>
          <a:solidFill>
            <a:srgbClr val="4A6B6A"/>
          </a:solidFill>
          <a:ln/>
        </p:spPr>
        <p:txBody>
          <a:bodyPr/>
          <a:lstStyle/>
          <a:p>
            <a:endParaRPr lang="en-US"/>
          </a:p>
        </p:txBody>
      </p:sp>
      <p:sp>
        <p:nvSpPr>
          <p:cNvPr id="13" name="Shape 9"/>
          <p:cNvSpPr/>
          <p:nvPr/>
        </p:nvSpPr>
        <p:spPr>
          <a:xfrm>
            <a:off x="802124" y="4590217"/>
            <a:ext cx="6513076" cy="1299329"/>
          </a:xfrm>
          <a:prstGeom prst="roundRect">
            <a:avLst>
              <a:gd name="adj" fmla="val 2646"/>
            </a:avLst>
          </a:prstGeom>
          <a:solidFill>
            <a:srgbClr val="315251"/>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7511" y="5038487"/>
            <a:ext cx="322302" cy="402788"/>
          </a:xfrm>
          <a:prstGeom prst="rect">
            <a:avLst/>
          </a:prstGeom>
        </p:spPr>
      </p:pic>
      <p:sp>
        <p:nvSpPr>
          <p:cNvPr id="15" name="Text 10"/>
          <p:cNvSpPr/>
          <p:nvPr/>
        </p:nvSpPr>
        <p:spPr>
          <a:xfrm>
            <a:off x="7544276" y="4819293"/>
            <a:ext cx="2696289" cy="337066"/>
          </a:xfrm>
          <a:prstGeom prst="rect">
            <a:avLst/>
          </a:prstGeom>
          <a:noFill/>
          <a:ln/>
        </p:spPr>
        <p:txBody>
          <a:bodyPr wrap="none" lIns="0" tIns="0" rIns="0" bIns="0" rtlCol="0" anchor="t"/>
          <a:lstStyle/>
          <a:p>
            <a:pPr marL="0" indent="0" algn="l">
              <a:lnSpc>
                <a:spcPts val="2650"/>
              </a:lnSpc>
              <a:buNone/>
            </a:pPr>
            <a:r>
              <a:rPr lang="en-US" sz="2100" dirty="0">
                <a:solidFill>
                  <a:srgbClr val="F9EEE7"/>
                </a:solidFill>
                <a:latin typeface="Quattrocento" pitchFamily="34" charset="0"/>
                <a:ea typeface="Quattrocento" pitchFamily="34" charset="-122"/>
                <a:cs typeface="Quattrocento" pitchFamily="34" charset="-120"/>
              </a:rPr>
              <a:t>Risk-Return Tradeoff</a:t>
            </a:r>
            <a:endParaRPr lang="en-US" sz="2100" dirty="0"/>
          </a:p>
        </p:txBody>
      </p:sp>
      <p:sp>
        <p:nvSpPr>
          <p:cNvPr id="16" name="Text 11"/>
          <p:cNvSpPr/>
          <p:nvPr/>
        </p:nvSpPr>
        <p:spPr>
          <a:xfrm>
            <a:off x="7544276" y="5293757"/>
            <a:ext cx="4806791" cy="366713"/>
          </a:xfrm>
          <a:prstGeom prst="rect">
            <a:avLst/>
          </a:prstGeom>
          <a:noFill/>
          <a:ln/>
        </p:spPr>
        <p:txBody>
          <a:bodyPr wrap="none" lIns="0" tIns="0" rIns="0" bIns="0" rtlCol="0" anchor="t"/>
          <a:lstStyle/>
          <a:p>
            <a:pPr marL="0" indent="0" algn="l">
              <a:lnSpc>
                <a:spcPts val="2850"/>
              </a:lnSpc>
              <a:buNone/>
            </a:pPr>
            <a:r>
              <a:rPr lang="en-US" sz="1800" dirty="0">
                <a:solidFill>
                  <a:srgbClr val="F9EEE7"/>
                </a:solidFill>
                <a:latin typeface="Quattrocento" pitchFamily="34" charset="0"/>
                <a:ea typeface="Quattrocento" pitchFamily="34" charset="-122"/>
                <a:cs typeface="Quattrocento" pitchFamily="34" charset="-120"/>
              </a:rPr>
              <a:t>Higher expected returns come with higher risk</a:t>
            </a:r>
            <a:endParaRPr lang="en-US" sz="1800" dirty="0"/>
          </a:p>
        </p:txBody>
      </p:sp>
      <p:sp>
        <p:nvSpPr>
          <p:cNvPr id="17" name="Text 12"/>
          <p:cNvSpPr/>
          <p:nvPr/>
        </p:nvSpPr>
        <p:spPr>
          <a:xfrm>
            <a:off x="802124" y="6179582"/>
            <a:ext cx="13026152" cy="397193"/>
          </a:xfrm>
          <a:prstGeom prst="rect">
            <a:avLst/>
          </a:prstGeom>
          <a:noFill/>
          <a:ln/>
        </p:spPr>
        <p:txBody>
          <a:bodyPr wrap="none" lIns="0" tIns="0" rIns="0" bIns="0" rtlCol="0" anchor="t"/>
          <a:lstStyle/>
          <a:p>
            <a:pPr marL="0" indent="0" algn="l">
              <a:lnSpc>
                <a:spcPts val="3200"/>
              </a:lnSpc>
              <a:buNone/>
            </a:pPr>
            <a:endParaRPr lang="en-US" sz="2000" dirty="0"/>
          </a:p>
        </p:txBody>
      </p:sp>
      <p:pic>
        <p:nvPicPr>
          <p:cNvPr id="18" name="Image 3" descr="preencoded.png"/>
          <p:cNvPicPr>
            <a:picLocks noChangeAspect="1"/>
          </p:cNvPicPr>
          <p:nvPr/>
        </p:nvPicPr>
        <p:blipFill>
          <a:blip r:embed="rId6"/>
          <a:stretch>
            <a:fillRect/>
          </a:stretch>
        </p:blipFill>
        <p:spPr>
          <a:xfrm>
            <a:off x="802124" y="6179582"/>
            <a:ext cx="13026152" cy="397193"/>
          </a:xfrm>
          <a:prstGeom prst="rect">
            <a:avLst/>
          </a:prstGeom>
        </p:spPr>
      </p:pic>
      <p:sp>
        <p:nvSpPr>
          <p:cNvPr id="19" name="Text 13"/>
          <p:cNvSpPr/>
          <p:nvPr/>
        </p:nvSpPr>
        <p:spPr>
          <a:xfrm>
            <a:off x="802124" y="6866811"/>
            <a:ext cx="13026152" cy="733425"/>
          </a:xfrm>
          <a:prstGeom prst="rect">
            <a:avLst/>
          </a:prstGeom>
          <a:noFill/>
          <a:ln/>
        </p:spPr>
        <p:txBody>
          <a:bodyPr wrap="square" lIns="0" tIns="0" rIns="0" bIns="0" rtlCol="0" anchor="t"/>
          <a:lstStyle/>
          <a:p>
            <a:pPr marL="0" indent="0" algn="l">
              <a:lnSpc>
                <a:spcPts val="2850"/>
              </a:lnSpc>
              <a:buNone/>
            </a:pPr>
            <a:r>
              <a:rPr lang="en-US" sz="1800" dirty="0">
                <a:solidFill>
                  <a:srgbClr val="F9EEE7"/>
                </a:solidFill>
                <a:latin typeface="Quattrocento" pitchFamily="34" charset="0"/>
                <a:ea typeface="Quattrocento" pitchFamily="34" charset="-122"/>
                <a:cs typeface="Quattrocento" pitchFamily="34" charset="-120"/>
              </a:rPr>
              <a:t>This fundamental principle of financial economics states that expected returns are greater for riskier assets. Investors require compensation for taking additional risk.</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1368" y="705088"/>
            <a:ext cx="7754064" cy="1168003"/>
          </a:xfrm>
          <a:prstGeom prst="rect">
            <a:avLst/>
          </a:prstGeom>
          <a:noFill/>
          <a:ln/>
        </p:spPr>
        <p:txBody>
          <a:bodyPr wrap="square" lIns="0" tIns="0" rIns="0" bIns="0" rtlCol="0" anchor="t"/>
          <a:lstStyle/>
          <a:p>
            <a:pPr marL="0" indent="0" algn="l">
              <a:lnSpc>
                <a:spcPts val="4550"/>
              </a:lnSpc>
              <a:buNone/>
            </a:pPr>
            <a:r>
              <a:rPr lang="en-US" sz="3650" dirty="0">
                <a:solidFill>
                  <a:srgbClr val="FFD9BE"/>
                </a:solidFill>
                <a:latin typeface="Quattrocento" pitchFamily="34" charset="0"/>
                <a:ea typeface="Quattrocento" pitchFamily="34" charset="-122"/>
                <a:cs typeface="Quattrocento" pitchFamily="34" charset="-120"/>
              </a:rPr>
              <a:t>Three Ways to Break Down Total Return</a:t>
            </a:r>
            <a:endParaRPr lang="en-US" sz="3650" dirty="0"/>
          </a:p>
        </p:txBody>
      </p:sp>
      <p:sp>
        <p:nvSpPr>
          <p:cNvPr id="4" name="Shape 1"/>
          <p:cNvSpPr/>
          <p:nvPr/>
        </p:nvSpPr>
        <p:spPr>
          <a:xfrm>
            <a:off x="6181368" y="2170867"/>
            <a:ext cx="446723" cy="446723"/>
          </a:xfrm>
          <a:prstGeom prst="roundRect">
            <a:avLst>
              <a:gd name="adj" fmla="val 6667"/>
            </a:avLst>
          </a:prstGeom>
          <a:solidFill>
            <a:srgbClr val="315251"/>
          </a:solidFill>
          <a:ln/>
        </p:spPr>
        <p:txBody>
          <a:bodyPr/>
          <a:lstStyle/>
          <a:p>
            <a:endParaRPr lang="en-US"/>
          </a:p>
        </p:txBody>
      </p:sp>
      <p:sp>
        <p:nvSpPr>
          <p:cNvPr id="5" name="Text 2"/>
          <p:cNvSpPr/>
          <p:nvPr/>
        </p:nvSpPr>
        <p:spPr>
          <a:xfrm>
            <a:off x="6264593" y="2219027"/>
            <a:ext cx="280273" cy="350401"/>
          </a:xfrm>
          <a:prstGeom prst="rect">
            <a:avLst/>
          </a:prstGeom>
          <a:noFill/>
          <a:ln/>
        </p:spPr>
        <p:txBody>
          <a:bodyPr wrap="none" lIns="0" tIns="0" rIns="0" bIns="0" rtlCol="0" anchor="t"/>
          <a:lstStyle/>
          <a:p>
            <a:pPr marL="0" indent="0" algn="ctr">
              <a:lnSpc>
                <a:spcPts val="2200"/>
              </a:lnSpc>
              <a:buNone/>
            </a:pPr>
            <a:r>
              <a:rPr lang="en-US" sz="2200" dirty="0">
                <a:solidFill>
                  <a:srgbClr val="F9EEE7"/>
                </a:solidFill>
                <a:latin typeface="Quattrocento" pitchFamily="34" charset="0"/>
                <a:ea typeface="Quattrocento" pitchFamily="34" charset="-122"/>
                <a:cs typeface="Quattrocento" pitchFamily="34" charset="-120"/>
              </a:rPr>
              <a:t>1</a:t>
            </a:r>
            <a:endParaRPr lang="en-US" sz="2200" dirty="0"/>
          </a:p>
        </p:txBody>
      </p:sp>
      <p:sp>
        <p:nvSpPr>
          <p:cNvPr id="6" name="Text 3"/>
          <p:cNvSpPr/>
          <p:nvPr/>
        </p:nvSpPr>
        <p:spPr>
          <a:xfrm>
            <a:off x="6826568" y="2239089"/>
            <a:ext cx="2336006" cy="291941"/>
          </a:xfrm>
          <a:prstGeom prst="rect">
            <a:avLst/>
          </a:prstGeom>
          <a:noFill/>
          <a:ln/>
        </p:spPr>
        <p:txBody>
          <a:bodyPr wrap="none" lIns="0" tIns="0" rIns="0" bIns="0" rtlCol="0" anchor="t"/>
          <a:lstStyle/>
          <a:p>
            <a:pPr marL="0" indent="0" algn="l">
              <a:lnSpc>
                <a:spcPts val="2250"/>
              </a:lnSpc>
              <a:buNone/>
            </a:pPr>
            <a:r>
              <a:rPr lang="en-US" sz="1800" dirty="0">
                <a:solidFill>
                  <a:srgbClr val="F9EEE7"/>
                </a:solidFill>
                <a:latin typeface="Quattrocento" pitchFamily="34" charset="0"/>
                <a:ea typeface="Quattrocento" pitchFamily="34" charset="-122"/>
                <a:cs typeface="Quattrocento" pitchFamily="34" charset="-120"/>
              </a:rPr>
              <a:t>Income + Growth</a:t>
            </a:r>
            <a:endParaRPr lang="en-US" sz="1800" dirty="0"/>
          </a:p>
        </p:txBody>
      </p:sp>
      <p:sp>
        <p:nvSpPr>
          <p:cNvPr id="7" name="Text 4"/>
          <p:cNvSpPr/>
          <p:nvPr/>
        </p:nvSpPr>
        <p:spPr>
          <a:xfrm>
            <a:off x="6826568" y="2650093"/>
            <a:ext cx="7108865" cy="317659"/>
          </a:xfrm>
          <a:prstGeom prst="rect">
            <a:avLst/>
          </a:prstGeom>
          <a:noFill/>
          <a:ln/>
        </p:spPr>
        <p:txBody>
          <a:bodyPr wrap="non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r = y + g</a:t>
            </a:r>
            <a:endParaRPr lang="en-US" sz="1550" dirty="0"/>
          </a:p>
        </p:txBody>
      </p:sp>
      <p:sp>
        <p:nvSpPr>
          <p:cNvPr id="8" name="Text 5"/>
          <p:cNvSpPr/>
          <p:nvPr/>
        </p:nvSpPr>
        <p:spPr>
          <a:xfrm>
            <a:off x="6826568" y="3086814"/>
            <a:ext cx="7108865" cy="317659"/>
          </a:xfrm>
          <a:prstGeom prst="rect">
            <a:avLst/>
          </a:prstGeom>
          <a:noFill/>
          <a:ln/>
        </p:spPr>
        <p:txBody>
          <a:bodyPr wrap="non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Total return equals income return plus appreciation return</a:t>
            </a:r>
            <a:endParaRPr lang="en-US" sz="1550" dirty="0"/>
          </a:p>
        </p:txBody>
      </p:sp>
      <p:sp>
        <p:nvSpPr>
          <p:cNvPr id="9" name="Shape 6"/>
          <p:cNvSpPr/>
          <p:nvPr/>
        </p:nvSpPr>
        <p:spPr>
          <a:xfrm>
            <a:off x="6181368" y="3801547"/>
            <a:ext cx="446723" cy="446723"/>
          </a:xfrm>
          <a:prstGeom prst="roundRect">
            <a:avLst>
              <a:gd name="adj" fmla="val 6667"/>
            </a:avLst>
          </a:prstGeom>
          <a:solidFill>
            <a:srgbClr val="315251"/>
          </a:solidFill>
          <a:ln/>
        </p:spPr>
        <p:txBody>
          <a:bodyPr/>
          <a:lstStyle/>
          <a:p>
            <a:endParaRPr lang="en-US"/>
          </a:p>
        </p:txBody>
      </p:sp>
      <p:sp>
        <p:nvSpPr>
          <p:cNvPr id="10" name="Text 7"/>
          <p:cNvSpPr/>
          <p:nvPr/>
        </p:nvSpPr>
        <p:spPr>
          <a:xfrm>
            <a:off x="6264593" y="3849707"/>
            <a:ext cx="280273" cy="350401"/>
          </a:xfrm>
          <a:prstGeom prst="rect">
            <a:avLst/>
          </a:prstGeom>
          <a:noFill/>
          <a:ln/>
        </p:spPr>
        <p:txBody>
          <a:bodyPr wrap="none" lIns="0" tIns="0" rIns="0" bIns="0" rtlCol="0" anchor="t"/>
          <a:lstStyle/>
          <a:p>
            <a:pPr marL="0" indent="0" algn="ctr">
              <a:lnSpc>
                <a:spcPts val="2200"/>
              </a:lnSpc>
              <a:buNone/>
            </a:pPr>
            <a:r>
              <a:rPr lang="en-US" sz="2200" dirty="0">
                <a:solidFill>
                  <a:srgbClr val="F9EEE7"/>
                </a:solidFill>
                <a:latin typeface="Quattrocento" pitchFamily="34" charset="0"/>
                <a:ea typeface="Quattrocento" pitchFamily="34" charset="-122"/>
                <a:cs typeface="Quattrocento" pitchFamily="34" charset="-120"/>
              </a:rPr>
              <a:t>2</a:t>
            </a:r>
            <a:endParaRPr lang="en-US" sz="2200" dirty="0"/>
          </a:p>
        </p:txBody>
      </p:sp>
      <p:sp>
        <p:nvSpPr>
          <p:cNvPr id="11" name="Text 8"/>
          <p:cNvSpPr/>
          <p:nvPr/>
        </p:nvSpPr>
        <p:spPr>
          <a:xfrm>
            <a:off x="6826568" y="3869769"/>
            <a:ext cx="3219569" cy="291941"/>
          </a:xfrm>
          <a:prstGeom prst="rect">
            <a:avLst/>
          </a:prstGeom>
          <a:noFill/>
          <a:ln/>
        </p:spPr>
        <p:txBody>
          <a:bodyPr wrap="none" lIns="0" tIns="0" rIns="0" bIns="0" rtlCol="0" anchor="t"/>
          <a:lstStyle/>
          <a:p>
            <a:pPr marL="0" indent="0" algn="l">
              <a:lnSpc>
                <a:spcPts val="2250"/>
              </a:lnSpc>
              <a:buNone/>
            </a:pPr>
            <a:r>
              <a:rPr lang="en-US" sz="1800" dirty="0">
                <a:solidFill>
                  <a:srgbClr val="F9EEE7"/>
                </a:solidFill>
                <a:latin typeface="Quattrocento" pitchFamily="34" charset="0"/>
                <a:ea typeface="Quattrocento" pitchFamily="34" charset="-122"/>
                <a:cs typeface="Quattrocento" pitchFamily="34" charset="-120"/>
              </a:rPr>
              <a:t>Risk-Free Rate + Risk Premium</a:t>
            </a:r>
            <a:endParaRPr lang="en-US" sz="1800" dirty="0"/>
          </a:p>
        </p:txBody>
      </p:sp>
      <p:sp>
        <p:nvSpPr>
          <p:cNvPr id="12" name="Text 9"/>
          <p:cNvSpPr/>
          <p:nvPr/>
        </p:nvSpPr>
        <p:spPr>
          <a:xfrm>
            <a:off x="6826568" y="4280773"/>
            <a:ext cx="7108865" cy="317659"/>
          </a:xfrm>
          <a:prstGeom prst="rect">
            <a:avLst/>
          </a:prstGeom>
          <a:noFill/>
          <a:ln/>
        </p:spPr>
        <p:txBody>
          <a:bodyPr wrap="non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r = rf + RP</a:t>
            </a:r>
            <a:endParaRPr lang="en-US" sz="1550" dirty="0"/>
          </a:p>
        </p:txBody>
      </p:sp>
      <p:sp>
        <p:nvSpPr>
          <p:cNvPr id="13" name="Text 10"/>
          <p:cNvSpPr/>
          <p:nvPr/>
        </p:nvSpPr>
        <p:spPr>
          <a:xfrm>
            <a:off x="6826568" y="4717494"/>
            <a:ext cx="7108865" cy="317659"/>
          </a:xfrm>
          <a:prstGeom prst="rect">
            <a:avLst/>
          </a:prstGeom>
          <a:noFill/>
          <a:ln/>
        </p:spPr>
        <p:txBody>
          <a:bodyPr wrap="non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Total return equals risk-free rate plus risk premium</a:t>
            </a:r>
            <a:endParaRPr lang="en-US" sz="1550" dirty="0"/>
          </a:p>
        </p:txBody>
      </p:sp>
      <p:sp>
        <p:nvSpPr>
          <p:cNvPr id="14" name="Shape 11"/>
          <p:cNvSpPr/>
          <p:nvPr/>
        </p:nvSpPr>
        <p:spPr>
          <a:xfrm>
            <a:off x="6181368" y="5432227"/>
            <a:ext cx="446723" cy="446723"/>
          </a:xfrm>
          <a:prstGeom prst="roundRect">
            <a:avLst>
              <a:gd name="adj" fmla="val 6667"/>
            </a:avLst>
          </a:prstGeom>
          <a:solidFill>
            <a:srgbClr val="315251"/>
          </a:solidFill>
          <a:ln/>
        </p:spPr>
        <p:txBody>
          <a:bodyPr/>
          <a:lstStyle/>
          <a:p>
            <a:endParaRPr lang="en-US"/>
          </a:p>
        </p:txBody>
      </p:sp>
      <p:sp>
        <p:nvSpPr>
          <p:cNvPr id="15" name="Text 12"/>
          <p:cNvSpPr/>
          <p:nvPr/>
        </p:nvSpPr>
        <p:spPr>
          <a:xfrm>
            <a:off x="6264593" y="5480387"/>
            <a:ext cx="280273" cy="350401"/>
          </a:xfrm>
          <a:prstGeom prst="rect">
            <a:avLst/>
          </a:prstGeom>
          <a:noFill/>
          <a:ln/>
        </p:spPr>
        <p:txBody>
          <a:bodyPr wrap="none" lIns="0" tIns="0" rIns="0" bIns="0" rtlCol="0" anchor="t"/>
          <a:lstStyle/>
          <a:p>
            <a:pPr marL="0" indent="0" algn="ctr">
              <a:lnSpc>
                <a:spcPts val="2200"/>
              </a:lnSpc>
              <a:buNone/>
            </a:pPr>
            <a:r>
              <a:rPr lang="en-US" sz="2200" dirty="0">
                <a:solidFill>
                  <a:srgbClr val="F9EEE7"/>
                </a:solidFill>
                <a:latin typeface="Quattrocento" pitchFamily="34" charset="0"/>
                <a:ea typeface="Quattrocento" pitchFamily="34" charset="-122"/>
                <a:cs typeface="Quattrocento" pitchFamily="34" charset="-120"/>
              </a:rPr>
              <a:t>3</a:t>
            </a:r>
            <a:endParaRPr lang="en-US" sz="2200" dirty="0"/>
          </a:p>
        </p:txBody>
      </p:sp>
      <p:sp>
        <p:nvSpPr>
          <p:cNvPr id="16" name="Text 13"/>
          <p:cNvSpPr/>
          <p:nvPr/>
        </p:nvSpPr>
        <p:spPr>
          <a:xfrm>
            <a:off x="6826568" y="5500449"/>
            <a:ext cx="2350770" cy="291941"/>
          </a:xfrm>
          <a:prstGeom prst="rect">
            <a:avLst/>
          </a:prstGeom>
          <a:noFill/>
          <a:ln/>
        </p:spPr>
        <p:txBody>
          <a:bodyPr wrap="none" lIns="0" tIns="0" rIns="0" bIns="0" rtlCol="0" anchor="t"/>
          <a:lstStyle/>
          <a:p>
            <a:pPr marL="0" indent="0" algn="l">
              <a:lnSpc>
                <a:spcPts val="2250"/>
              </a:lnSpc>
              <a:buNone/>
            </a:pPr>
            <a:r>
              <a:rPr lang="en-US" sz="1800" dirty="0">
                <a:solidFill>
                  <a:srgbClr val="F9EEE7"/>
                </a:solidFill>
                <a:latin typeface="Quattrocento" pitchFamily="34" charset="0"/>
                <a:ea typeface="Quattrocento" pitchFamily="34" charset="-122"/>
                <a:cs typeface="Quattrocento" pitchFamily="34" charset="-120"/>
              </a:rPr>
              <a:t>Real Return + Inflation</a:t>
            </a:r>
            <a:endParaRPr lang="en-US" sz="1800" dirty="0"/>
          </a:p>
        </p:txBody>
      </p:sp>
      <p:sp>
        <p:nvSpPr>
          <p:cNvPr id="17" name="Text 14"/>
          <p:cNvSpPr/>
          <p:nvPr/>
        </p:nvSpPr>
        <p:spPr>
          <a:xfrm>
            <a:off x="6826568" y="5911453"/>
            <a:ext cx="7108865" cy="317659"/>
          </a:xfrm>
          <a:prstGeom prst="rect">
            <a:avLst/>
          </a:prstGeom>
          <a:noFill/>
          <a:ln/>
        </p:spPr>
        <p:txBody>
          <a:bodyPr wrap="non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r = R + i</a:t>
            </a:r>
            <a:endParaRPr lang="en-US" sz="1550" dirty="0"/>
          </a:p>
        </p:txBody>
      </p:sp>
      <p:sp>
        <p:nvSpPr>
          <p:cNvPr id="18" name="Text 15"/>
          <p:cNvSpPr/>
          <p:nvPr/>
        </p:nvSpPr>
        <p:spPr>
          <a:xfrm>
            <a:off x="6826568" y="6348174"/>
            <a:ext cx="7108865" cy="317659"/>
          </a:xfrm>
          <a:prstGeom prst="rect">
            <a:avLst/>
          </a:prstGeom>
          <a:noFill/>
          <a:ln/>
        </p:spPr>
        <p:txBody>
          <a:bodyPr wrap="non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Total return approximately equals real return plus inflation</a:t>
            </a:r>
            <a:endParaRPr lang="en-US" sz="1550" dirty="0"/>
          </a:p>
        </p:txBody>
      </p:sp>
      <p:sp>
        <p:nvSpPr>
          <p:cNvPr id="19" name="Text 16"/>
          <p:cNvSpPr/>
          <p:nvPr/>
        </p:nvSpPr>
        <p:spPr>
          <a:xfrm>
            <a:off x="6181368" y="6889194"/>
            <a:ext cx="7754064" cy="635318"/>
          </a:xfrm>
          <a:prstGeom prst="rect">
            <a:avLst/>
          </a:prstGeom>
          <a:noFill/>
          <a:ln/>
        </p:spPr>
        <p:txBody>
          <a:bodyPr wrap="squar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These three breakdowns provide different perspectives on investment returns, helping investors understand the sources of their returns and make better decisions.</a:t>
            </a:r>
            <a:endParaRPr lang="en-US"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37724" y="1803678"/>
            <a:ext cx="8020645"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Time-Weighted Average Return</a:t>
            </a:r>
            <a:endParaRPr lang="en-US" sz="4400" dirty="0"/>
          </a:p>
        </p:txBody>
      </p:sp>
      <p:sp>
        <p:nvSpPr>
          <p:cNvPr id="3" name="Text 1"/>
          <p:cNvSpPr/>
          <p:nvPr/>
        </p:nvSpPr>
        <p:spPr>
          <a:xfrm>
            <a:off x="837724" y="310598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Arithmetic Mean</a:t>
            </a:r>
            <a:endParaRPr lang="en-US" sz="2200" dirty="0"/>
          </a:p>
        </p:txBody>
      </p:sp>
      <p:sp>
        <p:nvSpPr>
          <p:cNvPr id="4" name="Text 2"/>
          <p:cNvSpPr/>
          <p:nvPr/>
        </p:nvSpPr>
        <p:spPr>
          <a:xfrm>
            <a:off x="837724" y="3697248"/>
            <a:ext cx="618553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Simple average of periodic returns</a:t>
            </a:r>
            <a:endParaRPr lang="en-US" sz="1850" dirty="0"/>
          </a:p>
        </p:txBody>
      </p:sp>
      <p:sp>
        <p:nvSpPr>
          <p:cNvPr id="5" name="Text 3"/>
          <p:cNvSpPr/>
          <p:nvPr/>
        </p:nvSpPr>
        <p:spPr>
          <a:xfrm>
            <a:off x="837724" y="4295656"/>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Best for forecasting future returns</a:t>
            </a:r>
            <a:endParaRPr lang="en-US" sz="1850" dirty="0"/>
          </a:p>
        </p:txBody>
      </p:sp>
      <p:sp>
        <p:nvSpPr>
          <p:cNvPr id="6" name="Text 4"/>
          <p:cNvSpPr/>
          <p:nvPr/>
        </p:nvSpPr>
        <p:spPr>
          <a:xfrm>
            <a:off x="837724" y="4762381"/>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Components sum to total return</a:t>
            </a:r>
            <a:endParaRPr lang="en-US" sz="1850" dirty="0"/>
          </a:p>
        </p:txBody>
      </p:sp>
      <p:sp>
        <p:nvSpPr>
          <p:cNvPr id="7" name="Text 5"/>
          <p:cNvSpPr/>
          <p:nvPr/>
        </p:nvSpPr>
        <p:spPr>
          <a:xfrm>
            <a:off x="837724" y="5229106"/>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Affected by volatility</a:t>
            </a:r>
            <a:endParaRPr lang="en-US" sz="1850" dirty="0"/>
          </a:p>
        </p:txBody>
      </p:sp>
      <p:sp>
        <p:nvSpPr>
          <p:cNvPr id="8" name="Text 6"/>
          <p:cNvSpPr/>
          <p:nvPr/>
        </p:nvSpPr>
        <p:spPr>
          <a:xfrm>
            <a:off x="837724" y="5827514"/>
            <a:ext cx="618553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Example: (10% + 10% + 13%) ÷ 3 = 11%</a:t>
            </a:r>
            <a:endParaRPr lang="en-US" sz="1850" dirty="0"/>
          </a:p>
        </p:txBody>
      </p:sp>
      <p:sp>
        <p:nvSpPr>
          <p:cNvPr id="9" name="Text 7"/>
          <p:cNvSpPr/>
          <p:nvPr/>
        </p:nvSpPr>
        <p:spPr>
          <a:xfrm>
            <a:off x="7614761" y="310598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Geometric Mean</a:t>
            </a:r>
            <a:endParaRPr lang="en-US" sz="2200" dirty="0"/>
          </a:p>
        </p:txBody>
      </p:sp>
      <p:sp>
        <p:nvSpPr>
          <p:cNvPr id="10" name="Text 8"/>
          <p:cNvSpPr/>
          <p:nvPr/>
        </p:nvSpPr>
        <p:spPr>
          <a:xfrm>
            <a:off x="7614761" y="3697248"/>
            <a:ext cx="618553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Reflects compounding of returns</a:t>
            </a:r>
            <a:endParaRPr lang="en-US" sz="1850" dirty="0"/>
          </a:p>
        </p:txBody>
      </p:sp>
      <p:sp>
        <p:nvSpPr>
          <p:cNvPr id="11" name="Text 9"/>
          <p:cNvSpPr/>
          <p:nvPr/>
        </p:nvSpPr>
        <p:spPr>
          <a:xfrm>
            <a:off x="7614761" y="4295656"/>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Better represents growth rate over time</a:t>
            </a:r>
            <a:endParaRPr lang="en-US" sz="1850" dirty="0"/>
          </a:p>
        </p:txBody>
      </p:sp>
      <p:sp>
        <p:nvSpPr>
          <p:cNvPr id="12" name="Text 10"/>
          <p:cNvSpPr/>
          <p:nvPr/>
        </p:nvSpPr>
        <p:spPr>
          <a:xfrm>
            <a:off x="7614761" y="4762381"/>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Independent of volatility</a:t>
            </a:r>
            <a:endParaRPr lang="en-US" sz="1850" dirty="0"/>
          </a:p>
        </p:txBody>
      </p:sp>
      <p:sp>
        <p:nvSpPr>
          <p:cNvPr id="13" name="Text 11"/>
          <p:cNvSpPr/>
          <p:nvPr/>
        </p:nvSpPr>
        <p:spPr>
          <a:xfrm>
            <a:off x="7614761" y="5229106"/>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Components don't sum to total</a:t>
            </a:r>
            <a:endParaRPr lang="en-US" sz="1850" dirty="0"/>
          </a:p>
        </p:txBody>
      </p:sp>
      <p:sp>
        <p:nvSpPr>
          <p:cNvPr id="14" name="Text 12"/>
          <p:cNvSpPr/>
          <p:nvPr/>
        </p:nvSpPr>
        <p:spPr>
          <a:xfrm>
            <a:off x="7614761" y="5827514"/>
            <a:ext cx="6185535"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Example: (1.10 × 1.10 × 1.13)^(1/3) - 1 = 10.99%</a:t>
            </a:r>
            <a:endParaRPr lang="en-US" sz="18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0768" y="951548"/>
            <a:ext cx="5579150" cy="549831"/>
          </a:xfrm>
          <a:prstGeom prst="rect">
            <a:avLst/>
          </a:prstGeom>
          <a:noFill/>
          <a:ln/>
        </p:spPr>
        <p:txBody>
          <a:bodyPr wrap="none" lIns="0" tIns="0" rIns="0" bIns="0" rtlCol="0" anchor="t"/>
          <a:lstStyle/>
          <a:p>
            <a:pPr marL="0" indent="0" algn="l">
              <a:lnSpc>
                <a:spcPts val="4300"/>
              </a:lnSpc>
              <a:buNone/>
            </a:pPr>
            <a:r>
              <a:rPr lang="en-US" sz="3450" dirty="0">
                <a:solidFill>
                  <a:srgbClr val="FFD9BE"/>
                </a:solidFill>
                <a:latin typeface="Quattrocento" pitchFamily="34" charset="0"/>
                <a:ea typeface="Quattrocento" pitchFamily="34" charset="-122"/>
                <a:cs typeface="Quattrocento" pitchFamily="34" charset="-120"/>
              </a:rPr>
              <a:t>Internal Rate of Return (IRR)</a:t>
            </a:r>
            <a:endParaRPr lang="en-US" sz="3450" dirty="0"/>
          </a:p>
        </p:txBody>
      </p:sp>
      <p:sp>
        <p:nvSpPr>
          <p:cNvPr id="4" name="Text 1"/>
          <p:cNvSpPr/>
          <p:nvPr/>
        </p:nvSpPr>
        <p:spPr>
          <a:xfrm>
            <a:off x="6140768" y="1781770"/>
            <a:ext cx="7835265" cy="299085"/>
          </a:xfrm>
          <a:prstGeom prst="rect">
            <a:avLst/>
          </a:prstGeom>
          <a:noFill/>
          <a:ln/>
        </p:spPr>
        <p:txBody>
          <a:bodyPr wrap="non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The IRR is the discount rate that makes the net present value of all cash flows equal to zero:</a:t>
            </a:r>
            <a:endParaRPr lang="en-US" sz="1450" dirty="0"/>
          </a:p>
        </p:txBody>
      </p:sp>
      <p:sp>
        <p:nvSpPr>
          <p:cNvPr id="5" name="Text 2"/>
          <p:cNvSpPr/>
          <p:nvPr/>
        </p:nvSpPr>
        <p:spPr>
          <a:xfrm>
            <a:off x="6140768" y="2317433"/>
            <a:ext cx="7835265" cy="584359"/>
          </a:xfrm>
          <a:prstGeom prst="rect">
            <a:avLst/>
          </a:prstGeom>
          <a:noFill/>
          <a:ln/>
        </p:spPr>
        <p:txBody>
          <a:bodyPr wrap="square" lIns="0" tIns="0" rIns="0" bIns="0" rtlCol="0" anchor="t"/>
          <a:lstStyle/>
          <a:p>
            <a:pPr marL="0" indent="0" algn="l">
              <a:lnSpc>
                <a:spcPts val="2650"/>
              </a:lnSpc>
              <a:buNone/>
            </a:pPr>
            <a:endParaRPr lang="en-US" sz="1650" dirty="0"/>
          </a:p>
        </p:txBody>
      </p:sp>
      <p:pic>
        <p:nvPicPr>
          <p:cNvPr id="6" name="Image 1" descr="preencoded.png"/>
          <p:cNvPicPr>
            <a:picLocks noChangeAspect="1"/>
          </p:cNvPicPr>
          <p:nvPr/>
        </p:nvPicPr>
        <p:blipFill>
          <a:blip r:embed="rId4"/>
          <a:stretch>
            <a:fillRect/>
          </a:stretch>
        </p:blipFill>
        <p:spPr>
          <a:xfrm>
            <a:off x="6140768" y="2317433"/>
            <a:ext cx="7835265" cy="584359"/>
          </a:xfrm>
          <a:prstGeom prst="rect">
            <a:avLst/>
          </a:prstGeom>
        </p:spPr>
      </p:pic>
      <p:pic>
        <p:nvPicPr>
          <p:cNvPr id="7" name="Image 2" descr="preencoded.png"/>
          <p:cNvPicPr>
            <a:picLocks noChangeAspect="1"/>
          </p:cNvPicPr>
          <p:nvPr/>
        </p:nvPicPr>
        <p:blipFill>
          <a:blip r:embed="rId5"/>
          <a:stretch>
            <a:fillRect/>
          </a:stretch>
        </p:blipFill>
        <p:spPr>
          <a:xfrm>
            <a:off x="6140768" y="3138368"/>
            <a:ext cx="467439" cy="467439"/>
          </a:xfrm>
          <a:prstGeom prst="rect">
            <a:avLst/>
          </a:prstGeom>
        </p:spPr>
      </p:pic>
      <p:sp>
        <p:nvSpPr>
          <p:cNvPr id="8" name="Text 3"/>
          <p:cNvSpPr/>
          <p:nvPr/>
        </p:nvSpPr>
        <p:spPr>
          <a:xfrm>
            <a:off x="6140768" y="3839528"/>
            <a:ext cx="2199680" cy="275034"/>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Classical Measure</a:t>
            </a:r>
            <a:endParaRPr lang="en-US" sz="1700" dirty="0"/>
          </a:p>
        </p:txBody>
      </p:sp>
      <p:sp>
        <p:nvSpPr>
          <p:cNvPr id="9" name="Text 4"/>
          <p:cNvSpPr/>
          <p:nvPr/>
        </p:nvSpPr>
        <p:spPr>
          <a:xfrm>
            <a:off x="6140768" y="4226719"/>
            <a:ext cx="2455902" cy="897255"/>
          </a:xfrm>
          <a:prstGeom prst="rect">
            <a:avLst/>
          </a:prstGeom>
          <a:noFill/>
          <a:ln/>
        </p:spPr>
        <p:txBody>
          <a:bodyPr wrap="squar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Traditional performance measure in real estate investment</a:t>
            </a:r>
            <a:endParaRPr lang="en-US" sz="1450" dirty="0"/>
          </a:p>
        </p:txBody>
      </p:sp>
      <p:pic>
        <p:nvPicPr>
          <p:cNvPr id="10" name="Image 3" descr="preencoded.png"/>
          <p:cNvPicPr>
            <a:picLocks noChangeAspect="1"/>
          </p:cNvPicPr>
          <p:nvPr/>
        </p:nvPicPr>
        <p:blipFill>
          <a:blip r:embed="rId6"/>
          <a:stretch>
            <a:fillRect/>
          </a:stretch>
        </p:blipFill>
        <p:spPr>
          <a:xfrm>
            <a:off x="8830389" y="3138368"/>
            <a:ext cx="467439" cy="467439"/>
          </a:xfrm>
          <a:prstGeom prst="rect">
            <a:avLst/>
          </a:prstGeom>
        </p:spPr>
      </p:pic>
      <p:sp>
        <p:nvSpPr>
          <p:cNvPr id="11" name="Text 5"/>
          <p:cNvSpPr/>
          <p:nvPr/>
        </p:nvSpPr>
        <p:spPr>
          <a:xfrm>
            <a:off x="8830389" y="3839528"/>
            <a:ext cx="2319814" cy="275034"/>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No Intermediate Values</a:t>
            </a:r>
            <a:endParaRPr lang="en-US" sz="1700" dirty="0"/>
          </a:p>
        </p:txBody>
      </p:sp>
      <p:sp>
        <p:nvSpPr>
          <p:cNvPr id="12" name="Text 6"/>
          <p:cNvSpPr/>
          <p:nvPr/>
        </p:nvSpPr>
        <p:spPr>
          <a:xfrm>
            <a:off x="8830389" y="4226719"/>
            <a:ext cx="2455902" cy="897255"/>
          </a:xfrm>
          <a:prstGeom prst="rect">
            <a:avLst/>
          </a:prstGeom>
          <a:noFill/>
          <a:ln/>
        </p:spPr>
        <p:txBody>
          <a:bodyPr wrap="squar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Doesn't require knowing property values between purchase and sale</a:t>
            </a:r>
            <a:endParaRPr lang="en-US" sz="1450" dirty="0"/>
          </a:p>
        </p:txBody>
      </p:sp>
      <p:pic>
        <p:nvPicPr>
          <p:cNvPr id="13" name="Image 4" descr="preencoded.png"/>
          <p:cNvPicPr>
            <a:picLocks noChangeAspect="1"/>
          </p:cNvPicPr>
          <p:nvPr/>
        </p:nvPicPr>
        <p:blipFill>
          <a:blip r:embed="rId7"/>
          <a:stretch>
            <a:fillRect/>
          </a:stretch>
        </p:blipFill>
        <p:spPr>
          <a:xfrm>
            <a:off x="11520011" y="3138368"/>
            <a:ext cx="467439" cy="467439"/>
          </a:xfrm>
          <a:prstGeom prst="rect">
            <a:avLst/>
          </a:prstGeom>
        </p:spPr>
      </p:pic>
      <p:sp>
        <p:nvSpPr>
          <p:cNvPr id="14" name="Text 7"/>
          <p:cNvSpPr/>
          <p:nvPr/>
        </p:nvSpPr>
        <p:spPr>
          <a:xfrm>
            <a:off x="11520011" y="3839528"/>
            <a:ext cx="2199680" cy="275034"/>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Timing Sensitive</a:t>
            </a:r>
            <a:endParaRPr lang="en-US" sz="1700" dirty="0"/>
          </a:p>
        </p:txBody>
      </p:sp>
      <p:sp>
        <p:nvSpPr>
          <p:cNvPr id="15" name="Text 8"/>
          <p:cNvSpPr/>
          <p:nvPr/>
        </p:nvSpPr>
        <p:spPr>
          <a:xfrm>
            <a:off x="11520011" y="4226719"/>
            <a:ext cx="2455902" cy="598170"/>
          </a:xfrm>
          <a:prstGeom prst="rect">
            <a:avLst/>
          </a:prstGeom>
          <a:noFill/>
          <a:ln/>
        </p:spPr>
        <p:txBody>
          <a:bodyPr wrap="squar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Captures effect of capital flow timing on performance</a:t>
            </a:r>
            <a:endParaRPr lang="en-US" sz="1450" dirty="0"/>
          </a:p>
        </p:txBody>
      </p:sp>
      <p:pic>
        <p:nvPicPr>
          <p:cNvPr id="16" name="Image 5" descr="preencoded.png"/>
          <p:cNvPicPr>
            <a:picLocks noChangeAspect="1"/>
          </p:cNvPicPr>
          <p:nvPr/>
        </p:nvPicPr>
        <p:blipFill>
          <a:blip r:embed="rId8"/>
          <a:stretch>
            <a:fillRect/>
          </a:stretch>
        </p:blipFill>
        <p:spPr>
          <a:xfrm>
            <a:off x="6140768" y="5591413"/>
            <a:ext cx="467439" cy="467439"/>
          </a:xfrm>
          <a:prstGeom prst="rect">
            <a:avLst/>
          </a:prstGeom>
        </p:spPr>
      </p:pic>
      <p:sp>
        <p:nvSpPr>
          <p:cNvPr id="17" name="Text 9"/>
          <p:cNvSpPr/>
          <p:nvPr/>
        </p:nvSpPr>
        <p:spPr>
          <a:xfrm>
            <a:off x="6140768" y="6292572"/>
            <a:ext cx="2199680" cy="275034"/>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Money-Weighted</a:t>
            </a:r>
            <a:endParaRPr lang="en-US" sz="1700" dirty="0"/>
          </a:p>
        </p:txBody>
      </p:sp>
      <p:sp>
        <p:nvSpPr>
          <p:cNvPr id="18" name="Text 10"/>
          <p:cNvSpPr/>
          <p:nvPr/>
        </p:nvSpPr>
        <p:spPr>
          <a:xfrm>
            <a:off x="6140768" y="6679763"/>
            <a:ext cx="2455902" cy="598170"/>
          </a:xfrm>
          <a:prstGeom prst="rect">
            <a:avLst/>
          </a:prstGeom>
          <a:noFill/>
          <a:ln/>
        </p:spPr>
        <p:txBody>
          <a:bodyPr wrap="squar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Reflects amount of capital invested during each period</a:t>
            </a:r>
            <a:endParaRPr lang="en-US" sz="14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59556"/>
          </a:xfrm>
          <a:prstGeom prst="rect">
            <a:avLst/>
          </a:prstGeom>
        </p:spPr>
      </p:pic>
      <p:sp>
        <p:nvSpPr>
          <p:cNvPr id="3" name="Text 0"/>
          <p:cNvSpPr/>
          <p:nvPr/>
        </p:nvSpPr>
        <p:spPr>
          <a:xfrm>
            <a:off x="604599" y="2635806"/>
            <a:ext cx="5182314" cy="508040"/>
          </a:xfrm>
          <a:prstGeom prst="rect">
            <a:avLst/>
          </a:prstGeom>
          <a:noFill/>
          <a:ln/>
        </p:spPr>
        <p:txBody>
          <a:bodyPr wrap="none" lIns="0" tIns="0" rIns="0" bIns="0" rtlCol="0" anchor="t"/>
          <a:lstStyle/>
          <a:p>
            <a:pPr marL="0" indent="0" algn="l">
              <a:lnSpc>
                <a:spcPts val="4000"/>
              </a:lnSpc>
              <a:buNone/>
            </a:pPr>
            <a:r>
              <a:rPr lang="en-US" sz="3200" dirty="0">
                <a:solidFill>
                  <a:srgbClr val="FFD9BE"/>
                </a:solidFill>
                <a:latin typeface="Quattrocento" pitchFamily="34" charset="0"/>
                <a:ea typeface="Quattrocento" pitchFamily="34" charset="-122"/>
                <a:cs typeface="Quattrocento" pitchFamily="34" charset="-120"/>
              </a:rPr>
              <a:t>IRR Example: Timing Impact</a:t>
            </a:r>
            <a:endParaRPr lang="en-US" sz="3200" dirty="0"/>
          </a:p>
        </p:txBody>
      </p:sp>
      <p:sp>
        <p:nvSpPr>
          <p:cNvPr id="4" name="Shape 1"/>
          <p:cNvSpPr/>
          <p:nvPr/>
        </p:nvSpPr>
        <p:spPr>
          <a:xfrm>
            <a:off x="604599" y="4727853"/>
            <a:ext cx="13421201" cy="22860"/>
          </a:xfrm>
          <a:prstGeom prst="roundRect">
            <a:avLst>
              <a:gd name="adj" fmla="val 113365"/>
            </a:avLst>
          </a:prstGeom>
          <a:solidFill>
            <a:srgbClr val="4A6B6A"/>
          </a:solidFill>
          <a:ln/>
        </p:spPr>
        <p:txBody>
          <a:bodyPr/>
          <a:lstStyle/>
          <a:p>
            <a:endParaRPr lang="en-US"/>
          </a:p>
        </p:txBody>
      </p:sp>
      <p:sp>
        <p:nvSpPr>
          <p:cNvPr id="5" name="Shape 2"/>
          <p:cNvSpPr/>
          <p:nvPr/>
        </p:nvSpPr>
        <p:spPr>
          <a:xfrm>
            <a:off x="3894415" y="4209574"/>
            <a:ext cx="22860" cy="518279"/>
          </a:xfrm>
          <a:prstGeom prst="roundRect">
            <a:avLst>
              <a:gd name="adj" fmla="val 113365"/>
            </a:avLst>
          </a:prstGeom>
          <a:solidFill>
            <a:srgbClr val="4A6B6A"/>
          </a:solidFill>
          <a:ln/>
        </p:spPr>
        <p:txBody>
          <a:bodyPr/>
          <a:lstStyle/>
          <a:p>
            <a:endParaRPr lang="en-US"/>
          </a:p>
        </p:txBody>
      </p:sp>
      <p:sp>
        <p:nvSpPr>
          <p:cNvPr id="6" name="Shape 3"/>
          <p:cNvSpPr/>
          <p:nvPr/>
        </p:nvSpPr>
        <p:spPr>
          <a:xfrm>
            <a:off x="3711535" y="4533543"/>
            <a:ext cx="388620" cy="388620"/>
          </a:xfrm>
          <a:prstGeom prst="roundRect">
            <a:avLst>
              <a:gd name="adj" fmla="val 6669"/>
            </a:avLst>
          </a:prstGeom>
          <a:solidFill>
            <a:srgbClr val="315251"/>
          </a:solidFill>
          <a:ln/>
        </p:spPr>
        <p:txBody>
          <a:bodyPr/>
          <a:lstStyle/>
          <a:p>
            <a:endParaRPr lang="en-US"/>
          </a:p>
        </p:txBody>
      </p:sp>
      <p:sp>
        <p:nvSpPr>
          <p:cNvPr id="7" name="Text 4"/>
          <p:cNvSpPr/>
          <p:nvPr/>
        </p:nvSpPr>
        <p:spPr>
          <a:xfrm>
            <a:off x="3783925" y="4575453"/>
            <a:ext cx="243840" cy="304800"/>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1</a:t>
            </a:r>
            <a:endParaRPr lang="en-US" sz="1900" dirty="0"/>
          </a:p>
        </p:txBody>
      </p:sp>
      <p:sp>
        <p:nvSpPr>
          <p:cNvPr id="8" name="Text 5"/>
          <p:cNvSpPr/>
          <p:nvPr/>
        </p:nvSpPr>
        <p:spPr>
          <a:xfrm>
            <a:off x="2889647" y="3402925"/>
            <a:ext cx="2032516" cy="253960"/>
          </a:xfrm>
          <a:prstGeom prst="rect">
            <a:avLst/>
          </a:prstGeom>
          <a:noFill/>
          <a:ln/>
        </p:spPr>
        <p:txBody>
          <a:bodyPr wrap="none" lIns="0" tIns="0" rIns="0" bIns="0" rtlCol="0" anchor="t"/>
          <a:lstStyle/>
          <a:p>
            <a:pPr marL="0" indent="0" algn="ctr">
              <a:lnSpc>
                <a:spcPts val="2000"/>
              </a:lnSpc>
              <a:buNone/>
            </a:pPr>
            <a:r>
              <a:rPr lang="en-US" sz="1600" dirty="0">
                <a:solidFill>
                  <a:srgbClr val="F9EEE7"/>
                </a:solidFill>
                <a:latin typeface="Quattrocento" pitchFamily="34" charset="0"/>
                <a:ea typeface="Quattrocento" pitchFamily="34" charset="-122"/>
                <a:cs typeface="Quattrocento" pitchFamily="34" charset="-120"/>
              </a:rPr>
              <a:t>Year 1: 10% Return</a:t>
            </a:r>
            <a:endParaRPr lang="en-US" sz="1600" dirty="0"/>
          </a:p>
        </p:txBody>
      </p:sp>
      <p:sp>
        <p:nvSpPr>
          <p:cNvPr id="9" name="Text 6"/>
          <p:cNvSpPr/>
          <p:nvPr/>
        </p:nvSpPr>
        <p:spPr>
          <a:xfrm>
            <a:off x="777359" y="3760470"/>
            <a:ext cx="6257092" cy="276344"/>
          </a:xfrm>
          <a:prstGeom prst="rect">
            <a:avLst/>
          </a:prstGeom>
          <a:noFill/>
          <a:ln/>
        </p:spPr>
        <p:txBody>
          <a:bodyPr wrap="none" lIns="0" tIns="0" rIns="0" bIns="0" rtlCol="0" anchor="t"/>
          <a:lstStyle/>
          <a:p>
            <a:pPr marL="0" indent="0" algn="ctr">
              <a:lnSpc>
                <a:spcPts val="2150"/>
              </a:lnSpc>
              <a:buNone/>
            </a:pPr>
            <a:r>
              <a:rPr lang="en-US" sz="1350" dirty="0">
                <a:solidFill>
                  <a:srgbClr val="F9EEE7"/>
                </a:solidFill>
                <a:latin typeface="Quattrocento" pitchFamily="34" charset="0"/>
                <a:ea typeface="Quattrocento" pitchFamily="34" charset="-122"/>
                <a:cs typeface="Quattrocento" pitchFamily="34" charset="-120"/>
              </a:rPr>
              <a:t>Initial $100 investment grows to $110</a:t>
            </a:r>
            <a:endParaRPr lang="en-US" sz="1350" dirty="0"/>
          </a:p>
        </p:txBody>
      </p:sp>
      <p:sp>
        <p:nvSpPr>
          <p:cNvPr id="10" name="Shape 7"/>
          <p:cNvSpPr/>
          <p:nvPr/>
        </p:nvSpPr>
        <p:spPr>
          <a:xfrm>
            <a:off x="7303651" y="4727853"/>
            <a:ext cx="22860" cy="518279"/>
          </a:xfrm>
          <a:prstGeom prst="roundRect">
            <a:avLst>
              <a:gd name="adj" fmla="val 113365"/>
            </a:avLst>
          </a:prstGeom>
          <a:solidFill>
            <a:srgbClr val="4A6B6A"/>
          </a:solidFill>
          <a:ln/>
        </p:spPr>
        <p:txBody>
          <a:bodyPr/>
          <a:lstStyle/>
          <a:p>
            <a:endParaRPr lang="en-US"/>
          </a:p>
        </p:txBody>
      </p:sp>
      <p:sp>
        <p:nvSpPr>
          <p:cNvPr id="11" name="Shape 8"/>
          <p:cNvSpPr/>
          <p:nvPr/>
        </p:nvSpPr>
        <p:spPr>
          <a:xfrm>
            <a:off x="7120771" y="4533543"/>
            <a:ext cx="388620" cy="388620"/>
          </a:xfrm>
          <a:prstGeom prst="roundRect">
            <a:avLst>
              <a:gd name="adj" fmla="val 6669"/>
            </a:avLst>
          </a:prstGeom>
          <a:solidFill>
            <a:srgbClr val="315251"/>
          </a:solidFill>
          <a:ln/>
        </p:spPr>
        <p:txBody>
          <a:bodyPr/>
          <a:lstStyle/>
          <a:p>
            <a:endParaRPr lang="en-US"/>
          </a:p>
        </p:txBody>
      </p:sp>
      <p:sp>
        <p:nvSpPr>
          <p:cNvPr id="12" name="Text 9"/>
          <p:cNvSpPr/>
          <p:nvPr/>
        </p:nvSpPr>
        <p:spPr>
          <a:xfrm>
            <a:off x="7193161" y="4575453"/>
            <a:ext cx="243840" cy="304800"/>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2</a:t>
            </a:r>
            <a:endParaRPr lang="en-US" sz="1900" dirty="0"/>
          </a:p>
        </p:txBody>
      </p:sp>
      <p:sp>
        <p:nvSpPr>
          <p:cNvPr id="13" name="Text 10"/>
          <p:cNvSpPr/>
          <p:nvPr/>
        </p:nvSpPr>
        <p:spPr>
          <a:xfrm>
            <a:off x="6298882" y="5418892"/>
            <a:ext cx="2032516" cy="253960"/>
          </a:xfrm>
          <a:prstGeom prst="rect">
            <a:avLst/>
          </a:prstGeom>
          <a:noFill/>
          <a:ln/>
        </p:spPr>
        <p:txBody>
          <a:bodyPr wrap="none" lIns="0" tIns="0" rIns="0" bIns="0" rtlCol="0" anchor="t"/>
          <a:lstStyle/>
          <a:p>
            <a:pPr marL="0" indent="0" algn="ctr">
              <a:lnSpc>
                <a:spcPts val="2000"/>
              </a:lnSpc>
              <a:buNone/>
            </a:pPr>
            <a:r>
              <a:rPr lang="en-US" sz="1600" dirty="0">
                <a:solidFill>
                  <a:srgbClr val="F9EEE7"/>
                </a:solidFill>
                <a:latin typeface="Quattrocento" pitchFamily="34" charset="0"/>
                <a:ea typeface="Quattrocento" pitchFamily="34" charset="-122"/>
                <a:cs typeface="Quattrocento" pitchFamily="34" charset="-120"/>
              </a:rPr>
              <a:t>Year 2: 10% Return</a:t>
            </a:r>
            <a:endParaRPr lang="en-US" sz="1600" dirty="0"/>
          </a:p>
        </p:txBody>
      </p:sp>
      <p:sp>
        <p:nvSpPr>
          <p:cNvPr id="14" name="Text 11"/>
          <p:cNvSpPr/>
          <p:nvPr/>
        </p:nvSpPr>
        <p:spPr>
          <a:xfrm>
            <a:off x="4186595" y="5776436"/>
            <a:ext cx="6257092" cy="276344"/>
          </a:xfrm>
          <a:prstGeom prst="rect">
            <a:avLst/>
          </a:prstGeom>
          <a:noFill/>
          <a:ln/>
        </p:spPr>
        <p:txBody>
          <a:bodyPr wrap="none" lIns="0" tIns="0" rIns="0" bIns="0" rtlCol="0" anchor="t"/>
          <a:lstStyle/>
          <a:p>
            <a:pPr marL="0" indent="0" algn="ctr">
              <a:lnSpc>
                <a:spcPts val="2150"/>
              </a:lnSpc>
              <a:buNone/>
            </a:pPr>
            <a:r>
              <a:rPr lang="en-US" sz="1350" dirty="0">
                <a:solidFill>
                  <a:srgbClr val="F9EEE7"/>
                </a:solidFill>
                <a:latin typeface="Quattrocento" pitchFamily="34" charset="0"/>
                <a:ea typeface="Quattrocento" pitchFamily="34" charset="-122"/>
                <a:cs typeface="Quattrocento" pitchFamily="34" charset="-120"/>
              </a:rPr>
              <a:t>$110 grows to $121</a:t>
            </a:r>
            <a:endParaRPr lang="en-US" sz="1350" dirty="0"/>
          </a:p>
        </p:txBody>
      </p:sp>
      <p:sp>
        <p:nvSpPr>
          <p:cNvPr id="15" name="Shape 12"/>
          <p:cNvSpPr/>
          <p:nvPr/>
        </p:nvSpPr>
        <p:spPr>
          <a:xfrm>
            <a:off x="10713006" y="4209574"/>
            <a:ext cx="22860" cy="518279"/>
          </a:xfrm>
          <a:prstGeom prst="roundRect">
            <a:avLst>
              <a:gd name="adj" fmla="val 113365"/>
            </a:avLst>
          </a:prstGeom>
          <a:solidFill>
            <a:srgbClr val="4A6B6A"/>
          </a:solidFill>
          <a:ln/>
        </p:spPr>
        <p:txBody>
          <a:bodyPr/>
          <a:lstStyle/>
          <a:p>
            <a:endParaRPr lang="en-US"/>
          </a:p>
        </p:txBody>
      </p:sp>
      <p:sp>
        <p:nvSpPr>
          <p:cNvPr id="16" name="Shape 13"/>
          <p:cNvSpPr/>
          <p:nvPr/>
        </p:nvSpPr>
        <p:spPr>
          <a:xfrm>
            <a:off x="10530126" y="4533543"/>
            <a:ext cx="388620" cy="388620"/>
          </a:xfrm>
          <a:prstGeom prst="roundRect">
            <a:avLst>
              <a:gd name="adj" fmla="val 6669"/>
            </a:avLst>
          </a:prstGeom>
          <a:solidFill>
            <a:srgbClr val="315251"/>
          </a:solidFill>
          <a:ln/>
        </p:spPr>
        <p:txBody>
          <a:bodyPr/>
          <a:lstStyle/>
          <a:p>
            <a:endParaRPr lang="en-US"/>
          </a:p>
        </p:txBody>
      </p:sp>
      <p:sp>
        <p:nvSpPr>
          <p:cNvPr id="17" name="Text 14"/>
          <p:cNvSpPr/>
          <p:nvPr/>
        </p:nvSpPr>
        <p:spPr>
          <a:xfrm>
            <a:off x="10602516" y="4575453"/>
            <a:ext cx="243840" cy="304800"/>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3</a:t>
            </a:r>
            <a:endParaRPr lang="en-US" sz="1900" dirty="0"/>
          </a:p>
        </p:txBody>
      </p:sp>
      <p:sp>
        <p:nvSpPr>
          <p:cNvPr id="18" name="Text 15"/>
          <p:cNvSpPr/>
          <p:nvPr/>
        </p:nvSpPr>
        <p:spPr>
          <a:xfrm>
            <a:off x="9708118" y="3402925"/>
            <a:ext cx="2032516" cy="253960"/>
          </a:xfrm>
          <a:prstGeom prst="rect">
            <a:avLst/>
          </a:prstGeom>
          <a:noFill/>
          <a:ln/>
        </p:spPr>
        <p:txBody>
          <a:bodyPr wrap="none" lIns="0" tIns="0" rIns="0" bIns="0" rtlCol="0" anchor="t"/>
          <a:lstStyle/>
          <a:p>
            <a:pPr marL="0" indent="0" algn="ctr">
              <a:lnSpc>
                <a:spcPts val="2000"/>
              </a:lnSpc>
              <a:buNone/>
            </a:pPr>
            <a:r>
              <a:rPr lang="en-US" sz="1600" dirty="0">
                <a:solidFill>
                  <a:srgbClr val="F9EEE7"/>
                </a:solidFill>
                <a:latin typeface="Quattrocento" pitchFamily="34" charset="0"/>
                <a:ea typeface="Quattrocento" pitchFamily="34" charset="-122"/>
                <a:cs typeface="Quattrocento" pitchFamily="34" charset="-120"/>
              </a:rPr>
              <a:t>Year 3: 13% Return</a:t>
            </a:r>
            <a:endParaRPr lang="en-US" sz="1600" dirty="0"/>
          </a:p>
        </p:txBody>
      </p:sp>
      <p:sp>
        <p:nvSpPr>
          <p:cNvPr id="19" name="Text 16"/>
          <p:cNvSpPr/>
          <p:nvPr/>
        </p:nvSpPr>
        <p:spPr>
          <a:xfrm>
            <a:off x="7595830" y="3760470"/>
            <a:ext cx="6257211" cy="276344"/>
          </a:xfrm>
          <a:prstGeom prst="rect">
            <a:avLst/>
          </a:prstGeom>
          <a:noFill/>
          <a:ln/>
        </p:spPr>
        <p:txBody>
          <a:bodyPr wrap="none" lIns="0" tIns="0" rIns="0" bIns="0" rtlCol="0" anchor="t"/>
          <a:lstStyle/>
          <a:p>
            <a:pPr marL="0" indent="0" algn="ctr">
              <a:lnSpc>
                <a:spcPts val="2150"/>
              </a:lnSpc>
              <a:buNone/>
            </a:pPr>
            <a:r>
              <a:rPr lang="en-US" sz="1350" dirty="0">
                <a:solidFill>
                  <a:srgbClr val="F9EEE7"/>
                </a:solidFill>
                <a:latin typeface="Quattrocento" pitchFamily="34" charset="0"/>
                <a:ea typeface="Quattrocento" pitchFamily="34" charset="-122"/>
                <a:cs typeface="Quattrocento" pitchFamily="34" charset="-120"/>
              </a:rPr>
              <a:t>Different scenarios based on cash flow timing</a:t>
            </a:r>
            <a:endParaRPr lang="en-US" sz="1350" dirty="0"/>
          </a:p>
        </p:txBody>
      </p:sp>
      <p:sp>
        <p:nvSpPr>
          <p:cNvPr id="20" name="Text 17"/>
          <p:cNvSpPr/>
          <p:nvPr/>
        </p:nvSpPr>
        <p:spPr>
          <a:xfrm>
            <a:off x="604599" y="6333411"/>
            <a:ext cx="4329827" cy="570071"/>
          </a:xfrm>
          <a:prstGeom prst="rect">
            <a:avLst/>
          </a:prstGeom>
          <a:noFill/>
          <a:ln/>
        </p:spPr>
        <p:txBody>
          <a:bodyPr wrap="none" lIns="0" tIns="0" rIns="0" bIns="0" rtlCol="0" anchor="t"/>
          <a:lstStyle/>
          <a:p>
            <a:pPr marL="0" indent="0" algn="ctr">
              <a:lnSpc>
                <a:spcPts val="4450"/>
              </a:lnSpc>
              <a:buNone/>
            </a:pPr>
            <a:r>
              <a:rPr lang="en-US" sz="4450" dirty="0">
                <a:solidFill>
                  <a:srgbClr val="F9EEE7"/>
                </a:solidFill>
                <a:latin typeface="Quattrocento" pitchFamily="34" charset="0"/>
                <a:ea typeface="Quattrocento" pitchFamily="34" charset="-122"/>
                <a:cs typeface="Quattrocento" pitchFamily="34" charset="-120"/>
              </a:rPr>
              <a:t>11.69%</a:t>
            </a:r>
            <a:endParaRPr lang="en-US" sz="4450" dirty="0"/>
          </a:p>
        </p:txBody>
      </p:sp>
      <p:sp>
        <p:nvSpPr>
          <p:cNvPr id="21" name="Text 18"/>
          <p:cNvSpPr/>
          <p:nvPr/>
        </p:nvSpPr>
        <p:spPr>
          <a:xfrm>
            <a:off x="1753195" y="7119342"/>
            <a:ext cx="2032516" cy="253960"/>
          </a:xfrm>
          <a:prstGeom prst="rect">
            <a:avLst/>
          </a:prstGeom>
          <a:noFill/>
          <a:ln/>
        </p:spPr>
        <p:txBody>
          <a:bodyPr wrap="none" lIns="0" tIns="0" rIns="0" bIns="0" rtlCol="0" anchor="t"/>
          <a:lstStyle/>
          <a:p>
            <a:pPr marL="0" indent="0" algn="ctr">
              <a:lnSpc>
                <a:spcPts val="2000"/>
              </a:lnSpc>
              <a:buNone/>
            </a:pPr>
            <a:r>
              <a:rPr lang="en-US" sz="1600" dirty="0">
                <a:solidFill>
                  <a:srgbClr val="F9EEE7"/>
                </a:solidFill>
                <a:latin typeface="Quattrocento" pitchFamily="34" charset="0"/>
                <a:ea typeface="Quattrocento" pitchFamily="34" charset="-122"/>
                <a:cs typeface="Quattrocento" pitchFamily="34" charset="-120"/>
              </a:rPr>
              <a:t>Add $200 in Year 3</a:t>
            </a:r>
            <a:endParaRPr lang="en-US" sz="1600" dirty="0"/>
          </a:p>
        </p:txBody>
      </p:sp>
      <p:sp>
        <p:nvSpPr>
          <p:cNvPr id="22" name="Text 19"/>
          <p:cNvSpPr/>
          <p:nvPr/>
        </p:nvSpPr>
        <p:spPr>
          <a:xfrm>
            <a:off x="604599" y="7476887"/>
            <a:ext cx="4329827" cy="276344"/>
          </a:xfrm>
          <a:prstGeom prst="rect">
            <a:avLst/>
          </a:prstGeom>
          <a:noFill/>
          <a:ln/>
        </p:spPr>
        <p:txBody>
          <a:bodyPr wrap="none" lIns="0" tIns="0" rIns="0" bIns="0" rtlCol="0" anchor="t"/>
          <a:lstStyle/>
          <a:p>
            <a:pPr marL="0" indent="0" algn="ctr">
              <a:lnSpc>
                <a:spcPts val="2150"/>
              </a:lnSpc>
              <a:buNone/>
            </a:pPr>
            <a:r>
              <a:rPr lang="en-US" sz="1350" dirty="0">
                <a:solidFill>
                  <a:srgbClr val="F9EEE7"/>
                </a:solidFill>
                <a:latin typeface="Quattrocento" pitchFamily="34" charset="0"/>
                <a:ea typeface="Quattrocento" pitchFamily="34" charset="-122"/>
                <a:cs typeface="Quattrocento" pitchFamily="34" charset="-120"/>
              </a:rPr>
              <a:t>IRR exceeds time-weighted return</a:t>
            </a:r>
            <a:endParaRPr lang="en-US" sz="1350" dirty="0"/>
          </a:p>
        </p:txBody>
      </p:sp>
      <p:sp>
        <p:nvSpPr>
          <p:cNvPr id="23" name="Text 20"/>
          <p:cNvSpPr/>
          <p:nvPr/>
        </p:nvSpPr>
        <p:spPr>
          <a:xfrm>
            <a:off x="5150287" y="6333411"/>
            <a:ext cx="4329827" cy="570071"/>
          </a:xfrm>
          <a:prstGeom prst="rect">
            <a:avLst/>
          </a:prstGeom>
          <a:noFill/>
          <a:ln/>
        </p:spPr>
        <p:txBody>
          <a:bodyPr wrap="none" lIns="0" tIns="0" rIns="0" bIns="0" rtlCol="0" anchor="t"/>
          <a:lstStyle/>
          <a:p>
            <a:pPr marL="0" indent="0" algn="ctr">
              <a:lnSpc>
                <a:spcPts val="4450"/>
              </a:lnSpc>
              <a:buNone/>
            </a:pPr>
            <a:r>
              <a:rPr lang="en-US" sz="4450" dirty="0">
                <a:solidFill>
                  <a:srgbClr val="F9EEE7"/>
                </a:solidFill>
                <a:latin typeface="Quattrocento" pitchFamily="34" charset="0"/>
                <a:ea typeface="Quattrocento" pitchFamily="34" charset="-122"/>
                <a:cs typeface="Quattrocento" pitchFamily="34" charset="-120"/>
              </a:rPr>
              <a:t>10.60%</a:t>
            </a:r>
            <a:endParaRPr lang="en-US" sz="4450" dirty="0"/>
          </a:p>
        </p:txBody>
      </p:sp>
      <p:sp>
        <p:nvSpPr>
          <p:cNvPr id="24" name="Text 21"/>
          <p:cNvSpPr/>
          <p:nvPr/>
        </p:nvSpPr>
        <p:spPr>
          <a:xfrm>
            <a:off x="6226969" y="7119342"/>
            <a:ext cx="2176463" cy="253960"/>
          </a:xfrm>
          <a:prstGeom prst="rect">
            <a:avLst/>
          </a:prstGeom>
          <a:noFill/>
          <a:ln/>
        </p:spPr>
        <p:txBody>
          <a:bodyPr wrap="none" lIns="0" tIns="0" rIns="0" bIns="0" rtlCol="0" anchor="t"/>
          <a:lstStyle/>
          <a:p>
            <a:pPr marL="0" indent="0" algn="ctr">
              <a:lnSpc>
                <a:spcPts val="2000"/>
              </a:lnSpc>
              <a:buNone/>
            </a:pPr>
            <a:r>
              <a:rPr lang="en-US" sz="1600" dirty="0">
                <a:solidFill>
                  <a:srgbClr val="F9EEE7"/>
                </a:solidFill>
                <a:latin typeface="Quattrocento" pitchFamily="34" charset="0"/>
                <a:ea typeface="Quattrocento" pitchFamily="34" charset="-122"/>
                <a:cs typeface="Quattrocento" pitchFamily="34" charset="-120"/>
              </a:rPr>
              <a:t>Withdraw Half in Year 3</a:t>
            </a:r>
            <a:endParaRPr lang="en-US" sz="1600" dirty="0"/>
          </a:p>
        </p:txBody>
      </p:sp>
      <p:sp>
        <p:nvSpPr>
          <p:cNvPr id="25" name="Text 22"/>
          <p:cNvSpPr/>
          <p:nvPr/>
        </p:nvSpPr>
        <p:spPr>
          <a:xfrm>
            <a:off x="5150287" y="7476887"/>
            <a:ext cx="4329827" cy="276344"/>
          </a:xfrm>
          <a:prstGeom prst="rect">
            <a:avLst/>
          </a:prstGeom>
          <a:noFill/>
          <a:ln/>
        </p:spPr>
        <p:txBody>
          <a:bodyPr wrap="none" lIns="0" tIns="0" rIns="0" bIns="0" rtlCol="0" anchor="t"/>
          <a:lstStyle/>
          <a:p>
            <a:pPr marL="0" indent="0" algn="ctr">
              <a:lnSpc>
                <a:spcPts val="2150"/>
              </a:lnSpc>
              <a:buNone/>
            </a:pPr>
            <a:r>
              <a:rPr lang="en-US" sz="1350" dirty="0">
                <a:solidFill>
                  <a:srgbClr val="F9EEE7"/>
                </a:solidFill>
                <a:latin typeface="Quattrocento" pitchFamily="34" charset="0"/>
                <a:ea typeface="Quattrocento" pitchFamily="34" charset="-122"/>
                <a:cs typeface="Quattrocento" pitchFamily="34" charset="-120"/>
              </a:rPr>
              <a:t>IRR below time-weighted return</a:t>
            </a:r>
            <a:endParaRPr lang="en-US" sz="1350" dirty="0"/>
          </a:p>
        </p:txBody>
      </p:sp>
      <p:sp>
        <p:nvSpPr>
          <p:cNvPr id="26" name="Text 23"/>
          <p:cNvSpPr/>
          <p:nvPr/>
        </p:nvSpPr>
        <p:spPr>
          <a:xfrm>
            <a:off x="9695974" y="6333411"/>
            <a:ext cx="4329827" cy="570071"/>
          </a:xfrm>
          <a:prstGeom prst="rect">
            <a:avLst/>
          </a:prstGeom>
          <a:noFill/>
          <a:ln/>
        </p:spPr>
        <p:txBody>
          <a:bodyPr wrap="none" lIns="0" tIns="0" rIns="0" bIns="0" rtlCol="0" anchor="t"/>
          <a:lstStyle/>
          <a:p>
            <a:pPr marL="0" indent="0" algn="ctr">
              <a:lnSpc>
                <a:spcPts val="4450"/>
              </a:lnSpc>
              <a:buNone/>
            </a:pPr>
            <a:r>
              <a:rPr lang="en-US" sz="4450" dirty="0">
                <a:solidFill>
                  <a:srgbClr val="F9EEE7"/>
                </a:solidFill>
                <a:latin typeface="Quattrocento" pitchFamily="34" charset="0"/>
                <a:ea typeface="Quattrocento" pitchFamily="34" charset="-122"/>
                <a:cs typeface="Quattrocento" pitchFamily="34" charset="-120"/>
              </a:rPr>
              <a:t>10.99%</a:t>
            </a:r>
            <a:endParaRPr lang="en-US" sz="4450" dirty="0"/>
          </a:p>
        </p:txBody>
      </p:sp>
      <p:sp>
        <p:nvSpPr>
          <p:cNvPr id="27" name="Text 24"/>
          <p:cNvSpPr/>
          <p:nvPr/>
        </p:nvSpPr>
        <p:spPr>
          <a:xfrm>
            <a:off x="10844570" y="7119342"/>
            <a:ext cx="2032516" cy="253960"/>
          </a:xfrm>
          <a:prstGeom prst="rect">
            <a:avLst/>
          </a:prstGeom>
          <a:noFill/>
          <a:ln/>
        </p:spPr>
        <p:txBody>
          <a:bodyPr wrap="none" lIns="0" tIns="0" rIns="0" bIns="0" rtlCol="0" anchor="t"/>
          <a:lstStyle/>
          <a:p>
            <a:pPr marL="0" indent="0" algn="ctr">
              <a:lnSpc>
                <a:spcPts val="2000"/>
              </a:lnSpc>
              <a:buNone/>
            </a:pPr>
            <a:r>
              <a:rPr lang="en-US" sz="1600" dirty="0">
                <a:solidFill>
                  <a:srgbClr val="F9EEE7"/>
                </a:solidFill>
                <a:latin typeface="Quattrocento" pitchFamily="34" charset="0"/>
                <a:ea typeface="Quattrocento" pitchFamily="34" charset="-122"/>
                <a:cs typeface="Quattrocento" pitchFamily="34" charset="-120"/>
              </a:rPr>
              <a:t>No Changes</a:t>
            </a:r>
            <a:endParaRPr lang="en-US" sz="1600" dirty="0"/>
          </a:p>
        </p:txBody>
      </p:sp>
      <p:sp>
        <p:nvSpPr>
          <p:cNvPr id="28" name="Text 25"/>
          <p:cNvSpPr/>
          <p:nvPr/>
        </p:nvSpPr>
        <p:spPr>
          <a:xfrm>
            <a:off x="9695974" y="7476887"/>
            <a:ext cx="4329827" cy="276344"/>
          </a:xfrm>
          <a:prstGeom prst="rect">
            <a:avLst/>
          </a:prstGeom>
          <a:noFill/>
          <a:ln/>
        </p:spPr>
        <p:txBody>
          <a:bodyPr wrap="none" lIns="0" tIns="0" rIns="0" bIns="0" rtlCol="0" anchor="t"/>
          <a:lstStyle/>
          <a:p>
            <a:pPr marL="0" indent="0" algn="ctr">
              <a:lnSpc>
                <a:spcPts val="2150"/>
              </a:lnSpc>
              <a:buNone/>
            </a:pPr>
            <a:r>
              <a:rPr lang="en-US" sz="1350" dirty="0">
                <a:solidFill>
                  <a:srgbClr val="F9EEE7"/>
                </a:solidFill>
                <a:latin typeface="Quattrocento" pitchFamily="34" charset="0"/>
                <a:ea typeface="Quattrocento" pitchFamily="34" charset="-122"/>
                <a:cs typeface="Quattrocento" pitchFamily="34" charset="-120"/>
              </a:rPr>
              <a:t>IRR equals geometric mean</a:t>
            </a:r>
            <a:endParaRPr lang="en-US" sz="13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3167360" y="0"/>
            <a:ext cx="1463040" cy="8229600"/>
          </a:xfrm>
          <a:prstGeom prst="rect">
            <a:avLst/>
          </a:prstGeom>
        </p:spPr>
      </p:pic>
      <p:sp>
        <p:nvSpPr>
          <p:cNvPr id="3" name="Shape 0"/>
          <p:cNvSpPr/>
          <p:nvPr/>
        </p:nvSpPr>
        <p:spPr>
          <a:xfrm>
            <a:off x="13167360" y="0"/>
            <a:ext cx="1463040" cy="8229600"/>
          </a:xfrm>
          <a:prstGeom prst="rect">
            <a:avLst/>
          </a:prstGeom>
          <a:solidFill>
            <a:srgbClr val="DFDFE0"/>
          </a:solidFill>
          <a:ln/>
        </p:spPr>
        <p:txBody>
          <a:bodyPr/>
          <a:lstStyle/>
          <a:p>
            <a:endParaRPr lang="en-US"/>
          </a:p>
        </p:txBody>
      </p:sp>
      <p:pic>
        <p:nvPicPr>
          <p:cNvPr id="4" name="Image 1" descr="preencoded.png"/>
          <p:cNvPicPr>
            <a:picLocks noChangeAspect="1"/>
          </p:cNvPicPr>
          <p:nvPr/>
        </p:nvPicPr>
        <p:blipFill>
          <a:blip r:embed="rId4"/>
          <a:stretch>
            <a:fillRect/>
          </a:stretch>
        </p:blipFill>
        <p:spPr>
          <a:xfrm>
            <a:off x="13167360" y="0"/>
            <a:ext cx="1463040" cy="8229600"/>
          </a:xfrm>
          <a:prstGeom prst="rect">
            <a:avLst/>
          </a:prstGeom>
        </p:spPr>
      </p:pic>
      <p:sp>
        <p:nvSpPr>
          <p:cNvPr id="5" name="Text 1"/>
          <p:cNvSpPr/>
          <p:nvPr/>
        </p:nvSpPr>
        <p:spPr>
          <a:xfrm>
            <a:off x="792956" y="804743"/>
            <a:ext cx="5331262" cy="666393"/>
          </a:xfrm>
          <a:prstGeom prst="rect">
            <a:avLst/>
          </a:prstGeom>
          <a:noFill/>
          <a:ln/>
        </p:spPr>
        <p:txBody>
          <a:bodyPr wrap="none" lIns="0" tIns="0" rIns="0" bIns="0" rtlCol="0" anchor="t"/>
          <a:lstStyle/>
          <a:p>
            <a:pPr marL="0" indent="0" algn="l">
              <a:lnSpc>
                <a:spcPts val="5200"/>
              </a:lnSpc>
              <a:buNone/>
            </a:pPr>
            <a:r>
              <a:rPr lang="en-US" sz="4150" dirty="0">
                <a:solidFill>
                  <a:srgbClr val="FFD9BE"/>
                </a:solidFill>
                <a:latin typeface="Quattrocento" pitchFamily="34" charset="0"/>
                <a:ea typeface="Quattrocento" pitchFamily="34" charset="-122"/>
                <a:cs typeface="Quattrocento" pitchFamily="34" charset="-120"/>
              </a:rPr>
              <a:t>IRR Characteristics</a:t>
            </a:r>
            <a:endParaRPr lang="en-US" sz="4150" dirty="0"/>
          </a:p>
        </p:txBody>
      </p:sp>
      <p:sp>
        <p:nvSpPr>
          <p:cNvPr id="6" name="Shape 2"/>
          <p:cNvSpPr/>
          <p:nvPr/>
        </p:nvSpPr>
        <p:spPr>
          <a:xfrm>
            <a:off x="792956" y="1810941"/>
            <a:ext cx="509707" cy="509707"/>
          </a:xfrm>
          <a:prstGeom prst="roundRect">
            <a:avLst>
              <a:gd name="adj" fmla="val 6668"/>
            </a:avLst>
          </a:prstGeom>
          <a:solidFill>
            <a:srgbClr val="315251"/>
          </a:solidFill>
          <a:ln/>
        </p:spPr>
        <p:txBody>
          <a:bodyPr/>
          <a:lstStyle/>
          <a:p>
            <a:endParaRPr lang="en-US"/>
          </a:p>
        </p:txBody>
      </p:sp>
      <p:pic>
        <p:nvPicPr>
          <p:cNvPr id="7" name="Image 2" descr="preencoded.png"/>
          <p:cNvPicPr>
            <a:picLocks noChangeAspect="1"/>
          </p:cNvPicPr>
          <p:nvPr/>
        </p:nvPicPr>
        <p:blipFill>
          <a:blip r:embed="rId5"/>
          <a:stretch>
            <a:fillRect/>
          </a:stretch>
        </p:blipFill>
        <p:spPr>
          <a:xfrm>
            <a:off x="887849" y="1865828"/>
            <a:ext cx="319802" cy="399812"/>
          </a:xfrm>
          <a:prstGeom prst="rect">
            <a:avLst/>
          </a:prstGeom>
        </p:spPr>
      </p:pic>
      <p:sp>
        <p:nvSpPr>
          <p:cNvPr id="8" name="Text 3"/>
          <p:cNvSpPr/>
          <p:nvPr/>
        </p:nvSpPr>
        <p:spPr>
          <a:xfrm>
            <a:off x="1529239" y="1888808"/>
            <a:ext cx="2665571" cy="333137"/>
          </a:xfrm>
          <a:prstGeom prst="rect">
            <a:avLst/>
          </a:prstGeom>
          <a:noFill/>
          <a:ln/>
        </p:spPr>
        <p:txBody>
          <a:bodyPr wrap="none" lIns="0" tIns="0" rIns="0" bIns="0" rtlCol="0" anchor="t"/>
          <a:lstStyle/>
          <a:p>
            <a:pPr marL="0" indent="0" algn="l">
              <a:lnSpc>
                <a:spcPts val="2600"/>
              </a:lnSpc>
              <a:buNone/>
            </a:pPr>
            <a:r>
              <a:rPr lang="en-US" sz="2050" dirty="0">
                <a:solidFill>
                  <a:srgbClr val="F9EEE7"/>
                </a:solidFill>
                <a:latin typeface="Quattrocento" pitchFamily="34" charset="0"/>
                <a:ea typeface="Quattrocento" pitchFamily="34" charset="-122"/>
                <a:cs typeface="Quattrocento" pitchFamily="34" charset="-120"/>
              </a:rPr>
              <a:t>Internal Measure</a:t>
            </a:r>
            <a:endParaRPr lang="en-US" sz="2050" dirty="0"/>
          </a:p>
        </p:txBody>
      </p:sp>
      <p:sp>
        <p:nvSpPr>
          <p:cNvPr id="9" name="Text 4"/>
          <p:cNvSpPr/>
          <p:nvPr/>
        </p:nvSpPr>
        <p:spPr>
          <a:xfrm>
            <a:off x="1529239" y="2357795"/>
            <a:ext cx="10845165" cy="362426"/>
          </a:xfrm>
          <a:prstGeom prst="rect">
            <a:avLst/>
          </a:prstGeom>
          <a:noFill/>
          <a:ln/>
        </p:spPr>
        <p:txBody>
          <a:bodyPr wrap="none" lIns="0" tIns="0" rIns="0" bIns="0" rtlCol="0" anchor="t"/>
          <a:lstStyle/>
          <a:p>
            <a:pPr marL="0" indent="0" algn="l">
              <a:lnSpc>
                <a:spcPts val="2850"/>
              </a:lnSpc>
              <a:buNone/>
            </a:pPr>
            <a:r>
              <a:rPr lang="en-US" sz="1750" dirty="0">
                <a:solidFill>
                  <a:srgbClr val="F9EEE7"/>
                </a:solidFill>
                <a:latin typeface="Quattrocento" pitchFamily="34" charset="0"/>
                <a:ea typeface="Quattrocento" pitchFamily="34" charset="-122"/>
                <a:cs typeface="Quattrocento" pitchFamily="34" charset="-120"/>
              </a:rPr>
              <a:t>Includes only returns earned while capital is invested in the project</a:t>
            </a:r>
            <a:endParaRPr lang="en-US" sz="1750" dirty="0"/>
          </a:p>
        </p:txBody>
      </p:sp>
      <p:sp>
        <p:nvSpPr>
          <p:cNvPr id="10" name="Shape 5"/>
          <p:cNvSpPr/>
          <p:nvPr/>
        </p:nvSpPr>
        <p:spPr>
          <a:xfrm>
            <a:off x="792956" y="3173373"/>
            <a:ext cx="509707" cy="509707"/>
          </a:xfrm>
          <a:prstGeom prst="roundRect">
            <a:avLst>
              <a:gd name="adj" fmla="val 6668"/>
            </a:avLst>
          </a:prstGeom>
          <a:solidFill>
            <a:srgbClr val="315251"/>
          </a:solidFill>
          <a:ln/>
        </p:spPr>
        <p:txBody>
          <a:bodyPr/>
          <a:lstStyle/>
          <a:p>
            <a:endParaRPr lang="en-US"/>
          </a:p>
        </p:txBody>
      </p:sp>
      <p:pic>
        <p:nvPicPr>
          <p:cNvPr id="11" name="Image 3" descr="preencoded.png"/>
          <p:cNvPicPr>
            <a:picLocks noChangeAspect="1"/>
          </p:cNvPicPr>
          <p:nvPr/>
        </p:nvPicPr>
        <p:blipFill>
          <a:blip r:embed="rId6"/>
          <a:stretch>
            <a:fillRect/>
          </a:stretch>
        </p:blipFill>
        <p:spPr>
          <a:xfrm>
            <a:off x="887849" y="3228261"/>
            <a:ext cx="319802" cy="399812"/>
          </a:xfrm>
          <a:prstGeom prst="rect">
            <a:avLst/>
          </a:prstGeom>
        </p:spPr>
      </p:pic>
      <p:sp>
        <p:nvSpPr>
          <p:cNvPr id="12" name="Text 6"/>
          <p:cNvSpPr/>
          <p:nvPr/>
        </p:nvSpPr>
        <p:spPr>
          <a:xfrm>
            <a:off x="1529239" y="3251240"/>
            <a:ext cx="2665571" cy="333137"/>
          </a:xfrm>
          <a:prstGeom prst="rect">
            <a:avLst/>
          </a:prstGeom>
          <a:noFill/>
          <a:ln/>
        </p:spPr>
        <p:txBody>
          <a:bodyPr wrap="none" lIns="0" tIns="0" rIns="0" bIns="0" rtlCol="0" anchor="t"/>
          <a:lstStyle/>
          <a:p>
            <a:pPr marL="0" indent="0" algn="l">
              <a:lnSpc>
                <a:spcPts val="2600"/>
              </a:lnSpc>
              <a:buNone/>
            </a:pPr>
            <a:r>
              <a:rPr lang="en-US" sz="2050" dirty="0">
                <a:solidFill>
                  <a:srgbClr val="F9EEE7"/>
                </a:solidFill>
                <a:latin typeface="Quattrocento" pitchFamily="34" charset="0"/>
                <a:ea typeface="Quattrocento" pitchFamily="34" charset="-122"/>
                <a:cs typeface="Quattrocento" pitchFamily="34" charset="-120"/>
              </a:rPr>
              <a:t>Cash Flow Based</a:t>
            </a:r>
            <a:endParaRPr lang="en-US" sz="2050" dirty="0"/>
          </a:p>
        </p:txBody>
      </p:sp>
      <p:sp>
        <p:nvSpPr>
          <p:cNvPr id="13" name="Text 7"/>
          <p:cNvSpPr/>
          <p:nvPr/>
        </p:nvSpPr>
        <p:spPr>
          <a:xfrm>
            <a:off x="1529239" y="3720227"/>
            <a:ext cx="10845165" cy="362426"/>
          </a:xfrm>
          <a:prstGeom prst="rect">
            <a:avLst/>
          </a:prstGeom>
          <a:noFill/>
          <a:ln/>
        </p:spPr>
        <p:txBody>
          <a:bodyPr wrap="none" lIns="0" tIns="0" rIns="0" bIns="0" rtlCol="0" anchor="t"/>
          <a:lstStyle/>
          <a:p>
            <a:pPr marL="0" indent="0" algn="l">
              <a:lnSpc>
                <a:spcPts val="2850"/>
              </a:lnSpc>
              <a:buNone/>
            </a:pPr>
            <a:r>
              <a:rPr lang="en-US" sz="1750" dirty="0">
                <a:solidFill>
                  <a:srgbClr val="F9EEE7"/>
                </a:solidFill>
                <a:latin typeface="Quattrocento" pitchFamily="34" charset="0"/>
                <a:ea typeface="Quattrocento" pitchFamily="34" charset="-122"/>
                <a:cs typeface="Quattrocento" pitchFamily="34" charset="-120"/>
              </a:rPr>
              <a:t>Based purely on cash flows, not differentiating between investment and return</a:t>
            </a:r>
            <a:endParaRPr lang="en-US" sz="1750" dirty="0"/>
          </a:p>
        </p:txBody>
      </p:sp>
      <p:sp>
        <p:nvSpPr>
          <p:cNvPr id="14" name="Shape 8"/>
          <p:cNvSpPr/>
          <p:nvPr/>
        </p:nvSpPr>
        <p:spPr>
          <a:xfrm>
            <a:off x="792956" y="4535805"/>
            <a:ext cx="509707" cy="509707"/>
          </a:xfrm>
          <a:prstGeom prst="roundRect">
            <a:avLst>
              <a:gd name="adj" fmla="val 6668"/>
            </a:avLst>
          </a:prstGeom>
          <a:solidFill>
            <a:srgbClr val="315251"/>
          </a:solidFill>
          <a:ln/>
        </p:spPr>
        <p:txBody>
          <a:bodyPr/>
          <a:lstStyle/>
          <a:p>
            <a:endParaRPr lang="en-US"/>
          </a:p>
        </p:txBody>
      </p:sp>
      <p:pic>
        <p:nvPicPr>
          <p:cNvPr id="15" name="Image 4" descr="preencoded.png"/>
          <p:cNvPicPr>
            <a:picLocks noChangeAspect="1"/>
          </p:cNvPicPr>
          <p:nvPr/>
        </p:nvPicPr>
        <p:blipFill>
          <a:blip r:embed="rId7"/>
          <a:stretch>
            <a:fillRect/>
          </a:stretch>
        </p:blipFill>
        <p:spPr>
          <a:xfrm>
            <a:off x="887849" y="4590693"/>
            <a:ext cx="319802" cy="399812"/>
          </a:xfrm>
          <a:prstGeom prst="rect">
            <a:avLst/>
          </a:prstGeom>
        </p:spPr>
      </p:pic>
      <p:sp>
        <p:nvSpPr>
          <p:cNvPr id="16" name="Text 9"/>
          <p:cNvSpPr/>
          <p:nvPr/>
        </p:nvSpPr>
        <p:spPr>
          <a:xfrm>
            <a:off x="1529239" y="4613672"/>
            <a:ext cx="2665571" cy="333137"/>
          </a:xfrm>
          <a:prstGeom prst="rect">
            <a:avLst/>
          </a:prstGeom>
          <a:noFill/>
          <a:ln/>
        </p:spPr>
        <p:txBody>
          <a:bodyPr wrap="none" lIns="0" tIns="0" rIns="0" bIns="0" rtlCol="0" anchor="t"/>
          <a:lstStyle/>
          <a:p>
            <a:pPr marL="0" indent="0" algn="l">
              <a:lnSpc>
                <a:spcPts val="2600"/>
              </a:lnSpc>
              <a:buNone/>
            </a:pPr>
            <a:r>
              <a:rPr lang="en-US" sz="2050" dirty="0">
                <a:solidFill>
                  <a:srgbClr val="F9EEE7"/>
                </a:solidFill>
                <a:latin typeface="Quattrocento" pitchFamily="34" charset="0"/>
                <a:ea typeface="Quattrocento" pitchFamily="34" charset="-122"/>
                <a:cs typeface="Quattrocento" pitchFamily="34" charset="-120"/>
              </a:rPr>
              <a:t>Timing Blind</a:t>
            </a:r>
            <a:endParaRPr lang="en-US" sz="2050" dirty="0"/>
          </a:p>
        </p:txBody>
      </p:sp>
      <p:sp>
        <p:nvSpPr>
          <p:cNvPr id="17" name="Text 10"/>
          <p:cNvSpPr/>
          <p:nvPr/>
        </p:nvSpPr>
        <p:spPr>
          <a:xfrm>
            <a:off x="1529239" y="5082659"/>
            <a:ext cx="10845165" cy="362426"/>
          </a:xfrm>
          <a:prstGeom prst="rect">
            <a:avLst/>
          </a:prstGeom>
          <a:noFill/>
          <a:ln/>
        </p:spPr>
        <p:txBody>
          <a:bodyPr wrap="none" lIns="0" tIns="0" rIns="0" bIns="0" rtlCol="0" anchor="t"/>
          <a:lstStyle/>
          <a:p>
            <a:pPr marL="0" indent="0" algn="l">
              <a:lnSpc>
                <a:spcPts val="2850"/>
              </a:lnSpc>
              <a:buNone/>
            </a:pPr>
            <a:r>
              <a:rPr lang="en-US" sz="1750" dirty="0">
                <a:solidFill>
                  <a:srgbClr val="F9EEE7"/>
                </a:solidFill>
                <a:latin typeface="Quattrocento" pitchFamily="34" charset="0"/>
                <a:ea typeface="Quattrocento" pitchFamily="34" charset="-122"/>
                <a:cs typeface="Quattrocento" pitchFamily="34" charset="-120"/>
              </a:rPr>
              <a:t>Doesn't indicate when return was generated within the overall time span</a:t>
            </a:r>
            <a:endParaRPr lang="en-US" sz="1750" dirty="0"/>
          </a:p>
        </p:txBody>
      </p:sp>
      <p:sp>
        <p:nvSpPr>
          <p:cNvPr id="18" name="Shape 11"/>
          <p:cNvSpPr/>
          <p:nvPr/>
        </p:nvSpPr>
        <p:spPr>
          <a:xfrm>
            <a:off x="792956" y="5898237"/>
            <a:ext cx="509707" cy="509707"/>
          </a:xfrm>
          <a:prstGeom prst="roundRect">
            <a:avLst>
              <a:gd name="adj" fmla="val 6668"/>
            </a:avLst>
          </a:prstGeom>
          <a:solidFill>
            <a:srgbClr val="315251"/>
          </a:solidFill>
          <a:ln/>
        </p:spPr>
        <p:txBody>
          <a:bodyPr/>
          <a:lstStyle/>
          <a:p>
            <a:endParaRPr lang="en-US"/>
          </a:p>
        </p:txBody>
      </p:sp>
      <p:pic>
        <p:nvPicPr>
          <p:cNvPr id="19" name="Image 5" descr="preencoded.png"/>
          <p:cNvPicPr>
            <a:picLocks noChangeAspect="1"/>
          </p:cNvPicPr>
          <p:nvPr/>
        </p:nvPicPr>
        <p:blipFill>
          <a:blip r:embed="rId8"/>
          <a:stretch>
            <a:fillRect/>
          </a:stretch>
        </p:blipFill>
        <p:spPr>
          <a:xfrm>
            <a:off x="887849" y="5953125"/>
            <a:ext cx="319802" cy="399812"/>
          </a:xfrm>
          <a:prstGeom prst="rect">
            <a:avLst/>
          </a:prstGeom>
        </p:spPr>
      </p:pic>
      <p:sp>
        <p:nvSpPr>
          <p:cNvPr id="20" name="Text 12"/>
          <p:cNvSpPr/>
          <p:nvPr/>
        </p:nvSpPr>
        <p:spPr>
          <a:xfrm>
            <a:off x="1529239" y="5976104"/>
            <a:ext cx="2665571" cy="333137"/>
          </a:xfrm>
          <a:prstGeom prst="rect">
            <a:avLst/>
          </a:prstGeom>
          <a:noFill/>
          <a:ln/>
        </p:spPr>
        <p:txBody>
          <a:bodyPr wrap="none" lIns="0" tIns="0" rIns="0" bIns="0" rtlCol="0" anchor="t"/>
          <a:lstStyle/>
          <a:p>
            <a:pPr marL="0" indent="0" algn="l">
              <a:lnSpc>
                <a:spcPts val="2600"/>
              </a:lnSpc>
              <a:buNone/>
            </a:pPr>
            <a:r>
              <a:rPr lang="en-US" sz="2050" dirty="0">
                <a:solidFill>
                  <a:srgbClr val="F9EEE7"/>
                </a:solidFill>
                <a:latin typeface="Quattrocento" pitchFamily="34" charset="0"/>
                <a:ea typeface="Quattrocento" pitchFamily="34" charset="-122"/>
                <a:cs typeface="Quattrocento" pitchFamily="34" charset="-120"/>
              </a:rPr>
              <a:t>Special Case</a:t>
            </a:r>
            <a:endParaRPr lang="en-US" sz="2050" dirty="0"/>
          </a:p>
        </p:txBody>
      </p:sp>
      <p:sp>
        <p:nvSpPr>
          <p:cNvPr id="21" name="Text 13"/>
          <p:cNvSpPr/>
          <p:nvPr/>
        </p:nvSpPr>
        <p:spPr>
          <a:xfrm>
            <a:off x="1529239" y="6445091"/>
            <a:ext cx="10845165" cy="362426"/>
          </a:xfrm>
          <a:prstGeom prst="rect">
            <a:avLst/>
          </a:prstGeom>
          <a:noFill/>
          <a:ln/>
        </p:spPr>
        <p:txBody>
          <a:bodyPr wrap="none" lIns="0" tIns="0" rIns="0" bIns="0" rtlCol="0" anchor="t"/>
          <a:lstStyle/>
          <a:p>
            <a:pPr marL="0" indent="0" algn="l">
              <a:lnSpc>
                <a:spcPts val="2850"/>
              </a:lnSpc>
              <a:buNone/>
            </a:pPr>
            <a:r>
              <a:rPr lang="en-US" sz="1750" dirty="0">
                <a:solidFill>
                  <a:srgbClr val="F9EEE7"/>
                </a:solidFill>
                <a:latin typeface="Quattrocento" pitchFamily="34" charset="0"/>
                <a:ea typeface="Quattrocento" pitchFamily="34" charset="-122"/>
                <a:cs typeface="Quattrocento" pitchFamily="34" charset="-120"/>
              </a:rPr>
              <a:t>Equals time-weighted return when no intermediate cash flows occur</a:t>
            </a:r>
            <a:endParaRPr lang="en-US" sz="1750" dirty="0"/>
          </a:p>
        </p:txBody>
      </p:sp>
      <p:sp>
        <p:nvSpPr>
          <p:cNvPr id="22" name="Text 14"/>
          <p:cNvSpPr/>
          <p:nvPr/>
        </p:nvSpPr>
        <p:spPr>
          <a:xfrm>
            <a:off x="792956" y="7062311"/>
            <a:ext cx="11581448" cy="362426"/>
          </a:xfrm>
          <a:prstGeom prst="rect">
            <a:avLst/>
          </a:prstGeom>
          <a:noFill/>
          <a:ln/>
        </p:spPr>
        <p:txBody>
          <a:bodyPr wrap="none" lIns="0" tIns="0" rIns="0" bIns="0" rtlCol="0" anchor="t"/>
          <a:lstStyle/>
          <a:p>
            <a:pPr marL="0" indent="0" algn="l">
              <a:lnSpc>
                <a:spcPts val="2850"/>
              </a:lnSpc>
              <a:buNone/>
            </a:pPr>
            <a:r>
              <a:rPr lang="en-US" sz="1750" dirty="0">
                <a:solidFill>
                  <a:srgbClr val="F9EEE7"/>
                </a:solidFill>
                <a:latin typeface="Quattrocento" pitchFamily="34" charset="0"/>
                <a:ea typeface="Quattrocento" pitchFamily="34" charset="-122"/>
                <a:cs typeface="Quattrocento" pitchFamily="34" charset="-120"/>
              </a:rPr>
              <a:t>In real estate appraisal, IRR is often called "total yield." The expected IRR when investing is called the "going-in IRR."</a:t>
            </a:r>
            <a:endParaRPr lang="en-US" sz="17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37724" y="738664"/>
            <a:ext cx="8988147"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Choosing the Right Return Measure</a:t>
            </a:r>
            <a:endParaRPr lang="en-US" sz="4400" dirty="0"/>
          </a:p>
        </p:txBody>
      </p:sp>
      <p:sp>
        <p:nvSpPr>
          <p:cNvPr id="3" name="Text 1"/>
          <p:cNvSpPr/>
          <p:nvPr/>
        </p:nvSpPr>
        <p:spPr>
          <a:xfrm>
            <a:off x="1872972" y="2525911"/>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Purpose</a:t>
            </a:r>
            <a:endParaRPr lang="en-US" sz="2200" dirty="0"/>
          </a:p>
        </p:txBody>
      </p:sp>
      <p:sp>
        <p:nvSpPr>
          <p:cNvPr id="4" name="Text 2"/>
          <p:cNvSpPr/>
          <p:nvPr/>
        </p:nvSpPr>
        <p:spPr>
          <a:xfrm>
            <a:off x="837724" y="3021449"/>
            <a:ext cx="3851434" cy="383024"/>
          </a:xfrm>
          <a:prstGeom prst="rect">
            <a:avLst/>
          </a:prstGeom>
          <a:noFill/>
          <a:ln/>
        </p:spPr>
        <p:txBody>
          <a:bodyPr wrap="non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What are you trying to measure?</a:t>
            </a:r>
            <a:endParaRPr lang="en-US" sz="1850" dirty="0"/>
          </a:p>
        </p:txBody>
      </p:sp>
      <p:pic>
        <p:nvPicPr>
          <p:cNvPr id="5" name="Image 0" descr="preencoded.png"/>
          <p:cNvPicPr>
            <a:picLocks noChangeAspect="1"/>
          </p:cNvPicPr>
          <p:nvPr/>
        </p:nvPicPr>
        <p:blipFill>
          <a:blip r:embed="rId3"/>
          <a:stretch>
            <a:fillRect/>
          </a:stretch>
        </p:blipFill>
        <p:spPr>
          <a:xfrm>
            <a:off x="5048131" y="1921431"/>
            <a:ext cx="4534138" cy="4534138"/>
          </a:xfrm>
          <a:prstGeom prst="rect">
            <a:avLst/>
          </a:prstGeom>
        </p:spPr>
      </p:pic>
      <p:pic>
        <p:nvPicPr>
          <p:cNvPr id="6" name="Image 1" descr="preencoded.png"/>
          <p:cNvPicPr>
            <a:picLocks noChangeAspect="1"/>
          </p:cNvPicPr>
          <p:nvPr/>
        </p:nvPicPr>
        <p:blipFill>
          <a:blip r:embed="rId4"/>
          <a:stretch>
            <a:fillRect/>
          </a:stretch>
        </p:blipFill>
        <p:spPr>
          <a:xfrm>
            <a:off x="6223516" y="2666286"/>
            <a:ext cx="358140" cy="447675"/>
          </a:xfrm>
          <a:prstGeom prst="rect">
            <a:avLst/>
          </a:prstGeom>
        </p:spPr>
      </p:pic>
      <p:sp>
        <p:nvSpPr>
          <p:cNvPr id="7" name="Text 3"/>
          <p:cNvSpPr/>
          <p:nvPr/>
        </p:nvSpPr>
        <p:spPr>
          <a:xfrm>
            <a:off x="9941243" y="252591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Available Data</a:t>
            </a:r>
            <a:endParaRPr lang="en-US" sz="2200" dirty="0"/>
          </a:p>
        </p:txBody>
      </p:sp>
      <p:sp>
        <p:nvSpPr>
          <p:cNvPr id="8" name="Text 4"/>
          <p:cNvSpPr/>
          <p:nvPr/>
        </p:nvSpPr>
        <p:spPr>
          <a:xfrm>
            <a:off x="9941243" y="3021449"/>
            <a:ext cx="3851434"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What information do you have?</a:t>
            </a:r>
            <a:endParaRPr lang="en-US" sz="1850" dirty="0"/>
          </a:p>
        </p:txBody>
      </p:sp>
      <p:pic>
        <p:nvPicPr>
          <p:cNvPr id="9" name="Image 2" descr="preencoded.png"/>
          <p:cNvPicPr>
            <a:picLocks noChangeAspect="1"/>
          </p:cNvPicPr>
          <p:nvPr/>
        </p:nvPicPr>
        <p:blipFill>
          <a:blip r:embed="rId5"/>
          <a:stretch>
            <a:fillRect/>
          </a:stretch>
        </p:blipFill>
        <p:spPr>
          <a:xfrm>
            <a:off x="5048131" y="1921431"/>
            <a:ext cx="4534138" cy="4534138"/>
          </a:xfrm>
          <a:prstGeom prst="rect">
            <a:avLst/>
          </a:prstGeom>
        </p:spPr>
      </p:pic>
      <p:pic>
        <p:nvPicPr>
          <p:cNvPr id="10" name="Image 3" descr="preencoded.png"/>
          <p:cNvPicPr>
            <a:picLocks noChangeAspect="1"/>
          </p:cNvPicPr>
          <p:nvPr/>
        </p:nvPicPr>
        <p:blipFill>
          <a:blip r:embed="rId6"/>
          <a:stretch>
            <a:fillRect/>
          </a:stretch>
        </p:blipFill>
        <p:spPr>
          <a:xfrm>
            <a:off x="8434388" y="3052048"/>
            <a:ext cx="358140" cy="447675"/>
          </a:xfrm>
          <a:prstGeom prst="rect">
            <a:avLst/>
          </a:prstGeom>
        </p:spPr>
      </p:pic>
      <p:sp>
        <p:nvSpPr>
          <p:cNvPr id="11" name="Text 5"/>
          <p:cNvSpPr/>
          <p:nvPr/>
        </p:nvSpPr>
        <p:spPr>
          <a:xfrm>
            <a:off x="9941243" y="497240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Control</a:t>
            </a:r>
            <a:endParaRPr lang="en-US" sz="2200" dirty="0"/>
          </a:p>
        </p:txBody>
      </p:sp>
      <p:sp>
        <p:nvSpPr>
          <p:cNvPr id="12" name="Text 6"/>
          <p:cNvSpPr/>
          <p:nvPr/>
        </p:nvSpPr>
        <p:spPr>
          <a:xfrm>
            <a:off x="9941243" y="5467945"/>
            <a:ext cx="3851434"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Who controls capital flow timing?</a:t>
            </a:r>
            <a:endParaRPr lang="en-US" sz="1850" dirty="0"/>
          </a:p>
        </p:txBody>
      </p:sp>
      <p:pic>
        <p:nvPicPr>
          <p:cNvPr id="13" name="Image 4" descr="preencoded.png"/>
          <p:cNvPicPr>
            <a:picLocks noChangeAspect="1"/>
          </p:cNvPicPr>
          <p:nvPr/>
        </p:nvPicPr>
        <p:blipFill>
          <a:blip r:embed="rId7"/>
          <a:stretch>
            <a:fillRect/>
          </a:stretch>
        </p:blipFill>
        <p:spPr>
          <a:xfrm>
            <a:off x="5048131" y="1921431"/>
            <a:ext cx="4534138" cy="4534138"/>
          </a:xfrm>
          <a:prstGeom prst="rect">
            <a:avLst/>
          </a:prstGeom>
        </p:spPr>
      </p:pic>
      <p:pic>
        <p:nvPicPr>
          <p:cNvPr id="14" name="Image 5" descr="preencoded.png"/>
          <p:cNvPicPr>
            <a:picLocks noChangeAspect="1"/>
          </p:cNvPicPr>
          <p:nvPr/>
        </p:nvPicPr>
        <p:blipFill>
          <a:blip r:embed="rId8"/>
          <a:stretch>
            <a:fillRect/>
          </a:stretch>
        </p:blipFill>
        <p:spPr>
          <a:xfrm>
            <a:off x="8048625" y="5262920"/>
            <a:ext cx="358140" cy="447675"/>
          </a:xfrm>
          <a:prstGeom prst="rect">
            <a:avLst/>
          </a:prstGeom>
        </p:spPr>
      </p:pic>
      <p:sp>
        <p:nvSpPr>
          <p:cNvPr id="15" name="Text 7"/>
          <p:cNvSpPr/>
          <p:nvPr/>
        </p:nvSpPr>
        <p:spPr>
          <a:xfrm>
            <a:off x="1872972" y="4972407"/>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Comparability</a:t>
            </a:r>
            <a:endParaRPr lang="en-US" sz="2200" dirty="0"/>
          </a:p>
        </p:txBody>
      </p:sp>
      <p:sp>
        <p:nvSpPr>
          <p:cNvPr id="16" name="Text 8"/>
          <p:cNvSpPr/>
          <p:nvPr/>
        </p:nvSpPr>
        <p:spPr>
          <a:xfrm>
            <a:off x="837724" y="5467945"/>
            <a:ext cx="3851434" cy="383024"/>
          </a:xfrm>
          <a:prstGeom prst="rect">
            <a:avLst/>
          </a:prstGeom>
          <a:noFill/>
          <a:ln/>
        </p:spPr>
        <p:txBody>
          <a:bodyPr wrap="non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What are you comparing against?</a:t>
            </a:r>
            <a:endParaRPr lang="en-US" sz="1850" dirty="0"/>
          </a:p>
        </p:txBody>
      </p:sp>
      <p:pic>
        <p:nvPicPr>
          <p:cNvPr id="17" name="Image 6" descr="preencoded.png"/>
          <p:cNvPicPr>
            <a:picLocks noChangeAspect="1"/>
          </p:cNvPicPr>
          <p:nvPr/>
        </p:nvPicPr>
        <p:blipFill>
          <a:blip r:embed="rId9"/>
          <a:stretch>
            <a:fillRect/>
          </a:stretch>
        </p:blipFill>
        <p:spPr>
          <a:xfrm>
            <a:off x="5048131" y="1921431"/>
            <a:ext cx="4534138" cy="4534138"/>
          </a:xfrm>
          <a:prstGeom prst="rect">
            <a:avLst/>
          </a:prstGeom>
        </p:spPr>
      </p:pic>
      <p:pic>
        <p:nvPicPr>
          <p:cNvPr id="18" name="Image 7" descr="preencoded.png"/>
          <p:cNvPicPr>
            <a:picLocks noChangeAspect="1"/>
          </p:cNvPicPr>
          <p:nvPr/>
        </p:nvPicPr>
        <p:blipFill>
          <a:blip r:embed="rId10"/>
          <a:stretch>
            <a:fillRect/>
          </a:stretch>
        </p:blipFill>
        <p:spPr>
          <a:xfrm>
            <a:off x="5837753" y="4877157"/>
            <a:ext cx="358140" cy="447675"/>
          </a:xfrm>
          <a:prstGeom prst="rect">
            <a:avLst/>
          </a:prstGeom>
        </p:spPr>
      </p:pic>
      <p:sp>
        <p:nvSpPr>
          <p:cNvPr id="19" name="Text 9"/>
          <p:cNvSpPr/>
          <p:nvPr/>
        </p:nvSpPr>
        <p:spPr>
          <a:xfrm>
            <a:off x="837724" y="6724769"/>
            <a:ext cx="12954952"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 choice between TWR and IRR depends on your specific situation. Consider who controls capital flows, what data is available, and what you're trying to measure.</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186583"/>
            <a:ext cx="11279743"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Two Fundamental Types of Return Measures</a:t>
            </a:r>
            <a:endParaRPr lang="en-US" sz="4400" dirty="0"/>
          </a:p>
        </p:txBody>
      </p:sp>
      <p:sp>
        <p:nvSpPr>
          <p:cNvPr id="3" name="Text 1"/>
          <p:cNvSpPr/>
          <p:nvPr/>
        </p:nvSpPr>
        <p:spPr>
          <a:xfrm>
            <a:off x="837724" y="3488888"/>
            <a:ext cx="287464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Periodic Returns (HPR)</a:t>
            </a:r>
            <a:endParaRPr lang="en-US" sz="2200" dirty="0"/>
          </a:p>
        </p:txBody>
      </p:sp>
      <p:sp>
        <p:nvSpPr>
          <p:cNvPr id="4" name="Text 2"/>
          <p:cNvSpPr/>
          <p:nvPr/>
        </p:nvSpPr>
        <p:spPr>
          <a:xfrm>
            <a:off x="837724" y="4080153"/>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Measure investment growth within single periods, assuming cash flows occur only at beginning and end.</a:t>
            </a:r>
            <a:endParaRPr lang="en-US" sz="1850" dirty="0"/>
          </a:p>
        </p:txBody>
      </p:sp>
      <p:sp>
        <p:nvSpPr>
          <p:cNvPr id="5" name="Text 3"/>
          <p:cNvSpPr/>
          <p:nvPr/>
        </p:nvSpPr>
        <p:spPr>
          <a:xfrm>
            <a:off x="837724" y="5061585"/>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Used for short, regular periods (daily, monthly, quarterly, annually).</a:t>
            </a:r>
            <a:endParaRPr lang="en-US" sz="1850" dirty="0"/>
          </a:p>
        </p:txBody>
      </p:sp>
      <p:sp>
        <p:nvSpPr>
          <p:cNvPr id="6" name="Text 4"/>
          <p:cNvSpPr/>
          <p:nvPr/>
        </p:nvSpPr>
        <p:spPr>
          <a:xfrm>
            <a:off x="7614761" y="3488888"/>
            <a:ext cx="3240286"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Multiperiod Returns (IRR)</a:t>
            </a:r>
            <a:endParaRPr lang="en-US" sz="2200" dirty="0"/>
          </a:p>
        </p:txBody>
      </p:sp>
      <p:sp>
        <p:nvSpPr>
          <p:cNvPr id="7" name="Text 5"/>
          <p:cNvSpPr/>
          <p:nvPr/>
        </p:nvSpPr>
        <p:spPr>
          <a:xfrm>
            <a:off x="7614761" y="4080153"/>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Give a single return number for longer periods with intermediate cash flows.</a:t>
            </a:r>
            <a:endParaRPr lang="en-US" sz="1850" dirty="0"/>
          </a:p>
        </p:txBody>
      </p:sp>
      <p:sp>
        <p:nvSpPr>
          <p:cNvPr id="8" name="Text 6"/>
          <p:cNvSpPr/>
          <p:nvPr/>
        </p:nvSpPr>
        <p:spPr>
          <a:xfrm>
            <a:off x="7614761" y="5061585"/>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Don't require knowing asset values at intermediate points.</a:t>
            </a:r>
            <a:endParaRPr lang="en-US" sz="18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3128128" y="481072"/>
            <a:ext cx="4891207" cy="386120"/>
          </a:xfrm>
          <a:prstGeom prst="rect">
            <a:avLst/>
          </a:prstGeom>
          <a:noFill/>
          <a:ln/>
        </p:spPr>
        <p:txBody>
          <a:bodyPr wrap="none" lIns="0" tIns="0" rIns="0" bIns="0" rtlCol="0" anchor="t"/>
          <a:lstStyle/>
          <a:p>
            <a:pPr marL="0" indent="0" algn="l">
              <a:lnSpc>
                <a:spcPts val="3000"/>
              </a:lnSpc>
              <a:buNone/>
            </a:pPr>
            <a:r>
              <a:rPr lang="en-US" sz="3600" dirty="0">
                <a:solidFill>
                  <a:srgbClr val="FFD9BE"/>
                </a:solidFill>
                <a:latin typeface="Quattrocento" pitchFamily="34" charset="0"/>
                <a:ea typeface="Quattrocento" pitchFamily="34" charset="-122"/>
                <a:cs typeface="Quattrocento" pitchFamily="34" charset="-120"/>
              </a:rPr>
              <a:t>Real Estate Return Volatility Drivers</a:t>
            </a:r>
            <a:endParaRPr lang="en-US" sz="3600" dirty="0"/>
          </a:p>
        </p:txBody>
      </p:sp>
      <p:sp>
        <p:nvSpPr>
          <p:cNvPr id="3" name="Text 1"/>
          <p:cNvSpPr/>
          <p:nvPr/>
        </p:nvSpPr>
        <p:spPr>
          <a:xfrm>
            <a:off x="459462" y="1075253"/>
            <a:ext cx="1649492" cy="193000"/>
          </a:xfrm>
          <a:prstGeom prst="rect">
            <a:avLst/>
          </a:prstGeom>
          <a:noFill/>
          <a:ln/>
        </p:spPr>
        <p:txBody>
          <a:bodyPr wrap="none" lIns="0" tIns="0" rIns="0" bIns="0" rtlCol="0" anchor="t"/>
          <a:lstStyle/>
          <a:p>
            <a:pPr marL="0" indent="0" algn="l">
              <a:lnSpc>
                <a:spcPts val="1500"/>
              </a:lnSpc>
              <a:buNone/>
            </a:pPr>
            <a:r>
              <a:rPr lang="en-US" sz="2000" dirty="0">
                <a:solidFill>
                  <a:srgbClr val="FFD9BE"/>
                </a:solidFill>
                <a:latin typeface="Quattrocento" pitchFamily="34" charset="0"/>
                <a:ea typeface="Quattrocento" pitchFamily="34" charset="-122"/>
                <a:cs typeface="Quattrocento" pitchFamily="34" charset="-120"/>
              </a:rPr>
              <a:t>Income Return Stability</a:t>
            </a:r>
            <a:endParaRPr lang="en-US" sz="2000" dirty="0"/>
          </a:p>
        </p:txBody>
      </p:sp>
      <p:sp>
        <p:nvSpPr>
          <p:cNvPr id="4" name="Text 2"/>
          <p:cNvSpPr/>
          <p:nvPr/>
        </p:nvSpPr>
        <p:spPr>
          <a:xfrm>
            <a:off x="379212" y="2337125"/>
            <a:ext cx="6695599" cy="210026"/>
          </a:xfrm>
          <a:prstGeom prst="rect">
            <a:avLst/>
          </a:prstGeom>
          <a:noFill/>
          <a:ln/>
        </p:spPr>
        <p:txBody>
          <a:bodyPr wrap="none" lIns="0" tIns="0" rIns="0" bIns="0" rtlCol="0" anchor="t"/>
          <a:lstStyle/>
          <a:p>
            <a:pPr marL="0" indent="0" algn="l">
              <a:lnSpc>
                <a:spcPts val="1650"/>
              </a:lnSpc>
              <a:buNone/>
            </a:pPr>
            <a:r>
              <a:rPr lang="en-US" sz="2400" dirty="0">
                <a:solidFill>
                  <a:srgbClr val="F9EEE7"/>
                </a:solidFill>
                <a:latin typeface="Quattrocento" pitchFamily="34" charset="0"/>
                <a:ea typeface="Quattrocento" pitchFamily="34" charset="-122"/>
                <a:cs typeface="Quattrocento" pitchFamily="34" charset="-120"/>
              </a:rPr>
              <a:t>Income returns are typically more stable </a:t>
            </a:r>
          </a:p>
          <a:p>
            <a:pPr marL="0" indent="0" algn="l">
              <a:lnSpc>
                <a:spcPts val="1650"/>
              </a:lnSpc>
              <a:buNone/>
            </a:pPr>
            <a:r>
              <a:rPr lang="en-US" sz="2400" dirty="0">
                <a:solidFill>
                  <a:srgbClr val="F9EEE7"/>
                </a:solidFill>
                <a:latin typeface="Quattrocento" pitchFamily="34" charset="0"/>
                <a:ea typeface="Quattrocento" pitchFamily="34" charset="-122"/>
                <a:cs typeface="Quattrocento" pitchFamily="34" charset="-120"/>
              </a:rPr>
              <a:t>than appreciation returns.</a:t>
            </a:r>
            <a:endParaRPr lang="en-US" sz="2400" dirty="0"/>
          </a:p>
        </p:txBody>
      </p:sp>
      <p:sp>
        <p:nvSpPr>
          <p:cNvPr id="5" name="Text 3"/>
          <p:cNvSpPr/>
          <p:nvPr/>
        </p:nvSpPr>
        <p:spPr>
          <a:xfrm>
            <a:off x="379213" y="2963273"/>
            <a:ext cx="6695599" cy="420053"/>
          </a:xfrm>
          <a:prstGeom prst="rect">
            <a:avLst/>
          </a:prstGeom>
          <a:noFill/>
          <a:ln/>
        </p:spPr>
        <p:txBody>
          <a:bodyPr wrap="square" lIns="0" tIns="0" rIns="0" bIns="0" rtlCol="0" anchor="t"/>
          <a:lstStyle/>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Example: A 20% drop in income ($100,000 to $80,000) on a $2M property only reduces income return from 5% to 4%.</a:t>
            </a:r>
            <a:endParaRPr lang="en-US" sz="2000" dirty="0"/>
          </a:p>
        </p:txBody>
      </p:sp>
      <p:sp>
        <p:nvSpPr>
          <p:cNvPr id="6" name="Text 4"/>
          <p:cNvSpPr/>
          <p:nvPr/>
        </p:nvSpPr>
        <p:spPr>
          <a:xfrm>
            <a:off x="7482959" y="1075253"/>
            <a:ext cx="2062401" cy="193000"/>
          </a:xfrm>
          <a:prstGeom prst="rect">
            <a:avLst/>
          </a:prstGeom>
          <a:noFill/>
          <a:ln/>
        </p:spPr>
        <p:txBody>
          <a:bodyPr wrap="none" lIns="0" tIns="0" rIns="0" bIns="0" rtlCol="0" anchor="t"/>
          <a:lstStyle/>
          <a:p>
            <a:pPr marL="0" indent="0" algn="l">
              <a:lnSpc>
                <a:spcPts val="1500"/>
              </a:lnSpc>
              <a:buNone/>
            </a:pPr>
            <a:r>
              <a:rPr lang="en-US" sz="2000" dirty="0">
                <a:solidFill>
                  <a:srgbClr val="FFD9BE"/>
                </a:solidFill>
                <a:latin typeface="Quattrocento" pitchFamily="34" charset="0"/>
                <a:ea typeface="Quattrocento" pitchFamily="34" charset="-122"/>
                <a:cs typeface="Quattrocento" pitchFamily="34" charset="-120"/>
              </a:rPr>
              <a:t>Appreciation Return Volatility</a:t>
            </a:r>
            <a:endParaRPr lang="en-US" sz="2000" dirty="0"/>
          </a:p>
        </p:txBody>
      </p:sp>
      <p:sp>
        <p:nvSpPr>
          <p:cNvPr id="7" name="Text 5"/>
          <p:cNvSpPr/>
          <p:nvPr/>
        </p:nvSpPr>
        <p:spPr>
          <a:xfrm>
            <a:off x="7411222" y="1667515"/>
            <a:ext cx="6695599" cy="210026"/>
          </a:xfrm>
          <a:prstGeom prst="rect">
            <a:avLst/>
          </a:prstGeom>
          <a:noFill/>
          <a:ln/>
        </p:spPr>
        <p:txBody>
          <a:bodyPr wrap="none" lIns="0" tIns="0" rIns="0" bIns="0" rtlCol="0" anchor="t"/>
          <a:lstStyle/>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A 20% drop in property value directly translates to a</a:t>
            </a:r>
          </a:p>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 20% decrease in  appreciation return.</a:t>
            </a:r>
            <a:endParaRPr lang="en-US" sz="2000" dirty="0"/>
          </a:p>
        </p:txBody>
      </p:sp>
      <p:sp>
        <p:nvSpPr>
          <p:cNvPr id="8" name="Text 6"/>
          <p:cNvSpPr/>
          <p:nvPr/>
        </p:nvSpPr>
        <p:spPr>
          <a:xfrm>
            <a:off x="7411223" y="2276804"/>
            <a:ext cx="6695599" cy="210026"/>
          </a:xfrm>
          <a:prstGeom prst="rect">
            <a:avLst/>
          </a:prstGeom>
          <a:noFill/>
          <a:ln/>
        </p:spPr>
        <p:txBody>
          <a:bodyPr wrap="none" lIns="0" tIns="0" rIns="0" bIns="0" rtlCol="0" anchor="t"/>
          <a:lstStyle/>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Asset values are the primary driver of return volatility </a:t>
            </a:r>
          </a:p>
          <a:p>
            <a:pPr marL="0" indent="0" algn="l">
              <a:lnSpc>
                <a:spcPts val="1650"/>
              </a:lnSpc>
              <a:buNone/>
            </a:pPr>
            <a:r>
              <a:rPr lang="en-US" sz="2000" dirty="0">
                <a:solidFill>
                  <a:srgbClr val="F9EEE7"/>
                </a:solidFill>
                <a:latin typeface="Quattrocento" pitchFamily="34" charset="0"/>
                <a:ea typeface="Quattrocento" pitchFamily="34" charset="-122"/>
                <a:cs typeface="Quattrocento" pitchFamily="34" charset="-120"/>
              </a:rPr>
              <a:t>in normal markets.</a:t>
            </a:r>
          </a:p>
          <a:p>
            <a:pPr marL="0" indent="0" algn="l">
              <a:lnSpc>
                <a:spcPts val="1650"/>
              </a:lnSpc>
              <a:buNone/>
            </a:pPr>
            <a:endParaRPr lang="en-US" sz="2000" dirty="0">
              <a:solidFill>
                <a:srgbClr val="F9EEE7"/>
              </a:solidFill>
              <a:latin typeface="Quattrocento" pitchFamily="34" charset="0"/>
            </a:endParaRPr>
          </a:p>
          <a:p>
            <a:pPr marL="0" indent="0" algn="l">
              <a:lnSpc>
                <a:spcPts val="1650"/>
              </a:lnSpc>
              <a:buNone/>
            </a:pPr>
            <a:r>
              <a:rPr lang="en-US" sz="2000" dirty="0">
                <a:solidFill>
                  <a:srgbClr val="F9EEE7"/>
                </a:solidFill>
                <a:latin typeface="Quattrocento" pitchFamily="34" charset="0"/>
              </a:rPr>
              <a:t>And leveraged property will result in more sensitivity </a:t>
            </a:r>
          </a:p>
          <a:p>
            <a:pPr marL="0" indent="0" algn="l">
              <a:lnSpc>
                <a:spcPts val="1650"/>
              </a:lnSpc>
              <a:buNone/>
            </a:pPr>
            <a:r>
              <a:rPr lang="en-US" sz="2000" dirty="0">
                <a:solidFill>
                  <a:srgbClr val="F9EEE7"/>
                </a:solidFill>
                <a:latin typeface="Quattrocento" pitchFamily="34" charset="0"/>
              </a:rPr>
              <a:t>to appreciation or depreciation.</a:t>
            </a:r>
          </a:p>
          <a:p>
            <a:pPr marL="0" indent="0" algn="l">
              <a:lnSpc>
                <a:spcPts val="1650"/>
              </a:lnSpc>
              <a:buNone/>
            </a:pPr>
            <a:endParaRPr lang="en-US" sz="2000" dirty="0"/>
          </a:p>
        </p:txBody>
      </p:sp>
      <p:sp>
        <p:nvSpPr>
          <p:cNvPr id="10" name="Shape 7"/>
          <p:cNvSpPr/>
          <p:nvPr/>
        </p:nvSpPr>
        <p:spPr>
          <a:xfrm>
            <a:off x="3534847" y="9960531"/>
            <a:ext cx="131207" cy="131207"/>
          </a:xfrm>
          <a:prstGeom prst="roundRect">
            <a:avLst>
              <a:gd name="adj" fmla="val 13938"/>
            </a:avLst>
          </a:prstGeom>
          <a:solidFill>
            <a:srgbClr val="7A2910"/>
          </a:solidFill>
          <a:ln/>
        </p:spPr>
        <p:txBody>
          <a:bodyPr/>
          <a:lstStyle/>
          <a:p>
            <a:endParaRPr lang="en-US"/>
          </a:p>
        </p:txBody>
      </p:sp>
      <p:sp>
        <p:nvSpPr>
          <p:cNvPr id="11" name="Text 8"/>
          <p:cNvSpPr/>
          <p:nvPr/>
        </p:nvSpPr>
        <p:spPr>
          <a:xfrm>
            <a:off x="3727013" y="9960531"/>
            <a:ext cx="1201341" cy="131207"/>
          </a:xfrm>
          <a:prstGeom prst="rect">
            <a:avLst/>
          </a:prstGeom>
          <a:noFill/>
          <a:ln/>
        </p:spPr>
        <p:txBody>
          <a:bodyPr wrap="none" lIns="0" tIns="0" rIns="0" bIns="0" rtlCol="0" anchor="t"/>
          <a:lstStyle/>
          <a:p>
            <a:pPr marL="0" indent="0" algn="l">
              <a:lnSpc>
                <a:spcPts val="1000"/>
              </a:lnSpc>
              <a:buNone/>
            </a:pPr>
            <a:r>
              <a:rPr lang="en-US" sz="1000" dirty="0">
                <a:solidFill>
                  <a:srgbClr val="F9EEE7"/>
                </a:solidFill>
                <a:latin typeface="Quattrocento" pitchFamily="34" charset="0"/>
                <a:ea typeface="Quattrocento" pitchFamily="34" charset="-122"/>
                <a:cs typeface="Quattrocento" pitchFamily="34" charset="-120"/>
              </a:rPr>
              <a:t>Asset Value Changes</a:t>
            </a:r>
            <a:endParaRPr lang="en-US" sz="1000" dirty="0"/>
          </a:p>
        </p:txBody>
      </p:sp>
      <p:sp>
        <p:nvSpPr>
          <p:cNvPr id="12" name="Shape 9"/>
          <p:cNvSpPr/>
          <p:nvPr/>
        </p:nvSpPr>
        <p:spPr>
          <a:xfrm>
            <a:off x="6610945" y="9960531"/>
            <a:ext cx="131207" cy="131207"/>
          </a:xfrm>
          <a:prstGeom prst="roundRect">
            <a:avLst>
              <a:gd name="adj" fmla="val 13938"/>
            </a:avLst>
          </a:prstGeom>
          <a:solidFill>
            <a:srgbClr val="E14B1D"/>
          </a:solidFill>
          <a:ln/>
        </p:spPr>
        <p:txBody>
          <a:bodyPr/>
          <a:lstStyle/>
          <a:p>
            <a:endParaRPr lang="en-US"/>
          </a:p>
        </p:txBody>
      </p:sp>
      <p:sp>
        <p:nvSpPr>
          <p:cNvPr id="13" name="Text 10"/>
          <p:cNvSpPr/>
          <p:nvPr/>
        </p:nvSpPr>
        <p:spPr>
          <a:xfrm>
            <a:off x="6803112" y="9960531"/>
            <a:ext cx="1216223" cy="131207"/>
          </a:xfrm>
          <a:prstGeom prst="rect">
            <a:avLst/>
          </a:prstGeom>
          <a:noFill/>
          <a:ln/>
        </p:spPr>
        <p:txBody>
          <a:bodyPr wrap="none" lIns="0" tIns="0" rIns="0" bIns="0" rtlCol="0" anchor="t"/>
          <a:lstStyle/>
          <a:p>
            <a:pPr marL="0" indent="0" algn="l">
              <a:lnSpc>
                <a:spcPts val="1000"/>
              </a:lnSpc>
              <a:buNone/>
            </a:pPr>
            <a:r>
              <a:rPr lang="en-US" sz="1000" dirty="0">
                <a:solidFill>
                  <a:srgbClr val="F9EEE7"/>
                </a:solidFill>
                <a:latin typeface="Quattrocento" pitchFamily="34" charset="0"/>
                <a:ea typeface="Quattrocento" pitchFamily="34" charset="-122"/>
                <a:cs typeface="Quattrocento" pitchFamily="34" charset="-120"/>
              </a:rPr>
              <a:t>Income Fluctuations</a:t>
            </a:r>
            <a:endParaRPr lang="en-US" sz="1000" dirty="0"/>
          </a:p>
        </p:txBody>
      </p:sp>
      <p:sp>
        <p:nvSpPr>
          <p:cNvPr id="14" name="Shape 11"/>
          <p:cNvSpPr/>
          <p:nvPr/>
        </p:nvSpPr>
        <p:spPr>
          <a:xfrm>
            <a:off x="9702046" y="9960531"/>
            <a:ext cx="131207" cy="131207"/>
          </a:xfrm>
          <a:prstGeom prst="roundRect">
            <a:avLst>
              <a:gd name="adj" fmla="val 13938"/>
            </a:avLst>
          </a:prstGeom>
          <a:solidFill>
            <a:srgbClr val="EF9C82"/>
          </a:solidFill>
          <a:ln/>
        </p:spPr>
        <p:txBody>
          <a:bodyPr/>
          <a:lstStyle/>
          <a:p>
            <a:endParaRPr lang="en-US"/>
          </a:p>
        </p:txBody>
      </p:sp>
      <p:sp>
        <p:nvSpPr>
          <p:cNvPr id="15" name="Text 12"/>
          <p:cNvSpPr/>
          <p:nvPr/>
        </p:nvSpPr>
        <p:spPr>
          <a:xfrm>
            <a:off x="9894213" y="9960531"/>
            <a:ext cx="799624" cy="131207"/>
          </a:xfrm>
          <a:prstGeom prst="rect">
            <a:avLst/>
          </a:prstGeom>
          <a:noFill/>
          <a:ln/>
        </p:spPr>
        <p:txBody>
          <a:bodyPr wrap="none" lIns="0" tIns="0" rIns="0" bIns="0" rtlCol="0" anchor="t"/>
          <a:lstStyle/>
          <a:p>
            <a:pPr marL="0" indent="0" algn="l">
              <a:lnSpc>
                <a:spcPts val="1000"/>
              </a:lnSpc>
              <a:buNone/>
            </a:pPr>
            <a:r>
              <a:rPr lang="en-US" sz="1000" dirty="0">
                <a:solidFill>
                  <a:srgbClr val="F9EEE7"/>
                </a:solidFill>
                <a:latin typeface="Quattrocento" pitchFamily="34" charset="0"/>
                <a:ea typeface="Quattrocento" pitchFamily="34" charset="-122"/>
                <a:cs typeface="Quattrocento" pitchFamily="34" charset="-120"/>
              </a:rPr>
              <a:t>Other Factors</a:t>
            </a:r>
            <a:endParaRPr lang="en-US" sz="1000" dirty="0"/>
          </a:p>
        </p:txBody>
      </p:sp>
      <p:sp>
        <p:nvSpPr>
          <p:cNvPr id="16" name="TextBox 15">
            <a:extLst>
              <a:ext uri="{FF2B5EF4-FFF2-40B4-BE49-F238E27FC236}">
                <a16:creationId xmlns:a16="http://schemas.microsoft.com/office/drawing/2014/main" id="{BA457B8E-5AA7-D6F0-94A1-ED7CF3EAB75A}"/>
              </a:ext>
            </a:extLst>
          </p:cNvPr>
          <p:cNvSpPr txBox="1"/>
          <p:nvPr/>
        </p:nvSpPr>
        <p:spPr>
          <a:xfrm>
            <a:off x="7315200" y="3571103"/>
            <a:ext cx="6326659" cy="707886"/>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 property with 75% leverage that declines in  value by 25% will wipe all 100% of the equity.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00789" y="472083"/>
            <a:ext cx="4039672" cy="504944"/>
          </a:xfrm>
          <a:prstGeom prst="rect">
            <a:avLst/>
          </a:prstGeom>
          <a:noFill/>
          <a:ln/>
        </p:spPr>
        <p:txBody>
          <a:bodyPr wrap="none" lIns="0" tIns="0" rIns="0" bIns="0" rtlCol="0" anchor="t"/>
          <a:lstStyle/>
          <a:p>
            <a:pPr marL="0" indent="0" algn="l">
              <a:lnSpc>
                <a:spcPts val="3950"/>
              </a:lnSpc>
              <a:buNone/>
            </a:pPr>
            <a:r>
              <a:rPr lang="en-US" sz="3150" dirty="0">
                <a:solidFill>
                  <a:srgbClr val="FFD9BE"/>
                </a:solidFill>
                <a:latin typeface="Quattrocento" pitchFamily="34" charset="0"/>
                <a:ea typeface="Quattrocento" pitchFamily="34" charset="-122"/>
                <a:cs typeface="Quattrocento" pitchFamily="34" charset="-120"/>
              </a:rPr>
              <a:t>Key Takeaways</a:t>
            </a:r>
            <a:endParaRPr lang="en-US" sz="3150" dirty="0"/>
          </a:p>
        </p:txBody>
      </p:sp>
      <p:pic>
        <p:nvPicPr>
          <p:cNvPr id="3" name="Image 0" descr="preencoded.png"/>
          <p:cNvPicPr>
            <a:picLocks noChangeAspect="1"/>
          </p:cNvPicPr>
          <p:nvPr/>
        </p:nvPicPr>
        <p:blipFill>
          <a:blip r:embed="rId3"/>
          <a:stretch>
            <a:fillRect/>
          </a:stretch>
        </p:blipFill>
        <p:spPr>
          <a:xfrm>
            <a:off x="608409" y="1432680"/>
            <a:ext cx="4379595" cy="3089894"/>
          </a:xfrm>
          <a:prstGeom prst="rect">
            <a:avLst/>
          </a:prstGeom>
        </p:spPr>
      </p:pic>
      <p:pic>
        <p:nvPicPr>
          <p:cNvPr id="4" name="Image 1" descr="preencoded.png"/>
          <p:cNvPicPr>
            <a:picLocks noChangeAspect="1"/>
          </p:cNvPicPr>
          <p:nvPr/>
        </p:nvPicPr>
        <p:blipFill>
          <a:blip r:embed="rId4"/>
          <a:stretch>
            <a:fillRect/>
          </a:stretch>
        </p:blipFill>
        <p:spPr>
          <a:xfrm>
            <a:off x="5125283" y="1432679"/>
            <a:ext cx="4379714" cy="3089895"/>
          </a:xfrm>
          <a:prstGeom prst="rect">
            <a:avLst/>
          </a:prstGeom>
        </p:spPr>
      </p:pic>
      <p:pic>
        <p:nvPicPr>
          <p:cNvPr id="5" name="Image 2" descr="preencoded.png"/>
          <p:cNvPicPr>
            <a:picLocks noChangeAspect="1"/>
          </p:cNvPicPr>
          <p:nvPr/>
        </p:nvPicPr>
        <p:blipFill>
          <a:blip r:embed="rId5"/>
          <a:stretch>
            <a:fillRect/>
          </a:stretch>
        </p:blipFill>
        <p:spPr>
          <a:xfrm>
            <a:off x="9649897" y="238483"/>
            <a:ext cx="4379714" cy="4379714"/>
          </a:xfrm>
          <a:prstGeom prst="rect">
            <a:avLst/>
          </a:prstGeom>
        </p:spPr>
      </p:pic>
      <p:sp>
        <p:nvSpPr>
          <p:cNvPr id="6" name="Shape 1"/>
          <p:cNvSpPr/>
          <p:nvPr/>
        </p:nvSpPr>
        <p:spPr>
          <a:xfrm>
            <a:off x="600789" y="6117908"/>
            <a:ext cx="386239" cy="386239"/>
          </a:xfrm>
          <a:prstGeom prst="roundRect">
            <a:avLst>
              <a:gd name="adj" fmla="val 6668"/>
            </a:avLst>
          </a:prstGeom>
          <a:solidFill>
            <a:srgbClr val="315251"/>
          </a:solidFill>
          <a:ln/>
        </p:spPr>
        <p:txBody>
          <a:bodyPr/>
          <a:lstStyle/>
          <a:p>
            <a:endParaRPr lang="en-US"/>
          </a:p>
        </p:txBody>
      </p:sp>
      <p:sp>
        <p:nvSpPr>
          <p:cNvPr id="7" name="Text 2"/>
          <p:cNvSpPr/>
          <p:nvPr/>
        </p:nvSpPr>
        <p:spPr>
          <a:xfrm>
            <a:off x="672763" y="6159579"/>
            <a:ext cx="242292" cy="302895"/>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1</a:t>
            </a:r>
            <a:endParaRPr lang="en-US" sz="1900" dirty="0"/>
          </a:p>
        </p:txBody>
      </p:sp>
      <p:sp>
        <p:nvSpPr>
          <p:cNvPr id="8" name="Text 3"/>
          <p:cNvSpPr/>
          <p:nvPr/>
        </p:nvSpPr>
        <p:spPr>
          <a:xfrm>
            <a:off x="1158597" y="6176843"/>
            <a:ext cx="2019776" cy="252413"/>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Two Return Types</a:t>
            </a:r>
            <a:endParaRPr lang="en-US" sz="1550" dirty="0"/>
          </a:p>
        </p:txBody>
      </p:sp>
      <p:sp>
        <p:nvSpPr>
          <p:cNvPr id="9" name="Text 4"/>
          <p:cNvSpPr/>
          <p:nvPr/>
        </p:nvSpPr>
        <p:spPr>
          <a:xfrm>
            <a:off x="1158597" y="6532245"/>
            <a:ext cx="6049328" cy="274677"/>
          </a:xfrm>
          <a:prstGeom prst="rect">
            <a:avLst/>
          </a:prstGeom>
          <a:noFill/>
          <a:ln/>
        </p:spPr>
        <p:txBody>
          <a:bodyPr wrap="none" lIns="0" tIns="0" rIns="0" bIns="0" rtlCol="0" anchor="t"/>
          <a:lstStyle/>
          <a:p>
            <a:pPr marL="0" indent="0" algn="l">
              <a:lnSpc>
                <a:spcPts val="2150"/>
              </a:lnSpc>
              <a:buNone/>
            </a:pPr>
            <a:r>
              <a:rPr lang="en-US" sz="1350" dirty="0">
                <a:solidFill>
                  <a:srgbClr val="F9EEE7"/>
                </a:solidFill>
                <a:latin typeface="Quattrocento" pitchFamily="34" charset="0"/>
                <a:ea typeface="Quattrocento" pitchFamily="34" charset="-122"/>
                <a:cs typeface="Quattrocento" pitchFamily="34" charset="-120"/>
              </a:rPr>
              <a:t>Periodic returns (HPR) and multiperiod returns (IRR) serve different purposes.</a:t>
            </a:r>
            <a:endParaRPr lang="en-US" sz="1350" dirty="0"/>
          </a:p>
        </p:txBody>
      </p:sp>
      <p:sp>
        <p:nvSpPr>
          <p:cNvPr id="10" name="Shape 5"/>
          <p:cNvSpPr/>
          <p:nvPr/>
        </p:nvSpPr>
        <p:spPr>
          <a:xfrm>
            <a:off x="7422475" y="6117908"/>
            <a:ext cx="386239" cy="386239"/>
          </a:xfrm>
          <a:prstGeom prst="roundRect">
            <a:avLst>
              <a:gd name="adj" fmla="val 6668"/>
            </a:avLst>
          </a:prstGeom>
          <a:solidFill>
            <a:srgbClr val="315251"/>
          </a:solidFill>
          <a:ln/>
        </p:spPr>
        <p:txBody>
          <a:bodyPr/>
          <a:lstStyle/>
          <a:p>
            <a:endParaRPr lang="en-US"/>
          </a:p>
        </p:txBody>
      </p:sp>
      <p:sp>
        <p:nvSpPr>
          <p:cNvPr id="11" name="Text 6"/>
          <p:cNvSpPr/>
          <p:nvPr/>
        </p:nvSpPr>
        <p:spPr>
          <a:xfrm>
            <a:off x="7494449" y="6159579"/>
            <a:ext cx="242292" cy="302895"/>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2</a:t>
            </a:r>
            <a:endParaRPr lang="en-US" sz="1900" dirty="0"/>
          </a:p>
        </p:txBody>
      </p:sp>
      <p:sp>
        <p:nvSpPr>
          <p:cNvPr id="12" name="Text 7"/>
          <p:cNvSpPr/>
          <p:nvPr/>
        </p:nvSpPr>
        <p:spPr>
          <a:xfrm>
            <a:off x="7980283" y="6176843"/>
            <a:ext cx="2019776" cy="252413"/>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Return Components</a:t>
            </a:r>
            <a:endParaRPr lang="en-US" sz="1550" dirty="0"/>
          </a:p>
        </p:txBody>
      </p:sp>
      <p:sp>
        <p:nvSpPr>
          <p:cNvPr id="13" name="Text 8"/>
          <p:cNvSpPr/>
          <p:nvPr/>
        </p:nvSpPr>
        <p:spPr>
          <a:xfrm>
            <a:off x="7980283" y="6532245"/>
            <a:ext cx="6049328" cy="549354"/>
          </a:xfrm>
          <a:prstGeom prst="rect">
            <a:avLst/>
          </a:prstGeom>
          <a:noFill/>
          <a:ln/>
        </p:spPr>
        <p:txBody>
          <a:bodyPr wrap="square" lIns="0" tIns="0" rIns="0" bIns="0" rtlCol="0" anchor="t"/>
          <a:lstStyle/>
          <a:p>
            <a:pPr marL="0" indent="0" algn="l">
              <a:lnSpc>
                <a:spcPts val="2150"/>
              </a:lnSpc>
              <a:buNone/>
            </a:pPr>
            <a:r>
              <a:rPr lang="en-US" sz="1350" dirty="0">
                <a:solidFill>
                  <a:srgbClr val="F9EEE7"/>
                </a:solidFill>
                <a:latin typeface="Quattrocento" pitchFamily="34" charset="0"/>
                <a:ea typeface="Quattrocento" pitchFamily="34" charset="-122"/>
                <a:cs typeface="Quattrocento" pitchFamily="34" charset="-120"/>
              </a:rPr>
              <a:t>Total return can be broken down into income and appreciation, risk-free rate and risk premium, or real return and inflation.</a:t>
            </a:r>
            <a:endParaRPr lang="en-US" sz="1350" dirty="0"/>
          </a:p>
        </p:txBody>
      </p:sp>
      <p:sp>
        <p:nvSpPr>
          <p:cNvPr id="14" name="Shape 9"/>
          <p:cNvSpPr/>
          <p:nvPr/>
        </p:nvSpPr>
        <p:spPr>
          <a:xfrm>
            <a:off x="600789" y="7424857"/>
            <a:ext cx="386239" cy="386239"/>
          </a:xfrm>
          <a:prstGeom prst="roundRect">
            <a:avLst>
              <a:gd name="adj" fmla="val 6668"/>
            </a:avLst>
          </a:prstGeom>
          <a:solidFill>
            <a:srgbClr val="315251"/>
          </a:solidFill>
          <a:ln/>
        </p:spPr>
        <p:txBody>
          <a:bodyPr/>
          <a:lstStyle/>
          <a:p>
            <a:endParaRPr lang="en-US"/>
          </a:p>
        </p:txBody>
      </p:sp>
      <p:sp>
        <p:nvSpPr>
          <p:cNvPr id="15" name="Text 10"/>
          <p:cNvSpPr/>
          <p:nvPr/>
        </p:nvSpPr>
        <p:spPr>
          <a:xfrm>
            <a:off x="672763" y="7466528"/>
            <a:ext cx="242292" cy="302895"/>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3</a:t>
            </a:r>
            <a:endParaRPr lang="en-US" sz="1900" dirty="0"/>
          </a:p>
        </p:txBody>
      </p:sp>
      <p:sp>
        <p:nvSpPr>
          <p:cNvPr id="16" name="Text 11"/>
          <p:cNvSpPr/>
          <p:nvPr/>
        </p:nvSpPr>
        <p:spPr>
          <a:xfrm>
            <a:off x="1158597" y="7214115"/>
            <a:ext cx="2274451" cy="252413"/>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Risk-Return Relationship</a:t>
            </a:r>
            <a:endParaRPr lang="en-US" sz="1550" dirty="0"/>
          </a:p>
        </p:txBody>
      </p:sp>
      <p:sp>
        <p:nvSpPr>
          <p:cNvPr id="17" name="Text 12"/>
          <p:cNvSpPr/>
          <p:nvPr/>
        </p:nvSpPr>
        <p:spPr>
          <a:xfrm>
            <a:off x="1126838" y="7536419"/>
            <a:ext cx="6049328" cy="549354"/>
          </a:xfrm>
          <a:prstGeom prst="rect">
            <a:avLst/>
          </a:prstGeom>
          <a:noFill/>
          <a:ln/>
        </p:spPr>
        <p:txBody>
          <a:bodyPr wrap="square" lIns="0" tIns="0" rIns="0" bIns="0" rtlCol="0" anchor="t"/>
          <a:lstStyle/>
          <a:p>
            <a:pPr marL="0" indent="0" algn="l">
              <a:lnSpc>
                <a:spcPts val="2150"/>
              </a:lnSpc>
              <a:buNone/>
            </a:pPr>
            <a:r>
              <a:rPr lang="en-US" sz="1350" dirty="0">
                <a:solidFill>
                  <a:srgbClr val="F9EEE7"/>
                </a:solidFill>
                <a:latin typeface="Quattrocento" pitchFamily="34" charset="0"/>
                <a:ea typeface="Quattrocento" pitchFamily="34" charset="-122"/>
                <a:cs typeface="Quattrocento" pitchFamily="34" charset="-120"/>
              </a:rPr>
              <a:t>Higher expected returns come with higher risk - the fundamental principle of financial economics.</a:t>
            </a:r>
            <a:endParaRPr lang="en-US" sz="1350" dirty="0"/>
          </a:p>
        </p:txBody>
      </p:sp>
      <p:sp>
        <p:nvSpPr>
          <p:cNvPr id="18" name="Shape 13"/>
          <p:cNvSpPr/>
          <p:nvPr/>
        </p:nvSpPr>
        <p:spPr>
          <a:xfrm>
            <a:off x="7422475" y="7424857"/>
            <a:ext cx="386239" cy="386239"/>
          </a:xfrm>
          <a:prstGeom prst="roundRect">
            <a:avLst>
              <a:gd name="adj" fmla="val 6668"/>
            </a:avLst>
          </a:prstGeom>
          <a:solidFill>
            <a:srgbClr val="315251"/>
          </a:solidFill>
          <a:ln/>
        </p:spPr>
        <p:txBody>
          <a:bodyPr/>
          <a:lstStyle/>
          <a:p>
            <a:endParaRPr lang="en-US"/>
          </a:p>
        </p:txBody>
      </p:sp>
      <p:sp>
        <p:nvSpPr>
          <p:cNvPr id="19" name="Text 14"/>
          <p:cNvSpPr/>
          <p:nvPr/>
        </p:nvSpPr>
        <p:spPr>
          <a:xfrm>
            <a:off x="7494449" y="7466528"/>
            <a:ext cx="242292" cy="302895"/>
          </a:xfrm>
          <a:prstGeom prst="rect">
            <a:avLst/>
          </a:prstGeom>
          <a:noFill/>
          <a:ln/>
        </p:spPr>
        <p:txBody>
          <a:bodyPr wrap="none" lIns="0" tIns="0" rIns="0" bIns="0" rtlCol="0" anchor="t"/>
          <a:lstStyle/>
          <a:p>
            <a:pPr marL="0" indent="0" algn="ctr">
              <a:lnSpc>
                <a:spcPts val="1900"/>
              </a:lnSpc>
              <a:buNone/>
            </a:pPr>
            <a:r>
              <a:rPr lang="en-US" sz="1900" dirty="0">
                <a:solidFill>
                  <a:srgbClr val="F9EEE7"/>
                </a:solidFill>
                <a:latin typeface="Quattrocento" pitchFamily="34" charset="0"/>
                <a:ea typeface="Quattrocento" pitchFamily="34" charset="-122"/>
                <a:cs typeface="Quattrocento" pitchFamily="34" charset="-120"/>
              </a:rPr>
              <a:t>4</a:t>
            </a:r>
            <a:endParaRPr lang="en-US" sz="1900" dirty="0"/>
          </a:p>
        </p:txBody>
      </p:sp>
      <p:sp>
        <p:nvSpPr>
          <p:cNvPr id="20" name="Text 15"/>
          <p:cNvSpPr/>
          <p:nvPr/>
        </p:nvSpPr>
        <p:spPr>
          <a:xfrm>
            <a:off x="7980283" y="7334190"/>
            <a:ext cx="2019776" cy="252413"/>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Measure Selection</a:t>
            </a:r>
            <a:endParaRPr lang="en-US" sz="1550" dirty="0"/>
          </a:p>
        </p:txBody>
      </p:sp>
      <p:sp>
        <p:nvSpPr>
          <p:cNvPr id="21" name="Text 16"/>
          <p:cNvSpPr/>
          <p:nvPr/>
        </p:nvSpPr>
        <p:spPr>
          <a:xfrm>
            <a:off x="7980283" y="7617975"/>
            <a:ext cx="6049328" cy="549354"/>
          </a:xfrm>
          <a:prstGeom prst="rect">
            <a:avLst/>
          </a:prstGeom>
          <a:noFill/>
          <a:ln/>
        </p:spPr>
        <p:txBody>
          <a:bodyPr wrap="square" lIns="0" tIns="0" rIns="0" bIns="0" rtlCol="0" anchor="t"/>
          <a:lstStyle/>
          <a:p>
            <a:pPr marL="0" indent="0" algn="l">
              <a:lnSpc>
                <a:spcPts val="2150"/>
              </a:lnSpc>
              <a:buNone/>
            </a:pPr>
            <a:r>
              <a:rPr lang="en-US" sz="1350" dirty="0">
                <a:solidFill>
                  <a:srgbClr val="F9EEE7"/>
                </a:solidFill>
                <a:latin typeface="Quattrocento" pitchFamily="34" charset="0"/>
                <a:ea typeface="Quattrocento" pitchFamily="34" charset="-122"/>
                <a:cs typeface="Quattrocento" pitchFamily="34" charset="-120"/>
              </a:rPr>
              <a:t>Choose between TWR and IRR based on purpose, available data, control over cash flows, and comparability needs.</a:t>
            </a:r>
            <a:endParaRPr lang="en-US"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6637" y="662583"/>
            <a:ext cx="7710726" cy="1204436"/>
          </a:xfrm>
          <a:prstGeom prst="rect">
            <a:avLst/>
          </a:prstGeom>
          <a:noFill/>
          <a:ln/>
        </p:spPr>
        <p:txBody>
          <a:bodyPr wrap="square" lIns="0" tIns="0" rIns="0" bIns="0" rtlCol="0" anchor="t"/>
          <a:lstStyle/>
          <a:p>
            <a:pPr marL="0" indent="0" algn="l">
              <a:lnSpc>
                <a:spcPts val="4700"/>
              </a:lnSpc>
              <a:buNone/>
            </a:pPr>
            <a:r>
              <a:rPr lang="en-US" sz="3750" dirty="0">
                <a:solidFill>
                  <a:srgbClr val="FFD9BE"/>
                </a:solidFill>
                <a:latin typeface="Quattrocento" pitchFamily="34" charset="0"/>
                <a:ea typeface="Quattrocento" pitchFamily="34" charset="-122"/>
                <a:cs typeface="Quattrocento" pitchFamily="34" charset="-120"/>
              </a:rPr>
              <a:t>Time-Weighted vs. Money-Weighted Returns</a:t>
            </a:r>
            <a:endParaRPr lang="en-US" sz="3750" dirty="0"/>
          </a:p>
        </p:txBody>
      </p:sp>
      <p:sp>
        <p:nvSpPr>
          <p:cNvPr id="4" name="Shape 1"/>
          <p:cNvSpPr/>
          <p:nvPr/>
        </p:nvSpPr>
        <p:spPr>
          <a:xfrm>
            <a:off x="716637" y="2174081"/>
            <a:ext cx="3752969" cy="2921794"/>
          </a:xfrm>
          <a:prstGeom prst="roundRect">
            <a:avLst>
              <a:gd name="adj" fmla="val 1051"/>
            </a:avLst>
          </a:prstGeom>
          <a:solidFill>
            <a:srgbClr val="315251"/>
          </a:solidFill>
          <a:ln/>
        </p:spPr>
        <p:txBody>
          <a:bodyPr/>
          <a:lstStyle/>
          <a:p>
            <a:endParaRPr lang="en-US"/>
          </a:p>
        </p:txBody>
      </p:sp>
      <p:sp>
        <p:nvSpPr>
          <p:cNvPr id="5" name="Text 2"/>
          <p:cNvSpPr/>
          <p:nvPr/>
        </p:nvSpPr>
        <p:spPr>
          <a:xfrm>
            <a:off x="921306" y="2378750"/>
            <a:ext cx="3264694" cy="300990"/>
          </a:xfrm>
          <a:prstGeom prst="rect">
            <a:avLst/>
          </a:prstGeom>
          <a:noFill/>
          <a:ln/>
        </p:spPr>
        <p:txBody>
          <a:bodyPr wrap="none" lIns="0" tIns="0" rIns="0" bIns="0" rtlCol="0" anchor="t"/>
          <a:lstStyle/>
          <a:p>
            <a:pPr marL="0" indent="0" algn="l">
              <a:lnSpc>
                <a:spcPts val="2350"/>
              </a:lnSpc>
              <a:buNone/>
            </a:pPr>
            <a:r>
              <a:rPr lang="en-US" sz="1850" dirty="0">
                <a:solidFill>
                  <a:srgbClr val="F9EEE7"/>
                </a:solidFill>
                <a:latin typeface="Quattrocento" pitchFamily="34" charset="0"/>
                <a:ea typeface="Quattrocento" pitchFamily="34" charset="-122"/>
                <a:cs typeface="Quattrocento" pitchFamily="34" charset="-120"/>
              </a:rPr>
              <a:t>Time-Weighted Return (TWR)</a:t>
            </a:r>
            <a:endParaRPr lang="en-US" sz="1850" dirty="0"/>
          </a:p>
        </p:txBody>
      </p:sp>
      <p:sp>
        <p:nvSpPr>
          <p:cNvPr id="6" name="Text 3"/>
          <p:cNvSpPr/>
          <p:nvPr/>
        </p:nvSpPr>
        <p:spPr>
          <a:xfrm>
            <a:off x="921306" y="2802493"/>
            <a:ext cx="3343632" cy="655320"/>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Averages periodic returns across time, ignoring the size of cash flows.</a:t>
            </a:r>
            <a:endParaRPr lang="en-US" sz="1600" dirty="0"/>
          </a:p>
        </p:txBody>
      </p:sp>
      <p:sp>
        <p:nvSpPr>
          <p:cNvPr id="7" name="Text 4"/>
          <p:cNvSpPr/>
          <p:nvPr/>
        </p:nvSpPr>
        <p:spPr>
          <a:xfrm>
            <a:off x="921306" y="3580567"/>
            <a:ext cx="3343632" cy="1310640"/>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Insensitive to timing of capital flows, making it ideal for evaluating investment managers without control over cash flow timing.</a:t>
            </a:r>
            <a:endParaRPr lang="en-US" sz="1600" dirty="0"/>
          </a:p>
        </p:txBody>
      </p:sp>
      <p:sp>
        <p:nvSpPr>
          <p:cNvPr id="8" name="Shape 5"/>
          <p:cNvSpPr/>
          <p:nvPr/>
        </p:nvSpPr>
        <p:spPr>
          <a:xfrm>
            <a:off x="4674275" y="2174081"/>
            <a:ext cx="3753088" cy="2921794"/>
          </a:xfrm>
          <a:prstGeom prst="roundRect">
            <a:avLst>
              <a:gd name="adj" fmla="val 1051"/>
            </a:avLst>
          </a:prstGeom>
          <a:solidFill>
            <a:srgbClr val="315251"/>
          </a:solidFill>
          <a:ln/>
        </p:spPr>
        <p:txBody>
          <a:bodyPr/>
          <a:lstStyle/>
          <a:p>
            <a:endParaRPr lang="en-US"/>
          </a:p>
        </p:txBody>
      </p:sp>
      <p:sp>
        <p:nvSpPr>
          <p:cNvPr id="9" name="Text 6"/>
          <p:cNvSpPr/>
          <p:nvPr/>
        </p:nvSpPr>
        <p:spPr>
          <a:xfrm>
            <a:off x="4878943" y="2378750"/>
            <a:ext cx="3281601" cy="300990"/>
          </a:xfrm>
          <a:prstGeom prst="rect">
            <a:avLst/>
          </a:prstGeom>
          <a:noFill/>
          <a:ln/>
        </p:spPr>
        <p:txBody>
          <a:bodyPr wrap="none" lIns="0" tIns="0" rIns="0" bIns="0" rtlCol="0" anchor="t"/>
          <a:lstStyle/>
          <a:p>
            <a:pPr marL="0" indent="0" algn="l">
              <a:lnSpc>
                <a:spcPts val="2350"/>
              </a:lnSpc>
              <a:buNone/>
            </a:pPr>
            <a:r>
              <a:rPr lang="en-US" sz="1850" dirty="0">
                <a:solidFill>
                  <a:srgbClr val="F9EEE7"/>
                </a:solidFill>
                <a:latin typeface="Quattrocento" pitchFamily="34" charset="0"/>
                <a:ea typeface="Quattrocento" pitchFamily="34" charset="-122"/>
                <a:cs typeface="Quattrocento" pitchFamily="34" charset="-120"/>
              </a:rPr>
              <a:t>Money-Weighted Return (IRR)</a:t>
            </a:r>
            <a:endParaRPr lang="en-US" sz="1850" dirty="0"/>
          </a:p>
        </p:txBody>
      </p:sp>
      <p:sp>
        <p:nvSpPr>
          <p:cNvPr id="10" name="Text 7"/>
          <p:cNvSpPr/>
          <p:nvPr/>
        </p:nvSpPr>
        <p:spPr>
          <a:xfrm>
            <a:off x="4878943" y="2802493"/>
            <a:ext cx="3343751" cy="655320"/>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Reflects different amounts of money invested at different times.</a:t>
            </a:r>
            <a:endParaRPr lang="en-US" sz="1600" dirty="0"/>
          </a:p>
        </p:txBody>
      </p:sp>
      <p:sp>
        <p:nvSpPr>
          <p:cNvPr id="11" name="Text 8"/>
          <p:cNvSpPr/>
          <p:nvPr/>
        </p:nvSpPr>
        <p:spPr>
          <a:xfrm>
            <a:off x="4878943" y="3580567"/>
            <a:ext cx="3343751" cy="655320"/>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Better for evaluating managers with control over capital flow timing.</a:t>
            </a:r>
            <a:endParaRPr lang="en-US" sz="1600" dirty="0"/>
          </a:p>
        </p:txBody>
      </p:sp>
      <p:sp>
        <p:nvSpPr>
          <p:cNvPr id="12" name="Shape 9"/>
          <p:cNvSpPr/>
          <p:nvPr/>
        </p:nvSpPr>
        <p:spPr>
          <a:xfrm>
            <a:off x="716637" y="5300543"/>
            <a:ext cx="7710726" cy="2266474"/>
          </a:xfrm>
          <a:prstGeom prst="roundRect">
            <a:avLst>
              <a:gd name="adj" fmla="val 1355"/>
            </a:avLst>
          </a:prstGeom>
          <a:solidFill>
            <a:srgbClr val="315251"/>
          </a:solidFill>
          <a:ln/>
        </p:spPr>
        <p:txBody>
          <a:bodyPr/>
          <a:lstStyle/>
          <a:p>
            <a:endParaRPr lang="en-US"/>
          </a:p>
        </p:txBody>
      </p:sp>
      <p:sp>
        <p:nvSpPr>
          <p:cNvPr id="13" name="Text 10"/>
          <p:cNvSpPr/>
          <p:nvPr/>
        </p:nvSpPr>
        <p:spPr>
          <a:xfrm>
            <a:off x="921306" y="5505212"/>
            <a:ext cx="2409111" cy="300990"/>
          </a:xfrm>
          <a:prstGeom prst="rect">
            <a:avLst/>
          </a:prstGeom>
          <a:noFill/>
          <a:ln/>
        </p:spPr>
        <p:txBody>
          <a:bodyPr wrap="none" lIns="0" tIns="0" rIns="0" bIns="0" rtlCol="0" anchor="t"/>
          <a:lstStyle/>
          <a:p>
            <a:pPr marL="0" indent="0" algn="l">
              <a:lnSpc>
                <a:spcPts val="2350"/>
              </a:lnSpc>
              <a:buNone/>
            </a:pPr>
            <a:r>
              <a:rPr lang="en-US" sz="1850" dirty="0">
                <a:solidFill>
                  <a:srgbClr val="F9EEE7"/>
                </a:solidFill>
                <a:latin typeface="Quattrocento" pitchFamily="34" charset="0"/>
                <a:ea typeface="Quattrocento" pitchFamily="34" charset="-122"/>
                <a:cs typeface="Quattrocento" pitchFamily="34" charset="-120"/>
              </a:rPr>
              <a:t>When to Use Each</a:t>
            </a:r>
            <a:endParaRPr lang="en-US" sz="1850" dirty="0"/>
          </a:p>
        </p:txBody>
      </p:sp>
      <p:sp>
        <p:nvSpPr>
          <p:cNvPr id="14" name="Text 11"/>
          <p:cNvSpPr/>
          <p:nvPr/>
        </p:nvSpPr>
        <p:spPr>
          <a:xfrm>
            <a:off x="921306" y="5928955"/>
            <a:ext cx="7301389" cy="655320"/>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TWR: For macro-level analysis, comparing asset classes, evaluating managers without cash flow control.</a:t>
            </a:r>
            <a:endParaRPr lang="en-US" sz="1600" dirty="0"/>
          </a:p>
        </p:txBody>
      </p:sp>
      <p:sp>
        <p:nvSpPr>
          <p:cNvPr id="15" name="Text 12"/>
          <p:cNvSpPr/>
          <p:nvPr/>
        </p:nvSpPr>
        <p:spPr>
          <a:xfrm>
            <a:off x="921306" y="6707029"/>
            <a:ext cx="7301389" cy="655320"/>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IRR: For individual properties, development projects, evaluating managers with cash flow control.</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5338"/>
          </a:xfrm>
          <a:prstGeom prst="rect">
            <a:avLst/>
          </a:prstGeom>
        </p:spPr>
      </p:pic>
      <p:sp>
        <p:nvSpPr>
          <p:cNvPr id="3" name="Text 0"/>
          <p:cNvSpPr/>
          <p:nvPr/>
        </p:nvSpPr>
        <p:spPr>
          <a:xfrm>
            <a:off x="757476" y="3300412"/>
            <a:ext cx="6483072" cy="636508"/>
          </a:xfrm>
          <a:prstGeom prst="rect">
            <a:avLst/>
          </a:prstGeom>
          <a:noFill/>
          <a:ln/>
        </p:spPr>
        <p:txBody>
          <a:bodyPr wrap="none" lIns="0" tIns="0" rIns="0" bIns="0" rtlCol="0" anchor="t"/>
          <a:lstStyle/>
          <a:p>
            <a:pPr marL="0" indent="0" algn="l">
              <a:lnSpc>
                <a:spcPts val="5000"/>
              </a:lnSpc>
              <a:buNone/>
            </a:pPr>
            <a:r>
              <a:rPr lang="en-US" sz="4000" dirty="0">
                <a:solidFill>
                  <a:srgbClr val="FFD9BE"/>
                </a:solidFill>
                <a:latin typeface="Quattrocento" pitchFamily="34" charset="0"/>
                <a:ea typeface="Quattrocento" pitchFamily="34" charset="-122"/>
                <a:cs typeface="Quattrocento" pitchFamily="34" charset="-120"/>
              </a:rPr>
              <a:t>Components of Total Return</a:t>
            </a:r>
            <a:endParaRPr lang="en-US" sz="4000" dirty="0"/>
          </a:p>
        </p:txBody>
      </p:sp>
      <p:pic>
        <p:nvPicPr>
          <p:cNvPr id="4" name="Image 1" descr="preencoded.png"/>
          <p:cNvPicPr>
            <a:picLocks noChangeAspect="1"/>
          </p:cNvPicPr>
          <p:nvPr/>
        </p:nvPicPr>
        <p:blipFill>
          <a:blip r:embed="rId4"/>
          <a:stretch>
            <a:fillRect/>
          </a:stretch>
        </p:blipFill>
        <p:spPr>
          <a:xfrm>
            <a:off x="757476" y="4261485"/>
            <a:ext cx="4371737" cy="865703"/>
          </a:xfrm>
          <a:prstGeom prst="rect">
            <a:avLst/>
          </a:prstGeom>
        </p:spPr>
      </p:pic>
      <p:sp>
        <p:nvSpPr>
          <p:cNvPr id="5" name="Text 1"/>
          <p:cNvSpPr/>
          <p:nvPr/>
        </p:nvSpPr>
        <p:spPr>
          <a:xfrm>
            <a:off x="973812" y="5343525"/>
            <a:ext cx="2546152" cy="318254"/>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Income Return</a:t>
            </a:r>
            <a:endParaRPr lang="en-US" sz="2000" dirty="0"/>
          </a:p>
        </p:txBody>
      </p:sp>
      <p:sp>
        <p:nvSpPr>
          <p:cNvPr id="6" name="Text 2"/>
          <p:cNvSpPr/>
          <p:nvPr/>
        </p:nvSpPr>
        <p:spPr>
          <a:xfrm>
            <a:off x="973812" y="5791557"/>
            <a:ext cx="3939064" cy="692467"/>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Cash flow paid to owner during period as fraction of asset value.</a:t>
            </a:r>
            <a:endParaRPr lang="en-US" sz="1700" dirty="0"/>
          </a:p>
        </p:txBody>
      </p:sp>
      <p:pic>
        <p:nvPicPr>
          <p:cNvPr id="7" name="Image 2" descr="preencoded.png"/>
          <p:cNvPicPr>
            <a:picLocks noChangeAspect="1"/>
          </p:cNvPicPr>
          <p:nvPr/>
        </p:nvPicPr>
        <p:blipFill>
          <a:blip r:embed="rId5"/>
          <a:stretch>
            <a:fillRect/>
          </a:stretch>
        </p:blipFill>
        <p:spPr>
          <a:xfrm>
            <a:off x="5129213" y="4261485"/>
            <a:ext cx="4371856" cy="865703"/>
          </a:xfrm>
          <a:prstGeom prst="rect">
            <a:avLst/>
          </a:prstGeom>
        </p:spPr>
      </p:pic>
      <p:sp>
        <p:nvSpPr>
          <p:cNvPr id="8" name="Text 3"/>
          <p:cNvSpPr/>
          <p:nvPr/>
        </p:nvSpPr>
        <p:spPr>
          <a:xfrm>
            <a:off x="5345549" y="5343525"/>
            <a:ext cx="2546152" cy="318254"/>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Appreciation Return</a:t>
            </a:r>
            <a:endParaRPr lang="en-US" sz="2000" dirty="0"/>
          </a:p>
        </p:txBody>
      </p:sp>
      <p:sp>
        <p:nvSpPr>
          <p:cNvPr id="9" name="Text 4"/>
          <p:cNvSpPr/>
          <p:nvPr/>
        </p:nvSpPr>
        <p:spPr>
          <a:xfrm>
            <a:off x="5345549" y="5791557"/>
            <a:ext cx="3939183" cy="692467"/>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Change in asset market value during period as fraction of initial value.</a:t>
            </a:r>
            <a:endParaRPr lang="en-US" sz="1700" dirty="0"/>
          </a:p>
        </p:txBody>
      </p:sp>
      <p:pic>
        <p:nvPicPr>
          <p:cNvPr id="10" name="Image 3" descr="preencoded.png"/>
          <p:cNvPicPr>
            <a:picLocks noChangeAspect="1"/>
          </p:cNvPicPr>
          <p:nvPr/>
        </p:nvPicPr>
        <p:blipFill>
          <a:blip r:embed="rId6"/>
          <a:stretch>
            <a:fillRect/>
          </a:stretch>
        </p:blipFill>
        <p:spPr>
          <a:xfrm>
            <a:off x="9501068" y="4261485"/>
            <a:ext cx="4371856" cy="865703"/>
          </a:xfrm>
          <a:prstGeom prst="rect">
            <a:avLst/>
          </a:prstGeom>
        </p:spPr>
      </p:pic>
      <p:sp>
        <p:nvSpPr>
          <p:cNvPr id="11" name="Text 5"/>
          <p:cNvSpPr/>
          <p:nvPr/>
        </p:nvSpPr>
        <p:spPr>
          <a:xfrm>
            <a:off x="9717405" y="5343525"/>
            <a:ext cx="2546152" cy="318254"/>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Total Return</a:t>
            </a:r>
            <a:endParaRPr lang="en-US" sz="2000" dirty="0"/>
          </a:p>
        </p:txBody>
      </p:sp>
      <p:sp>
        <p:nvSpPr>
          <p:cNvPr id="12" name="Text 6"/>
          <p:cNvSpPr/>
          <p:nvPr/>
        </p:nvSpPr>
        <p:spPr>
          <a:xfrm>
            <a:off x="9717405" y="5791557"/>
            <a:ext cx="3939183" cy="692467"/>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Sum of income and appreciation returns.</a:t>
            </a:r>
            <a:endParaRPr lang="en-US" sz="1700" dirty="0"/>
          </a:p>
        </p:txBody>
      </p:sp>
      <p:sp>
        <p:nvSpPr>
          <p:cNvPr id="13" name="Text 7"/>
          <p:cNvSpPr/>
          <p:nvPr/>
        </p:nvSpPr>
        <p:spPr>
          <a:xfrm>
            <a:off x="757476" y="6943725"/>
            <a:ext cx="13115449" cy="692467"/>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The total return is the most important measure because it's more complete than either component alone. Converting between yield and growth is possible but may be more difficult with real property than with financial securities.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9023" y="598170"/>
            <a:ext cx="6496764" cy="637818"/>
          </a:xfrm>
          <a:prstGeom prst="rect">
            <a:avLst/>
          </a:prstGeom>
          <a:noFill/>
          <a:ln/>
        </p:spPr>
        <p:txBody>
          <a:bodyPr wrap="none" lIns="0" tIns="0" rIns="0" bIns="0" rtlCol="0" anchor="t"/>
          <a:lstStyle/>
          <a:p>
            <a:pPr marL="0" indent="0" algn="l">
              <a:lnSpc>
                <a:spcPts val="5000"/>
              </a:lnSpc>
              <a:buNone/>
            </a:pPr>
            <a:r>
              <a:rPr lang="en-US" sz="4000" dirty="0">
                <a:solidFill>
                  <a:srgbClr val="FFD9BE"/>
                </a:solidFill>
                <a:latin typeface="Quattrocento" pitchFamily="34" charset="0"/>
                <a:ea typeface="Quattrocento" pitchFamily="34" charset="-122"/>
                <a:cs typeface="Quattrocento" pitchFamily="34" charset="-120"/>
              </a:rPr>
              <a:t>Calculating Periodic Returns</a:t>
            </a:r>
            <a:endParaRPr lang="en-US" sz="4000" dirty="0"/>
          </a:p>
        </p:txBody>
      </p:sp>
      <p:sp>
        <p:nvSpPr>
          <p:cNvPr id="4" name="Text 1"/>
          <p:cNvSpPr/>
          <p:nvPr/>
        </p:nvSpPr>
        <p:spPr>
          <a:xfrm>
            <a:off x="759023" y="1561267"/>
            <a:ext cx="7625953" cy="665559"/>
          </a:xfrm>
          <a:prstGeom prst="rect">
            <a:avLst/>
          </a:prstGeom>
          <a:noFill/>
          <a:ln/>
        </p:spPr>
        <p:txBody>
          <a:bodyPr wrap="square" lIns="0" tIns="0" rIns="0" bIns="0" rtlCol="0" anchor="t"/>
          <a:lstStyle/>
          <a:p>
            <a:pPr marL="0" indent="0" algn="l">
              <a:lnSpc>
                <a:spcPts val="3050"/>
              </a:lnSpc>
              <a:buNone/>
            </a:pPr>
            <a:endParaRPr lang="en-US" sz="1900" dirty="0"/>
          </a:p>
        </p:txBody>
      </p:sp>
      <p:pic>
        <p:nvPicPr>
          <p:cNvPr id="5" name="Image 1" descr="preencoded.png"/>
          <p:cNvPicPr>
            <a:picLocks noChangeAspect="1"/>
          </p:cNvPicPr>
          <p:nvPr/>
        </p:nvPicPr>
        <p:blipFill>
          <a:blip r:embed="rId4"/>
          <a:stretch>
            <a:fillRect/>
          </a:stretch>
        </p:blipFill>
        <p:spPr>
          <a:xfrm>
            <a:off x="759023" y="1561267"/>
            <a:ext cx="7625953" cy="665559"/>
          </a:xfrm>
          <a:prstGeom prst="rect">
            <a:avLst/>
          </a:prstGeom>
        </p:spPr>
      </p:pic>
      <p:sp>
        <p:nvSpPr>
          <p:cNvPr id="6" name="Shape 2"/>
          <p:cNvSpPr/>
          <p:nvPr/>
        </p:nvSpPr>
        <p:spPr>
          <a:xfrm>
            <a:off x="759023" y="2501265"/>
            <a:ext cx="487918" cy="487918"/>
          </a:xfrm>
          <a:prstGeom prst="roundRect">
            <a:avLst>
              <a:gd name="adj" fmla="val 6668"/>
            </a:avLst>
          </a:prstGeom>
          <a:solidFill>
            <a:srgbClr val="315251"/>
          </a:solidFill>
          <a:ln/>
        </p:spPr>
        <p:txBody>
          <a:bodyPr/>
          <a:lstStyle/>
          <a:p>
            <a:endParaRPr lang="en-US"/>
          </a:p>
        </p:txBody>
      </p:sp>
      <p:sp>
        <p:nvSpPr>
          <p:cNvPr id="7" name="Text 3"/>
          <p:cNvSpPr/>
          <p:nvPr/>
        </p:nvSpPr>
        <p:spPr>
          <a:xfrm>
            <a:off x="1463754" y="2575798"/>
            <a:ext cx="2551628" cy="318849"/>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Total Return Formula</a:t>
            </a:r>
            <a:endParaRPr lang="en-US" sz="2000" dirty="0"/>
          </a:p>
        </p:txBody>
      </p:sp>
      <p:sp>
        <p:nvSpPr>
          <p:cNvPr id="8" name="Text 4"/>
          <p:cNvSpPr/>
          <p:nvPr/>
        </p:nvSpPr>
        <p:spPr>
          <a:xfrm>
            <a:off x="1463754" y="3024664"/>
            <a:ext cx="6921222" cy="694134"/>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Where CF_t is cash flow during period t, V_t is asset value at end of period, and V_{t-1} is value at beginning.</a:t>
            </a:r>
            <a:endParaRPr lang="en-US" sz="1700" dirty="0"/>
          </a:p>
        </p:txBody>
      </p:sp>
      <p:sp>
        <p:nvSpPr>
          <p:cNvPr id="9" name="Shape 5"/>
          <p:cNvSpPr/>
          <p:nvPr/>
        </p:nvSpPr>
        <p:spPr>
          <a:xfrm>
            <a:off x="759023" y="4152543"/>
            <a:ext cx="487918" cy="487918"/>
          </a:xfrm>
          <a:prstGeom prst="roundRect">
            <a:avLst>
              <a:gd name="adj" fmla="val 6668"/>
            </a:avLst>
          </a:prstGeom>
          <a:solidFill>
            <a:srgbClr val="315251"/>
          </a:solidFill>
          <a:ln/>
        </p:spPr>
        <p:txBody>
          <a:bodyPr/>
          <a:lstStyle/>
          <a:p>
            <a:endParaRPr lang="en-US"/>
          </a:p>
        </p:txBody>
      </p:sp>
      <p:sp>
        <p:nvSpPr>
          <p:cNvPr id="10" name="Text 6"/>
          <p:cNvSpPr/>
          <p:nvPr/>
        </p:nvSpPr>
        <p:spPr>
          <a:xfrm>
            <a:off x="1463754" y="4227076"/>
            <a:ext cx="2551628" cy="318849"/>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Income Return</a:t>
            </a:r>
            <a:endParaRPr lang="en-US" sz="2000" dirty="0"/>
          </a:p>
        </p:txBody>
      </p:sp>
      <p:sp>
        <p:nvSpPr>
          <p:cNvPr id="11" name="Text 7"/>
          <p:cNvSpPr/>
          <p:nvPr/>
        </p:nvSpPr>
        <p:spPr>
          <a:xfrm>
            <a:off x="1463754" y="4675942"/>
            <a:ext cx="6921222" cy="347067"/>
          </a:xfrm>
          <a:prstGeom prst="rect">
            <a:avLst/>
          </a:prstGeom>
          <a:noFill/>
          <a:ln/>
        </p:spPr>
        <p:txBody>
          <a:bodyPr wrap="non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y_t = CF_t / V_{t-1}</a:t>
            </a:r>
            <a:endParaRPr lang="en-US" sz="1700" dirty="0"/>
          </a:p>
        </p:txBody>
      </p:sp>
      <p:sp>
        <p:nvSpPr>
          <p:cNvPr id="12" name="Shape 8"/>
          <p:cNvSpPr/>
          <p:nvPr/>
        </p:nvSpPr>
        <p:spPr>
          <a:xfrm>
            <a:off x="759023" y="5456753"/>
            <a:ext cx="487918" cy="487918"/>
          </a:xfrm>
          <a:prstGeom prst="roundRect">
            <a:avLst>
              <a:gd name="adj" fmla="val 6668"/>
            </a:avLst>
          </a:prstGeom>
          <a:solidFill>
            <a:srgbClr val="315251"/>
          </a:solidFill>
          <a:ln/>
        </p:spPr>
        <p:txBody>
          <a:bodyPr/>
          <a:lstStyle/>
          <a:p>
            <a:endParaRPr lang="en-US"/>
          </a:p>
        </p:txBody>
      </p:sp>
      <p:sp>
        <p:nvSpPr>
          <p:cNvPr id="13" name="Text 9"/>
          <p:cNvSpPr/>
          <p:nvPr/>
        </p:nvSpPr>
        <p:spPr>
          <a:xfrm>
            <a:off x="1463754" y="5531287"/>
            <a:ext cx="2551628" cy="318849"/>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Appreciation Return</a:t>
            </a:r>
            <a:endParaRPr lang="en-US" sz="2000" dirty="0"/>
          </a:p>
        </p:txBody>
      </p:sp>
      <p:sp>
        <p:nvSpPr>
          <p:cNvPr id="14" name="Text 10"/>
          <p:cNvSpPr/>
          <p:nvPr/>
        </p:nvSpPr>
        <p:spPr>
          <a:xfrm>
            <a:off x="1463754" y="5980152"/>
            <a:ext cx="6921222" cy="347067"/>
          </a:xfrm>
          <a:prstGeom prst="rect">
            <a:avLst/>
          </a:prstGeom>
          <a:noFill/>
          <a:ln/>
        </p:spPr>
        <p:txBody>
          <a:bodyPr wrap="non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g_t = (V_t - V_{t-1}) / V_{t-1}</a:t>
            </a:r>
            <a:endParaRPr lang="en-US" sz="1700" dirty="0"/>
          </a:p>
        </p:txBody>
      </p:sp>
      <p:sp>
        <p:nvSpPr>
          <p:cNvPr id="15" name="Shape 11"/>
          <p:cNvSpPr/>
          <p:nvPr/>
        </p:nvSpPr>
        <p:spPr>
          <a:xfrm>
            <a:off x="759023" y="6760964"/>
            <a:ext cx="487918" cy="487918"/>
          </a:xfrm>
          <a:prstGeom prst="roundRect">
            <a:avLst>
              <a:gd name="adj" fmla="val 6668"/>
            </a:avLst>
          </a:prstGeom>
          <a:solidFill>
            <a:srgbClr val="315251"/>
          </a:solidFill>
          <a:ln/>
        </p:spPr>
        <p:txBody>
          <a:bodyPr/>
          <a:lstStyle/>
          <a:p>
            <a:endParaRPr lang="en-US"/>
          </a:p>
        </p:txBody>
      </p:sp>
      <p:sp>
        <p:nvSpPr>
          <p:cNvPr id="16" name="Text 12"/>
          <p:cNvSpPr/>
          <p:nvPr/>
        </p:nvSpPr>
        <p:spPr>
          <a:xfrm>
            <a:off x="1463754" y="6835497"/>
            <a:ext cx="2551628" cy="318849"/>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Key Relationship</a:t>
            </a:r>
            <a:endParaRPr lang="en-US" sz="2000" dirty="0"/>
          </a:p>
        </p:txBody>
      </p:sp>
      <p:sp>
        <p:nvSpPr>
          <p:cNvPr id="17" name="Text 13"/>
          <p:cNvSpPr/>
          <p:nvPr/>
        </p:nvSpPr>
        <p:spPr>
          <a:xfrm>
            <a:off x="1463754" y="7284363"/>
            <a:ext cx="6921222" cy="347067"/>
          </a:xfrm>
          <a:prstGeom prst="rect">
            <a:avLst/>
          </a:prstGeom>
          <a:noFill/>
          <a:ln/>
        </p:spPr>
        <p:txBody>
          <a:bodyPr wrap="non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r_t = y_t + g_t</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277303"/>
            <a:ext cx="7018734"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Time-Weighted Investment</a:t>
            </a:r>
            <a:endParaRPr lang="en-US" sz="4400" dirty="0"/>
          </a:p>
        </p:txBody>
      </p:sp>
      <p:sp>
        <p:nvSpPr>
          <p:cNvPr id="4" name="Text 1"/>
          <p:cNvSpPr/>
          <p:nvPr/>
        </p:nvSpPr>
        <p:spPr>
          <a:xfrm>
            <a:off x="837724" y="2340293"/>
            <a:ext cx="7468553"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When cash flows occur within periods, we need to adjust the simple HPR formula:</a:t>
            </a:r>
            <a:endParaRPr lang="en-US" sz="1850" dirty="0"/>
          </a:p>
        </p:txBody>
      </p:sp>
      <p:sp>
        <p:nvSpPr>
          <p:cNvPr id="5" name="Text 2"/>
          <p:cNvSpPr/>
          <p:nvPr/>
        </p:nvSpPr>
        <p:spPr>
          <a:xfrm>
            <a:off x="837724" y="3409236"/>
            <a:ext cx="7468553" cy="769977"/>
          </a:xfrm>
          <a:prstGeom prst="rect">
            <a:avLst/>
          </a:prstGeom>
          <a:noFill/>
          <a:ln/>
        </p:spPr>
        <p:txBody>
          <a:bodyPr wrap="square" lIns="0" tIns="0" rIns="0" bIns="0" rtlCol="0" anchor="t"/>
          <a:lstStyle/>
          <a:p>
            <a:pPr marL="0" indent="0" algn="l">
              <a:lnSpc>
                <a:spcPts val="3350"/>
              </a:lnSpc>
              <a:buNone/>
            </a:pPr>
            <a:endParaRPr lang="en-US" sz="2100" dirty="0"/>
          </a:p>
        </p:txBody>
      </p:sp>
      <p:pic>
        <p:nvPicPr>
          <p:cNvPr id="6" name="Image 1" descr="preencoded.png"/>
          <p:cNvPicPr>
            <a:picLocks noChangeAspect="1"/>
          </p:cNvPicPr>
          <p:nvPr/>
        </p:nvPicPr>
        <p:blipFill>
          <a:blip r:embed="rId4"/>
          <a:stretch>
            <a:fillRect/>
          </a:stretch>
        </p:blipFill>
        <p:spPr>
          <a:xfrm>
            <a:off x="837724" y="3409236"/>
            <a:ext cx="7468553" cy="769977"/>
          </a:xfrm>
          <a:prstGeom prst="rect">
            <a:avLst/>
          </a:prstGeom>
        </p:spPr>
      </p:pic>
      <p:sp>
        <p:nvSpPr>
          <p:cNvPr id="7" name="Text 3"/>
          <p:cNvSpPr/>
          <p:nvPr/>
        </p:nvSpPr>
        <p:spPr>
          <a:xfrm>
            <a:off x="837724" y="4601766"/>
            <a:ext cx="2290048"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$100</a:t>
            </a:r>
            <a:endParaRPr lang="en-US" sz="6200" dirty="0"/>
          </a:p>
        </p:txBody>
      </p:sp>
      <p:sp>
        <p:nvSpPr>
          <p:cNvPr id="8" name="Text 4"/>
          <p:cNvSpPr/>
          <p:nvPr/>
        </p:nvSpPr>
        <p:spPr>
          <a:xfrm>
            <a:off x="837724" y="5690711"/>
            <a:ext cx="2290048"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Beginning Value</a:t>
            </a:r>
            <a:endParaRPr lang="en-US" sz="2200" dirty="0"/>
          </a:p>
        </p:txBody>
      </p:sp>
      <p:sp>
        <p:nvSpPr>
          <p:cNvPr id="9" name="Text 5"/>
          <p:cNvSpPr/>
          <p:nvPr/>
        </p:nvSpPr>
        <p:spPr>
          <a:xfrm>
            <a:off x="837724" y="6186249"/>
            <a:ext cx="2290048" cy="766048"/>
          </a:xfrm>
          <a:prstGeom prst="rect">
            <a:avLst/>
          </a:prstGeom>
          <a:noFill/>
          <a:ln/>
        </p:spPr>
        <p:txBody>
          <a:bodyPr wrap="squar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Asset worth at start of quarter</a:t>
            </a:r>
            <a:endParaRPr lang="en-US" sz="1850" dirty="0"/>
          </a:p>
        </p:txBody>
      </p:sp>
      <p:sp>
        <p:nvSpPr>
          <p:cNvPr id="10" name="Text 6"/>
          <p:cNvSpPr/>
          <p:nvPr/>
        </p:nvSpPr>
        <p:spPr>
          <a:xfrm>
            <a:off x="3426976" y="4601766"/>
            <a:ext cx="2290048"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$10</a:t>
            </a:r>
            <a:endParaRPr lang="en-US" sz="6200" dirty="0"/>
          </a:p>
        </p:txBody>
      </p:sp>
      <p:sp>
        <p:nvSpPr>
          <p:cNvPr id="11" name="Text 7"/>
          <p:cNvSpPr/>
          <p:nvPr/>
        </p:nvSpPr>
        <p:spPr>
          <a:xfrm>
            <a:off x="3426976" y="5690711"/>
            <a:ext cx="2290048"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Cash Flow</a:t>
            </a:r>
            <a:endParaRPr lang="en-US" sz="2200" dirty="0"/>
          </a:p>
        </p:txBody>
      </p:sp>
      <p:sp>
        <p:nvSpPr>
          <p:cNvPr id="12" name="Text 8"/>
          <p:cNvSpPr/>
          <p:nvPr/>
        </p:nvSpPr>
        <p:spPr>
          <a:xfrm>
            <a:off x="3426976" y="6186249"/>
            <a:ext cx="2290048" cy="766048"/>
          </a:xfrm>
          <a:prstGeom prst="rect">
            <a:avLst/>
          </a:prstGeom>
          <a:noFill/>
          <a:ln/>
        </p:spPr>
        <p:txBody>
          <a:bodyPr wrap="squar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Paid at end of first month</a:t>
            </a:r>
            <a:endParaRPr lang="en-US" sz="1850" dirty="0"/>
          </a:p>
        </p:txBody>
      </p:sp>
      <p:sp>
        <p:nvSpPr>
          <p:cNvPr id="13" name="Text 9"/>
          <p:cNvSpPr/>
          <p:nvPr/>
        </p:nvSpPr>
        <p:spPr>
          <a:xfrm>
            <a:off x="6016228" y="4601766"/>
            <a:ext cx="2290048"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10.71%</a:t>
            </a:r>
            <a:endParaRPr lang="en-US" sz="6200" dirty="0"/>
          </a:p>
        </p:txBody>
      </p:sp>
      <p:sp>
        <p:nvSpPr>
          <p:cNvPr id="14" name="Text 10"/>
          <p:cNvSpPr/>
          <p:nvPr/>
        </p:nvSpPr>
        <p:spPr>
          <a:xfrm>
            <a:off x="6016228" y="5690711"/>
            <a:ext cx="2290048"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Adjusted Return</a:t>
            </a:r>
            <a:endParaRPr lang="en-US" sz="2200" dirty="0"/>
          </a:p>
        </p:txBody>
      </p:sp>
      <p:sp>
        <p:nvSpPr>
          <p:cNvPr id="15" name="Text 11"/>
          <p:cNvSpPr/>
          <p:nvPr/>
        </p:nvSpPr>
        <p:spPr>
          <a:xfrm>
            <a:off x="6016228" y="6186249"/>
            <a:ext cx="2290048" cy="766048"/>
          </a:xfrm>
          <a:prstGeom prst="rect">
            <a:avLst/>
          </a:prstGeom>
          <a:noFill/>
          <a:ln/>
        </p:spPr>
        <p:txBody>
          <a:bodyPr wrap="squar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Using time-weighted denominator</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1709738"/>
            <a:ext cx="6306979"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Real vs. Nominal Returns</a:t>
            </a:r>
            <a:endParaRPr lang="en-US" sz="4400" dirty="0"/>
          </a:p>
        </p:txBody>
      </p:sp>
      <p:sp>
        <p:nvSpPr>
          <p:cNvPr id="3" name="Text 1"/>
          <p:cNvSpPr/>
          <p:nvPr/>
        </p:nvSpPr>
        <p:spPr>
          <a:xfrm>
            <a:off x="2326362" y="3078718"/>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Nominal Return</a:t>
            </a:r>
            <a:endParaRPr lang="en-US" sz="2200" dirty="0"/>
          </a:p>
        </p:txBody>
      </p:sp>
      <p:sp>
        <p:nvSpPr>
          <p:cNvPr id="4" name="Text 2"/>
          <p:cNvSpPr/>
          <p:nvPr/>
        </p:nvSpPr>
        <p:spPr>
          <a:xfrm>
            <a:off x="837724" y="3574256"/>
            <a:ext cx="4304824" cy="766048"/>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Return measured in current dollars, including inflation</a:t>
            </a:r>
            <a:endParaRPr lang="en-US" sz="1850" dirty="0"/>
          </a:p>
        </p:txBody>
      </p:sp>
      <p:pic>
        <p:nvPicPr>
          <p:cNvPr id="5" name="Image 0" descr="preencoded.png"/>
          <p:cNvPicPr>
            <a:picLocks noChangeAspect="1"/>
          </p:cNvPicPr>
          <p:nvPr/>
        </p:nvPicPr>
        <p:blipFill>
          <a:blip r:embed="rId3"/>
          <a:stretch>
            <a:fillRect/>
          </a:stretch>
        </p:blipFill>
        <p:spPr>
          <a:xfrm>
            <a:off x="5501521" y="2892504"/>
            <a:ext cx="3627358" cy="3627358"/>
          </a:xfrm>
          <a:prstGeom prst="rect">
            <a:avLst/>
          </a:prstGeom>
        </p:spPr>
      </p:pic>
      <p:sp>
        <p:nvSpPr>
          <p:cNvPr id="6" name="Shape 3"/>
          <p:cNvSpPr/>
          <p:nvPr/>
        </p:nvSpPr>
        <p:spPr>
          <a:xfrm>
            <a:off x="5781556" y="3172539"/>
            <a:ext cx="598408" cy="598408"/>
          </a:xfrm>
          <a:prstGeom prst="roundRect">
            <a:avLst>
              <a:gd name="adj" fmla="val 1526526"/>
            </a:avLst>
          </a:prstGeom>
          <a:solidFill>
            <a:srgbClr val="315251"/>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5946100" y="3303389"/>
            <a:ext cx="269200" cy="336590"/>
          </a:xfrm>
          <a:prstGeom prst="rect">
            <a:avLst/>
          </a:prstGeom>
        </p:spPr>
      </p:pic>
      <p:sp>
        <p:nvSpPr>
          <p:cNvPr id="8" name="Text 4"/>
          <p:cNvSpPr/>
          <p:nvPr/>
        </p:nvSpPr>
        <p:spPr>
          <a:xfrm>
            <a:off x="9487853" y="307871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Inflation</a:t>
            </a:r>
            <a:endParaRPr lang="en-US" sz="2200" dirty="0"/>
          </a:p>
        </p:txBody>
      </p:sp>
      <p:sp>
        <p:nvSpPr>
          <p:cNvPr id="9" name="Text 5"/>
          <p:cNvSpPr/>
          <p:nvPr/>
        </p:nvSpPr>
        <p:spPr>
          <a:xfrm>
            <a:off x="9487853" y="3574256"/>
            <a:ext cx="4304824"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Loss of purchasing power as prices rise over time</a:t>
            </a:r>
            <a:endParaRPr lang="en-US" sz="1850" dirty="0"/>
          </a:p>
        </p:txBody>
      </p:sp>
      <p:pic>
        <p:nvPicPr>
          <p:cNvPr id="10" name="Image 2" descr="preencoded.png"/>
          <p:cNvPicPr>
            <a:picLocks noChangeAspect="1"/>
          </p:cNvPicPr>
          <p:nvPr/>
        </p:nvPicPr>
        <p:blipFill>
          <a:blip r:embed="rId5"/>
          <a:stretch>
            <a:fillRect/>
          </a:stretch>
        </p:blipFill>
        <p:spPr>
          <a:xfrm>
            <a:off x="5501521" y="2892504"/>
            <a:ext cx="3627358" cy="3627358"/>
          </a:xfrm>
          <a:prstGeom prst="rect">
            <a:avLst/>
          </a:prstGeom>
        </p:spPr>
      </p:pic>
      <p:sp>
        <p:nvSpPr>
          <p:cNvPr id="11" name="Shape 6"/>
          <p:cNvSpPr/>
          <p:nvPr/>
        </p:nvSpPr>
        <p:spPr>
          <a:xfrm>
            <a:off x="8250317" y="3172539"/>
            <a:ext cx="598408" cy="598408"/>
          </a:xfrm>
          <a:prstGeom prst="roundRect">
            <a:avLst>
              <a:gd name="adj" fmla="val 1526526"/>
            </a:avLst>
          </a:prstGeom>
          <a:solidFill>
            <a:srgbClr val="315251"/>
          </a:solidFill>
          <a:ln/>
        </p:spPr>
        <p:txBody>
          <a:bodyPr/>
          <a:lstStyle/>
          <a:p>
            <a:endParaRPr lang="en-US"/>
          </a:p>
        </p:txBody>
      </p:sp>
      <p:pic>
        <p:nvPicPr>
          <p:cNvPr id="12" name="Image 3" descr="preencoded.png"/>
          <p:cNvPicPr>
            <a:picLocks noChangeAspect="1"/>
          </p:cNvPicPr>
          <p:nvPr/>
        </p:nvPicPr>
        <p:blipFill>
          <a:blip r:embed="rId6"/>
          <a:stretch>
            <a:fillRect/>
          </a:stretch>
        </p:blipFill>
        <p:spPr>
          <a:xfrm>
            <a:off x="8414861" y="3303389"/>
            <a:ext cx="269200" cy="336590"/>
          </a:xfrm>
          <a:prstGeom prst="rect">
            <a:avLst/>
          </a:prstGeom>
        </p:spPr>
      </p:pic>
      <p:sp>
        <p:nvSpPr>
          <p:cNvPr id="13" name="Text 7"/>
          <p:cNvSpPr/>
          <p:nvPr/>
        </p:nvSpPr>
        <p:spPr>
          <a:xfrm>
            <a:off x="9487853" y="507194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Real Return</a:t>
            </a:r>
            <a:endParaRPr lang="en-US" sz="2200" dirty="0"/>
          </a:p>
        </p:txBody>
      </p:sp>
      <p:sp>
        <p:nvSpPr>
          <p:cNvPr id="14" name="Text 8"/>
          <p:cNvSpPr/>
          <p:nvPr/>
        </p:nvSpPr>
        <p:spPr>
          <a:xfrm>
            <a:off x="9487853" y="5567482"/>
            <a:ext cx="4304824"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Return net of inflation, measured in constant-purchasing-power dollars</a:t>
            </a:r>
            <a:endParaRPr lang="en-US" sz="1850" dirty="0"/>
          </a:p>
        </p:txBody>
      </p:sp>
      <p:pic>
        <p:nvPicPr>
          <p:cNvPr id="15" name="Image 4" descr="preencoded.png"/>
          <p:cNvPicPr>
            <a:picLocks noChangeAspect="1"/>
          </p:cNvPicPr>
          <p:nvPr/>
        </p:nvPicPr>
        <p:blipFill>
          <a:blip r:embed="rId7"/>
          <a:stretch>
            <a:fillRect/>
          </a:stretch>
        </p:blipFill>
        <p:spPr>
          <a:xfrm>
            <a:off x="5501521" y="2892504"/>
            <a:ext cx="3627358" cy="3627358"/>
          </a:xfrm>
          <a:prstGeom prst="rect">
            <a:avLst/>
          </a:prstGeom>
        </p:spPr>
      </p:pic>
      <p:sp>
        <p:nvSpPr>
          <p:cNvPr id="16" name="Shape 9"/>
          <p:cNvSpPr/>
          <p:nvPr/>
        </p:nvSpPr>
        <p:spPr>
          <a:xfrm>
            <a:off x="8250317" y="5641300"/>
            <a:ext cx="598408" cy="598408"/>
          </a:xfrm>
          <a:prstGeom prst="roundRect">
            <a:avLst>
              <a:gd name="adj" fmla="val 1526526"/>
            </a:avLst>
          </a:prstGeom>
          <a:solidFill>
            <a:srgbClr val="315251"/>
          </a:solidFill>
          <a:ln/>
        </p:spPr>
        <p:txBody>
          <a:bodyPr/>
          <a:lstStyle/>
          <a:p>
            <a:endParaRPr lang="en-US"/>
          </a:p>
        </p:txBody>
      </p:sp>
      <p:pic>
        <p:nvPicPr>
          <p:cNvPr id="17" name="Image 5" descr="preencoded.png"/>
          <p:cNvPicPr>
            <a:picLocks noChangeAspect="1"/>
          </p:cNvPicPr>
          <p:nvPr/>
        </p:nvPicPr>
        <p:blipFill>
          <a:blip r:embed="rId8"/>
          <a:stretch>
            <a:fillRect/>
          </a:stretch>
        </p:blipFill>
        <p:spPr>
          <a:xfrm>
            <a:off x="8414861" y="5772150"/>
            <a:ext cx="269200" cy="336590"/>
          </a:xfrm>
          <a:prstGeom prst="rect">
            <a:avLst/>
          </a:prstGeom>
        </p:spPr>
      </p:pic>
      <p:sp>
        <p:nvSpPr>
          <p:cNvPr id="18" name="Text 10"/>
          <p:cNvSpPr/>
          <p:nvPr/>
        </p:nvSpPr>
        <p:spPr>
          <a:xfrm>
            <a:off x="2326362" y="5071943"/>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Relationship</a:t>
            </a:r>
            <a:endParaRPr lang="en-US" sz="2200" dirty="0"/>
          </a:p>
        </p:txBody>
      </p:sp>
      <p:sp>
        <p:nvSpPr>
          <p:cNvPr id="19" name="Text 11"/>
          <p:cNvSpPr/>
          <p:nvPr/>
        </p:nvSpPr>
        <p:spPr>
          <a:xfrm>
            <a:off x="837724" y="5567482"/>
            <a:ext cx="4304824" cy="766048"/>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Real Return ≈ Nominal Return - Inflation Rate</a:t>
            </a:r>
            <a:endParaRPr lang="en-US" sz="1850" dirty="0"/>
          </a:p>
        </p:txBody>
      </p:sp>
      <p:pic>
        <p:nvPicPr>
          <p:cNvPr id="20" name="Image 6" descr="preencoded.png"/>
          <p:cNvPicPr>
            <a:picLocks noChangeAspect="1"/>
          </p:cNvPicPr>
          <p:nvPr/>
        </p:nvPicPr>
        <p:blipFill>
          <a:blip r:embed="rId9"/>
          <a:stretch>
            <a:fillRect/>
          </a:stretch>
        </p:blipFill>
        <p:spPr>
          <a:xfrm>
            <a:off x="5501521" y="2892504"/>
            <a:ext cx="3627358" cy="3627358"/>
          </a:xfrm>
          <a:prstGeom prst="rect">
            <a:avLst/>
          </a:prstGeom>
        </p:spPr>
      </p:pic>
      <p:sp>
        <p:nvSpPr>
          <p:cNvPr id="21" name="Shape 12"/>
          <p:cNvSpPr/>
          <p:nvPr/>
        </p:nvSpPr>
        <p:spPr>
          <a:xfrm>
            <a:off x="5781556" y="5641300"/>
            <a:ext cx="598408" cy="598408"/>
          </a:xfrm>
          <a:prstGeom prst="roundRect">
            <a:avLst>
              <a:gd name="adj" fmla="val 1526526"/>
            </a:avLst>
          </a:prstGeom>
          <a:solidFill>
            <a:srgbClr val="315251"/>
          </a:solidFill>
          <a:ln/>
        </p:spPr>
        <p:txBody>
          <a:bodyPr/>
          <a:lstStyle/>
          <a:p>
            <a:endParaRPr lang="en-US"/>
          </a:p>
        </p:txBody>
      </p:sp>
      <p:pic>
        <p:nvPicPr>
          <p:cNvPr id="22" name="Image 7" descr="preencoded.png"/>
          <p:cNvPicPr>
            <a:picLocks noChangeAspect="1"/>
          </p:cNvPicPr>
          <p:nvPr/>
        </p:nvPicPr>
        <p:blipFill>
          <a:blip r:embed="rId10"/>
          <a:stretch>
            <a:fillRect/>
          </a:stretch>
        </p:blipFill>
        <p:spPr>
          <a:xfrm>
            <a:off x="5946100" y="5772150"/>
            <a:ext cx="269200" cy="3365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6029"/>
          </a:xfrm>
          <a:prstGeom prst="rect">
            <a:avLst/>
          </a:prstGeom>
        </p:spPr>
      </p:pic>
      <p:sp>
        <p:nvSpPr>
          <p:cNvPr id="3" name="Text 0"/>
          <p:cNvSpPr/>
          <p:nvPr/>
        </p:nvSpPr>
        <p:spPr>
          <a:xfrm>
            <a:off x="6255782" y="604480"/>
            <a:ext cx="7605236" cy="1293257"/>
          </a:xfrm>
          <a:prstGeom prst="rect">
            <a:avLst/>
          </a:prstGeom>
          <a:noFill/>
          <a:ln/>
        </p:spPr>
        <p:txBody>
          <a:bodyPr wrap="square" lIns="0" tIns="0" rIns="0" bIns="0" rtlCol="0" anchor="t"/>
          <a:lstStyle/>
          <a:p>
            <a:pPr marL="0" indent="0" algn="l">
              <a:lnSpc>
                <a:spcPts val="5050"/>
              </a:lnSpc>
              <a:buNone/>
            </a:pPr>
            <a:r>
              <a:rPr lang="en-US" sz="4050" dirty="0">
                <a:solidFill>
                  <a:srgbClr val="FFD9BE"/>
                </a:solidFill>
                <a:latin typeface="Quattrocento" pitchFamily="34" charset="0"/>
                <a:ea typeface="Quattrocento" pitchFamily="34" charset="-122"/>
                <a:cs typeface="Quattrocento" pitchFamily="34" charset="-120"/>
              </a:rPr>
              <a:t>Example: Real vs. Nominal Returns</a:t>
            </a:r>
            <a:endParaRPr lang="en-US" sz="4050" dirty="0"/>
          </a:p>
        </p:txBody>
      </p:sp>
      <p:sp>
        <p:nvSpPr>
          <p:cNvPr id="4" name="Shape 1"/>
          <p:cNvSpPr/>
          <p:nvPr/>
        </p:nvSpPr>
        <p:spPr>
          <a:xfrm>
            <a:off x="6255782" y="2227421"/>
            <a:ext cx="7605236" cy="2536984"/>
          </a:xfrm>
          <a:prstGeom prst="roundRect">
            <a:avLst>
              <a:gd name="adj" fmla="val 1300"/>
            </a:avLst>
          </a:prstGeom>
          <a:noFill/>
          <a:ln w="7620">
            <a:solidFill>
              <a:srgbClr val="FFFFFF">
                <a:alpha val="24000"/>
              </a:srgbClr>
            </a:solidFill>
            <a:prstDash val="solid"/>
          </a:ln>
        </p:spPr>
        <p:txBody>
          <a:bodyPr/>
          <a:lstStyle/>
          <a:p>
            <a:endParaRPr lang="en-US"/>
          </a:p>
        </p:txBody>
      </p:sp>
      <p:sp>
        <p:nvSpPr>
          <p:cNvPr id="5" name="Shape 2"/>
          <p:cNvSpPr/>
          <p:nvPr/>
        </p:nvSpPr>
        <p:spPr>
          <a:xfrm>
            <a:off x="6263402" y="2235041"/>
            <a:ext cx="7589996" cy="630436"/>
          </a:xfrm>
          <a:prstGeom prst="rect">
            <a:avLst/>
          </a:prstGeom>
          <a:solidFill>
            <a:srgbClr val="FFFFFF">
              <a:alpha val="4000"/>
            </a:srgbClr>
          </a:solidFill>
          <a:ln/>
        </p:spPr>
        <p:txBody>
          <a:bodyPr/>
          <a:lstStyle/>
          <a:p>
            <a:endParaRPr lang="en-US"/>
          </a:p>
        </p:txBody>
      </p:sp>
      <p:sp>
        <p:nvSpPr>
          <p:cNvPr id="6" name="Text 3"/>
          <p:cNvSpPr/>
          <p:nvPr/>
        </p:nvSpPr>
        <p:spPr>
          <a:xfrm>
            <a:off x="6483191" y="2374463"/>
            <a:ext cx="3351609" cy="351592"/>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2023 Property value</a:t>
            </a:r>
            <a:endParaRPr lang="en-US" sz="1700" dirty="0"/>
          </a:p>
        </p:txBody>
      </p:sp>
      <p:sp>
        <p:nvSpPr>
          <p:cNvPr id="7" name="Text 4"/>
          <p:cNvSpPr/>
          <p:nvPr/>
        </p:nvSpPr>
        <p:spPr>
          <a:xfrm>
            <a:off x="10281999" y="2374463"/>
            <a:ext cx="3351609" cy="351592"/>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$1,000,000</a:t>
            </a:r>
            <a:endParaRPr lang="en-US" sz="1700" dirty="0"/>
          </a:p>
        </p:txBody>
      </p:sp>
      <p:sp>
        <p:nvSpPr>
          <p:cNvPr id="8" name="Shape 5"/>
          <p:cNvSpPr/>
          <p:nvPr/>
        </p:nvSpPr>
        <p:spPr>
          <a:xfrm>
            <a:off x="6263402" y="2865477"/>
            <a:ext cx="7589996" cy="630436"/>
          </a:xfrm>
          <a:prstGeom prst="rect">
            <a:avLst/>
          </a:prstGeom>
          <a:solidFill>
            <a:srgbClr val="000000">
              <a:alpha val="4000"/>
            </a:srgbClr>
          </a:solidFill>
          <a:ln/>
        </p:spPr>
        <p:txBody>
          <a:bodyPr/>
          <a:lstStyle/>
          <a:p>
            <a:endParaRPr lang="en-US"/>
          </a:p>
        </p:txBody>
      </p:sp>
      <p:sp>
        <p:nvSpPr>
          <p:cNvPr id="9" name="Text 6"/>
          <p:cNvSpPr/>
          <p:nvPr/>
        </p:nvSpPr>
        <p:spPr>
          <a:xfrm>
            <a:off x="6483191" y="3004899"/>
            <a:ext cx="3351609" cy="351592"/>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2024 Cash flow</a:t>
            </a:r>
            <a:endParaRPr lang="en-US" sz="1700" dirty="0"/>
          </a:p>
        </p:txBody>
      </p:sp>
      <p:sp>
        <p:nvSpPr>
          <p:cNvPr id="10" name="Text 7"/>
          <p:cNvSpPr/>
          <p:nvPr/>
        </p:nvSpPr>
        <p:spPr>
          <a:xfrm>
            <a:off x="10281999" y="3004899"/>
            <a:ext cx="3351609" cy="351592"/>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$80,000</a:t>
            </a:r>
            <a:endParaRPr lang="en-US" sz="1700" dirty="0"/>
          </a:p>
        </p:txBody>
      </p:sp>
      <p:sp>
        <p:nvSpPr>
          <p:cNvPr id="11" name="Shape 8"/>
          <p:cNvSpPr/>
          <p:nvPr/>
        </p:nvSpPr>
        <p:spPr>
          <a:xfrm>
            <a:off x="6263402" y="3495913"/>
            <a:ext cx="7589996" cy="630436"/>
          </a:xfrm>
          <a:prstGeom prst="rect">
            <a:avLst/>
          </a:prstGeom>
          <a:solidFill>
            <a:srgbClr val="FFFFFF">
              <a:alpha val="4000"/>
            </a:srgbClr>
          </a:solidFill>
          <a:ln/>
        </p:spPr>
        <p:txBody>
          <a:bodyPr/>
          <a:lstStyle/>
          <a:p>
            <a:endParaRPr lang="en-US"/>
          </a:p>
        </p:txBody>
      </p:sp>
      <p:sp>
        <p:nvSpPr>
          <p:cNvPr id="12" name="Text 9"/>
          <p:cNvSpPr/>
          <p:nvPr/>
        </p:nvSpPr>
        <p:spPr>
          <a:xfrm>
            <a:off x="6483191" y="3635335"/>
            <a:ext cx="3351609" cy="351592"/>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2024 Property value</a:t>
            </a:r>
            <a:endParaRPr lang="en-US" sz="1700" dirty="0"/>
          </a:p>
        </p:txBody>
      </p:sp>
      <p:sp>
        <p:nvSpPr>
          <p:cNvPr id="13" name="Text 10"/>
          <p:cNvSpPr/>
          <p:nvPr/>
        </p:nvSpPr>
        <p:spPr>
          <a:xfrm>
            <a:off x="10281999" y="3635335"/>
            <a:ext cx="3351609" cy="351592"/>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$1,020,000</a:t>
            </a:r>
            <a:endParaRPr lang="en-US" sz="1700" dirty="0"/>
          </a:p>
        </p:txBody>
      </p:sp>
      <p:sp>
        <p:nvSpPr>
          <p:cNvPr id="14" name="Shape 11"/>
          <p:cNvSpPr/>
          <p:nvPr/>
        </p:nvSpPr>
        <p:spPr>
          <a:xfrm>
            <a:off x="6263402" y="4126349"/>
            <a:ext cx="7589996" cy="630436"/>
          </a:xfrm>
          <a:prstGeom prst="rect">
            <a:avLst/>
          </a:prstGeom>
          <a:solidFill>
            <a:srgbClr val="000000">
              <a:alpha val="4000"/>
            </a:srgbClr>
          </a:solidFill>
          <a:ln/>
        </p:spPr>
        <p:txBody>
          <a:bodyPr/>
          <a:lstStyle/>
          <a:p>
            <a:endParaRPr lang="en-US"/>
          </a:p>
        </p:txBody>
      </p:sp>
      <p:sp>
        <p:nvSpPr>
          <p:cNvPr id="15" name="Text 12"/>
          <p:cNvSpPr/>
          <p:nvPr/>
        </p:nvSpPr>
        <p:spPr>
          <a:xfrm>
            <a:off x="6483191" y="4265771"/>
            <a:ext cx="3351609" cy="351592"/>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2024 Inflation</a:t>
            </a:r>
            <a:endParaRPr lang="en-US" sz="1700" dirty="0"/>
          </a:p>
        </p:txBody>
      </p:sp>
      <p:sp>
        <p:nvSpPr>
          <p:cNvPr id="16" name="Text 13"/>
          <p:cNvSpPr/>
          <p:nvPr/>
        </p:nvSpPr>
        <p:spPr>
          <a:xfrm>
            <a:off x="10281999" y="4265771"/>
            <a:ext cx="3351609" cy="351592"/>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3.33%</a:t>
            </a:r>
            <a:endParaRPr lang="en-US" sz="1700" dirty="0"/>
          </a:p>
        </p:txBody>
      </p:sp>
      <p:sp>
        <p:nvSpPr>
          <p:cNvPr id="17" name="Text 14"/>
          <p:cNvSpPr/>
          <p:nvPr/>
        </p:nvSpPr>
        <p:spPr>
          <a:xfrm>
            <a:off x="6255782" y="5121593"/>
            <a:ext cx="2351842" cy="725448"/>
          </a:xfrm>
          <a:prstGeom prst="rect">
            <a:avLst/>
          </a:prstGeom>
          <a:noFill/>
          <a:ln/>
        </p:spPr>
        <p:txBody>
          <a:bodyPr wrap="none" lIns="0" tIns="0" rIns="0" bIns="0" rtlCol="0" anchor="t"/>
          <a:lstStyle/>
          <a:p>
            <a:pPr marL="0" indent="0" algn="ctr">
              <a:lnSpc>
                <a:spcPts val="5700"/>
              </a:lnSpc>
              <a:buNone/>
            </a:pPr>
            <a:r>
              <a:rPr lang="en-US" sz="5700" dirty="0">
                <a:solidFill>
                  <a:srgbClr val="F9EEE7"/>
                </a:solidFill>
                <a:latin typeface="Quattrocento" pitchFamily="34" charset="0"/>
                <a:ea typeface="Quattrocento" pitchFamily="34" charset="-122"/>
                <a:cs typeface="Quattrocento" pitchFamily="34" charset="-120"/>
              </a:rPr>
              <a:t>10%</a:t>
            </a:r>
            <a:endParaRPr lang="en-US" sz="5700" dirty="0"/>
          </a:p>
        </p:txBody>
      </p:sp>
      <p:sp>
        <p:nvSpPr>
          <p:cNvPr id="18" name="Text 15"/>
          <p:cNvSpPr/>
          <p:nvPr/>
        </p:nvSpPr>
        <p:spPr>
          <a:xfrm>
            <a:off x="6255782" y="6121718"/>
            <a:ext cx="2351842" cy="323255"/>
          </a:xfrm>
          <a:prstGeom prst="rect">
            <a:avLst/>
          </a:prstGeom>
          <a:noFill/>
          <a:ln/>
        </p:spPr>
        <p:txBody>
          <a:bodyPr wrap="none" lIns="0" tIns="0" rIns="0" bIns="0" rtlCol="0" anchor="t"/>
          <a:lstStyle/>
          <a:p>
            <a:pPr marL="0" indent="0" algn="ctr">
              <a:lnSpc>
                <a:spcPts val="2500"/>
              </a:lnSpc>
              <a:buNone/>
            </a:pPr>
            <a:r>
              <a:rPr lang="en-US" sz="2000" dirty="0">
                <a:solidFill>
                  <a:srgbClr val="F9EEE7"/>
                </a:solidFill>
                <a:latin typeface="Quattrocento" pitchFamily="34" charset="0"/>
                <a:ea typeface="Quattrocento" pitchFamily="34" charset="-122"/>
                <a:cs typeface="Quattrocento" pitchFamily="34" charset="-120"/>
              </a:rPr>
              <a:t>Nominal Return</a:t>
            </a:r>
            <a:endParaRPr lang="en-US" sz="2000" dirty="0"/>
          </a:p>
        </p:txBody>
      </p:sp>
      <p:sp>
        <p:nvSpPr>
          <p:cNvPr id="19" name="Text 16"/>
          <p:cNvSpPr/>
          <p:nvPr/>
        </p:nvSpPr>
        <p:spPr>
          <a:xfrm>
            <a:off x="6255782" y="6576774"/>
            <a:ext cx="2351842" cy="703183"/>
          </a:xfrm>
          <a:prstGeom prst="rect">
            <a:avLst/>
          </a:prstGeom>
          <a:noFill/>
          <a:ln/>
        </p:spPr>
        <p:txBody>
          <a:bodyPr wrap="square" lIns="0" tIns="0" rIns="0" bIns="0" rtlCol="0" anchor="t"/>
          <a:lstStyle/>
          <a:p>
            <a:pPr marL="0" indent="0" algn="ctr">
              <a:lnSpc>
                <a:spcPts val="2750"/>
              </a:lnSpc>
              <a:buNone/>
            </a:pPr>
            <a:r>
              <a:rPr lang="en-US" sz="1700" dirty="0">
                <a:solidFill>
                  <a:srgbClr val="F9EEE7"/>
                </a:solidFill>
                <a:latin typeface="Quattrocento" pitchFamily="34" charset="0"/>
                <a:ea typeface="Quattrocento" pitchFamily="34" charset="-122"/>
                <a:cs typeface="Quattrocento" pitchFamily="34" charset="-120"/>
              </a:rPr>
              <a:t>Income (8%) + Appreciation (2%)</a:t>
            </a:r>
            <a:endParaRPr lang="en-US" sz="1700" dirty="0"/>
          </a:p>
        </p:txBody>
      </p:sp>
      <p:sp>
        <p:nvSpPr>
          <p:cNvPr id="20" name="Text 17"/>
          <p:cNvSpPr/>
          <p:nvPr/>
        </p:nvSpPr>
        <p:spPr>
          <a:xfrm>
            <a:off x="8882420" y="5121593"/>
            <a:ext cx="2351842" cy="725448"/>
          </a:xfrm>
          <a:prstGeom prst="rect">
            <a:avLst/>
          </a:prstGeom>
          <a:noFill/>
          <a:ln/>
        </p:spPr>
        <p:txBody>
          <a:bodyPr wrap="none" lIns="0" tIns="0" rIns="0" bIns="0" rtlCol="0" anchor="t"/>
          <a:lstStyle/>
          <a:p>
            <a:pPr marL="0" indent="0" algn="ctr">
              <a:lnSpc>
                <a:spcPts val="5700"/>
              </a:lnSpc>
              <a:buNone/>
            </a:pPr>
            <a:r>
              <a:rPr lang="en-US" sz="5700" dirty="0">
                <a:solidFill>
                  <a:srgbClr val="F9EEE7"/>
                </a:solidFill>
                <a:latin typeface="Quattrocento" pitchFamily="34" charset="0"/>
                <a:ea typeface="Quattrocento" pitchFamily="34" charset="-122"/>
                <a:cs typeface="Quattrocento" pitchFamily="34" charset="-120"/>
              </a:rPr>
              <a:t>6.46%</a:t>
            </a:r>
            <a:endParaRPr lang="en-US" sz="5700" dirty="0"/>
          </a:p>
        </p:txBody>
      </p:sp>
      <p:sp>
        <p:nvSpPr>
          <p:cNvPr id="21" name="Text 18"/>
          <p:cNvSpPr/>
          <p:nvPr/>
        </p:nvSpPr>
        <p:spPr>
          <a:xfrm>
            <a:off x="8882420" y="6121718"/>
            <a:ext cx="2351842" cy="323255"/>
          </a:xfrm>
          <a:prstGeom prst="rect">
            <a:avLst/>
          </a:prstGeom>
          <a:noFill/>
          <a:ln/>
        </p:spPr>
        <p:txBody>
          <a:bodyPr wrap="none" lIns="0" tIns="0" rIns="0" bIns="0" rtlCol="0" anchor="t"/>
          <a:lstStyle/>
          <a:p>
            <a:pPr marL="0" indent="0" algn="ctr">
              <a:lnSpc>
                <a:spcPts val="2500"/>
              </a:lnSpc>
              <a:buNone/>
            </a:pPr>
            <a:r>
              <a:rPr lang="en-US" sz="2000" dirty="0">
                <a:solidFill>
                  <a:srgbClr val="F9EEE7"/>
                </a:solidFill>
                <a:latin typeface="Quattrocento" pitchFamily="34" charset="0"/>
                <a:ea typeface="Quattrocento" pitchFamily="34" charset="-122"/>
                <a:cs typeface="Quattrocento" pitchFamily="34" charset="-120"/>
              </a:rPr>
              <a:t>Real Return</a:t>
            </a:r>
            <a:endParaRPr lang="en-US" sz="2000" dirty="0"/>
          </a:p>
        </p:txBody>
      </p:sp>
      <p:sp>
        <p:nvSpPr>
          <p:cNvPr id="22" name="Text 19"/>
          <p:cNvSpPr/>
          <p:nvPr/>
        </p:nvSpPr>
        <p:spPr>
          <a:xfrm>
            <a:off x="8882420" y="6576774"/>
            <a:ext cx="2351842" cy="703183"/>
          </a:xfrm>
          <a:prstGeom prst="rect">
            <a:avLst/>
          </a:prstGeom>
          <a:noFill/>
          <a:ln/>
        </p:spPr>
        <p:txBody>
          <a:bodyPr wrap="square" lIns="0" tIns="0" rIns="0" bIns="0" rtlCol="0" anchor="t"/>
          <a:lstStyle/>
          <a:p>
            <a:pPr marL="0" indent="0" algn="ctr">
              <a:lnSpc>
                <a:spcPts val="2750"/>
              </a:lnSpc>
              <a:buNone/>
            </a:pPr>
            <a:r>
              <a:rPr lang="en-US" sz="1700" dirty="0">
                <a:solidFill>
                  <a:srgbClr val="F9EEE7"/>
                </a:solidFill>
                <a:latin typeface="Quattrocento" pitchFamily="34" charset="0"/>
                <a:ea typeface="Quattrocento" pitchFamily="34" charset="-122"/>
                <a:cs typeface="Quattrocento" pitchFamily="34" charset="-120"/>
              </a:rPr>
              <a:t>After adjusting for inflation</a:t>
            </a:r>
            <a:endParaRPr lang="en-US" sz="1700" dirty="0"/>
          </a:p>
        </p:txBody>
      </p:sp>
      <p:sp>
        <p:nvSpPr>
          <p:cNvPr id="23" name="Text 20"/>
          <p:cNvSpPr/>
          <p:nvPr/>
        </p:nvSpPr>
        <p:spPr>
          <a:xfrm>
            <a:off x="11509058" y="5121593"/>
            <a:ext cx="2351961" cy="725448"/>
          </a:xfrm>
          <a:prstGeom prst="rect">
            <a:avLst/>
          </a:prstGeom>
          <a:noFill/>
          <a:ln/>
        </p:spPr>
        <p:txBody>
          <a:bodyPr wrap="none" lIns="0" tIns="0" rIns="0" bIns="0" rtlCol="0" anchor="t"/>
          <a:lstStyle/>
          <a:p>
            <a:pPr marL="0" indent="0" algn="ctr">
              <a:lnSpc>
                <a:spcPts val="5700"/>
              </a:lnSpc>
              <a:buNone/>
            </a:pPr>
            <a:r>
              <a:rPr lang="en-US" sz="5700" dirty="0">
                <a:solidFill>
                  <a:srgbClr val="F9EEE7"/>
                </a:solidFill>
                <a:latin typeface="Quattrocento" pitchFamily="34" charset="0"/>
                <a:ea typeface="Quattrocento" pitchFamily="34" charset="-122"/>
                <a:cs typeface="Quattrocento" pitchFamily="34" charset="-120"/>
              </a:rPr>
              <a:t>-1.29%</a:t>
            </a:r>
            <a:endParaRPr lang="en-US" sz="5700" dirty="0"/>
          </a:p>
        </p:txBody>
      </p:sp>
      <p:sp>
        <p:nvSpPr>
          <p:cNvPr id="24" name="Text 21"/>
          <p:cNvSpPr/>
          <p:nvPr/>
        </p:nvSpPr>
        <p:spPr>
          <a:xfrm>
            <a:off x="11509058" y="6121718"/>
            <a:ext cx="2351961" cy="323255"/>
          </a:xfrm>
          <a:prstGeom prst="rect">
            <a:avLst/>
          </a:prstGeom>
          <a:noFill/>
          <a:ln/>
        </p:spPr>
        <p:txBody>
          <a:bodyPr wrap="none" lIns="0" tIns="0" rIns="0" bIns="0" rtlCol="0" anchor="t"/>
          <a:lstStyle/>
          <a:p>
            <a:pPr marL="0" indent="0" algn="ctr">
              <a:lnSpc>
                <a:spcPts val="2500"/>
              </a:lnSpc>
              <a:buNone/>
            </a:pPr>
            <a:r>
              <a:rPr lang="en-US" sz="2000" dirty="0">
                <a:solidFill>
                  <a:srgbClr val="F9EEE7"/>
                </a:solidFill>
                <a:latin typeface="Quattrocento" pitchFamily="34" charset="0"/>
                <a:ea typeface="Quattrocento" pitchFamily="34" charset="-122"/>
                <a:cs typeface="Quattrocento" pitchFamily="34" charset="-120"/>
              </a:rPr>
              <a:t>Real Appreciation</a:t>
            </a:r>
            <a:endParaRPr lang="en-US" sz="2000" dirty="0"/>
          </a:p>
        </p:txBody>
      </p:sp>
      <p:sp>
        <p:nvSpPr>
          <p:cNvPr id="25" name="Text 22"/>
          <p:cNvSpPr/>
          <p:nvPr/>
        </p:nvSpPr>
        <p:spPr>
          <a:xfrm>
            <a:off x="11509058" y="6576774"/>
            <a:ext cx="2351961" cy="1054775"/>
          </a:xfrm>
          <a:prstGeom prst="rect">
            <a:avLst/>
          </a:prstGeom>
          <a:noFill/>
          <a:ln/>
        </p:spPr>
        <p:txBody>
          <a:bodyPr wrap="square" lIns="0" tIns="0" rIns="0" bIns="0" rtlCol="0" anchor="t"/>
          <a:lstStyle/>
          <a:p>
            <a:pPr marL="0" indent="0" algn="ctr">
              <a:lnSpc>
                <a:spcPts val="2750"/>
              </a:lnSpc>
              <a:buNone/>
            </a:pPr>
            <a:r>
              <a:rPr lang="en-US" sz="1700" dirty="0">
                <a:solidFill>
                  <a:srgbClr val="F9EEE7"/>
                </a:solidFill>
                <a:latin typeface="Quattrocento" pitchFamily="34" charset="0"/>
                <a:ea typeface="Quattrocento" pitchFamily="34" charset="-122"/>
                <a:cs typeface="Quattrocento" pitchFamily="34" charset="-120"/>
              </a:rPr>
              <a:t>Property value didn't keep pace with inflation</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719376"/>
            <a:ext cx="6622852"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Measuring Risk in Returns</a:t>
            </a:r>
            <a:endParaRPr lang="en-US" sz="4400" dirty="0"/>
          </a:p>
        </p:txBody>
      </p:sp>
      <p:pic>
        <p:nvPicPr>
          <p:cNvPr id="3" name="Image 0" descr="preencoded.png"/>
          <p:cNvPicPr>
            <a:picLocks noChangeAspect="1"/>
          </p:cNvPicPr>
          <p:nvPr/>
        </p:nvPicPr>
        <p:blipFill>
          <a:blip r:embed="rId3"/>
          <a:stretch>
            <a:fillRect/>
          </a:stretch>
        </p:blipFill>
        <p:spPr>
          <a:xfrm>
            <a:off x="3274814" y="1902143"/>
            <a:ext cx="1603058" cy="1357193"/>
          </a:xfrm>
          <a:prstGeom prst="rect">
            <a:avLst/>
          </a:prstGeom>
        </p:spPr>
      </p:pic>
      <p:pic>
        <p:nvPicPr>
          <p:cNvPr id="4" name="Image 1" descr="preencoded.png"/>
          <p:cNvPicPr>
            <a:picLocks noChangeAspect="1"/>
          </p:cNvPicPr>
          <p:nvPr/>
        </p:nvPicPr>
        <p:blipFill>
          <a:blip r:embed="rId4"/>
          <a:stretch>
            <a:fillRect/>
          </a:stretch>
        </p:blipFill>
        <p:spPr>
          <a:xfrm>
            <a:off x="3907988" y="2537936"/>
            <a:ext cx="336590" cy="420767"/>
          </a:xfrm>
          <a:prstGeom prst="rect">
            <a:avLst/>
          </a:prstGeom>
        </p:spPr>
      </p:pic>
      <p:sp>
        <p:nvSpPr>
          <p:cNvPr id="5" name="Text 1"/>
          <p:cNvSpPr/>
          <p:nvPr/>
        </p:nvSpPr>
        <p:spPr>
          <a:xfrm>
            <a:off x="5117187" y="214145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Standard Deviation</a:t>
            </a:r>
            <a:endParaRPr lang="en-US" sz="2200" dirty="0"/>
          </a:p>
        </p:txBody>
      </p:sp>
      <p:sp>
        <p:nvSpPr>
          <p:cNvPr id="6" name="Text 2"/>
          <p:cNvSpPr/>
          <p:nvPr/>
        </p:nvSpPr>
        <p:spPr>
          <a:xfrm>
            <a:off x="5117187" y="2636996"/>
            <a:ext cx="4860250"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Most widely used measure of investment risk</a:t>
            </a:r>
            <a:endParaRPr lang="en-US" sz="1850" dirty="0"/>
          </a:p>
        </p:txBody>
      </p:sp>
      <p:sp>
        <p:nvSpPr>
          <p:cNvPr id="7" name="Shape 3"/>
          <p:cNvSpPr/>
          <p:nvPr/>
        </p:nvSpPr>
        <p:spPr>
          <a:xfrm>
            <a:off x="4937641" y="3273981"/>
            <a:ext cx="8795266" cy="15240"/>
          </a:xfrm>
          <a:prstGeom prst="roundRect">
            <a:avLst>
              <a:gd name="adj" fmla="val 235611"/>
            </a:avLst>
          </a:prstGeom>
          <a:solidFill>
            <a:srgbClr val="4A6B6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73285" y="3319105"/>
            <a:ext cx="3206234" cy="1357193"/>
          </a:xfrm>
          <a:prstGeom prst="rect">
            <a:avLst/>
          </a:prstGeom>
        </p:spPr>
      </p:pic>
      <p:pic>
        <p:nvPicPr>
          <p:cNvPr id="9" name="Image 3" descr="preencoded.png"/>
          <p:cNvPicPr>
            <a:picLocks noChangeAspect="1"/>
          </p:cNvPicPr>
          <p:nvPr/>
        </p:nvPicPr>
        <p:blipFill>
          <a:blip r:embed="rId6"/>
          <a:stretch>
            <a:fillRect/>
          </a:stretch>
        </p:blipFill>
        <p:spPr>
          <a:xfrm>
            <a:off x="3907988" y="3787259"/>
            <a:ext cx="336590" cy="420767"/>
          </a:xfrm>
          <a:prstGeom prst="rect">
            <a:avLst/>
          </a:prstGeom>
        </p:spPr>
      </p:pic>
      <p:sp>
        <p:nvSpPr>
          <p:cNvPr id="10" name="Text 4"/>
          <p:cNvSpPr/>
          <p:nvPr/>
        </p:nvSpPr>
        <p:spPr>
          <a:xfrm>
            <a:off x="5918835" y="355842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Volatility</a:t>
            </a:r>
            <a:endParaRPr lang="en-US" sz="2200" dirty="0"/>
          </a:p>
        </p:txBody>
      </p:sp>
      <p:sp>
        <p:nvSpPr>
          <p:cNvPr id="11" name="Text 5"/>
          <p:cNvSpPr/>
          <p:nvPr/>
        </p:nvSpPr>
        <p:spPr>
          <a:xfrm>
            <a:off x="5918835" y="4053959"/>
            <a:ext cx="4928949"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Dispersion of returns around expected return</a:t>
            </a:r>
            <a:endParaRPr lang="en-US" sz="1850" dirty="0"/>
          </a:p>
        </p:txBody>
      </p:sp>
      <p:sp>
        <p:nvSpPr>
          <p:cNvPr id="12" name="Shape 6"/>
          <p:cNvSpPr/>
          <p:nvPr/>
        </p:nvSpPr>
        <p:spPr>
          <a:xfrm>
            <a:off x="5739289" y="4690943"/>
            <a:ext cx="7993618" cy="15240"/>
          </a:xfrm>
          <a:prstGeom prst="roundRect">
            <a:avLst>
              <a:gd name="adj" fmla="val 235611"/>
            </a:avLst>
          </a:prstGeom>
          <a:solidFill>
            <a:srgbClr val="4A6B6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71638" y="4736068"/>
            <a:ext cx="4809411" cy="1357193"/>
          </a:xfrm>
          <a:prstGeom prst="rect">
            <a:avLst/>
          </a:prstGeom>
        </p:spPr>
      </p:pic>
      <p:pic>
        <p:nvPicPr>
          <p:cNvPr id="14" name="Image 5" descr="preencoded.png"/>
          <p:cNvPicPr>
            <a:picLocks noChangeAspect="1"/>
          </p:cNvPicPr>
          <p:nvPr/>
        </p:nvPicPr>
        <p:blipFill>
          <a:blip r:embed="rId8"/>
          <a:stretch>
            <a:fillRect/>
          </a:stretch>
        </p:blipFill>
        <p:spPr>
          <a:xfrm>
            <a:off x="3907988" y="5204222"/>
            <a:ext cx="336590" cy="420767"/>
          </a:xfrm>
          <a:prstGeom prst="rect">
            <a:avLst/>
          </a:prstGeom>
        </p:spPr>
      </p:pic>
      <p:sp>
        <p:nvSpPr>
          <p:cNvPr id="15" name="Text 7"/>
          <p:cNvSpPr/>
          <p:nvPr/>
        </p:nvSpPr>
        <p:spPr>
          <a:xfrm>
            <a:off x="6720364" y="497538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Normal Distribution</a:t>
            </a:r>
            <a:endParaRPr lang="en-US" sz="2200" dirty="0"/>
          </a:p>
        </p:txBody>
      </p:sp>
      <p:sp>
        <p:nvSpPr>
          <p:cNvPr id="16" name="Text 8"/>
          <p:cNvSpPr/>
          <p:nvPr/>
        </p:nvSpPr>
        <p:spPr>
          <a:xfrm>
            <a:off x="6720364" y="5470922"/>
            <a:ext cx="5439966"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Approximates shape of typical return distributions</a:t>
            </a:r>
            <a:endParaRPr lang="en-US" sz="1850" dirty="0"/>
          </a:p>
        </p:txBody>
      </p:sp>
      <p:sp>
        <p:nvSpPr>
          <p:cNvPr id="17" name="Shape 9"/>
          <p:cNvSpPr/>
          <p:nvPr/>
        </p:nvSpPr>
        <p:spPr>
          <a:xfrm>
            <a:off x="6540818" y="6107906"/>
            <a:ext cx="7192089" cy="15240"/>
          </a:xfrm>
          <a:prstGeom prst="roundRect">
            <a:avLst>
              <a:gd name="adj" fmla="val 235611"/>
            </a:avLst>
          </a:prstGeom>
          <a:solidFill>
            <a:srgbClr val="4A6B6A"/>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70109" y="6153031"/>
            <a:ext cx="6412587" cy="1357193"/>
          </a:xfrm>
          <a:prstGeom prst="rect">
            <a:avLst/>
          </a:prstGeom>
        </p:spPr>
      </p:pic>
      <p:pic>
        <p:nvPicPr>
          <p:cNvPr id="19" name="Image 7" descr="preencoded.png"/>
          <p:cNvPicPr>
            <a:picLocks noChangeAspect="1"/>
          </p:cNvPicPr>
          <p:nvPr/>
        </p:nvPicPr>
        <p:blipFill>
          <a:blip r:embed="rId10"/>
          <a:stretch>
            <a:fillRect/>
          </a:stretch>
        </p:blipFill>
        <p:spPr>
          <a:xfrm>
            <a:off x="3907988" y="6621185"/>
            <a:ext cx="336590" cy="420767"/>
          </a:xfrm>
          <a:prstGeom prst="rect">
            <a:avLst/>
          </a:prstGeom>
        </p:spPr>
      </p:pic>
      <p:sp>
        <p:nvSpPr>
          <p:cNvPr id="20" name="Text 10"/>
          <p:cNvSpPr/>
          <p:nvPr/>
        </p:nvSpPr>
        <p:spPr>
          <a:xfrm>
            <a:off x="7522012" y="639234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Quantification</a:t>
            </a:r>
            <a:endParaRPr lang="en-US" sz="2200" dirty="0"/>
          </a:p>
        </p:txBody>
      </p:sp>
      <p:sp>
        <p:nvSpPr>
          <p:cNvPr id="21" name="Text 11"/>
          <p:cNvSpPr/>
          <p:nvPr/>
        </p:nvSpPr>
        <p:spPr>
          <a:xfrm>
            <a:off x="7522012" y="6887885"/>
            <a:ext cx="4838581"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Higher standard deviation means greater risk</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TotalTime>
  <Words>1514</Words>
  <Application>Microsoft Office PowerPoint</Application>
  <PresentationFormat>Custom</PresentationFormat>
  <Paragraphs>231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Times New Roman</vt:lpstr>
      <vt:lpstr>Arial</vt:lpstr>
      <vt:lpstr>Quattrocento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Norman Miller</cp:lastModifiedBy>
  <cp:revision>1</cp:revision>
  <dcterms:created xsi:type="dcterms:W3CDTF">2025-06-13T19:37:12Z</dcterms:created>
  <dcterms:modified xsi:type="dcterms:W3CDTF">2025-06-16T20:55:56Z</dcterms:modified>
</cp:coreProperties>
</file>