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Quattrocento" panose="020205020300000004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ADBE03-47EB-4A79-A95F-0CB7DDF92C9B}" v="6" dt="2025-06-16T21:01:26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man Miller" userId="33eb6ff97e000b03" providerId="LiveId" clId="{78ADBE03-47EB-4A79-A95F-0CB7DDF92C9B}"/>
    <pc:docChg chg="undo custSel modSld">
      <pc:chgData name="Norman Miller" userId="33eb6ff97e000b03" providerId="LiveId" clId="{78ADBE03-47EB-4A79-A95F-0CB7DDF92C9B}" dt="2025-06-16T21:02:41.178" v="208" actId="20577"/>
      <pc:docMkLst>
        <pc:docMk/>
      </pc:docMkLst>
      <pc:sldChg chg="addSp modSp mod">
        <pc:chgData name="Norman Miller" userId="33eb6ff97e000b03" providerId="LiveId" clId="{78ADBE03-47EB-4A79-A95F-0CB7DDF92C9B}" dt="2025-06-16T21:02:41.178" v="208" actId="20577"/>
        <pc:sldMkLst>
          <pc:docMk/>
          <pc:sldMk cId="0" sldId="273"/>
        </pc:sldMkLst>
        <pc:spChg chg="mod">
          <ac:chgData name="Norman Miller" userId="33eb6ff97e000b03" providerId="LiveId" clId="{78ADBE03-47EB-4A79-A95F-0CB7DDF92C9B}" dt="2025-06-16T21:02:41.178" v="208" actId="20577"/>
          <ac:spMkLst>
            <pc:docMk/>
            <pc:sldMk cId="0" sldId="273"/>
            <ac:spMk id="2" creationId="{00000000-0000-0000-0000-000000000000}"/>
          </ac:spMkLst>
        </pc:spChg>
        <pc:spChg chg="add mod">
          <ac:chgData name="Norman Miller" userId="33eb6ff97e000b03" providerId="LiveId" clId="{78ADBE03-47EB-4A79-A95F-0CB7DDF92C9B}" dt="2025-06-16T20:59:42.547" v="27" actId="767"/>
          <ac:spMkLst>
            <pc:docMk/>
            <pc:sldMk cId="0" sldId="273"/>
            <ac:spMk id="5" creationId="{AB603FC5-0B74-54C0-80ED-F77E38EC879A}"/>
          </ac:spMkLst>
        </pc:spChg>
        <pc:spChg chg="add mod">
          <ac:chgData name="Norman Miller" userId="33eb6ff97e000b03" providerId="LiveId" clId="{78ADBE03-47EB-4A79-A95F-0CB7DDF92C9B}" dt="2025-06-16T20:59:59.962" v="51" actId="20577"/>
          <ac:spMkLst>
            <pc:docMk/>
            <pc:sldMk cId="0" sldId="273"/>
            <ac:spMk id="6" creationId="{D22A8393-EBA2-A44B-1A8F-374509645C2B}"/>
          </ac:spMkLst>
        </pc:spChg>
        <pc:spChg chg="add mod">
          <ac:chgData name="Norman Miller" userId="33eb6ff97e000b03" providerId="LiveId" clId="{78ADBE03-47EB-4A79-A95F-0CB7DDF92C9B}" dt="2025-06-16T21:00:21.170" v="57" actId="20577"/>
          <ac:spMkLst>
            <pc:docMk/>
            <pc:sldMk cId="0" sldId="273"/>
            <ac:spMk id="7" creationId="{C46111D4-E2C2-4780-B574-8BC85CAD7F34}"/>
          </ac:spMkLst>
        </pc:spChg>
        <pc:spChg chg="add mod">
          <ac:chgData name="Norman Miller" userId="33eb6ff97e000b03" providerId="LiveId" clId="{78ADBE03-47EB-4A79-A95F-0CB7DDF92C9B}" dt="2025-06-16T21:00:54.117" v="91" actId="1076"/>
          <ac:spMkLst>
            <pc:docMk/>
            <pc:sldMk cId="0" sldId="273"/>
            <ac:spMk id="8" creationId="{27330E9A-D1EB-4CFA-0459-269322F7B0C7}"/>
          </ac:spMkLst>
        </pc:spChg>
        <pc:spChg chg="add mod">
          <ac:chgData name="Norman Miller" userId="33eb6ff97e000b03" providerId="LiveId" clId="{78ADBE03-47EB-4A79-A95F-0CB7DDF92C9B}" dt="2025-06-16T21:02:04.974" v="174" actId="14100"/>
          <ac:spMkLst>
            <pc:docMk/>
            <pc:sldMk cId="0" sldId="273"/>
            <ac:spMk id="9" creationId="{5BF890AF-6DCD-74FC-3C3D-55936E6E492C}"/>
          </ac:spMkLst>
        </pc:spChg>
        <pc:picChg chg="mod">
          <ac:chgData name="Norman Miller" userId="33eb6ff97e000b03" providerId="LiveId" clId="{78ADBE03-47EB-4A79-A95F-0CB7DDF92C9B}" dt="2025-06-16T20:59:38.202" v="23" actId="1076"/>
          <ac:picMkLst>
            <pc:docMk/>
            <pc:sldMk cId="0" sldId="273"/>
            <ac:picMk id="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43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27373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Micro-Level Valuation of Real Estate: DCF &amp; NPV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040743"/>
            <a:ext cx="746855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At the micro-level of real estate investment, the primary question is: How much is the asset worth? Each side in a potential deal will be willing to "do the deal" at some price. We'll explore how to determine that price using three fundamental economic principles: opportunity cost, market equilibrium, and wealth maximization.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447562"/>
            <a:ext cx="669107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 Rate vs. Discount Rate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630210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8%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6324124" y="3719155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Discount Rate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324124" y="4214693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Total return including growth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913376" y="2630210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2%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8913376" y="3719155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Growth Rate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913376" y="4214693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Expected annual increase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1502628" y="2630210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6%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11502628" y="3719155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 Rate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502628" y="4214693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Discount rate minus growth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6324124" y="5249942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 real estate practice, the cap rate is not the same as the discount rate. The cap rate equals the discount rate minus the long-run expected growth rate (r-g). This represents the current cash yield of the property.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6851" y="589598"/>
            <a:ext cx="6652974" cy="630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Multiperiod Analysis Horizon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236851" y="1541859"/>
            <a:ext cx="482441" cy="48244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933724" y="1615559"/>
            <a:ext cx="2935367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Choosing Terminal Period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933724" y="2059424"/>
            <a:ext cx="6946225" cy="686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final period in analysis is typically 5, 7, or 10 years, modeled as if the property would be sold then.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6236851" y="3174325"/>
            <a:ext cx="482441" cy="48244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933724" y="3248025"/>
            <a:ext cx="3026688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 Commitment Required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933724" y="3691890"/>
            <a:ext cx="6946225" cy="686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property need not actually be sold at that time; it's simply the horizon for analysis.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6851" y="4806791"/>
            <a:ext cx="482441" cy="48244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933724" y="4880491"/>
            <a:ext cx="2522696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Value Independence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933724" y="5324356"/>
            <a:ext cx="6946225" cy="686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Changing the final period doesn't impact the current value of the investment.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6236851" y="6439257"/>
            <a:ext cx="482441" cy="482441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933724" y="6512957"/>
            <a:ext cx="2566154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Appraisal Terminology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933724" y="6956822"/>
            <a:ext cx="6946225" cy="686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Direct capitalization often corresponds to the "market method" while multiperiod DCF corresponds to the "income method."</a:t>
            </a:r>
            <a:endParaRPr lang="en-US" sz="16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1040" y="550783"/>
            <a:ext cx="5388293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Terminology Clarification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728" y="3317319"/>
            <a:ext cx="7936944" cy="793694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28" y="5586174"/>
            <a:ext cx="338018" cy="42255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728" y="3317319"/>
            <a:ext cx="7936944" cy="793694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6131" y="4098012"/>
            <a:ext cx="338018" cy="422553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728" y="3317319"/>
            <a:ext cx="7936944" cy="7936944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3715" y="5586174"/>
            <a:ext cx="338018" cy="422553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701040" y="7511058"/>
            <a:ext cx="13228320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 a DCF valuation, the discount rate, OCC, and going-in IRR will all be the same if the present value equals the market value of the property.</a:t>
            </a:r>
            <a:endParaRPr lang="en-US" sz="1550" dirty="0"/>
          </a:p>
        </p:txBody>
      </p:sp>
      <p:sp>
        <p:nvSpPr>
          <p:cNvPr id="10" name="Text 2"/>
          <p:cNvSpPr/>
          <p:nvPr/>
        </p:nvSpPr>
        <p:spPr>
          <a:xfrm>
            <a:off x="1627227" y="2731056"/>
            <a:ext cx="2356723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Discount Rate</a:t>
            </a:r>
            <a:endParaRPr lang="en-US" sz="1850" dirty="0"/>
          </a:p>
        </p:txBody>
      </p:sp>
      <p:sp>
        <p:nvSpPr>
          <p:cNvPr id="11" name="Text 3"/>
          <p:cNvSpPr/>
          <p:nvPr/>
        </p:nvSpPr>
        <p:spPr>
          <a:xfrm>
            <a:off x="701040" y="3145631"/>
            <a:ext cx="4209098" cy="961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mechanical term used to translate value amounts across time. No specific economic meaning by itself.</a:t>
            </a:r>
            <a:endParaRPr lang="en-US" sz="1550" dirty="0"/>
          </a:p>
        </p:txBody>
      </p:sp>
      <p:sp>
        <p:nvSpPr>
          <p:cNvPr id="12" name="Text 4"/>
          <p:cNvSpPr/>
          <p:nvPr/>
        </p:nvSpPr>
        <p:spPr>
          <a:xfrm>
            <a:off x="5533311" y="1540550"/>
            <a:ext cx="3563541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Opportunity Cost of Capital (OCC)</a:t>
            </a:r>
            <a:endParaRPr lang="en-US" sz="1850" dirty="0"/>
          </a:p>
        </p:txBody>
      </p:sp>
      <p:sp>
        <p:nvSpPr>
          <p:cNvPr id="13" name="Text 5"/>
          <p:cNvSpPr/>
          <p:nvPr/>
        </p:nvSpPr>
        <p:spPr>
          <a:xfrm>
            <a:off x="5210532" y="1955125"/>
            <a:ext cx="4209217" cy="961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Expected return in the market for similar risk investments. Gives economic meaning to the discount rate.</a:t>
            </a:r>
            <a:endParaRPr lang="en-US" sz="1550" dirty="0"/>
          </a:p>
        </p:txBody>
      </p:sp>
      <p:sp>
        <p:nvSpPr>
          <p:cNvPr id="14" name="Text 6"/>
          <p:cNvSpPr/>
          <p:nvPr/>
        </p:nvSpPr>
        <p:spPr>
          <a:xfrm>
            <a:off x="10331053" y="2731056"/>
            <a:ext cx="2987397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Internal Rate of Return (IRR)</a:t>
            </a:r>
            <a:endParaRPr lang="en-US" sz="1850" dirty="0"/>
          </a:p>
        </p:txBody>
      </p:sp>
      <p:sp>
        <p:nvSpPr>
          <p:cNvPr id="15" name="Text 7"/>
          <p:cNvSpPr/>
          <p:nvPr/>
        </p:nvSpPr>
        <p:spPr>
          <a:xfrm>
            <a:off x="9720143" y="3145631"/>
            <a:ext cx="4209217" cy="961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discount rate that equates future cash flows to present value. Can be used ex-ante ("going-in") or ex-post.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3165" y="684728"/>
            <a:ext cx="7570470" cy="1322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NPV Investment Decision Rule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73165" y="2344222"/>
            <a:ext cx="3672840" cy="2712720"/>
          </a:xfrm>
          <a:prstGeom prst="roundRect">
            <a:avLst>
              <a:gd name="adj" fmla="val 124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97955" y="2569012"/>
            <a:ext cx="2644735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Rule Components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497955" y="3034308"/>
            <a:ext cx="3223260" cy="719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1. Maximize NPV across all mutually exclusive alternatives.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497955" y="3888224"/>
            <a:ext cx="3223260" cy="719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2. Never choose an alternative with NPV &lt; 0.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0795" y="2344222"/>
            <a:ext cx="3672840" cy="2712720"/>
          </a:xfrm>
          <a:prstGeom prst="roundRect">
            <a:avLst>
              <a:gd name="adj" fmla="val 124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395585" y="2569012"/>
            <a:ext cx="2644735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Wealth Maximization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10395585" y="3034308"/>
            <a:ext cx="3223260" cy="1797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NPV rule is based directly on the fundamental wealth maximization principle. Any other rule leaves money on the table.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73165" y="5281732"/>
            <a:ext cx="7570470" cy="2263140"/>
          </a:xfrm>
          <a:prstGeom prst="roundRect">
            <a:avLst>
              <a:gd name="adj" fmla="val 1490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497955" y="5506522"/>
            <a:ext cx="2644735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Formula Application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6497955" y="5971818"/>
            <a:ext cx="7120890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If buying: NPV = V - P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6497955" y="6466165"/>
            <a:ext cx="7120890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If selling: NPV = P - V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6497955" y="6960513"/>
            <a:ext cx="7120890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Where V is property value and P is price.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2265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Zero NPV Deals Are Acceptable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989659"/>
            <a:ext cx="572453" cy="5724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24124" y="3861316"/>
            <a:ext cx="22900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Normal Profit Included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324124" y="4708803"/>
            <a:ext cx="2290048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Zero NPV doesn't mean zero profit. The discount rate includes the normal expected return.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376" y="2989659"/>
            <a:ext cx="572453" cy="5724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3376" y="3861316"/>
            <a:ext cx="22900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Equilibrium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3376" y="4708803"/>
            <a:ext cx="2290048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 well-functioning markets, most deals will have approximately zero NPV from a market value perspective.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2628" y="2989659"/>
            <a:ext cx="572453" cy="5724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2628" y="3861316"/>
            <a:ext cx="22900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Buyer-Seller Balance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02628" y="4708803"/>
            <a:ext cx="22900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 both buyer and seller to benefit, the NPV must be zero for both sides.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001203"/>
            <a:ext cx="1029081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Choosing Among Zero-NPV Investments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303508"/>
            <a:ext cx="429577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Investment Value vs. Market Value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94773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property may have higher value to a specific investor due to unique abilities or synergies with other properties.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876205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This creates positive NPV from the investor's perspective even when market value NPV is zero.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33035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Other Considerations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38947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Portfolio diversification objectives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43614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Expertise in specific markets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8282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Target investment amounts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52949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Preferred business relationships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57616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Information quality differences</a:t>
            </a: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4143" y="1054179"/>
            <a:ext cx="6072783" cy="642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Hurdle Rate Decision Rule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43" y="2023705"/>
            <a:ext cx="1091684" cy="15872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74069" y="2241947"/>
            <a:ext cx="2881313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Maximize IRR Difference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74069" y="2694027"/>
            <a:ext cx="6305788" cy="69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Choose projects with highest spread between expected IRR and required return.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43" y="3610928"/>
            <a:ext cx="1091684" cy="131004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74069" y="3829169"/>
            <a:ext cx="2568773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Minimum Threshold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74069" y="4281249"/>
            <a:ext cx="6305788" cy="349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Never do deals with expected IRR less than required return.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43" y="4920972"/>
            <a:ext cx="1091684" cy="131004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74069" y="5139214"/>
            <a:ext cx="2568773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Equivalent to NPV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74069" y="5591294"/>
            <a:ext cx="6305788" cy="349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Typically gives same results as NPV rule when applied properly.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764143" y="6476643"/>
            <a:ext cx="7615714" cy="69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hurdle rate is the minimum acceptable rate of return for an investment, equivalent to the opportunity cost of capital including risk premium.</a:t>
            </a:r>
            <a:endParaRPr lang="en-US"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10233"/>
            <a:ext cx="960310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Potential Issues with Hurdle Rate Rule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638" y="2093000"/>
            <a:ext cx="2137529" cy="135719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2728793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84482" y="233231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Scale Differences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84482" y="2827853"/>
            <a:ext cx="529613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Ignores project size when comparing alternatives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5204936" y="3464838"/>
            <a:ext cx="8527971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814" y="3509962"/>
            <a:ext cx="4275058" cy="1357193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988" y="3978116"/>
            <a:ext cx="336590" cy="4207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53187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Risk Adjustment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53187" y="4244816"/>
            <a:ext cx="525351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May not properly account for different risk levels</a:t>
            </a:r>
            <a:endParaRPr lang="en-US" sz="1850" dirty="0"/>
          </a:p>
        </p:txBody>
      </p:sp>
      <p:sp>
        <p:nvSpPr>
          <p:cNvPr id="12" name="Shape 6"/>
          <p:cNvSpPr/>
          <p:nvPr/>
        </p:nvSpPr>
        <p:spPr>
          <a:xfrm>
            <a:off x="6273641" y="4881801"/>
            <a:ext cx="7459266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09" y="4926925"/>
            <a:ext cx="6412587" cy="135719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107" y="5395079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22012" y="516624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Mathematical Issues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22012" y="5661779"/>
            <a:ext cx="56828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IRR can be indeterminate in some cash flow patterns</a:t>
            </a:r>
            <a:endParaRPr lang="en-US" sz="1850" dirty="0"/>
          </a:p>
        </p:txBody>
      </p:sp>
      <p:sp>
        <p:nvSpPr>
          <p:cNvPr id="17" name="Text 9"/>
          <p:cNvSpPr/>
          <p:nvPr/>
        </p:nvSpPr>
        <p:spPr>
          <a:xfrm>
            <a:off x="837724" y="6553319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Example: Project A ($15M investment, 15% IRR) creates more wealth than Project B ($5M investment, 20% IRR) despite lower percentage return. NPV of Project A is $2.5M versus $1.67M for Project B.</a:t>
            </a:r>
            <a:endParaRPr lang="en-US" sz="18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9237" y="439341"/>
            <a:ext cx="7188041" cy="469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Numerical Example: Summit Heights Plaza with a $260,000 purchase price.</a:t>
            </a:r>
            <a:endParaRPr lang="en-US" sz="2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3" y="1077614"/>
            <a:ext cx="11634693" cy="65154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9237" y="8975169"/>
            <a:ext cx="13511927" cy="511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With a 12% required return, the present value is $248,075. At an asking price of $260,000, the NPV is -$11,925, indicating the investment falls short of the required return. The IRR at this price is 11.24%.</a:t>
            </a:r>
            <a:endParaRPr lang="en-US" sz="12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A8393-EBA2-A44B-1A8F-374509645C2B}"/>
              </a:ext>
            </a:extLst>
          </p:cNvPr>
          <p:cNvSpPr txBox="1"/>
          <p:nvPr/>
        </p:nvSpPr>
        <p:spPr>
          <a:xfrm>
            <a:off x="2656703" y="5585254"/>
            <a:ext cx="217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$25,000 per 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111D4-E2C2-4780-B574-8BC85CAD7F34}"/>
              </a:ext>
            </a:extLst>
          </p:cNvPr>
          <p:cNvSpPr txBox="1"/>
          <p:nvPr/>
        </p:nvSpPr>
        <p:spPr>
          <a:xfrm>
            <a:off x="6120714" y="5614086"/>
            <a:ext cx="217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$30,000 per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30E9A-D1EB-4CFA-0459-269322F7B0C7}"/>
              </a:ext>
            </a:extLst>
          </p:cNvPr>
          <p:cNvSpPr txBox="1"/>
          <p:nvPr/>
        </p:nvSpPr>
        <p:spPr>
          <a:xfrm>
            <a:off x="9588844" y="2051221"/>
            <a:ext cx="1383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Projected Sale Price of $300,000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890AF-6DCD-74FC-3C3D-55936E6E492C}"/>
              </a:ext>
            </a:extLst>
          </p:cNvPr>
          <p:cNvSpPr txBox="1"/>
          <p:nvPr/>
        </p:nvSpPr>
        <p:spPr>
          <a:xfrm>
            <a:off x="3562865" y="1390134"/>
            <a:ext cx="418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 Value of these flows is $248,075 when a 12% return is required.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8001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Sensitivity Analysis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262664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6.36%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6324124" y="3351609"/>
            <a:ext cx="22900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Discount Rate Impact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324124" y="4199096"/>
            <a:ext cx="22900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Value increase when rate drops from 12% to 11%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913376" y="2262664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2.65%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8913376" y="3351609"/>
            <a:ext cx="22900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Growth Rate Impact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913376" y="4199096"/>
            <a:ext cx="22900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Value increase with 25% vs. 20% growth after year 5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1502628" y="2262664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11.24%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11502628" y="3351609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Actual IRR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502628" y="3847148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At $260,000 purchase price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6324124" y="5617369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Small changes in key assumptions can significantly impact property valuation. A one percentage point decrease in discount rate increases value by 6.36%, while higher cash flow growth increases value by 2.65%.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1502" y="642342"/>
            <a:ext cx="7513796" cy="1369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Link Between Returns and Property Values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01502" y="2361605"/>
            <a:ext cx="523994" cy="52399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7058382" y="2441615"/>
            <a:ext cx="2740104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Inverse Relationship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7058382" y="2923699"/>
            <a:ext cx="6756916" cy="1117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prices investors pay for properties determine their expected returns. Future cash flow is independent of today's purchase price.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6301502" y="4507111"/>
            <a:ext cx="523994" cy="52399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058382" y="4587121"/>
            <a:ext cx="2740104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Factors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058382" y="5069205"/>
            <a:ext cx="6756916" cy="745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Future rents are determined by supply and demand in the space market, not by your purchase price.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6301502" y="6280071"/>
            <a:ext cx="523994" cy="52399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058382" y="6360081"/>
            <a:ext cx="2740104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Avoiding Bubbles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7058382" y="6842165"/>
            <a:ext cx="6756916" cy="745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"Greater Fool Theory" leads to disconnection between asset prices and cash flow potential, creating price bubbles.</a:t>
            </a:r>
            <a:endParaRPr lang="en-US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351" y="559713"/>
            <a:ext cx="4789408" cy="598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Key Takeaways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71" y="1697236"/>
            <a:ext cx="4288274" cy="428827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03" y="1697236"/>
            <a:ext cx="4288274" cy="428827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036" y="1697236"/>
            <a:ext cx="4288274" cy="4288274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712351" y="6346269"/>
            <a:ext cx="457914" cy="457914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2"/>
          <p:cNvSpPr/>
          <p:nvPr/>
        </p:nvSpPr>
        <p:spPr>
          <a:xfrm>
            <a:off x="1373743" y="6416159"/>
            <a:ext cx="284904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Value-Return Relationship</a:t>
            </a:r>
            <a:endParaRPr lang="en-US" sz="1850" dirty="0"/>
          </a:p>
        </p:txBody>
      </p:sp>
      <p:sp>
        <p:nvSpPr>
          <p:cNvPr id="8" name="Text 3"/>
          <p:cNvSpPr/>
          <p:nvPr/>
        </p:nvSpPr>
        <p:spPr>
          <a:xfrm>
            <a:off x="1373743" y="6837402"/>
            <a:ext cx="3570803" cy="977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prices determine expected returns because future cash flows are independent of purchase price.</a:t>
            </a: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>
            <a:off x="5198983" y="6346269"/>
            <a:ext cx="457914" cy="457914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5"/>
          <p:cNvSpPr/>
          <p:nvPr/>
        </p:nvSpPr>
        <p:spPr>
          <a:xfrm>
            <a:off x="5860375" y="6416159"/>
            <a:ext cx="2394704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DCF Fundamentals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5860375" y="6837402"/>
            <a:ext cx="3570922" cy="977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Forecast cash flows, determine discount rate, apply Gordon Growth Model for terminal value.</a:t>
            </a:r>
            <a:endParaRPr lang="en-US" sz="1600" dirty="0"/>
          </a:p>
        </p:txBody>
      </p:sp>
      <p:sp>
        <p:nvSpPr>
          <p:cNvPr id="12" name="Shape 7"/>
          <p:cNvSpPr/>
          <p:nvPr/>
        </p:nvSpPr>
        <p:spPr>
          <a:xfrm>
            <a:off x="9685734" y="6346269"/>
            <a:ext cx="457914" cy="457914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8"/>
          <p:cNvSpPr/>
          <p:nvPr/>
        </p:nvSpPr>
        <p:spPr>
          <a:xfrm>
            <a:off x="10347127" y="6416159"/>
            <a:ext cx="2394704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Decision Rules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10347127" y="6837402"/>
            <a:ext cx="3570922" cy="977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Use NPV or hurdle rate rules to maximize wealth, remembering that zero-NPV deals are acceptable.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1655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6650" y="3558183"/>
            <a:ext cx="8263414" cy="686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Discounted Cash Flow Model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16650" y="5294233"/>
            <a:ext cx="4215765" cy="233243"/>
          </a:xfrm>
          <a:prstGeom prst="roundRect">
            <a:avLst>
              <a:gd name="adj" fmla="val 1500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49893" y="5760720"/>
            <a:ext cx="3749278" cy="686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Forecast Expected Future Cash Flows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049893" y="6586895"/>
            <a:ext cx="3749278" cy="746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Predict the net cash flows the property will generate over time.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5207318" y="4944189"/>
            <a:ext cx="4215765" cy="233243"/>
          </a:xfrm>
          <a:prstGeom prst="roundRect">
            <a:avLst>
              <a:gd name="adj" fmla="val 1500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440561" y="5410676"/>
            <a:ext cx="3749278" cy="686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Ascertain Required Total Return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5440561" y="6236851"/>
            <a:ext cx="3749278" cy="1120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Determine the appropriate discount rate based on risk and opportunity cost.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9597985" y="4594265"/>
            <a:ext cx="4215765" cy="233243"/>
          </a:xfrm>
          <a:prstGeom prst="roundRect">
            <a:avLst>
              <a:gd name="adj" fmla="val 1500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831229" y="5060752"/>
            <a:ext cx="3749278" cy="686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Discount Cash Flows to Present Value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9831229" y="5886926"/>
            <a:ext cx="3749278" cy="746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Apply the discount rate to convert future cash flows to present value.</a:t>
            </a:r>
            <a:endParaRPr lang="en-US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8873" y="697587"/>
            <a:ext cx="6531650" cy="615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DCF Formula and Application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218873" y="1626989"/>
            <a:ext cx="7679055" cy="669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DCF formula calculates property value by summing all discounted future cash flows: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218873" y="2561392"/>
            <a:ext cx="7679055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873" y="2561392"/>
            <a:ext cx="7679055" cy="673179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873" y="3499366"/>
            <a:ext cx="1046321" cy="125563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74387" y="3708559"/>
            <a:ext cx="2462093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 Flows (CF)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474387" y="4141827"/>
            <a:ext cx="642354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Net cash flow generated by the property in each period.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873" y="4754999"/>
            <a:ext cx="1046321" cy="15212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74387" y="4964192"/>
            <a:ext cx="2462093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Discount Rate (r)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474387" y="5397460"/>
            <a:ext cx="6423541" cy="669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Expected average multiperiod total return, the opportunity cost of capital.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873" y="6276261"/>
            <a:ext cx="1046321" cy="125563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74387" y="6485453"/>
            <a:ext cx="2462093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Terminal Period (T)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7474387" y="6918722"/>
            <a:ext cx="642354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Final period including terminal value from property sale.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5456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Numerical Example: Office Building Valuation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3021568"/>
            <a:ext cx="7468553" cy="2152174"/>
          </a:xfrm>
          <a:prstGeom prst="roundRect">
            <a:avLst>
              <a:gd name="adj" fmla="val 1668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331744" y="3029188"/>
            <a:ext cx="7455456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71417" y="3180398"/>
            <a:ext cx="58257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Year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640241" y="3180398"/>
            <a:ext cx="578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2024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705255" y="3180398"/>
            <a:ext cx="578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2025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9770269" y="3180398"/>
            <a:ext cx="578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2026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835283" y="3180398"/>
            <a:ext cx="578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2027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11900297" y="3180398"/>
            <a:ext cx="578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2028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2965311" y="3180398"/>
            <a:ext cx="58257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2029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6331744" y="3714631"/>
            <a:ext cx="7455456" cy="14514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571417" y="3865840"/>
            <a:ext cx="58257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 Flow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7640241" y="3865840"/>
            <a:ext cx="5787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$1,000,000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8705255" y="3865840"/>
            <a:ext cx="5787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$1,000,000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9770269" y="3865840"/>
            <a:ext cx="5787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$1,000,000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10835283" y="3865840"/>
            <a:ext cx="5787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$1,500,000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11900297" y="3865840"/>
            <a:ext cx="5787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$1,500,000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12965311" y="3865840"/>
            <a:ext cx="58257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$16,500,000</a:t>
            </a:r>
            <a:endParaRPr lang="en-US" sz="1850" dirty="0"/>
          </a:p>
        </p:txBody>
      </p:sp>
      <p:sp>
        <p:nvSpPr>
          <p:cNvPr id="21" name="Text 18"/>
          <p:cNvSpPr/>
          <p:nvPr/>
        </p:nvSpPr>
        <p:spPr>
          <a:xfrm>
            <a:off x="6324124" y="5442942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With an 8% discount rate, this property's estimated market value is $15,098,000. At this price, the buyer gets an expected 8% return. A lower price would yield a higher return for the buyer but be unfair to the seller.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765810"/>
            <a:ext cx="744283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Single Blended Discount Rate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1828800"/>
            <a:ext cx="3614618" cy="3272314"/>
          </a:xfrm>
          <a:prstGeom prst="roundRect">
            <a:avLst>
              <a:gd name="adj" fmla="val 109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63439" y="206811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Different Risk Levels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63439" y="2563654"/>
            <a:ext cx="3135987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 theory, cash flows with different risk levels should be discounted at different rates. Contractual lease payments have lower risk than future market rents.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0178058" y="1828800"/>
            <a:ext cx="3614618" cy="3272314"/>
          </a:xfrm>
          <a:prstGeom prst="roundRect">
            <a:avLst>
              <a:gd name="adj" fmla="val 109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417373" y="2068116"/>
            <a:ext cx="295370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Intralease vs. Interlease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17373" y="2563654"/>
            <a:ext cx="3135987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Intralease discount rate applies to contractual cash flows. Interlease rate applies to future leases and reversion, reflecting higher risk.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24124" y="5340429"/>
            <a:ext cx="7468553" cy="2123242"/>
          </a:xfrm>
          <a:prstGeom prst="roundRect">
            <a:avLst>
              <a:gd name="adj" fmla="val 1691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563439" y="5579745"/>
            <a:ext cx="292107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Practical Simplification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63439" y="6075283"/>
            <a:ext cx="698992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 practice, a single blended rate is typically used for all cash flows, especially for properties with multiple leases expiring at different times.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958179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 Flow Growth Rate Simplification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7562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Constant Growth Rate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251835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Using a single growth parameter (g) simplifies forecasting.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9478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Formula Application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443407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E₀[CFₜ] = CF₀(1+E₀[g])ᵗ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20291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Long-Run Average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698450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 flows fluctuate short-term but tend to revert to long-run averages.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501134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Risk Adjustment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506879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Uncertainty in cash flows is captured by the discount rate, not the forecast.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7753" y="539484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3317" y="796052"/>
            <a:ext cx="9200317" cy="691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as a Perpetual Investment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823317" y="2075855"/>
            <a:ext cx="2767489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Long-Lived Assets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23317" y="2656880"/>
            <a:ext cx="6204942" cy="1129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is extremely long-lived. Buildings may be demolished, but land remains and new structures are built. Even cities destroyed in war are typically rebuilt.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23317" y="3997643"/>
            <a:ext cx="6204942" cy="752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Commercial real estate in central urban areas has proven remarkably durable throughout history.</a:t>
            </a:r>
            <a:endParaRPr lang="en-US" sz="18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761" y="2105263"/>
            <a:ext cx="6204942" cy="372296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609761" y="6092785"/>
            <a:ext cx="6204942" cy="1129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mathematical impact of distant cash flows diminishes significantly in present value calculations. Cash flows beyond 60 years contribute minimally to current value.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50344"/>
            <a:ext cx="1078349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Terminal Value and Gordon Growth Model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033111"/>
            <a:ext cx="2159079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09" y="2501265"/>
            <a:ext cx="336590" cy="4207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36119" y="2272427"/>
            <a:ext cx="302299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Terminal Value Concept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236119" y="2767965"/>
            <a:ext cx="783383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expected sales price of the property at the end of the holding period.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3116461" y="3375065"/>
            <a:ext cx="10556558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837724" y="3509962"/>
            <a:ext cx="431827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568" y="3978116"/>
            <a:ext cx="336590" cy="42076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95317" y="3749278"/>
            <a:ext cx="288536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Gordon Growth Model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95317" y="4244816"/>
            <a:ext cx="28853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 = CF₁/(r-g)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5275659" y="4851916"/>
            <a:ext cx="8397359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837724" y="4986814"/>
            <a:ext cx="6477476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107" y="5454968"/>
            <a:ext cx="336590" cy="42076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54516" y="52261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Direct Capitalization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54516" y="5721668"/>
            <a:ext cx="53262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Dividing first year's cash flow by the cap rate (r-g).</a:t>
            </a:r>
            <a:endParaRPr lang="en-US" sz="1850" dirty="0"/>
          </a:p>
        </p:txBody>
      </p:sp>
      <p:sp>
        <p:nvSpPr>
          <p:cNvPr id="17" name="Text 12"/>
          <p:cNvSpPr/>
          <p:nvPr/>
        </p:nvSpPr>
        <p:spPr>
          <a:xfrm>
            <a:off x="837724" y="6613207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Gordon Growth Model provides an elegant formula for valuing a perpetual cash flow stream. A property with higher initial cash flow, higher growth rate, or lower discount rate will be more valuable.</a:t>
            </a:r>
            <a:endParaRPr lang="en-US" sz="18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C6877-55A1-AFB6-0761-95BEC799CE7A}"/>
              </a:ext>
            </a:extLst>
          </p:cNvPr>
          <p:cNvSpPr txBox="1"/>
          <p:nvPr/>
        </p:nvSpPr>
        <p:spPr>
          <a:xfrm>
            <a:off x="8993875" y="3749278"/>
            <a:ext cx="4449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 that the going in cap rate is approximately equal to the total yield less the growth rate of the income flow.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1552</Words>
  <Application>Microsoft Office PowerPoint</Application>
  <PresentationFormat>Custom</PresentationFormat>
  <Paragraphs>185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Quattrocento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Norman Miller</cp:lastModifiedBy>
  <cp:revision>2</cp:revision>
  <dcterms:created xsi:type="dcterms:W3CDTF">2025-06-13T19:41:22Z</dcterms:created>
  <dcterms:modified xsi:type="dcterms:W3CDTF">2025-06-16T21:02:50Z</dcterms:modified>
</cp:coreProperties>
</file>