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4630400" cy="8229600"/>
  <p:notesSz cx="8229600" cy="14630400"/>
  <p:embeddedFontLst>
    <p:embeddedFont>
      <p:font typeface="Quattrocento" panose="02020502030000000404" pitchFamily="18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62" d="100"/>
          <a:sy n="62" d="100"/>
        </p:scale>
        <p:origin x="984" y="2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orman Miller" userId="33eb6ff97e000b03" providerId="LiveId" clId="{1176127F-D252-42B3-B95C-C5B736C1F5AA}"/>
    <pc:docChg chg="modSld">
      <pc:chgData name="Norman Miller" userId="33eb6ff97e000b03" providerId="LiveId" clId="{1176127F-D252-42B3-B95C-C5B736C1F5AA}" dt="2025-06-16T21:04:18.754" v="14" actId="403"/>
      <pc:docMkLst>
        <pc:docMk/>
      </pc:docMkLst>
      <pc:sldChg chg="modSp mod">
        <pc:chgData name="Norman Miller" userId="33eb6ff97e000b03" providerId="LiveId" clId="{1176127F-D252-42B3-B95C-C5B736C1F5AA}" dt="2025-06-16T21:04:18.754" v="14" actId="403"/>
        <pc:sldMkLst>
          <pc:docMk/>
          <pc:sldMk cId="0" sldId="270"/>
        </pc:sldMkLst>
        <pc:spChg chg="mod">
          <ac:chgData name="Norman Miller" userId="33eb6ff97e000b03" providerId="LiveId" clId="{1176127F-D252-42B3-B95C-C5B736C1F5AA}" dt="2025-06-16T21:03:41.865" v="4" actId="1076"/>
          <ac:spMkLst>
            <pc:docMk/>
            <pc:sldMk cId="0" sldId="270"/>
            <ac:spMk id="4" creationId="{00000000-0000-0000-0000-000000000000}"/>
          </ac:spMkLst>
        </pc:spChg>
        <pc:spChg chg="mod">
          <ac:chgData name="Norman Miller" userId="33eb6ff97e000b03" providerId="LiveId" clId="{1176127F-D252-42B3-B95C-C5B736C1F5AA}" dt="2025-06-16T21:04:18.754" v="14" actId="403"/>
          <ac:spMkLst>
            <pc:docMk/>
            <pc:sldMk cId="0" sldId="270"/>
            <ac:spMk id="5" creationId="{00000000-0000-0000-0000-000000000000}"/>
          </ac:spMkLst>
        </pc:spChg>
        <pc:spChg chg="mod">
          <ac:chgData name="Norman Miller" userId="33eb6ff97e000b03" providerId="LiveId" clId="{1176127F-D252-42B3-B95C-C5B736C1F5AA}" dt="2025-06-16T21:03:44.749" v="5" actId="1076"/>
          <ac:spMkLst>
            <pc:docMk/>
            <pc:sldMk cId="0" sldId="270"/>
            <ac:spMk id="6" creationId="{00000000-0000-0000-0000-000000000000}"/>
          </ac:spMkLst>
        </pc:spChg>
        <pc:spChg chg="mod">
          <ac:chgData name="Norman Miller" userId="33eb6ff97e000b03" providerId="LiveId" clId="{1176127F-D252-42B3-B95C-C5B736C1F5AA}" dt="2025-06-16T21:04:11.992" v="11" actId="403"/>
          <ac:spMkLst>
            <pc:docMk/>
            <pc:sldMk cId="0" sldId="270"/>
            <ac:spMk id="7" creationId="{00000000-0000-0000-0000-000000000000}"/>
          </ac:spMkLst>
        </pc:spChg>
        <pc:picChg chg="mod">
          <ac:chgData name="Norman Miller" userId="33eb6ff97e000b03" providerId="LiveId" clId="{1176127F-D252-42B3-B95C-C5B736C1F5AA}" dt="2025-06-16T21:03:37.400" v="3" actId="1076"/>
          <ac:picMkLst>
            <pc:docMk/>
            <pc:sldMk cId="0" sldId="270"/>
            <ac:picMk id="3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9624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2465189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Property Income Analysis: Nuts and Bolts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6324124" y="4232196"/>
            <a:ext cx="7468553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This presentation explores how property income is analyzed in commercial real estate investments. We'll examine cash flow components, understand rent determination, and learn how to evaluate property-level performance.</a:t>
            </a:r>
            <a:endParaRPr lang="en-US" sz="18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99216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4035743"/>
            <a:ext cx="11935778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Net Operating Income (NOI) % of PGI, example: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837724" y="5218390"/>
            <a:ext cx="3014305" cy="7898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200"/>
              </a:lnSpc>
              <a:buNone/>
            </a:pPr>
            <a:r>
              <a:rPr lang="en-US" sz="6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100%</a:t>
            </a:r>
            <a:endParaRPr lang="en-US" sz="6200" dirty="0"/>
          </a:p>
        </p:txBody>
      </p:sp>
      <p:sp>
        <p:nvSpPr>
          <p:cNvPr id="5" name="Text 2"/>
          <p:cNvSpPr/>
          <p:nvPr/>
        </p:nvSpPr>
        <p:spPr>
          <a:xfrm>
            <a:off x="936784" y="630733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PGI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837724" y="6802874"/>
            <a:ext cx="301430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Potential Gross Income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4151233" y="5218390"/>
            <a:ext cx="3014305" cy="7898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200"/>
              </a:lnSpc>
              <a:buNone/>
            </a:pPr>
            <a:r>
              <a:rPr lang="en-US" sz="6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92%</a:t>
            </a:r>
            <a:endParaRPr lang="en-US" sz="6200" dirty="0"/>
          </a:p>
        </p:txBody>
      </p:sp>
      <p:sp>
        <p:nvSpPr>
          <p:cNvPr id="8" name="Text 5"/>
          <p:cNvSpPr/>
          <p:nvPr/>
        </p:nvSpPr>
        <p:spPr>
          <a:xfrm>
            <a:off x="4250293" y="630733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EGI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4151233" y="6802874"/>
            <a:ext cx="301430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After 8% average vacancy</a:t>
            </a:r>
            <a:endParaRPr lang="en-US" sz="1850" dirty="0"/>
          </a:p>
        </p:txBody>
      </p:sp>
      <p:sp>
        <p:nvSpPr>
          <p:cNvPr id="10" name="Text 7"/>
          <p:cNvSpPr/>
          <p:nvPr/>
        </p:nvSpPr>
        <p:spPr>
          <a:xfrm>
            <a:off x="7464743" y="5218390"/>
            <a:ext cx="3014305" cy="7898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200"/>
              </a:lnSpc>
              <a:buNone/>
            </a:pPr>
            <a:r>
              <a:rPr lang="en-US" sz="6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67%</a:t>
            </a:r>
            <a:endParaRPr lang="en-US" sz="6200" dirty="0"/>
          </a:p>
        </p:txBody>
      </p:sp>
      <p:sp>
        <p:nvSpPr>
          <p:cNvPr id="11" name="Text 8"/>
          <p:cNvSpPr/>
          <p:nvPr/>
        </p:nvSpPr>
        <p:spPr>
          <a:xfrm>
            <a:off x="7563803" y="630733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NOI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7464743" y="6802874"/>
            <a:ext cx="301430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After operating expenses</a:t>
            </a:r>
            <a:endParaRPr lang="en-US" sz="1850" dirty="0"/>
          </a:p>
        </p:txBody>
      </p:sp>
      <p:sp>
        <p:nvSpPr>
          <p:cNvPr id="13" name="Text 10"/>
          <p:cNvSpPr/>
          <p:nvPr/>
        </p:nvSpPr>
        <p:spPr>
          <a:xfrm>
            <a:off x="10778252" y="5218390"/>
            <a:ext cx="3014424" cy="7898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200"/>
              </a:lnSpc>
              <a:buNone/>
            </a:pPr>
            <a:r>
              <a:rPr lang="en-US" sz="6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45%</a:t>
            </a:r>
            <a:endParaRPr lang="en-US" sz="6200" dirty="0"/>
          </a:p>
        </p:txBody>
      </p:sp>
      <p:sp>
        <p:nvSpPr>
          <p:cNvPr id="14" name="Text 11"/>
          <p:cNvSpPr/>
          <p:nvPr/>
        </p:nvSpPr>
        <p:spPr>
          <a:xfrm>
            <a:off x="10877312" y="630733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PBTCF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10778252" y="6802874"/>
            <a:ext cx="3014424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After capital expenditures</a:t>
            </a:r>
            <a:endParaRPr lang="en-US" sz="18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8274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07125" y="3518892"/>
            <a:ext cx="10534055" cy="6782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Capital Improvement Expenditures (CapEx)</a:t>
            </a:r>
            <a:endParaRPr lang="en-US" sz="4250" dirty="0"/>
          </a:p>
        </p:txBody>
      </p:sp>
      <p:sp>
        <p:nvSpPr>
          <p:cNvPr id="4" name="Shape 1"/>
          <p:cNvSpPr/>
          <p:nvPr/>
        </p:nvSpPr>
        <p:spPr>
          <a:xfrm>
            <a:off x="807125" y="4543068"/>
            <a:ext cx="518874" cy="518874"/>
          </a:xfrm>
          <a:prstGeom prst="roundRect">
            <a:avLst>
              <a:gd name="adj" fmla="val 6667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803" y="4599027"/>
            <a:ext cx="325517" cy="406956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556623" y="4622244"/>
            <a:ext cx="2887266" cy="3390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Building Improvements</a:t>
            </a:r>
            <a:endParaRPr lang="en-US" sz="2100" dirty="0"/>
          </a:p>
        </p:txBody>
      </p:sp>
      <p:sp>
        <p:nvSpPr>
          <p:cNvPr id="7" name="Text 3"/>
          <p:cNvSpPr/>
          <p:nvPr/>
        </p:nvSpPr>
        <p:spPr>
          <a:xfrm>
            <a:off x="1556623" y="5099685"/>
            <a:ext cx="5614392" cy="7379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Major expenditures that maintain or add value to the property over the long term.</a:t>
            </a:r>
            <a:endParaRPr lang="en-US" sz="1800" dirty="0"/>
          </a:p>
        </p:txBody>
      </p:sp>
      <p:sp>
        <p:nvSpPr>
          <p:cNvPr id="8" name="Shape 4"/>
          <p:cNvSpPr/>
          <p:nvPr/>
        </p:nvSpPr>
        <p:spPr>
          <a:xfrm>
            <a:off x="7459266" y="4543068"/>
            <a:ext cx="518874" cy="518874"/>
          </a:xfrm>
          <a:prstGeom prst="roundRect">
            <a:avLst>
              <a:gd name="adj" fmla="val 6667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5944" y="4599027"/>
            <a:ext cx="325517" cy="40695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8208764" y="4622244"/>
            <a:ext cx="3289697" cy="3390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Tenant Improvements (TIs)</a:t>
            </a:r>
            <a:endParaRPr lang="en-US" sz="2100" dirty="0"/>
          </a:p>
        </p:txBody>
      </p:sp>
      <p:sp>
        <p:nvSpPr>
          <p:cNvPr id="11" name="Text 6"/>
          <p:cNvSpPr/>
          <p:nvPr/>
        </p:nvSpPr>
        <p:spPr>
          <a:xfrm>
            <a:off x="8208764" y="5099685"/>
            <a:ext cx="5614511" cy="7379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Customized physical improvements provided to tenants when signing leases.</a:t>
            </a:r>
            <a:endParaRPr lang="en-US" sz="1800" dirty="0"/>
          </a:p>
        </p:txBody>
      </p:sp>
      <p:sp>
        <p:nvSpPr>
          <p:cNvPr id="12" name="Shape 7"/>
          <p:cNvSpPr/>
          <p:nvPr/>
        </p:nvSpPr>
        <p:spPr>
          <a:xfrm>
            <a:off x="807125" y="6298882"/>
            <a:ext cx="518874" cy="518874"/>
          </a:xfrm>
          <a:prstGeom prst="roundRect">
            <a:avLst>
              <a:gd name="adj" fmla="val 6667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803" y="6354842"/>
            <a:ext cx="325517" cy="406956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556623" y="6378059"/>
            <a:ext cx="2713196" cy="3390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Leasing Commissions</a:t>
            </a:r>
            <a:endParaRPr lang="en-US" sz="2100" dirty="0"/>
          </a:p>
        </p:txBody>
      </p:sp>
      <p:sp>
        <p:nvSpPr>
          <p:cNvPr id="15" name="Text 9"/>
          <p:cNvSpPr/>
          <p:nvPr/>
        </p:nvSpPr>
        <p:spPr>
          <a:xfrm>
            <a:off x="1556623" y="6855500"/>
            <a:ext cx="5614392" cy="7379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Fees paid to brokers for securing tenants, typically 1-8% of lease value.</a:t>
            </a:r>
            <a:endParaRPr lang="en-US" sz="1800" dirty="0"/>
          </a:p>
        </p:txBody>
      </p:sp>
      <p:sp>
        <p:nvSpPr>
          <p:cNvPr id="16" name="Shape 10"/>
          <p:cNvSpPr/>
          <p:nvPr/>
        </p:nvSpPr>
        <p:spPr>
          <a:xfrm>
            <a:off x="7459266" y="6298882"/>
            <a:ext cx="518874" cy="518874"/>
          </a:xfrm>
          <a:prstGeom prst="roundRect">
            <a:avLst>
              <a:gd name="adj" fmla="val 6667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5944" y="6354842"/>
            <a:ext cx="325517" cy="406956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8208764" y="6378059"/>
            <a:ext cx="2735342" cy="3390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Timing Characteristics</a:t>
            </a:r>
            <a:endParaRPr lang="en-US" sz="2100" dirty="0"/>
          </a:p>
        </p:txBody>
      </p:sp>
      <p:sp>
        <p:nvSpPr>
          <p:cNvPr id="19" name="Text 12"/>
          <p:cNvSpPr/>
          <p:nvPr/>
        </p:nvSpPr>
        <p:spPr>
          <a:xfrm>
            <a:off x="8208764" y="6855500"/>
            <a:ext cx="5614511" cy="7379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Occur less frequently and at irregular intervals, with considerable owner discretion.</a:t>
            </a:r>
            <a:endParaRPr lang="en-US" sz="18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04478" y="643176"/>
            <a:ext cx="7507843" cy="13746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Property-Before-Tax Cash Flow (PBTCF)</a:t>
            </a:r>
            <a:endParaRPr lang="en-US" sz="43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4478" y="2368391"/>
            <a:ext cx="1168718" cy="1402437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706916" y="2602111"/>
            <a:ext cx="2749987" cy="343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NOI</a:t>
            </a:r>
            <a:endParaRPr lang="en-US" sz="2150" dirty="0"/>
          </a:p>
        </p:txBody>
      </p:sp>
      <p:sp>
        <p:nvSpPr>
          <p:cNvPr id="6" name="Text 2"/>
          <p:cNvSpPr/>
          <p:nvPr/>
        </p:nvSpPr>
        <p:spPr>
          <a:xfrm>
            <a:off x="7706916" y="3085981"/>
            <a:ext cx="6105406" cy="3738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Net Operating Income</a:t>
            </a:r>
            <a:endParaRPr lang="en-US" sz="18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4478" y="3770828"/>
            <a:ext cx="1168718" cy="1402437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706916" y="4004548"/>
            <a:ext cx="2749987" cy="343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Subtract</a:t>
            </a:r>
            <a:endParaRPr lang="en-US" sz="2150" dirty="0"/>
          </a:p>
        </p:txBody>
      </p:sp>
      <p:sp>
        <p:nvSpPr>
          <p:cNvPr id="9" name="Text 4"/>
          <p:cNvSpPr/>
          <p:nvPr/>
        </p:nvSpPr>
        <p:spPr>
          <a:xfrm>
            <a:off x="7706916" y="4488418"/>
            <a:ext cx="6105406" cy="3738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Capital Expenditures</a:t>
            </a:r>
            <a:endParaRPr lang="en-US" sz="18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4478" y="5173266"/>
            <a:ext cx="1168718" cy="1402437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706916" y="5406985"/>
            <a:ext cx="2749987" cy="3437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Equals</a:t>
            </a:r>
            <a:endParaRPr lang="en-US" sz="2150" dirty="0"/>
          </a:p>
        </p:txBody>
      </p:sp>
      <p:sp>
        <p:nvSpPr>
          <p:cNvPr id="12" name="Text 6"/>
          <p:cNvSpPr/>
          <p:nvPr/>
        </p:nvSpPr>
        <p:spPr>
          <a:xfrm>
            <a:off x="7706916" y="5890855"/>
            <a:ext cx="6105406" cy="3738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PBTCF</a:t>
            </a:r>
            <a:endParaRPr lang="en-US" sz="1800" dirty="0"/>
          </a:p>
        </p:txBody>
      </p:sp>
      <p:sp>
        <p:nvSpPr>
          <p:cNvPr id="13" name="Text 7"/>
          <p:cNvSpPr/>
          <p:nvPr/>
        </p:nvSpPr>
        <p:spPr>
          <a:xfrm>
            <a:off x="6304478" y="6838593"/>
            <a:ext cx="7507843" cy="7477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PBTCF represents the true free-and-clear cash flow available to property owners before debt service and income taxes.</a:t>
            </a:r>
            <a:endParaRPr lang="en-US" sz="18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1340406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Reversion Cash Flows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6324124" y="2403396"/>
            <a:ext cx="3614618" cy="2506266"/>
          </a:xfrm>
          <a:prstGeom prst="roundRect">
            <a:avLst>
              <a:gd name="adj" fmla="val 1433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6563439" y="264271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Definition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563439" y="3138249"/>
            <a:ext cx="3135987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Cash flows that occur when the property is sold, typically at the end of the holding period.</a:t>
            </a:r>
            <a:endParaRPr lang="en-US" sz="1850" dirty="0"/>
          </a:p>
        </p:txBody>
      </p:sp>
      <p:sp>
        <p:nvSpPr>
          <p:cNvPr id="7" name="Shape 4"/>
          <p:cNvSpPr/>
          <p:nvPr/>
        </p:nvSpPr>
        <p:spPr>
          <a:xfrm>
            <a:off x="10178058" y="2403396"/>
            <a:ext cx="3614618" cy="2506266"/>
          </a:xfrm>
          <a:prstGeom prst="roundRect">
            <a:avLst>
              <a:gd name="adj" fmla="val 1433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10417373" y="264271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Components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417373" y="3138249"/>
            <a:ext cx="3135987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Expected resale price minus selling expenses such as broker fees and transaction costs.</a:t>
            </a:r>
            <a:endParaRPr lang="en-US" sz="1850" dirty="0"/>
          </a:p>
        </p:txBody>
      </p:sp>
      <p:sp>
        <p:nvSpPr>
          <p:cNvPr id="10" name="Shape 7"/>
          <p:cNvSpPr/>
          <p:nvPr/>
        </p:nvSpPr>
        <p:spPr>
          <a:xfrm>
            <a:off x="6324124" y="5148977"/>
            <a:ext cx="7468553" cy="1740218"/>
          </a:xfrm>
          <a:prstGeom prst="roundRect">
            <a:avLst>
              <a:gd name="adj" fmla="val 2063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6563439" y="538829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Importance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6563439" y="5883831"/>
            <a:ext cx="6989921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Must be included in any complete investment analysis, even if there are no immediate plans to sell.</a:t>
            </a:r>
            <a:endParaRPr lang="en-US" sz="18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99942" y="727591"/>
            <a:ext cx="7252811" cy="5995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Forecasting Property Value at Sale</a:t>
            </a:r>
            <a:endParaRPr lang="en-US" sz="3750" dirty="0"/>
          </a:p>
        </p:txBody>
      </p:sp>
      <p:sp>
        <p:nvSpPr>
          <p:cNvPr id="4" name="Shape 1"/>
          <p:cNvSpPr/>
          <p:nvPr/>
        </p:nvSpPr>
        <p:spPr>
          <a:xfrm>
            <a:off x="6199942" y="1632942"/>
            <a:ext cx="203835" cy="1481971"/>
          </a:xfrm>
          <a:prstGeom prst="roundRect">
            <a:avLst>
              <a:gd name="adj" fmla="val 15003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6607612" y="1836777"/>
            <a:ext cx="2398514" cy="299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Project Future NOI</a:t>
            </a:r>
            <a:endParaRPr lang="en-US" sz="1850" dirty="0"/>
          </a:p>
        </p:txBody>
      </p:sp>
      <p:sp>
        <p:nvSpPr>
          <p:cNvPr id="6" name="Text 3"/>
          <p:cNvSpPr/>
          <p:nvPr/>
        </p:nvSpPr>
        <p:spPr>
          <a:xfrm>
            <a:off x="6607612" y="2258854"/>
            <a:ext cx="7309247" cy="6522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Forecast the NOI for one year beyond the analysis period (e.g., Year 11 in a 10-year analysis).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6505694" y="3267789"/>
            <a:ext cx="203835" cy="1223248"/>
          </a:xfrm>
          <a:prstGeom prst="roundRect">
            <a:avLst>
              <a:gd name="adj" fmla="val 15003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6913364" y="3471624"/>
            <a:ext cx="3188137" cy="299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Determine Terminal Cap Rate</a:t>
            </a:r>
            <a:endParaRPr lang="en-US" sz="1850" dirty="0"/>
          </a:p>
        </p:txBody>
      </p:sp>
      <p:sp>
        <p:nvSpPr>
          <p:cNvPr id="9" name="Text 6"/>
          <p:cNvSpPr/>
          <p:nvPr/>
        </p:nvSpPr>
        <p:spPr>
          <a:xfrm>
            <a:off x="6913364" y="3893701"/>
            <a:ext cx="7003494" cy="326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Estimate the appropriate cap rate at time of sale (going-out cap rate).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6811566" y="4643914"/>
            <a:ext cx="203835" cy="1223248"/>
          </a:xfrm>
          <a:prstGeom prst="roundRect">
            <a:avLst>
              <a:gd name="adj" fmla="val 15003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7219236" y="4847749"/>
            <a:ext cx="2653308" cy="299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Calculate Terminal Value</a:t>
            </a:r>
            <a:endParaRPr lang="en-US" sz="1850" dirty="0"/>
          </a:p>
        </p:txBody>
      </p:sp>
      <p:sp>
        <p:nvSpPr>
          <p:cNvPr id="12" name="Text 9"/>
          <p:cNvSpPr/>
          <p:nvPr/>
        </p:nvSpPr>
        <p:spPr>
          <a:xfrm>
            <a:off x="7219236" y="5269825"/>
            <a:ext cx="6697623" cy="326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Divide the projected NOI by the terminal cap rate: TV = NOI ÷ Cap Rate.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7117318" y="6020038"/>
            <a:ext cx="203835" cy="1481971"/>
          </a:xfrm>
          <a:prstGeom prst="roundRect">
            <a:avLst>
              <a:gd name="adj" fmla="val 15003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Text 11"/>
          <p:cNvSpPr/>
          <p:nvPr/>
        </p:nvSpPr>
        <p:spPr>
          <a:xfrm>
            <a:off x="7524988" y="6223873"/>
            <a:ext cx="2398514" cy="299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Subtract Selling Costs</a:t>
            </a:r>
            <a:endParaRPr lang="en-US" sz="1850" dirty="0"/>
          </a:p>
        </p:txBody>
      </p:sp>
      <p:sp>
        <p:nvSpPr>
          <p:cNvPr id="15" name="Text 12"/>
          <p:cNvSpPr/>
          <p:nvPr/>
        </p:nvSpPr>
        <p:spPr>
          <a:xfrm>
            <a:off x="7524988" y="6645950"/>
            <a:ext cx="6391870" cy="6522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Deduct selling expenses (typically 2.5-10% of sale price) to find net proceeds.</a:t>
            </a:r>
            <a:endParaRPr lang="en-US" sz="16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59237" y="439341"/>
            <a:ext cx="4670703" cy="4699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00"/>
              </a:lnSpc>
              <a:buNone/>
            </a:pPr>
            <a:r>
              <a:rPr lang="en-US" sz="29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Cap Rates vs. Income Yields</a:t>
            </a:r>
            <a:endParaRPr lang="en-US" sz="29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226" y="894777"/>
            <a:ext cx="13511928" cy="6657737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4432120" y="7753130"/>
            <a:ext cx="159782" cy="159782"/>
          </a:xfrm>
          <a:prstGeom prst="roundRect">
            <a:avLst>
              <a:gd name="adj" fmla="val 11446"/>
            </a:avLst>
          </a:prstGeom>
          <a:solidFill>
            <a:srgbClr val="D9491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4773039" y="7718346"/>
            <a:ext cx="1849278" cy="5112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Cap Rate</a:t>
            </a:r>
            <a:endParaRPr lang="en-US" dirty="0"/>
          </a:p>
        </p:txBody>
      </p:sp>
      <p:sp>
        <p:nvSpPr>
          <p:cNvPr id="6" name="Shape 3"/>
          <p:cNvSpPr/>
          <p:nvPr/>
        </p:nvSpPr>
        <p:spPr>
          <a:xfrm>
            <a:off x="8008084" y="7771179"/>
            <a:ext cx="159782" cy="159782"/>
          </a:xfrm>
          <a:prstGeom prst="roundRect">
            <a:avLst>
              <a:gd name="adj" fmla="val 11446"/>
            </a:avLst>
          </a:prstGeom>
          <a:solidFill>
            <a:srgbClr val="EF997E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8365904" y="7771179"/>
            <a:ext cx="951667" cy="1597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Income Yield</a:t>
            </a:r>
            <a:endParaRPr lang="en-US" dirty="0"/>
          </a:p>
        </p:txBody>
      </p:sp>
      <p:sp>
        <p:nvSpPr>
          <p:cNvPr id="8" name="Text 5"/>
          <p:cNvSpPr/>
          <p:nvPr/>
        </p:nvSpPr>
        <p:spPr>
          <a:xfrm>
            <a:off x="559237" y="8975169"/>
            <a:ext cx="13511927" cy="5112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Cap rates (NOI/Value) are typically higher than income yields (PBTCF/Value) due to capital expenditures. The gap is smallest for industrial properties, which often have lower CapEx requirements.</a:t>
            </a:r>
            <a:endParaRPr lang="en-US" sz="12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4829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8638" y="598884"/>
            <a:ext cx="5124688" cy="6405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Selling Expenses</a:t>
            </a:r>
            <a:endParaRPr lang="en-US" sz="40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638" y="1566029"/>
            <a:ext cx="544473" cy="544473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248638" y="2382679"/>
            <a:ext cx="2358390" cy="6405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Property Assessment</a:t>
            </a:r>
            <a:endParaRPr lang="en-US" sz="2000" dirty="0"/>
          </a:p>
        </p:txBody>
      </p:sp>
      <p:sp>
        <p:nvSpPr>
          <p:cNvPr id="6" name="Text 2"/>
          <p:cNvSpPr/>
          <p:nvPr/>
        </p:nvSpPr>
        <p:spPr>
          <a:xfrm>
            <a:off x="6248638" y="3153847"/>
            <a:ext cx="2358390" cy="10451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Engineering firms evaluate the property's condition.</a:t>
            </a:r>
            <a:endParaRPr lang="en-US" sz="17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9205" y="1566029"/>
            <a:ext cx="544473" cy="544473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8879205" y="2382679"/>
            <a:ext cx="2358390" cy="320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Appraisal</a:t>
            </a:r>
            <a:endParaRPr lang="en-US" sz="2000" dirty="0"/>
          </a:p>
        </p:txBody>
      </p:sp>
      <p:sp>
        <p:nvSpPr>
          <p:cNvPr id="9" name="Text 4"/>
          <p:cNvSpPr/>
          <p:nvPr/>
        </p:nvSpPr>
        <p:spPr>
          <a:xfrm>
            <a:off x="8879205" y="2833568"/>
            <a:ext cx="2358390" cy="10451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Professional valuation to set realistic asking price.</a:t>
            </a:r>
            <a:endParaRPr lang="en-US" sz="17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09772" y="1566029"/>
            <a:ext cx="544473" cy="544473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1509772" y="2382679"/>
            <a:ext cx="2358390" cy="320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Brokerage Fees</a:t>
            </a:r>
            <a:endParaRPr lang="en-US" sz="2000" dirty="0"/>
          </a:p>
        </p:txBody>
      </p:sp>
      <p:sp>
        <p:nvSpPr>
          <p:cNvPr id="12" name="Text 6"/>
          <p:cNvSpPr/>
          <p:nvPr/>
        </p:nvSpPr>
        <p:spPr>
          <a:xfrm>
            <a:off x="11509772" y="2833568"/>
            <a:ext cx="2358390" cy="10451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1-8% of selling price depending on property size and type.</a:t>
            </a:r>
            <a:endParaRPr lang="en-US" sz="17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8638" y="4743450"/>
            <a:ext cx="544473" cy="544473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6248638" y="5560100"/>
            <a:ext cx="2358390" cy="320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Closing Costs</a:t>
            </a:r>
            <a:endParaRPr lang="en-US" sz="2000" dirty="0"/>
          </a:p>
        </p:txBody>
      </p:sp>
      <p:sp>
        <p:nvSpPr>
          <p:cNvPr id="15" name="Text 8"/>
          <p:cNvSpPr/>
          <p:nvPr/>
        </p:nvSpPr>
        <p:spPr>
          <a:xfrm>
            <a:off x="6248638" y="6010989"/>
            <a:ext cx="2358390" cy="6967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Legal fees and title clearance expenses.</a:t>
            </a:r>
            <a:endParaRPr lang="en-US" sz="1700" dirty="0"/>
          </a:p>
        </p:txBody>
      </p:sp>
      <p:sp>
        <p:nvSpPr>
          <p:cNvPr id="16" name="Text 9"/>
          <p:cNvSpPr/>
          <p:nvPr/>
        </p:nvSpPr>
        <p:spPr>
          <a:xfrm>
            <a:off x="6248638" y="6952655"/>
            <a:ext cx="7619524" cy="6967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Total selling costs typically range from 2.5% to 10% of the sales price, with larger properties having relatively lower percentage costs.</a:t>
            </a:r>
            <a:endParaRPr lang="en-US" sz="17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88419" y="975003"/>
            <a:ext cx="7767161" cy="11572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550"/>
              </a:lnSpc>
              <a:buNone/>
            </a:pPr>
            <a:r>
              <a:rPr lang="en-US" sz="36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Sample Proforma Cash Flow Projection</a:t>
            </a:r>
            <a:endParaRPr lang="en-US" sz="3600" dirty="0"/>
          </a:p>
        </p:txBody>
      </p:sp>
      <p:sp>
        <p:nvSpPr>
          <p:cNvPr id="4" name="Shape 1"/>
          <p:cNvSpPr/>
          <p:nvPr/>
        </p:nvSpPr>
        <p:spPr>
          <a:xfrm>
            <a:off x="688419" y="2427327"/>
            <a:ext cx="7767161" cy="3976568"/>
          </a:xfrm>
          <a:prstGeom prst="roundRect">
            <a:avLst>
              <a:gd name="adj" fmla="val 742"/>
            </a:avLst>
          </a:prstGeom>
          <a:noFill/>
          <a:ln w="7620">
            <a:solidFill>
              <a:srgbClr val="FFFFFF">
                <a:alpha val="24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Shape 2"/>
          <p:cNvSpPr/>
          <p:nvPr/>
        </p:nvSpPr>
        <p:spPr>
          <a:xfrm>
            <a:off x="696039" y="2434947"/>
            <a:ext cx="7753469" cy="565904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893088" y="2560558"/>
            <a:ext cx="894993" cy="314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Year</a:t>
            </a:r>
            <a:endParaRPr lang="en-US" sz="1500" dirty="0"/>
          </a:p>
        </p:txBody>
      </p:sp>
      <p:sp>
        <p:nvSpPr>
          <p:cNvPr id="7" name="Text 4"/>
          <p:cNvSpPr/>
          <p:nvPr/>
        </p:nvSpPr>
        <p:spPr>
          <a:xfrm>
            <a:off x="2189083" y="2560558"/>
            <a:ext cx="891183" cy="314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1</a:t>
            </a:r>
            <a:endParaRPr lang="en-US" sz="1500" dirty="0"/>
          </a:p>
        </p:txBody>
      </p:sp>
      <p:sp>
        <p:nvSpPr>
          <p:cNvPr id="8" name="Text 5"/>
          <p:cNvSpPr/>
          <p:nvPr/>
        </p:nvSpPr>
        <p:spPr>
          <a:xfrm>
            <a:off x="3481268" y="2560558"/>
            <a:ext cx="891183" cy="314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2</a:t>
            </a:r>
            <a:endParaRPr lang="en-US" sz="1500" dirty="0"/>
          </a:p>
        </p:txBody>
      </p:sp>
      <p:sp>
        <p:nvSpPr>
          <p:cNvPr id="9" name="Text 6"/>
          <p:cNvSpPr/>
          <p:nvPr/>
        </p:nvSpPr>
        <p:spPr>
          <a:xfrm>
            <a:off x="4773454" y="2560558"/>
            <a:ext cx="891183" cy="314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3</a:t>
            </a:r>
            <a:endParaRPr lang="en-US" sz="1500" dirty="0"/>
          </a:p>
        </p:txBody>
      </p:sp>
      <p:sp>
        <p:nvSpPr>
          <p:cNvPr id="10" name="Text 7"/>
          <p:cNvSpPr/>
          <p:nvPr/>
        </p:nvSpPr>
        <p:spPr>
          <a:xfrm>
            <a:off x="6065639" y="2560558"/>
            <a:ext cx="891183" cy="314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4</a:t>
            </a:r>
            <a:endParaRPr lang="en-US" sz="1500" dirty="0"/>
          </a:p>
        </p:txBody>
      </p:sp>
      <p:sp>
        <p:nvSpPr>
          <p:cNvPr id="11" name="Text 8"/>
          <p:cNvSpPr/>
          <p:nvPr/>
        </p:nvSpPr>
        <p:spPr>
          <a:xfrm>
            <a:off x="7357824" y="2560558"/>
            <a:ext cx="894993" cy="314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5</a:t>
            </a:r>
            <a:endParaRPr lang="en-US" sz="1500" dirty="0"/>
          </a:p>
        </p:txBody>
      </p:sp>
      <p:sp>
        <p:nvSpPr>
          <p:cNvPr id="12" name="Shape 9"/>
          <p:cNvSpPr/>
          <p:nvPr/>
        </p:nvSpPr>
        <p:spPr>
          <a:xfrm>
            <a:off x="696039" y="3000851"/>
            <a:ext cx="7753469" cy="565904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0"/>
          <p:cNvSpPr/>
          <p:nvPr/>
        </p:nvSpPr>
        <p:spPr>
          <a:xfrm>
            <a:off x="893088" y="3126462"/>
            <a:ext cx="894993" cy="314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PGI</a:t>
            </a:r>
            <a:endParaRPr lang="en-US" sz="1500" dirty="0"/>
          </a:p>
        </p:txBody>
      </p:sp>
      <p:sp>
        <p:nvSpPr>
          <p:cNvPr id="14" name="Text 11"/>
          <p:cNvSpPr/>
          <p:nvPr/>
        </p:nvSpPr>
        <p:spPr>
          <a:xfrm>
            <a:off x="2189083" y="3126462"/>
            <a:ext cx="891183" cy="314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$103,000</a:t>
            </a:r>
            <a:endParaRPr lang="en-US" sz="1500" dirty="0"/>
          </a:p>
        </p:txBody>
      </p:sp>
      <p:sp>
        <p:nvSpPr>
          <p:cNvPr id="15" name="Text 12"/>
          <p:cNvSpPr/>
          <p:nvPr/>
        </p:nvSpPr>
        <p:spPr>
          <a:xfrm>
            <a:off x="3481268" y="3126462"/>
            <a:ext cx="891183" cy="314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$106,090</a:t>
            </a:r>
            <a:endParaRPr lang="en-US" sz="1500" dirty="0"/>
          </a:p>
        </p:txBody>
      </p:sp>
      <p:sp>
        <p:nvSpPr>
          <p:cNvPr id="16" name="Text 13"/>
          <p:cNvSpPr/>
          <p:nvPr/>
        </p:nvSpPr>
        <p:spPr>
          <a:xfrm>
            <a:off x="4773454" y="3126462"/>
            <a:ext cx="891183" cy="314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$109,273</a:t>
            </a:r>
            <a:endParaRPr lang="en-US" sz="1500" dirty="0"/>
          </a:p>
        </p:txBody>
      </p:sp>
      <p:sp>
        <p:nvSpPr>
          <p:cNvPr id="17" name="Text 14"/>
          <p:cNvSpPr/>
          <p:nvPr/>
        </p:nvSpPr>
        <p:spPr>
          <a:xfrm>
            <a:off x="6065639" y="3126462"/>
            <a:ext cx="891183" cy="314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$112,551</a:t>
            </a:r>
            <a:endParaRPr lang="en-US" sz="1500" dirty="0"/>
          </a:p>
        </p:txBody>
      </p:sp>
      <p:sp>
        <p:nvSpPr>
          <p:cNvPr id="18" name="Text 15"/>
          <p:cNvSpPr/>
          <p:nvPr/>
        </p:nvSpPr>
        <p:spPr>
          <a:xfrm>
            <a:off x="7357824" y="3126462"/>
            <a:ext cx="894993" cy="314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$115,927</a:t>
            </a:r>
            <a:endParaRPr lang="en-US" sz="1500" dirty="0"/>
          </a:p>
        </p:txBody>
      </p:sp>
      <p:sp>
        <p:nvSpPr>
          <p:cNvPr id="19" name="Shape 16"/>
          <p:cNvSpPr/>
          <p:nvPr/>
        </p:nvSpPr>
        <p:spPr>
          <a:xfrm>
            <a:off x="696039" y="3566755"/>
            <a:ext cx="7753469" cy="565904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0" name="Text 17"/>
          <p:cNvSpPr/>
          <p:nvPr/>
        </p:nvSpPr>
        <p:spPr>
          <a:xfrm>
            <a:off x="893088" y="3692366"/>
            <a:ext cx="894993" cy="314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Vacancy</a:t>
            </a:r>
            <a:endParaRPr lang="en-US" sz="1500" dirty="0"/>
          </a:p>
        </p:txBody>
      </p:sp>
      <p:sp>
        <p:nvSpPr>
          <p:cNvPr id="21" name="Text 18"/>
          <p:cNvSpPr/>
          <p:nvPr/>
        </p:nvSpPr>
        <p:spPr>
          <a:xfrm>
            <a:off x="2189083" y="3692366"/>
            <a:ext cx="891183" cy="314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$5,150</a:t>
            </a:r>
            <a:endParaRPr lang="en-US" sz="1500" dirty="0"/>
          </a:p>
        </p:txBody>
      </p:sp>
      <p:sp>
        <p:nvSpPr>
          <p:cNvPr id="22" name="Text 19"/>
          <p:cNvSpPr/>
          <p:nvPr/>
        </p:nvSpPr>
        <p:spPr>
          <a:xfrm>
            <a:off x="3481268" y="3692366"/>
            <a:ext cx="891183" cy="314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$5,305</a:t>
            </a:r>
            <a:endParaRPr lang="en-US" sz="1500" dirty="0"/>
          </a:p>
        </p:txBody>
      </p:sp>
      <p:sp>
        <p:nvSpPr>
          <p:cNvPr id="23" name="Text 20"/>
          <p:cNvSpPr/>
          <p:nvPr/>
        </p:nvSpPr>
        <p:spPr>
          <a:xfrm>
            <a:off x="4773454" y="3692366"/>
            <a:ext cx="891183" cy="314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$5,464</a:t>
            </a:r>
            <a:endParaRPr lang="en-US" sz="1500" dirty="0"/>
          </a:p>
        </p:txBody>
      </p:sp>
      <p:sp>
        <p:nvSpPr>
          <p:cNvPr id="24" name="Text 21"/>
          <p:cNvSpPr/>
          <p:nvPr/>
        </p:nvSpPr>
        <p:spPr>
          <a:xfrm>
            <a:off x="6065639" y="3692366"/>
            <a:ext cx="891183" cy="314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$5,628</a:t>
            </a:r>
            <a:endParaRPr lang="en-US" sz="1500" dirty="0"/>
          </a:p>
        </p:txBody>
      </p:sp>
      <p:sp>
        <p:nvSpPr>
          <p:cNvPr id="25" name="Text 22"/>
          <p:cNvSpPr/>
          <p:nvPr/>
        </p:nvSpPr>
        <p:spPr>
          <a:xfrm>
            <a:off x="7357824" y="3692366"/>
            <a:ext cx="894993" cy="314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$5,796</a:t>
            </a:r>
            <a:endParaRPr lang="en-US" sz="1500" dirty="0"/>
          </a:p>
        </p:txBody>
      </p:sp>
      <p:sp>
        <p:nvSpPr>
          <p:cNvPr id="26" name="Shape 23"/>
          <p:cNvSpPr/>
          <p:nvPr/>
        </p:nvSpPr>
        <p:spPr>
          <a:xfrm>
            <a:off x="696039" y="4132659"/>
            <a:ext cx="7753469" cy="565904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7" name="Text 24"/>
          <p:cNvSpPr/>
          <p:nvPr/>
        </p:nvSpPr>
        <p:spPr>
          <a:xfrm>
            <a:off x="893088" y="4258270"/>
            <a:ext cx="894993" cy="314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OpEx</a:t>
            </a:r>
            <a:endParaRPr lang="en-US" sz="1500" dirty="0"/>
          </a:p>
        </p:txBody>
      </p:sp>
      <p:sp>
        <p:nvSpPr>
          <p:cNvPr id="28" name="Text 25"/>
          <p:cNvSpPr/>
          <p:nvPr/>
        </p:nvSpPr>
        <p:spPr>
          <a:xfrm>
            <a:off x="2189083" y="4258270"/>
            <a:ext cx="891183" cy="314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$20,600</a:t>
            </a:r>
            <a:endParaRPr lang="en-US" sz="1500" dirty="0"/>
          </a:p>
        </p:txBody>
      </p:sp>
      <p:sp>
        <p:nvSpPr>
          <p:cNvPr id="29" name="Text 26"/>
          <p:cNvSpPr/>
          <p:nvPr/>
        </p:nvSpPr>
        <p:spPr>
          <a:xfrm>
            <a:off x="3481268" y="4258270"/>
            <a:ext cx="891183" cy="314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$21,218</a:t>
            </a:r>
            <a:endParaRPr lang="en-US" sz="1500" dirty="0"/>
          </a:p>
        </p:txBody>
      </p:sp>
      <p:sp>
        <p:nvSpPr>
          <p:cNvPr id="30" name="Text 27"/>
          <p:cNvSpPr/>
          <p:nvPr/>
        </p:nvSpPr>
        <p:spPr>
          <a:xfrm>
            <a:off x="4773454" y="4258270"/>
            <a:ext cx="891183" cy="314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$21,855</a:t>
            </a:r>
            <a:endParaRPr lang="en-US" sz="1500" dirty="0"/>
          </a:p>
        </p:txBody>
      </p:sp>
      <p:sp>
        <p:nvSpPr>
          <p:cNvPr id="31" name="Text 28"/>
          <p:cNvSpPr/>
          <p:nvPr/>
        </p:nvSpPr>
        <p:spPr>
          <a:xfrm>
            <a:off x="6065639" y="4258270"/>
            <a:ext cx="891183" cy="314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$22,510</a:t>
            </a:r>
            <a:endParaRPr lang="en-US" sz="1500" dirty="0"/>
          </a:p>
        </p:txBody>
      </p:sp>
      <p:sp>
        <p:nvSpPr>
          <p:cNvPr id="32" name="Text 29"/>
          <p:cNvSpPr/>
          <p:nvPr/>
        </p:nvSpPr>
        <p:spPr>
          <a:xfrm>
            <a:off x="7357824" y="4258270"/>
            <a:ext cx="894993" cy="314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$23,185</a:t>
            </a:r>
            <a:endParaRPr lang="en-US" sz="1500" dirty="0"/>
          </a:p>
        </p:txBody>
      </p:sp>
      <p:sp>
        <p:nvSpPr>
          <p:cNvPr id="33" name="Shape 30"/>
          <p:cNvSpPr/>
          <p:nvPr/>
        </p:nvSpPr>
        <p:spPr>
          <a:xfrm>
            <a:off x="696039" y="4698563"/>
            <a:ext cx="7753469" cy="565904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34" name="Text 31"/>
          <p:cNvSpPr/>
          <p:nvPr/>
        </p:nvSpPr>
        <p:spPr>
          <a:xfrm>
            <a:off x="893088" y="4824174"/>
            <a:ext cx="894993" cy="314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NOI</a:t>
            </a:r>
            <a:endParaRPr lang="en-US" sz="1500" dirty="0"/>
          </a:p>
        </p:txBody>
      </p:sp>
      <p:sp>
        <p:nvSpPr>
          <p:cNvPr id="35" name="Text 32"/>
          <p:cNvSpPr/>
          <p:nvPr/>
        </p:nvSpPr>
        <p:spPr>
          <a:xfrm>
            <a:off x="2189083" y="4824174"/>
            <a:ext cx="891183" cy="314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$77,250</a:t>
            </a:r>
            <a:endParaRPr lang="en-US" sz="1500" dirty="0"/>
          </a:p>
        </p:txBody>
      </p:sp>
      <p:sp>
        <p:nvSpPr>
          <p:cNvPr id="36" name="Text 33"/>
          <p:cNvSpPr/>
          <p:nvPr/>
        </p:nvSpPr>
        <p:spPr>
          <a:xfrm>
            <a:off x="3481268" y="4824174"/>
            <a:ext cx="891183" cy="314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$79,568</a:t>
            </a:r>
            <a:endParaRPr lang="en-US" sz="1500" dirty="0"/>
          </a:p>
        </p:txBody>
      </p:sp>
      <p:sp>
        <p:nvSpPr>
          <p:cNvPr id="37" name="Text 34"/>
          <p:cNvSpPr/>
          <p:nvPr/>
        </p:nvSpPr>
        <p:spPr>
          <a:xfrm>
            <a:off x="4773454" y="4824174"/>
            <a:ext cx="891183" cy="314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$81,955</a:t>
            </a:r>
            <a:endParaRPr lang="en-US" sz="1500" dirty="0"/>
          </a:p>
        </p:txBody>
      </p:sp>
      <p:sp>
        <p:nvSpPr>
          <p:cNvPr id="38" name="Text 35"/>
          <p:cNvSpPr/>
          <p:nvPr/>
        </p:nvSpPr>
        <p:spPr>
          <a:xfrm>
            <a:off x="6065639" y="4824174"/>
            <a:ext cx="891183" cy="314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$84,413</a:t>
            </a:r>
            <a:endParaRPr lang="en-US" sz="1500" dirty="0"/>
          </a:p>
        </p:txBody>
      </p:sp>
      <p:sp>
        <p:nvSpPr>
          <p:cNvPr id="39" name="Text 36"/>
          <p:cNvSpPr/>
          <p:nvPr/>
        </p:nvSpPr>
        <p:spPr>
          <a:xfrm>
            <a:off x="7357824" y="4824174"/>
            <a:ext cx="894993" cy="314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$86,946</a:t>
            </a:r>
            <a:endParaRPr lang="en-US" sz="1500" dirty="0"/>
          </a:p>
        </p:txBody>
      </p:sp>
      <p:sp>
        <p:nvSpPr>
          <p:cNvPr id="40" name="Shape 37"/>
          <p:cNvSpPr/>
          <p:nvPr/>
        </p:nvSpPr>
        <p:spPr>
          <a:xfrm>
            <a:off x="696039" y="5264467"/>
            <a:ext cx="7753469" cy="565904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1" name="Text 38"/>
          <p:cNvSpPr/>
          <p:nvPr/>
        </p:nvSpPr>
        <p:spPr>
          <a:xfrm>
            <a:off x="893088" y="5390078"/>
            <a:ext cx="894993" cy="314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CapEx</a:t>
            </a:r>
            <a:endParaRPr lang="en-US" sz="1500" dirty="0"/>
          </a:p>
        </p:txBody>
      </p:sp>
      <p:sp>
        <p:nvSpPr>
          <p:cNvPr id="42" name="Text 39"/>
          <p:cNvSpPr/>
          <p:nvPr/>
        </p:nvSpPr>
        <p:spPr>
          <a:xfrm>
            <a:off x="2189083" y="5390078"/>
            <a:ext cx="891183" cy="314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$15,450</a:t>
            </a:r>
            <a:endParaRPr lang="en-US" sz="1500" dirty="0"/>
          </a:p>
        </p:txBody>
      </p:sp>
      <p:sp>
        <p:nvSpPr>
          <p:cNvPr id="43" name="Text 40"/>
          <p:cNvSpPr/>
          <p:nvPr/>
        </p:nvSpPr>
        <p:spPr>
          <a:xfrm>
            <a:off x="3481268" y="5390078"/>
            <a:ext cx="891183" cy="314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$15,914</a:t>
            </a:r>
            <a:endParaRPr lang="en-US" sz="1500" dirty="0"/>
          </a:p>
        </p:txBody>
      </p:sp>
      <p:sp>
        <p:nvSpPr>
          <p:cNvPr id="44" name="Text 41"/>
          <p:cNvSpPr/>
          <p:nvPr/>
        </p:nvSpPr>
        <p:spPr>
          <a:xfrm>
            <a:off x="4773454" y="5390078"/>
            <a:ext cx="891183" cy="314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$16,391</a:t>
            </a:r>
            <a:endParaRPr lang="en-US" sz="1500" dirty="0"/>
          </a:p>
        </p:txBody>
      </p:sp>
      <p:sp>
        <p:nvSpPr>
          <p:cNvPr id="45" name="Text 42"/>
          <p:cNvSpPr/>
          <p:nvPr/>
        </p:nvSpPr>
        <p:spPr>
          <a:xfrm>
            <a:off x="6065639" y="5390078"/>
            <a:ext cx="891183" cy="314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$16,883</a:t>
            </a:r>
            <a:endParaRPr lang="en-US" sz="1500" dirty="0"/>
          </a:p>
        </p:txBody>
      </p:sp>
      <p:sp>
        <p:nvSpPr>
          <p:cNvPr id="46" name="Text 43"/>
          <p:cNvSpPr/>
          <p:nvPr/>
        </p:nvSpPr>
        <p:spPr>
          <a:xfrm>
            <a:off x="7357824" y="5390078"/>
            <a:ext cx="894993" cy="314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$17,389</a:t>
            </a:r>
            <a:endParaRPr lang="en-US" sz="1500" dirty="0"/>
          </a:p>
        </p:txBody>
      </p:sp>
      <p:sp>
        <p:nvSpPr>
          <p:cNvPr id="47" name="Shape 44"/>
          <p:cNvSpPr/>
          <p:nvPr/>
        </p:nvSpPr>
        <p:spPr>
          <a:xfrm>
            <a:off x="696039" y="5830372"/>
            <a:ext cx="7753469" cy="565904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8" name="Text 45"/>
          <p:cNvSpPr/>
          <p:nvPr/>
        </p:nvSpPr>
        <p:spPr>
          <a:xfrm>
            <a:off x="893088" y="5955983"/>
            <a:ext cx="894993" cy="314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PBTCF</a:t>
            </a:r>
            <a:endParaRPr lang="en-US" sz="1500" dirty="0"/>
          </a:p>
        </p:txBody>
      </p:sp>
      <p:sp>
        <p:nvSpPr>
          <p:cNvPr id="49" name="Text 46"/>
          <p:cNvSpPr/>
          <p:nvPr/>
        </p:nvSpPr>
        <p:spPr>
          <a:xfrm>
            <a:off x="2189083" y="5955983"/>
            <a:ext cx="891183" cy="314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$61,800</a:t>
            </a:r>
            <a:endParaRPr lang="en-US" sz="1500" dirty="0"/>
          </a:p>
        </p:txBody>
      </p:sp>
      <p:sp>
        <p:nvSpPr>
          <p:cNvPr id="50" name="Text 47"/>
          <p:cNvSpPr/>
          <p:nvPr/>
        </p:nvSpPr>
        <p:spPr>
          <a:xfrm>
            <a:off x="3481268" y="5955983"/>
            <a:ext cx="891183" cy="314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$63,654</a:t>
            </a:r>
            <a:endParaRPr lang="en-US" sz="1500" dirty="0"/>
          </a:p>
        </p:txBody>
      </p:sp>
      <p:sp>
        <p:nvSpPr>
          <p:cNvPr id="51" name="Text 48"/>
          <p:cNvSpPr/>
          <p:nvPr/>
        </p:nvSpPr>
        <p:spPr>
          <a:xfrm>
            <a:off x="4773454" y="5955983"/>
            <a:ext cx="891183" cy="314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$65,564</a:t>
            </a:r>
            <a:endParaRPr lang="en-US" sz="1500" dirty="0"/>
          </a:p>
        </p:txBody>
      </p:sp>
      <p:sp>
        <p:nvSpPr>
          <p:cNvPr id="52" name="Text 49"/>
          <p:cNvSpPr/>
          <p:nvPr/>
        </p:nvSpPr>
        <p:spPr>
          <a:xfrm>
            <a:off x="6065639" y="5955983"/>
            <a:ext cx="891183" cy="314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$67,531</a:t>
            </a:r>
            <a:endParaRPr lang="en-US" sz="1500" dirty="0"/>
          </a:p>
        </p:txBody>
      </p:sp>
      <p:sp>
        <p:nvSpPr>
          <p:cNvPr id="53" name="Text 50"/>
          <p:cNvSpPr/>
          <p:nvPr/>
        </p:nvSpPr>
        <p:spPr>
          <a:xfrm>
            <a:off x="7357824" y="5955983"/>
            <a:ext cx="894993" cy="314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$69,556</a:t>
            </a:r>
            <a:endParaRPr lang="en-US" sz="1500" dirty="0"/>
          </a:p>
        </p:txBody>
      </p:sp>
      <p:sp>
        <p:nvSpPr>
          <p:cNvPr id="54" name="Text 51"/>
          <p:cNvSpPr/>
          <p:nvPr/>
        </p:nvSpPr>
        <p:spPr>
          <a:xfrm>
            <a:off x="688419" y="6625114"/>
            <a:ext cx="7767161" cy="6293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This sample shows a 5-year projection with 3% annual growth in PGI, 5% vacancy rate, and OpEx at 20% of PGI. CapEx is 20% of NOI.</a:t>
            </a:r>
            <a:endParaRPr lang="en-US" sz="15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67093" y="614720"/>
            <a:ext cx="7582614" cy="13120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150"/>
              </a:lnSpc>
              <a:buNone/>
            </a:pPr>
            <a:r>
              <a:rPr lang="en-US" sz="41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Discounted Cash Flow Valuation</a:t>
            </a:r>
            <a:endParaRPr lang="en-US" sz="41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7093" y="2261354"/>
            <a:ext cx="1115258" cy="133838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605355" y="2484358"/>
            <a:ext cx="2624257" cy="328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Project Cash Flows</a:t>
            </a:r>
            <a:endParaRPr lang="en-US" sz="2050" dirty="0"/>
          </a:p>
        </p:txBody>
      </p:sp>
      <p:sp>
        <p:nvSpPr>
          <p:cNvPr id="6" name="Text 2"/>
          <p:cNvSpPr/>
          <p:nvPr/>
        </p:nvSpPr>
        <p:spPr>
          <a:xfrm>
            <a:off x="7605355" y="2946202"/>
            <a:ext cx="6244352" cy="356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Forecast PBTCF for each year of the holding period.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7093" y="3599736"/>
            <a:ext cx="1115258" cy="133838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605355" y="3822740"/>
            <a:ext cx="2834640" cy="328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Estimate Terminal Value</a:t>
            </a:r>
            <a:endParaRPr lang="en-US" sz="2050" dirty="0"/>
          </a:p>
        </p:txBody>
      </p:sp>
      <p:sp>
        <p:nvSpPr>
          <p:cNvPr id="9" name="Text 4"/>
          <p:cNvSpPr/>
          <p:nvPr/>
        </p:nvSpPr>
        <p:spPr>
          <a:xfrm>
            <a:off x="7605355" y="4284583"/>
            <a:ext cx="6244352" cy="356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Calculate property value at sale using cap rate method.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7093" y="4938117"/>
            <a:ext cx="1115258" cy="133838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605355" y="5161121"/>
            <a:ext cx="2986326" cy="328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Determine Discount Rate</a:t>
            </a:r>
            <a:endParaRPr lang="en-US" sz="2050" dirty="0"/>
          </a:p>
        </p:txBody>
      </p:sp>
      <p:sp>
        <p:nvSpPr>
          <p:cNvPr id="12" name="Text 6"/>
          <p:cNvSpPr/>
          <p:nvPr/>
        </p:nvSpPr>
        <p:spPr>
          <a:xfrm>
            <a:off x="7605355" y="5622965"/>
            <a:ext cx="6244352" cy="356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Find appropriate opportunity cost of capital.</a:t>
            </a:r>
            <a:endParaRPr lang="en-US" sz="17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7093" y="6276499"/>
            <a:ext cx="1115258" cy="1338382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7605355" y="6499503"/>
            <a:ext cx="2739985" cy="328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Calculate Present Value</a:t>
            </a:r>
            <a:endParaRPr lang="en-US" sz="2050" dirty="0"/>
          </a:p>
        </p:txBody>
      </p:sp>
      <p:sp>
        <p:nvSpPr>
          <p:cNvPr id="15" name="Text 8"/>
          <p:cNvSpPr/>
          <p:nvPr/>
        </p:nvSpPr>
        <p:spPr>
          <a:xfrm>
            <a:off x="7605355" y="6961346"/>
            <a:ext cx="6244352" cy="356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Discount all cash flows and sum to find property value.</a:t>
            </a:r>
            <a:endParaRPr lang="en-US" sz="17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6281" y="570667"/>
            <a:ext cx="7261860" cy="6103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Key Inputs for Property Valuation</a:t>
            </a:r>
            <a:endParaRPr lang="en-US" sz="38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2957" y="3315295"/>
            <a:ext cx="9224367" cy="9224367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8749" y="6813173"/>
            <a:ext cx="350163" cy="437674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2957" y="3315295"/>
            <a:ext cx="9224367" cy="9224367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3980" y="5262503"/>
            <a:ext cx="350163" cy="437674"/>
          </a:xfrm>
          <a:prstGeom prst="rect">
            <a:avLst/>
          </a:prstGeom>
        </p:spPr>
      </p:pic>
      <p:pic>
        <p:nvPicPr>
          <p:cNvPr id="7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2957" y="3315295"/>
            <a:ext cx="9224367" cy="9224367"/>
          </a:xfrm>
          <a:prstGeom prst="rect">
            <a:avLst/>
          </a:prstGeom>
        </p:spPr>
      </p:pic>
      <p:pic>
        <p:nvPicPr>
          <p:cNvPr id="8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44650" y="4367272"/>
            <a:ext cx="350163" cy="437674"/>
          </a:xfrm>
          <a:prstGeom prst="rect">
            <a:avLst/>
          </a:prstGeom>
        </p:spPr>
      </p:pic>
      <p:pic>
        <p:nvPicPr>
          <p:cNvPr id="9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02957" y="3315295"/>
            <a:ext cx="9224367" cy="9224367"/>
          </a:xfrm>
          <a:prstGeom prst="rect">
            <a:avLst/>
          </a:prstGeom>
        </p:spPr>
      </p:pic>
      <p:pic>
        <p:nvPicPr>
          <p:cNvPr id="10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35230" y="4367272"/>
            <a:ext cx="350163" cy="437674"/>
          </a:xfrm>
          <a:prstGeom prst="rect">
            <a:avLst/>
          </a:prstGeom>
        </p:spPr>
      </p:pic>
      <p:pic>
        <p:nvPicPr>
          <p:cNvPr id="11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02957" y="3315295"/>
            <a:ext cx="9224367" cy="9224367"/>
          </a:xfrm>
          <a:prstGeom prst="rect">
            <a:avLst/>
          </a:prstGeom>
        </p:spPr>
      </p:pic>
      <p:pic>
        <p:nvPicPr>
          <p:cNvPr id="12" name="Image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85900" y="5262503"/>
            <a:ext cx="350163" cy="437674"/>
          </a:xfrm>
          <a:prstGeom prst="rect">
            <a:avLst/>
          </a:prstGeom>
        </p:spPr>
      </p:pic>
      <p:pic>
        <p:nvPicPr>
          <p:cNvPr id="13" name="Image 10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2957" y="3315295"/>
            <a:ext cx="9224367" cy="9224367"/>
          </a:xfrm>
          <a:prstGeom prst="rect">
            <a:avLst/>
          </a:prstGeom>
        </p:spPr>
      </p:pic>
      <p:pic>
        <p:nvPicPr>
          <p:cNvPr id="14" name="Image 11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481131" y="6813173"/>
            <a:ext cx="350163" cy="437674"/>
          </a:xfrm>
          <a:prstGeom prst="rect">
            <a:avLst/>
          </a:prstGeom>
        </p:spPr>
      </p:pic>
      <p:sp>
        <p:nvSpPr>
          <p:cNvPr id="15" name="Text 1"/>
          <p:cNvSpPr/>
          <p:nvPr/>
        </p:nvSpPr>
        <p:spPr>
          <a:xfrm>
            <a:off x="726281" y="3220760"/>
            <a:ext cx="1936909" cy="6103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Current PGI &amp; Vacancy</a:t>
            </a:r>
            <a:endParaRPr lang="en-US" sz="1900" dirty="0"/>
          </a:p>
        </p:txBody>
      </p:sp>
      <p:sp>
        <p:nvSpPr>
          <p:cNvPr id="16" name="Text 2"/>
          <p:cNvSpPr/>
          <p:nvPr/>
        </p:nvSpPr>
        <p:spPr>
          <a:xfrm>
            <a:off x="726281" y="3955494"/>
            <a:ext cx="1936909" cy="9958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Starting point for cash flow projections</a:t>
            </a:r>
            <a:endParaRPr lang="en-US" sz="1600" dirty="0"/>
          </a:p>
        </p:txBody>
      </p:sp>
      <p:sp>
        <p:nvSpPr>
          <p:cNvPr id="17" name="Text 3"/>
          <p:cNvSpPr/>
          <p:nvPr/>
        </p:nvSpPr>
        <p:spPr>
          <a:xfrm>
            <a:off x="2974419" y="2617351"/>
            <a:ext cx="1936909" cy="305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Growth Rate (g)</a:t>
            </a:r>
            <a:endParaRPr lang="en-US" sz="1900" dirty="0"/>
          </a:p>
        </p:txBody>
      </p:sp>
      <p:sp>
        <p:nvSpPr>
          <p:cNvPr id="18" name="Text 4"/>
          <p:cNvSpPr/>
          <p:nvPr/>
        </p:nvSpPr>
        <p:spPr>
          <a:xfrm>
            <a:off x="2974419" y="3046928"/>
            <a:ext cx="1936909" cy="6638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Expected increase in rental income</a:t>
            </a:r>
            <a:endParaRPr lang="en-US" sz="1600" dirty="0"/>
          </a:p>
        </p:txBody>
      </p:sp>
      <p:sp>
        <p:nvSpPr>
          <p:cNvPr id="19" name="Text 5"/>
          <p:cNvSpPr/>
          <p:nvPr/>
        </p:nvSpPr>
        <p:spPr>
          <a:xfrm>
            <a:off x="5222558" y="1901071"/>
            <a:ext cx="1936909" cy="305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Discount Rate (r)</a:t>
            </a:r>
            <a:endParaRPr lang="en-US" sz="1900" dirty="0"/>
          </a:p>
        </p:txBody>
      </p:sp>
      <p:sp>
        <p:nvSpPr>
          <p:cNvPr id="20" name="Text 6"/>
          <p:cNvSpPr/>
          <p:nvPr/>
        </p:nvSpPr>
        <p:spPr>
          <a:xfrm>
            <a:off x="5222558" y="2330648"/>
            <a:ext cx="1936909" cy="6638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Opportunity cost of capital</a:t>
            </a:r>
            <a:endParaRPr lang="en-US" sz="1600" dirty="0"/>
          </a:p>
        </p:txBody>
      </p:sp>
      <p:sp>
        <p:nvSpPr>
          <p:cNvPr id="21" name="Text 7"/>
          <p:cNvSpPr/>
          <p:nvPr/>
        </p:nvSpPr>
        <p:spPr>
          <a:xfrm>
            <a:off x="7470696" y="1595914"/>
            <a:ext cx="1937028" cy="6103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OpEx &amp; CapEx Estimates</a:t>
            </a:r>
            <a:endParaRPr lang="en-US" sz="1900" dirty="0"/>
          </a:p>
        </p:txBody>
      </p:sp>
      <p:sp>
        <p:nvSpPr>
          <p:cNvPr id="22" name="Text 8"/>
          <p:cNvSpPr/>
          <p:nvPr/>
        </p:nvSpPr>
        <p:spPr>
          <a:xfrm>
            <a:off x="7470696" y="2330648"/>
            <a:ext cx="1937028" cy="6638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Projected property expenses</a:t>
            </a:r>
            <a:endParaRPr lang="en-US" sz="1600" dirty="0"/>
          </a:p>
        </p:txBody>
      </p:sp>
      <p:sp>
        <p:nvSpPr>
          <p:cNvPr id="23" name="Text 9"/>
          <p:cNvSpPr/>
          <p:nvPr/>
        </p:nvSpPr>
        <p:spPr>
          <a:xfrm>
            <a:off x="9718953" y="2312194"/>
            <a:ext cx="1936909" cy="6103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Terminal Cap Rate</a:t>
            </a:r>
            <a:endParaRPr lang="en-US" sz="1900" dirty="0"/>
          </a:p>
        </p:txBody>
      </p:sp>
      <p:sp>
        <p:nvSpPr>
          <p:cNvPr id="24" name="Text 10"/>
          <p:cNvSpPr/>
          <p:nvPr/>
        </p:nvSpPr>
        <p:spPr>
          <a:xfrm>
            <a:off x="9718953" y="3046928"/>
            <a:ext cx="1936909" cy="6638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Cap rate at time of property sale</a:t>
            </a:r>
            <a:endParaRPr lang="en-US" sz="1600" dirty="0"/>
          </a:p>
        </p:txBody>
      </p:sp>
      <p:sp>
        <p:nvSpPr>
          <p:cNvPr id="25" name="Text 11"/>
          <p:cNvSpPr/>
          <p:nvPr/>
        </p:nvSpPr>
        <p:spPr>
          <a:xfrm>
            <a:off x="11967091" y="3857863"/>
            <a:ext cx="1936909" cy="305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Selling Costs</a:t>
            </a:r>
            <a:endParaRPr lang="en-US" sz="1900" dirty="0"/>
          </a:p>
        </p:txBody>
      </p:sp>
      <p:sp>
        <p:nvSpPr>
          <p:cNvPr id="26" name="Text 12"/>
          <p:cNvSpPr/>
          <p:nvPr/>
        </p:nvSpPr>
        <p:spPr>
          <a:xfrm>
            <a:off x="11967091" y="4287441"/>
            <a:ext cx="1936909" cy="6638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Expenses associated with property sale</a:t>
            </a:r>
            <a:endParaRPr lang="en-US" sz="1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96516" y="867132"/>
            <a:ext cx="7750969" cy="11706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6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The Proforma: Foundation of Investment Analysis</a:t>
            </a:r>
            <a:endParaRPr lang="en-US" sz="3650" dirty="0"/>
          </a:p>
        </p:txBody>
      </p:sp>
      <p:sp>
        <p:nvSpPr>
          <p:cNvPr id="4" name="Shape 1"/>
          <p:cNvSpPr/>
          <p:nvPr/>
        </p:nvSpPr>
        <p:spPr>
          <a:xfrm>
            <a:off x="696516" y="2336244"/>
            <a:ext cx="447794" cy="447794"/>
          </a:xfrm>
          <a:prstGeom prst="roundRect">
            <a:avLst>
              <a:gd name="adj" fmla="val 6667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1343263" y="2404586"/>
            <a:ext cx="2341364" cy="292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Definition</a:t>
            </a:r>
            <a:endParaRPr lang="en-US" sz="1800" dirty="0"/>
          </a:p>
        </p:txBody>
      </p:sp>
      <p:sp>
        <p:nvSpPr>
          <p:cNvPr id="6" name="Text 3"/>
          <p:cNvSpPr/>
          <p:nvPr/>
        </p:nvSpPr>
        <p:spPr>
          <a:xfrm>
            <a:off x="1343263" y="2816543"/>
            <a:ext cx="7104221" cy="318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 detailed forecast of property cash flows, typically projected over 5-10 years.</a:t>
            </a:r>
            <a:endParaRPr lang="en-US" sz="1550" dirty="0"/>
          </a:p>
        </p:txBody>
      </p:sp>
      <p:sp>
        <p:nvSpPr>
          <p:cNvPr id="7" name="Shape 4"/>
          <p:cNvSpPr/>
          <p:nvPr/>
        </p:nvSpPr>
        <p:spPr>
          <a:xfrm>
            <a:off x="696516" y="3533061"/>
            <a:ext cx="447794" cy="447794"/>
          </a:xfrm>
          <a:prstGeom prst="roundRect">
            <a:avLst>
              <a:gd name="adj" fmla="val 6667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1343263" y="3601403"/>
            <a:ext cx="2341364" cy="292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Importance</a:t>
            </a:r>
            <a:endParaRPr lang="en-US" sz="1800" dirty="0"/>
          </a:p>
        </p:txBody>
      </p:sp>
      <p:sp>
        <p:nvSpPr>
          <p:cNvPr id="9" name="Text 6"/>
          <p:cNvSpPr/>
          <p:nvPr/>
        </p:nvSpPr>
        <p:spPr>
          <a:xfrm>
            <a:off x="1343263" y="4013359"/>
            <a:ext cx="7104221" cy="6369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The single most important document when analyzing commercial real estate investments.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696516" y="5048369"/>
            <a:ext cx="447794" cy="447794"/>
          </a:xfrm>
          <a:prstGeom prst="roundRect">
            <a:avLst>
              <a:gd name="adj" fmla="val 6667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1343263" y="5116711"/>
            <a:ext cx="2341364" cy="292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Purpose</a:t>
            </a:r>
            <a:endParaRPr lang="en-US" sz="1800" dirty="0"/>
          </a:p>
        </p:txBody>
      </p:sp>
      <p:sp>
        <p:nvSpPr>
          <p:cNvPr id="12" name="Text 9"/>
          <p:cNvSpPr/>
          <p:nvPr/>
        </p:nvSpPr>
        <p:spPr>
          <a:xfrm>
            <a:off x="1343263" y="5528667"/>
            <a:ext cx="7104221" cy="318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Provides the numerator in DCF evaluation - the forecasted net cash flows.</a:t>
            </a:r>
            <a:endParaRPr lang="en-US" sz="1550" dirty="0"/>
          </a:p>
        </p:txBody>
      </p:sp>
      <p:sp>
        <p:nvSpPr>
          <p:cNvPr id="13" name="Shape 10"/>
          <p:cNvSpPr/>
          <p:nvPr/>
        </p:nvSpPr>
        <p:spPr>
          <a:xfrm>
            <a:off x="696516" y="6245185"/>
            <a:ext cx="447794" cy="447794"/>
          </a:xfrm>
          <a:prstGeom prst="roundRect">
            <a:avLst>
              <a:gd name="adj" fmla="val 6667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Text 11"/>
          <p:cNvSpPr/>
          <p:nvPr/>
        </p:nvSpPr>
        <p:spPr>
          <a:xfrm>
            <a:off x="1343263" y="6313527"/>
            <a:ext cx="2341364" cy="292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Components</a:t>
            </a:r>
            <a:endParaRPr lang="en-US" sz="1800" dirty="0"/>
          </a:p>
        </p:txBody>
      </p:sp>
      <p:sp>
        <p:nvSpPr>
          <p:cNvPr id="15" name="Text 12"/>
          <p:cNvSpPr/>
          <p:nvPr/>
        </p:nvSpPr>
        <p:spPr>
          <a:xfrm>
            <a:off x="1343263" y="6725483"/>
            <a:ext cx="7104221" cy="6369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Contains operating cash flows (regular income) and reversion cash flows (from property sale).</a:t>
            </a:r>
            <a:endParaRPr lang="en-US" sz="15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82916" y="841296"/>
            <a:ext cx="7673102" cy="5853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6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Summary: Property Income Analysis</a:t>
            </a:r>
            <a:endParaRPr lang="en-US" sz="3650" dirty="0"/>
          </a:p>
        </p:txBody>
      </p:sp>
      <p:sp>
        <p:nvSpPr>
          <p:cNvPr id="4" name="Shape 1"/>
          <p:cNvSpPr/>
          <p:nvPr/>
        </p:nvSpPr>
        <p:spPr>
          <a:xfrm>
            <a:off x="6182916" y="1725097"/>
            <a:ext cx="447794" cy="447794"/>
          </a:xfrm>
          <a:prstGeom prst="roundRect">
            <a:avLst>
              <a:gd name="adj" fmla="val 6667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6829663" y="1793438"/>
            <a:ext cx="2439591" cy="292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Proforma Construction</a:t>
            </a:r>
            <a:endParaRPr lang="en-US" sz="1800" dirty="0"/>
          </a:p>
        </p:txBody>
      </p:sp>
      <p:sp>
        <p:nvSpPr>
          <p:cNvPr id="6" name="Text 3"/>
          <p:cNvSpPr/>
          <p:nvPr/>
        </p:nvSpPr>
        <p:spPr>
          <a:xfrm>
            <a:off x="6829663" y="2205395"/>
            <a:ext cx="7104221" cy="6369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Building accurate cash flow projections is fundamental to sound investment decision-making.</a:t>
            </a:r>
            <a:endParaRPr lang="en-US" sz="1550" dirty="0"/>
          </a:p>
        </p:txBody>
      </p:sp>
      <p:sp>
        <p:nvSpPr>
          <p:cNvPr id="7" name="Shape 4"/>
          <p:cNvSpPr/>
          <p:nvPr/>
        </p:nvSpPr>
        <p:spPr>
          <a:xfrm>
            <a:off x="6182916" y="3240405"/>
            <a:ext cx="447794" cy="447794"/>
          </a:xfrm>
          <a:prstGeom prst="roundRect">
            <a:avLst>
              <a:gd name="adj" fmla="val 6667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6829663" y="3308747"/>
            <a:ext cx="2341364" cy="292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Key Sensitivities</a:t>
            </a:r>
            <a:endParaRPr lang="en-US" sz="1800" dirty="0"/>
          </a:p>
        </p:txBody>
      </p:sp>
      <p:sp>
        <p:nvSpPr>
          <p:cNvPr id="9" name="Text 6"/>
          <p:cNvSpPr/>
          <p:nvPr/>
        </p:nvSpPr>
        <p:spPr>
          <a:xfrm>
            <a:off x="6829663" y="3720703"/>
            <a:ext cx="7104221" cy="6369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Property valuation is most sensitive to rent growth assumptions, terminal cap rate, and discount rate.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6182916" y="4755713"/>
            <a:ext cx="447794" cy="447794"/>
          </a:xfrm>
          <a:prstGeom prst="roundRect">
            <a:avLst>
              <a:gd name="adj" fmla="val 6667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6829663" y="4824055"/>
            <a:ext cx="2495074" cy="292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Cash Flow Components</a:t>
            </a:r>
            <a:endParaRPr lang="en-US" sz="1800" dirty="0"/>
          </a:p>
        </p:txBody>
      </p:sp>
      <p:sp>
        <p:nvSpPr>
          <p:cNvPr id="12" name="Text 9"/>
          <p:cNvSpPr/>
          <p:nvPr/>
        </p:nvSpPr>
        <p:spPr>
          <a:xfrm>
            <a:off x="6829663" y="5236012"/>
            <a:ext cx="7104221" cy="6369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Understanding the relationship between PGI, EGI, NOI, and PBTCF is essential for accurate analysis.</a:t>
            </a:r>
            <a:endParaRPr lang="en-US" sz="1550" dirty="0"/>
          </a:p>
        </p:txBody>
      </p:sp>
      <p:sp>
        <p:nvSpPr>
          <p:cNvPr id="13" name="Shape 10"/>
          <p:cNvSpPr/>
          <p:nvPr/>
        </p:nvSpPr>
        <p:spPr>
          <a:xfrm>
            <a:off x="6182916" y="6271022"/>
            <a:ext cx="447794" cy="447794"/>
          </a:xfrm>
          <a:prstGeom prst="roundRect">
            <a:avLst>
              <a:gd name="adj" fmla="val 6667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Text 11"/>
          <p:cNvSpPr/>
          <p:nvPr/>
        </p:nvSpPr>
        <p:spPr>
          <a:xfrm>
            <a:off x="6829663" y="6339364"/>
            <a:ext cx="2341364" cy="292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Looking Forward</a:t>
            </a:r>
            <a:endParaRPr lang="en-US" sz="1800" dirty="0"/>
          </a:p>
        </p:txBody>
      </p:sp>
      <p:sp>
        <p:nvSpPr>
          <p:cNvPr id="15" name="Text 12"/>
          <p:cNvSpPr/>
          <p:nvPr/>
        </p:nvSpPr>
        <p:spPr>
          <a:xfrm>
            <a:off x="6829663" y="6751320"/>
            <a:ext cx="7104221" cy="6369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Next chapters will explore how to forecast rental growth and understand market dynamics.</a:t>
            </a:r>
            <a:endParaRPr lang="en-US" sz="15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719376"/>
            <a:ext cx="8673941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Operating Cash Flow Components</a:t>
            </a:r>
            <a:endParaRPr lang="en-US" sz="44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4814" y="1902143"/>
            <a:ext cx="1603058" cy="1357193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7988" y="2537936"/>
            <a:ext cx="336590" cy="420767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117187" y="2141458"/>
            <a:ext cx="3614618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Potential Gross Income (PGI)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5117187" y="2636996"/>
            <a:ext cx="541341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Maximum possible rental income if fully occupied</a:t>
            </a:r>
            <a:endParaRPr lang="en-US" sz="1850" dirty="0"/>
          </a:p>
        </p:txBody>
      </p:sp>
      <p:sp>
        <p:nvSpPr>
          <p:cNvPr id="7" name="Shape 3"/>
          <p:cNvSpPr/>
          <p:nvPr/>
        </p:nvSpPr>
        <p:spPr>
          <a:xfrm>
            <a:off x="4937641" y="3273981"/>
            <a:ext cx="8795266" cy="15240"/>
          </a:xfrm>
          <a:prstGeom prst="roundRect">
            <a:avLst>
              <a:gd name="adj" fmla="val 235611"/>
            </a:avLst>
          </a:prstGeom>
          <a:solidFill>
            <a:srgbClr val="4A6B6A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3285" y="3319105"/>
            <a:ext cx="3206234" cy="1357193"/>
          </a:xfrm>
          <a:prstGeom prst="rect">
            <a:avLst/>
          </a:prstGeom>
        </p:spPr>
      </p:pic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7988" y="3787259"/>
            <a:ext cx="336590" cy="420767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5918835" y="3558421"/>
            <a:ext cx="3608427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Effective Gross Income (EGI)</a:t>
            </a:r>
            <a:endParaRPr lang="en-US" sz="2200" dirty="0"/>
          </a:p>
        </p:txBody>
      </p:sp>
      <p:sp>
        <p:nvSpPr>
          <p:cNvPr id="11" name="Text 5"/>
          <p:cNvSpPr/>
          <p:nvPr/>
        </p:nvSpPr>
        <p:spPr>
          <a:xfrm>
            <a:off x="5918835" y="4053959"/>
            <a:ext cx="360842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PGI minus vacancy allowance</a:t>
            </a:r>
            <a:endParaRPr lang="en-US" sz="1850" dirty="0"/>
          </a:p>
        </p:txBody>
      </p:sp>
      <p:sp>
        <p:nvSpPr>
          <p:cNvPr id="12" name="Shape 6"/>
          <p:cNvSpPr/>
          <p:nvPr/>
        </p:nvSpPr>
        <p:spPr>
          <a:xfrm>
            <a:off x="5739289" y="4690943"/>
            <a:ext cx="7993618" cy="15240"/>
          </a:xfrm>
          <a:prstGeom prst="roundRect">
            <a:avLst>
              <a:gd name="adj" fmla="val 235611"/>
            </a:avLst>
          </a:prstGeom>
          <a:solidFill>
            <a:srgbClr val="4A6B6A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1638" y="4736068"/>
            <a:ext cx="4809411" cy="1357193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7988" y="5204222"/>
            <a:ext cx="336590" cy="420767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6720364" y="4975384"/>
            <a:ext cx="3559493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Net Operating Income (NOI)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6720364" y="5470922"/>
            <a:ext cx="529947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EGI plus other income minus operating expenses</a:t>
            </a:r>
            <a:endParaRPr lang="en-US" sz="1850" dirty="0"/>
          </a:p>
        </p:txBody>
      </p:sp>
      <p:sp>
        <p:nvSpPr>
          <p:cNvPr id="17" name="Shape 9"/>
          <p:cNvSpPr/>
          <p:nvPr/>
        </p:nvSpPr>
        <p:spPr>
          <a:xfrm>
            <a:off x="6540818" y="6107906"/>
            <a:ext cx="7192089" cy="15240"/>
          </a:xfrm>
          <a:prstGeom prst="roundRect">
            <a:avLst>
              <a:gd name="adj" fmla="val 235611"/>
            </a:avLst>
          </a:prstGeom>
          <a:solidFill>
            <a:srgbClr val="4A6B6A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0109" y="6153031"/>
            <a:ext cx="6412587" cy="1357193"/>
          </a:xfrm>
          <a:prstGeom prst="rect">
            <a:avLst/>
          </a:prstGeom>
        </p:spPr>
      </p:pic>
      <p:pic>
        <p:nvPicPr>
          <p:cNvPr id="1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07988" y="6621185"/>
            <a:ext cx="336590" cy="420767"/>
          </a:xfrm>
          <a:prstGeom prst="rect">
            <a:avLst/>
          </a:prstGeom>
        </p:spPr>
      </p:pic>
      <p:sp>
        <p:nvSpPr>
          <p:cNvPr id="20" name="Text 10"/>
          <p:cNvSpPr/>
          <p:nvPr/>
        </p:nvSpPr>
        <p:spPr>
          <a:xfrm>
            <a:off x="7522012" y="6392347"/>
            <a:ext cx="4983361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Property-Before-Tax Cash Flow (PBTCF)</a:t>
            </a:r>
            <a:endParaRPr lang="en-US" sz="2200" dirty="0"/>
          </a:p>
        </p:txBody>
      </p:sp>
      <p:sp>
        <p:nvSpPr>
          <p:cNvPr id="21" name="Text 11"/>
          <p:cNvSpPr/>
          <p:nvPr/>
        </p:nvSpPr>
        <p:spPr>
          <a:xfrm>
            <a:off x="7522012" y="6887885"/>
            <a:ext cx="498336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NOI minus capital expenditures</a:t>
            </a:r>
            <a:endParaRPr lang="en-US" sz="18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1340406"/>
            <a:ext cx="7232213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Potential Gross Income (PGI)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837724" y="2403396"/>
            <a:ext cx="3614618" cy="2506266"/>
          </a:xfrm>
          <a:prstGeom prst="roundRect">
            <a:avLst>
              <a:gd name="adj" fmla="val 1433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1077039" y="264271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Definition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77039" y="3138249"/>
            <a:ext cx="3135987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The maximum rental income a property could generate if fully leased at market rates.</a:t>
            </a:r>
            <a:endParaRPr lang="en-US" sz="1850" dirty="0"/>
          </a:p>
        </p:txBody>
      </p:sp>
      <p:sp>
        <p:nvSpPr>
          <p:cNvPr id="7" name="Shape 4"/>
          <p:cNvSpPr/>
          <p:nvPr/>
        </p:nvSpPr>
        <p:spPr>
          <a:xfrm>
            <a:off x="4691658" y="2403396"/>
            <a:ext cx="3614618" cy="2506266"/>
          </a:xfrm>
          <a:prstGeom prst="roundRect">
            <a:avLst>
              <a:gd name="adj" fmla="val 1433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4930973" y="264271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Calculation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4930973" y="3138249"/>
            <a:ext cx="3135987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Rentable area (square feet) multiplied by rent per unit of space.</a:t>
            </a:r>
            <a:endParaRPr lang="en-US" sz="1850" dirty="0"/>
          </a:p>
        </p:txBody>
      </p:sp>
      <p:sp>
        <p:nvSpPr>
          <p:cNvPr id="10" name="Shape 7"/>
          <p:cNvSpPr/>
          <p:nvPr/>
        </p:nvSpPr>
        <p:spPr>
          <a:xfrm>
            <a:off x="837724" y="5148977"/>
            <a:ext cx="7468553" cy="1740218"/>
          </a:xfrm>
          <a:prstGeom prst="roundRect">
            <a:avLst>
              <a:gd name="adj" fmla="val 2063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1077039" y="538829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Also Known As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77039" y="5883831"/>
            <a:ext cx="6989921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Often called the "rent roll," especially in multi-tenant properties with long-term leases.</a:t>
            </a:r>
            <a:endParaRPr lang="en-US" sz="18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1652" y="655320"/>
            <a:ext cx="10013394" cy="6988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Building Area Measurements and Terms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31652" y="1829395"/>
            <a:ext cx="1620798" cy="1347192"/>
          </a:xfrm>
          <a:prstGeom prst="roundRect">
            <a:avLst>
              <a:gd name="adj" fmla="val 2646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1474946" y="2294096"/>
            <a:ext cx="334089" cy="4176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200"/>
              </a:lnSpc>
              <a:buNone/>
            </a:pPr>
            <a:r>
              <a:rPr lang="en-US" sz="2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1</a:t>
            </a:r>
            <a:endParaRPr lang="en-US" sz="2600" dirty="0"/>
          </a:p>
        </p:txBody>
      </p:sp>
      <p:sp>
        <p:nvSpPr>
          <p:cNvPr id="5" name="Text 3"/>
          <p:cNvSpPr/>
          <p:nvPr/>
        </p:nvSpPr>
        <p:spPr>
          <a:xfrm>
            <a:off x="2689979" y="2066925"/>
            <a:ext cx="3858578" cy="349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Construction Gross Area (CGA)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2689979" y="2558891"/>
            <a:ext cx="5516642" cy="3801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Includes all occupiable and non-occupiable spaces.</a:t>
            </a:r>
            <a:endParaRPr lang="en-US" sz="1850" dirty="0"/>
          </a:p>
        </p:txBody>
      </p:sp>
      <p:sp>
        <p:nvSpPr>
          <p:cNvPr id="7" name="Shape 5"/>
          <p:cNvSpPr/>
          <p:nvPr/>
        </p:nvSpPr>
        <p:spPr>
          <a:xfrm>
            <a:off x="2571155" y="3161348"/>
            <a:ext cx="11108888" cy="15240"/>
          </a:xfrm>
          <a:prstGeom prst="roundRect">
            <a:avLst>
              <a:gd name="adj" fmla="val 233879"/>
            </a:avLst>
          </a:prstGeom>
          <a:solidFill>
            <a:srgbClr val="4A6B6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Shape 6"/>
          <p:cNvSpPr/>
          <p:nvPr/>
        </p:nvSpPr>
        <p:spPr>
          <a:xfrm>
            <a:off x="831652" y="3295293"/>
            <a:ext cx="3241715" cy="1347192"/>
          </a:xfrm>
          <a:prstGeom prst="roundRect">
            <a:avLst>
              <a:gd name="adj" fmla="val 2646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Text 7"/>
          <p:cNvSpPr/>
          <p:nvPr/>
        </p:nvSpPr>
        <p:spPr>
          <a:xfrm>
            <a:off x="2285405" y="3759994"/>
            <a:ext cx="334089" cy="4176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200"/>
              </a:lnSpc>
              <a:buNone/>
            </a:pPr>
            <a:r>
              <a:rPr lang="en-US" sz="2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2</a:t>
            </a:r>
            <a:endParaRPr lang="en-US" sz="2600" dirty="0"/>
          </a:p>
        </p:txBody>
      </p:sp>
      <p:sp>
        <p:nvSpPr>
          <p:cNvPr id="10" name="Text 8"/>
          <p:cNvSpPr/>
          <p:nvPr/>
        </p:nvSpPr>
        <p:spPr>
          <a:xfrm>
            <a:off x="4310896" y="3532823"/>
            <a:ext cx="2795468" cy="349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Gross Area (GA)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4310896" y="4024789"/>
            <a:ext cx="4973003" cy="3801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Like CGA but excludes non-occupiable spaces.</a:t>
            </a:r>
            <a:endParaRPr lang="en-US" sz="1850" dirty="0"/>
          </a:p>
        </p:txBody>
      </p:sp>
      <p:sp>
        <p:nvSpPr>
          <p:cNvPr id="12" name="Shape 10"/>
          <p:cNvSpPr/>
          <p:nvPr/>
        </p:nvSpPr>
        <p:spPr>
          <a:xfrm>
            <a:off x="4192072" y="4627245"/>
            <a:ext cx="9487972" cy="15240"/>
          </a:xfrm>
          <a:prstGeom prst="roundRect">
            <a:avLst>
              <a:gd name="adj" fmla="val 233879"/>
            </a:avLst>
          </a:prstGeom>
          <a:solidFill>
            <a:srgbClr val="4A6B6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Shape 11"/>
          <p:cNvSpPr/>
          <p:nvPr/>
        </p:nvSpPr>
        <p:spPr>
          <a:xfrm>
            <a:off x="831652" y="4761190"/>
            <a:ext cx="4862632" cy="1347192"/>
          </a:xfrm>
          <a:prstGeom prst="roundRect">
            <a:avLst>
              <a:gd name="adj" fmla="val 2646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Text 12"/>
          <p:cNvSpPr/>
          <p:nvPr/>
        </p:nvSpPr>
        <p:spPr>
          <a:xfrm>
            <a:off x="3095863" y="5225891"/>
            <a:ext cx="334089" cy="4176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200"/>
              </a:lnSpc>
              <a:buNone/>
            </a:pPr>
            <a:r>
              <a:rPr lang="en-US" sz="2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3</a:t>
            </a:r>
            <a:endParaRPr lang="en-US" sz="2600" dirty="0"/>
          </a:p>
        </p:txBody>
      </p:sp>
      <p:sp>
        <p:nvSpPr>
          <p:cNvPr id="15" name="Text 13"/>
          <p:cNvSpPr/>
          <p:nvPr/>
        </p:nvSpPr>
        <p:spPr>
          <a:xfrm>
            <a:off x="5931813" y="4998720"/>
            <a:ext cx="4620339" cy="349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Rentable Area (RA) aka Leasable Area</a:t>
            </a:r>
            <a:endParaRPr lang="en-US" sz="2200" dirty="0"/>
          </a:p>
        </p:txBody>
      </p:sp>
      <p:sp>
        <p:nvSpPr>
          <p:cNvPr id="16" name="Text 14"/>
          <p:cNvSpPr/>
          <p:nvPr/>
        </p:nvSpPr>
        <p:spPr>
          <a:xfrm>
            <a:off x="5931813" y="5490686"/>
            <a:ext cx="4672727" cy="3801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Tenant's area plus share of common spaces.</a:t>
            </a:r>
            <a:endParaRPr lang="en-US" sz="1850" dirty="0"/>
          </a:p>
        </p:txBody>
      </p:sp>
      <p:sp>
        <p:nvSpPr>
          <p:cNvPr id="17" name="Shape 15"/>
          <p:cNvSpPr/>
          <p:nvPr/>
        </p:nvSpPr>
        <p:spPr>
          <a:xfrm>
            <a:off x="5812988" y="6093142"/>
            <a:ext cx="7867055" cy="15240"/>
          </a:xfrm>
          <a:prstGeom prst="roundRect">
            <a:avLst>
              <a:gd name="adj" fmla="val 233879"/>
            </a:avLst>
          </a:prstGeom>
          <a:solidFill>
            <a:srgbClr val="4A6B6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8" name="Shape 16"/>
          <p:cNvSpPr/>
          <p:nvPr/>
        </p:nvSpPr>
        <p:spPr>
          <a:xfrm>
            <a:off x="831652" y="6227088"/>
            <a:ext cx="6483548" cy="1347192"/>
          </a:xfrm>
          <a:prstGeom prst="roundRect">
            <a:avLst>
              <a:gd name="adj" fmla="val 2646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9" name="Text 17"/>
          <p:cNvSpPr/>
          <p:nvPr/>
        </p:nvSpPr>
        <p:spPr>
          <a:xfrm>
            <a:off x="3906322" y="6691789"/>
            <a:ext cx="334089" cy="4176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200"/>
              </a:lnSpc>
              <a:buNone/>
            </a:pPr>
            <a:r>
              <a:rPr lang="en-US" sz="2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4</a:t>
            </a:r>
            <a:endParaRPr lang="en-US" sz="2600" dirty="0"/>
          </a:p>
        </p:txBody>
      </p:sp>
      <p:sp>
        <p:nvSpPr>
          <p:cNvPr id="20" name="Text 18"/>
          <p:cNvSpPr/>
          <p:nvPr/>
        </p:nvSpPr>
        <p:spPr>
          <a:xfrm>
            <a:off x="7552730" y="6464618"/>
            <a:ext cx="3293507" cy="349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Net Assignable Area (NAA)</a:t>
            </a:r>
            <a:endParaRPr lang="en-US" sz="2200" dirty="0"/>
          </a:p>
        </p:txBody>
      </p:sp>
      <p:sp>
        <p:nvSpPr>
          <p:cNvPr id="21" name="Text 19"/>
          <p:cNvSpPr/>
          <p:nvPr/>
        </p:nvSpPr>
        <p:spPr>
          <a:xfrm>
            <a:off x="7552730" y="6956584"/>
            <a:ext cx="5455206" cy="3801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Spaces specifically assigned to people or programs.</a:t>
            </a:r>
            <a:endParaRPr lang="en-US" sz="18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695807"/>
            <a:ext cx="9187577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Vacancy and Effective Gross Income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299811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Vacancy Allowance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837724" y="3589377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Properties cannot realistically be fully leased at all times. Vacancy allowance accounts for expected vacant periods.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837724" y="4570809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For apartments: typically calculated as a percentage of PGI (e.g., 5%).</a:t>
            </a:r>
            <a:endParaRPr lang="en-US" sz="1850" dirty="0"/>
          </a:p>
        </p:txBody>
      </p:sp>
      <p:sp>
        <p:nvSpPr>
          <p:cNvPr id="6" name="Text 4"/>
          <p:cNvSpPr/>
          <p:nvPr/>
        </p:nvSpPr>
        <p:spPr>
          <a:xfrm>
            <a:off x="837724" y="5552242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For commercial: often forecast for each rental unit based on lease expirations.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7614761" y="2998113"/>
            <a:ext cx="3608427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Effective Gross Income (EGI)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614761" y="3589377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EGI = PGI - Vacancy Allowance</a:t>
            </a:r>
            <a:endParaRPr lang="en-US" sz="1850" dirty="0"/>
          </a:p>
        </p:txBody>
      </p:sp>
      <p:sp>
        <p:nvSpPr>
          <p:cNvPr id="9" name="Text 7"/>
          <p:cNvSpPr/>
          <p:nvPr/>
        </p:nvSpPr>
        <p:spPr>
          <a:xfrm>
            <a:off x="7614761" y="4187785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Represents the actual rental income expected after accounting for vacancy.</a:t>
            </a:r>
            <a:endParaRPr lang="en-US" sz="1850" dirty="0"/>
          </a:p>
        </p:txBody>
      </p:sp>
      <p:sp>
        <p:nvSpPr>
          <p:cNvPr id="10" name="Text 8"/>
          <p:cNvSpPr/>
          <p:nvPr/>
        </p:nvSpPr>
        <p:spPr>
          <a:xfrm>
            <a:off x="7614761" y="5169218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May also include a collection allowance (0.5-1.5%) for tenant defaults.</a:t>
            </a:r>
            <a:endParaRPr lang="en-US" sz="18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99216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3802975"/>
            <a:ext cx="5717858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Other Income Sources</a:t>
            </a:r>
            <a:endParaRPr lang="en-US" sz="44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724" y="4865965"/>
            <a:ext cx="598408" cy="59840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735336" y="5008007"/>
            <a:ext cx="2116693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Parking Operations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1735336" y="5855494"/>
            <a:ext cx="2116693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Revenue from parking facilities in office or retail buildings.</a:t>
            </a:r>
            <a:endParaRPr lang="en-US" sz="18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1233" y="4865965"/>
            <a:ext cx="598408" cy="598408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5048845" y="5008007"/>
            <a:ext cx="2116693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Vending &amp; Laundry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5048845" y="5855494"/>
            <a:ext cx="2116693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Income from machines in apartment buildings.</a:t>
            </a:r>
            <a:endParaRPr lang="en-US" sz="18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4743" y="4865965"/>
            <a:ext cx="598408" cy="59840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8362355" y="5008007"/>
            <a:ext cx="2116693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Billboard &amp; Antenna Rental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8362355" y="5855494"/>
            <a:ext cx="211669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Revenue from renting roof or exterior space.</a:t>
            </a:r>
            <a:endParaRPr lang="en-US" sz="18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78252" y="4865965"/>
            <a:ext cx="598408" cy="598408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1675864" y="5008007"/>
            <a:ext cx="2116812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Solar Energy</a:t>
            </a:r>
            <a:endParaRPr lang="en-US" sz="2200" dirty="0"/>
          </a:p>
        </p:txBody>
      </p:sp>
      <p:sp>
        <p:nvSpPr>
          <p:cNvPr id="15" name="Text 8"/>
          <p:cNvSpPr/>
          <p:nvPr/>
        </p:nvSpPr>
        <p:spPr>
          <a:xfrm>
            <a:off x="11675864" y="5503545"/>
            <a:ext cx="2116812" cy="1915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Income from selling excess electricity generated by solar panels.</a:t>
            </a:r>
            <a:endParaRPr lang="en-US" sz="18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256348"/>
            <a:ext cx="6854309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Operating Expenses (OpEx)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1864638" y="2852023"/>
            <a:ext cx="2824520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Property Management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837724" y="3347561"/>
            <a:ext cx="3851434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2-10% of EGI depending on property size</a:t>
            </a:r>
            <a:endParaRPr lang="en-US" sz="18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1706" y="3342680"/>
            <a:ext cx="358140" cy="44767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41243" y="263580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Utilities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941243" y="3131344"/>
            <a:ext cx="3851434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Water, electricity, gas, internet</a:t>
            </a:r>
            <a:endParaRPr lang="en-US" sz="18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8604" y="3079790"/>
            <a:ext cx="358140" cy="44767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0061019" y="426684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Insurance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10061019" y="4762381"/>
            <a:ext cx="373165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Property and liability coverage</a:t>
            </a:r>
            <a:endParaRPr lang="en-US" sz="18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99421" y="4755118"/>
            <a:ext cx="358140" cy="447675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9941243" y="5897880"/>
            <a:ext cx="2826544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Maintenance &amp; Repair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9941243" y="6393418"/>
            <a:ext cx="3851434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Regular upkeep of the property</a:t>
            </a:r>
            <a:endParaRPr lang="en-US" sz="185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59729" y="6053376"/>
            <a:ext cx="358140" cy="447675"/>
          </a:xfrm>
          <a:prstGeom prst="rect">
            <a:avLst/>
          </a:prstGeom>
        </p:spPr>
      </p:pic>
      <p:sp>
        <p:nvSpPr>
          <p:cNvPr id="19" name="Text 9"/>
          <p:cNvSpPr/>
          <p:nvPr/>
        </p:nvSpPr>
        <p:spPr>
          <a:xfrm>
            <a:off x="1872972" y="549009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Property Taxes</a:t>
            </a:r>
            <a:endParaRPr lang="en-US" sz="2200" dirty="0"/>
          </a:p>
        </p:txBody>
      </p:sp>
      <p:sp>
        <p:nvSpPr>
          <p:cNvPr id="20" name="Text 10"/>
          <p:cNvSpPr/>
          <p:nvPr/>
        </p:nvSpPr>
        <p:spPr>
          <a:xfrm>
            <a:off x="837724" y="5985629"/>
            <a:ext cx="3851434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Local government assessments</a:t>
            </a:r>
            <a:endParaRPr lang="en-US" sz="1850" dirty="0"/>
          </a:p>
        </p:txBody>
      </p:sp>
      <p:pic>
        <p:nvPicPr>
          <p:cNvPr id="21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pic>
        <p:nvPicPr>
          <p:cNvPr id="22" name="Image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10952" y="5180409"/>
            <a:ext cx="358140" cy="44767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977152"/>
            <a:ext cx="6844189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Fixed vs. Variable Expenses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327945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Fixed Expenses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837724" y="3870722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Costs that remain the same regardless of occupancy levels.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837724" y="4852154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Property taxes</a:t>
            </a:r>
            <a:endParaRPr lang="en-US" sz="1850" dirty="0"/>
          </a:p>
        </p:txBody>
      </p:sp>
      <p:sp>
        <p:nvSpPr>
          <p:cNvPr id="6" name="Text 4"/>
          <p:cNvSpPr/>
          <p:nvPr/>
        </p:nvSpPr>
        <p:spPr>
          <a:xfrm>
            <a:off x="837724" y="5318879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Insurance premiums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837724" y="5785604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Some maintenance contracts</a:t>
            </a:r>
            <a:endParaRPr lang="en-US" sz="1850" dirty="0"/>
          </a:p>
        </p:txBody>
      </p:sp>
      <p:sp>
        <p:nvSpPr>
          <p:cNvPr id="8" name="Text 6"/>
          <p:cNvSpPr/>
          <p:nvPr/>
        </p:nvSpPr>
        <p:spPr>
          <a:xfrm>
            <a:off x="7614761" y="327945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Variable Expenses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7614761" y="3870722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Costs that change in proportion to occupancy levels.</a:t>
            </a:r>
            <a:endParaRPr lang="en-US" sz="1850" dirty="0"/>
          </a:p>
        </p:txBody>
      </p:sp>
      <p:sp>
        <p:nvSpPr>
          <p:cNvPr id="10" name="Text 8"/>
          <p:cNvSpPr/>
          <p:nvPr/>
        </p:nvSpPr>
        <p:spPr>
          <a:xfrm>
            <a:off x="7614761" y="4469130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Utilities</a:t>
            </a:r>
            <a:endParaRPr lang="en-US" sz="1850" dirty="0"/>
          </a:p>
        </p:txBody>
      </p:sp>
      <p:sp>
        <p:nvSpPr>
          <p:cNvPr id="11" name="Text 9"/>
          <p:cNvSpPr/>
          <p:nvPr/>
        </p:nvSpPr>
        <p:spPr>
          <a:xfrm>
            <a:off x="7614761" y="4935855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Cleaning services</a:t>
            </a:r>
            <a:endParaRPr lang="en-US" sz="1850" dirty="0"/>
          </a:p>
        </p:txBody>
      </p:sp>
      <p:sp>
        <p:nvSpPr>
          <p:cNvPr id="12" name="Text 10"/>
          <p:cNvSpPr/>
          <p:nvPr/>
        </p:nvSpPr>
        <p:spPr>
          <a:xfrm>
            <a:off x="7614761" y="5402580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Some maintenance costs</a:t>
            </a:r>
            <a:endParaRPr lang="en-US" sz="18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1219</Words>
  <Application>Microsoft Office PowerPoint</Application>
  <PresentationFormat>Custom</PresentationFormat>
  <Paragraphs>235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Quattrocento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Norman Miller</cp:lastModifiedBy>
  <cp:revision>1</cp:revision>
  <dcterms:created xsi:type="dcterms:W3CDTF">2025-06-13T19:58:47Z</dcterms:created>
  <dcterms:modified xsi:type="dcterms:W3CDTF">2025-06-16T21:04:27Z</dcterms:modified>
</cp:coreProperties>
</file>