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6" r:id="rId20"/>
    <p:sldId id="277" r:id="rId21"/>
    <p:sldId id="279" r:id="rId22"/>
    <p:sldId id="280" r:id="rId23"/>
    <p:sldId id="281" r:id="rId24"/>
    <p:sldId id="282" r:id="rId25"/>
    <p:sldId id="274" r:id="rId26"/>
    <p:sldId id="275" r:id="rId27"/>
  </p:sldIdLst>
  <p:sldSz cx="14630400" cy="8229600"/>
  <p:notesSz cx="8229600" cy="14630400"/>
  <p:embeddedFontLst>
    <p:embeddedFont>
      <p:font typeface="Quattrocento" panose="02020502030000000404" pitchFamily="18"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F58B04-5A99-475E-9337-487B583CE640}" v="2" dt="2025-06-13T20:32:25.4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56" d="100"/>
          <a:sy n="56" d="100"/>
        </p:scale>
        <p:origin x="552" y="2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rman Miller" userId="33eb6ff97e000b03" providerId="LiveId" clId="{5AF58B04-5A99-475E-9337-487B583CE640}"/>
    <pc:docChg chg="undo custSel addSld delSld modSld sldOrd">
      <pc:chgData name="Norman Miller" userId="33eb6ff97e000b03" providerId="LiveId" clId="{5AF58B04-5A99-475E-9337-487B583CE640}" dt="2025-06-13T20:34:58.327" v="45" actId="47"/>
      <pc:docMkLst>
        <pc:docMk/>
      </pc:docMkLst>
      <pc:sldChg chg="addSp delSp modSp mod ord">
        <pc:chgData name="Norman Miller" userId="33eb6ff97e000b03" providerId="LiveId" clId="{5AF58B04-5A99-475E-9337-487B583CE640}" dt="2025-06-13T20:30:56.124" v="30" actId="14100"/>
        <pc:sldMkLst>
          <pc:docMk/>
          <pc:sldMk cId="0" sldId="263"/>
        </pc:sldMkLst>
        <pc:spChg chg="mod">
          <ac:chgData name="Norman Miller" userId="33eb6ff97e000b03" providerId="LiveId" clId="{5AF58B04-5A99-475E-9337-487B583CE640}" dt="2025-06-13T20:30:36.139" v="22" actId="20577"/>
          <ac:spMkLst>
            <pc:docMk/>
            <pc:sldMk cId="0" sldId="263"/>
            <ac:spMk id="2" creationId="{00000000-0000-0000-0000-000000000000}"/>
          </ac:spMkLst>
        </pc:spChg>
        <pc:picChg chg="del">
          <ac:chgData name="Norman Miller" userId="33eb6ff97e000b03" providerId="LiveId" clId="{5AF58B04-5A99-475E-9337-487B583CE640}" dt="2025-06-13T20:26:11.220" v="3" actId="478"/>
          <ac:picMkLst>
            <pc:docMk/>
            <pc:sldMk cId="0" sldId="263"/>
            <ac:picMk id="3" creationId="{00000000-0000-0000-0000-000000000000}"/>
          </ac:picMkLst>
        </pc:picChg>
        <pc:picChg chg="add mod modCrop">
          <ac:chgData name="Norman Miller" userId="33eb6ff97e000b03" providerId="LiveId" clId="{5AF58B04-5A99-475E-9337-487B583CE640}" dt="2025-06-13T20:30:56.124" v="30" actId="14100"/>
          <ac:picMkLst>
            <pc:docMk/>
            <pc:sldMk cId="0" sldId="263"/>
            <ac:picMk id="11" creationId="{61EF46EA-E4F0-EAD4-EBD5-B49FCDE0DB5E}"/>
          </ac:picMkLst>
        </pc:picChg>
      </pc:sldChg>
      <pc:sldChg chg="addSp modSp mod">
        <pc:chgData name="Norman Miller" userId="33eb6ff97e000b03" providerId="LiveId" clId="{5AF58B04-5A99-475E-9337-487B583CE640}" dt="2025-06-13T20:34:55.583" v="44" actId="14100"/>
        <pc:sldMkLst>
          <pc:docMk/>
          <pc:sldMk cId="2553050094" sldId="276"/>
        </pc:sldMkLst>
        <pc:spChg chg="add mod">
          <ac:chgData name="Norman Miller" userId="33eb6ff97e000b03" providerId="LiveId" clId="{5AF58B04-5A99-475E-9337-487B583CE640}" dt="2025-06-13T20:34:55.583" v="44" actId="14100"/>
          <ac:spMkLst>
            <pc:docMk/>
            <pc:sldMk cId="2553050094" sldId="276"/>
            <ac:spMk id="3" creationId="{FB8F5921-C76E-B2E0-DF85-639715535244}"/>
          </ac:spMkLst>
        </pc:spChg>
      </pc:sldChg>
      <pc:sldChg chg="del">
        <pc:chgData name="Norman Miller" userId="33eb6ff97e000b03" providerId="LiveId" clId="{5AF58B04-5A99-475E-9337-487B583CE640}" dt="2025-06-13T20:34:58.327" v="45" actId="47"/>
        <pc:sldMkLst>
          <pc:docMk/>
          <pc:sldMk cId="0" sldId="278"/>
        </pc:sldMkLst>
      </pc:sldChg>
      <pc:sldChg chg="addSp delSp modSp new del mod">
        <pc:chgData name="Norman Miller" userId="33eb6ff97e000b03" providerId="LiveId" clId="{5AF58B04-5A99-475E-9337-487B583CE640}" dt="2025-06-13T20:34:04.297" v="38" actId="47"/>
        <pc:sldMkLst>
          <pc:docMk/>
          <pc:sldMk cId="2413613582" sldId="283"/>
        </pc:sldMkLst>
        <pc:spChg chg="add del mod">
          <ac:chgData name="Norman Miller" userId="33eb6ff97e000b03" providerId="LiveId" clId="{5AF58B04-5A99-475E-9337-487B583CE640}" dt="2025-06-13T20:32:25.433" v="36"/>
          <ac:spMkLst>
            <pc:docMk/>
            <pc:sldMk cId="2413613582" sldId="283"/>
            <ac:spMk id="4" creationId="{B718EBE3-BF0A-0906-ABD4-8B729E9DDDD9}"/>
          </ac:spMkLst>
        </pc:spChg>
        <pc:picChg chg="add del mod">
          <ac:chgData name="Norman Miller" userId="33eb6ff97e000b03" providerId="LiveId" clId="{5AF58B04-5A99-475E-9337-487B583CE640}" dt="2025-06-13T20:32:40.507" v="37" actId="478"/>
          <ac:picMkLst>
            <pc:docMk/>
            <pc:sldMk cId="2413613582" sldId="283"/>
            <ac:picMk id="3" creationId="{D4012BB4-D0D9-A705-2C9F-D9BC92678FD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424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C39BE-19A1-E13D-AFBF-52CD26BF37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1AAA25-4509-07BC-DECC-CC54986573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DA1E8B-9E66-AB8B-BE71-412356EA5E1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725B80E-7434-FAE8-311F-CDEF39EE17B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6925E88-843C-15A0-6321-5512C441C0AE}"/>
              </a:ext>
            </a:extLst>
          </p:cNvPr>
          <p:cNvSpPr>
            <a:spLocks noGrp="1"/>
          </p:cNvSpPr>
          <p:nvPr>
            <p:ph type="sldNum" sz="quarter" idx="12"/>
          </p:nvPr>
        </p:nvSpPr>
        <p:spPr/>
        <p:txBody>
          <a:bodyPr/>
          <a:lstStyle>
            <a:lvl1pPr>
              <a:defRPr/>
            </a:lvl1pPr>
          </a:lstStyle>
          <a:p>
            <a:fld id="{24C3F9F0-C761-49A5-9D9F-8E4966999A68}" type="slidenum">
              <a:rPr lang="en-US" altLang="en-US"/>
              <a:pPr/>
              <a:t>‹#›</a:t>
            </a:fld>
            <a:endParaRPr lang="en-US" altLang="en-US"/>
          </a:p>
        </p:txBody>
      </p:sp>
    </p:spTree>
    <p:extLst>
      <p:ext uri="{BB962C8B-B14F-4D97-AF65-F5344CB8AC3E}">
        <p14:creationId xmlns:p14="http://schemas.microsoft.com/office/powerpoint/2010/main" val="4210968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2465189"/>
            <a:ext cx="7468553" cy="1408033"/>
          </a:xfrm>
          <a:prstGeom prst="rect">
            <a:avLst/>
          </a:prstGeom>
          <a:noFill/>
          <a:ln/>
        </p:spPr>
        <p:txBody>
          <a:bodyPr wrap="squar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Determinants of Rent: Market Level</a:t>
            </a:r>
            <a:endParaRPr lang="en-US" sz="4400" dirty="0"/>
          </a:p>
        </p:txBody>
      </p:sp>
      <p:sp>
        <p:nvSpPr>
          <p:cNvPr id="4" name="Text 1"/>
          <p:cNvSpPr/>
          <p:nvPr/>
        </p:nvSpPr>
        <p:spPr>
          <a:xfrm>
            <a:off x="837724" y="4232196"/>
            <a:ext cx="7468553" cy="1532096"/>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This presentation explores how urban economics principles determine property income streams. We'll examine how location, transport costs, and land value influence urban rent distribution, and how the space market connects with asset markets and development.</a:t>
            </a:r>
            <a:endParaRPr lang="en-US" sz="18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1789152"/>
            <a:ext cx="7060406"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Growth Pattern Impacts, Ex:</a:t>
            </a:r>
            <a:endParaRPr lang="en-US" sz="4400" dirty="0"/>
          </a:p>
        </p:txBody>
      </p:sp>
      <p:sp>
        <p:nvSpPr>
          <p:cNvPr id="4" name="Text 1"/>
          <p:cNvSpPr/>
          <p:nvPr/>
        </p:nvSpPr>
        <p:spPr>
          <a:xfrm>
            <a:off x="837724" y="2971800"/>
            <a:ext cx="2290048" cy="789861"/>
          </a:xfrm>
          <a:prstGeom prst="rect">
            <a:avLst/>
          </a:prstGeom>
          <a:noFill/>
          <a:ln/>
        </p:spPr>
        <p:txBody>
          <a:bodyPr wrap="none" lIns="0" tIns="0" rIns="0" bIns="0" rtlCol="0" anchor="t"/>
          <a:lstStyle/>
          <a:p>
            <a:pPr marL="0" indent="0" algn="ctr">
              <a:lnSpc>
                <a:spcPts val="6200"/>
              </a:lnSpc>
              <a:buNone/>
            </a:pPr>
            <a:r>
              <a:rPr lang="en-US" sz="6200" dirty="0">
                <a:solidFill>
                  <a:srgbClr val="F9EEE7"/>
                </a:solidFill>
                <a:latin typeface="Quattrocento" pitchFamily="34" charset="0"/>
                <a:ea typeface="Quattrocento" pitchFamily="34" charset="-122"/>
                <a:cs typeface="Quattrocento" pitchFamily="34" charset="-120"/>
              </a:rPr>
              <a:t>3.8%</a:t>
            </a:r>
            <a:endParaRPr lang="en-US" sz="6200" dirty="0"/>
          </a:p>
        </p:txBody>
      </p:sp>
      <p:sp>
        <p:nvSpPr>
          <p:cNvPr id="5" name="Text 2"/>
          <p:cNvSpPr/>
          <p:nvPr/>
        </p:nvSpPr>
        <p:spPr>
          <a:xfrm>
            <a:off x="837724" y="4060746"/>
            <a:ext cx="2290048" cy="703898"/>
          </a:xfrm>
          <a:prstGeom prst="rect">
            <a:avLst/>
          </a:prstGeom>
          <a:noFill/>
          <a:ln/>
        </p:spPr>
        <p:txBody>
          <a:bodyPr wrap="square" lIns="0" tIns="0" rIns="0" bIns="0" rtlCol="0" anchor="t"/>
          <a:lstStyle/>
          <a:p>
            <a:pPr marL="0" indent="0" algn="ctr">
              <a:lnSpc>
                <a:spcPts val="2750"/>
              </a:lnSpc>
              <a:buNone/>
            </a:pPr>
            <a:r>
              <a:rPr lang="en-US" sz="2200" dirty="0">
                <a:solidFill>
                  <a:srgbClr val="F9EEE7"/>
                </a:solidFill>
                <a:latin typeface="Quattrocento" pitchFamily="34" charset="0"/>
                <a:ea typeface="Quattrocento" pitchFamily="34" charset="-122"/>
                <a:cs typeface="Quattrocento" pitchFamily="34" charset="-120"/>
              </a:rPr>
              <a:t>Peripheral Rent Growth</a:t>
            </a:r>
            <a:endParaRPr lang="en-US" sz="2200" dirty="0"/>
          </a:p>
        </p:txBody>
      </p:sp>
      <p:sp>
        <p:nvSpPr>
          <p:cNvPr id="6" name="Text 3"/>
          <p:cNvSpPr/>
          <p:nvPr/>
        </p:nvSpPr>
        <p:spPr>
          <a:xfrm>
            <a:off x="837724" y="4908233"/>
            <a:ext cx="2290048" cy="1532096"/>
          </a:xfrm>
          <a:prstGeom prst="rect">
            <a:avLst/>
          </a:prstGeom>
          <a:noFill/>
          <a:ln/>
        </p:spPr>
        <p:txBody>
          <a:bodyPr wrap="square" lIns="0" tIns="0" rIns="0" bIns="0" rtlCol="0" anchor="t"/>
          <a:lstStyle/>
          <a:p>
            <a:pPr marL="0" indent="0" algn="ctr">
              <a:lnSpc>
                <a:spcPts val="3000"/>
              </a:lnSpc>
              <a:buNone/>
            </a:pPr>
            <a:r>
              <a:rPr lang="en-US" sz="1850" dirty="0">
                <a:solidFill>
                  <a:srgbClr val="F9EEE7"/>
                </a:solidFill>
                <a:latin typeface="Quattrocento" pitchFamily="34" charset="0"/>
                <a:ea typeface="Quattrocento" pitchFamily="34" charset="-122"/>
                <a:cs typeface="Quattrocento" pitchFamily="34" charset="-120"/>
              </a:rPr>
              <a:t>Percentage increase at city boundary with 10% population growth.</a:t>
            </a:r>
            <a:endParaRPr lang="en-US" sz="1850" dirty="0"/>
          </a:p>
        </p:txBody>
      </p:sp>
      <p:sp>
        <p:nvSpPr>
          <p:cNvPr id="7" name="Text 4"/>
          <p:cNvSpPr/>
          <p:nvPr/>
        </p:nvSpPr>
        <p:spPr>
          <a:xfrm>
            <a:off x="3426976" y="2971800"/>
            <a:ext cx="2290048" cy="789861"/>
          </a:xfrm>
          <a:prstGeom prst="rect">
            <a:avLst/>
          </a:prstGeom>
          <a:noFill/>
          <a:ln/>
        </p:spPr>
        <p:txBody>
          <a:bodyPr wrap="none" lIns="0" tIns="0" rIns="0" bIns="0" rtlCol="0" anchor="t"/>
          <a:lstStyle/>
          <a:p>
            <a:pPr marL="0" indent="0" algn="ctr">
              <a:lnSpc>
                <a:spcPts val="6200"/>
              </a:lnSpc>
              <a:buNone/>
            </a:pPr>
            <a:r>
              <a:rPr lang="en-US" sz="6200" dirty="0">
                <a:solidFill>
                  <a:srgbClr val="F9EEE7"/>
                </a:solidFill>
                <a:latin typeface="Quattrocento" pitchFamily="34" charset="0"/>
                <a:ea typeface="Quattrocento" pitchFamily="34" charset="-122"/>
                <a:cs typeface="Quattrocento" pitchFamily="34" charset="-120"/>
              </a:rPr>
              <a:t>2.2%</a:t>
            </a:r>
            <a:endParaRPr lang="en-US" sz="6200" dirty="0"/>
          </a:p>
        </p:txBody>
      </p:sp>
      <p:sp>
        <p:nvSpPr>
          <p:cNvPr id="8" name="Text 5"/>
          <p:cNvSpPr/>
          <p:nvPr/>
        </p:nvSpPr>
        <p:spPr>
          <a:xfrm>
            <a:off x="3426976" y="4060746"/>
            <a:ext cx="2290048" cy="703898"/>
          </a:xfrm>
          <a:prstGeom prst="rect">
            <a:avLst/>
          </a:prstGeom>
          <a:noFill/>
          <a:ln/>
        </p:spPr>
        <p:txBody>
          <a:bodyPr wrap="square" lIns="0" tIns="0" rIns="0" bIns="0" rtlCol="0" anchor="t"/>
          <a:lstStyle/>
          <a:p>
            <a:pPr marL="0" indent="0" algn="ctr">
              <a:lnSpc>
                <a:spcPts val="2750"/>
              </a:lnSpc>
              <a:buNone/>
            </a:pPr>
            <a:r>
              <a:rPr lang="en-US" sz="2200" dirty="0">
                <a:solidFill>
                  <a:srgbClr val="F9EEE7"/>
                </a:solidFill>
                <a:latin typeface="Quattrocento" pitchFamily="34" charset="0"/>
                <a:ea typeface="Quattrocento" pitchFamily="34" charset="-122"/>
                <a:cs typeface="Quattrocento" pitchFamily="34" charset="-120"/>
              </a:rPr>
              <a:t>Central Rent Growth</a:t>
            </a:r>
            <a:endParaRPr lang="en-US" sz="2200" dirty="0"/>
          </a:p>
        </p:txBody>
      </p:sp>
      <p:sp>
        <p:nvSpPr>
          <p:cNvPr id="9" name="Text 6"/>
          <p:cNvSpPr/>
          <p:nvPr/>
        </p:nvSpPr>
        <p:spPr>
          <a:xfrm>
            <a:off x="3426976" y="4908233"/>
            <a:ext cx="2290048" cy="1532096"/>
          </a:xfrm>
          <a:prstGeom prst="rect">
            <a:avLst/>
          </a:prstGeom>
          <a:noFill/>
          <a:ln/>
        </p:spPr>
        <p:txBody>
          <a:bodyPr wrap="square" lIns="0" tIns="0" rIns="0" bIns="0" rtlCol="0" anchor="t"/>
          <a:lstStyle/>
          <a:p>
            <a:pPr marL="0" indent="0" algn="ctr">
              <a:lnSpc>
                <a:spcPts val="3000"/>
              </a:lnSpc>
              <a:buNone/>
            </a:pPr>
            <a:r>
              <a:rPr lang="en-US" sz="1850" dirty="0">
                <a:solidFill>
                  <a:srgbClr val="F9EEE7"/>
                </a:solidFill>
                <a:latin typeface="Quattrocento" pitchFamily="34" charset="0"/>
                <a:ea typeface="Quattrocento" pitchFamily="34" charset="-122"/>
                <a:cs typeface="Quattrocento" pitchFamily="34" charset="-120"/>
              </a:rPr>
              <a:t>Percentage increase at city center with same population growth.</a:t>
            </a:r>
            <a:endParaRPr lang="en-US" sz="1850" dirty="0"/>
          </a:p>
        </p:txBody>
      </p:sp>
      <p:sp>
        <p:nvSpPr>
          <p:cNvPr id="10" name="Text 7"/>
          <p:cNvSpPr/>
          <p:nvPr/>
        </p:nvSpPr>
        <p:spPr>
          <a:xfrm>
            <a:off x="6016228" y="2971800"/>
            <a:ext cx="2290048" cy="789861"/>
          </a:xfrm>
          <a:prstGeom prst="rect">
            <a:avLst/>
          </a:prstGeom>
          <a:noFill/>
          <a:ln/>
        </p:spPr>
        <p:txBody>
          <a:bodyPr wrap="none" lIns="0" tIns="0" rIns="0" bIns="0" rtlCol="0" anchor="t"/>
          <a:lstStyle/>
          <a:p>
            <a:pPr marL="0" indent="0" algn="ctr">
              <a:lnSpc>
                <a:spcPts val="6200"/>
              </a:lnSpc>
              <a:buNone/>
            </a:pPr>
            <a:r>
              <a:rPr lang="en-US" sz="6200" dirty="0">
                <a:solidFill>
                  <a:srgbClr val="F9EEE7"/>
                </a:solidFill>
                <a:latin typeface="Quattrocento" pitchFamily="34" charset="0"/>
                <a:ea typeface="Quattrocento" pitchFamily="34" charset="-122"/>
                <a:cs typeface="Quattrocento" pitchFamily="34" charset="-120"/>
              </a:rPr>
              <a:t>22%</a:t>
            </a:r>
            <a:endParaRPr lang="en-US" sz="6200" dirty="0"/>
          </a:p>
        </p:txBody>
      </p:sp>
      <p:sp>
        <p:nvSpPr>
          <p:cNvPr id="11" name="Text 8"/>
          <p:cNvSpPr/>
          <p:nvPr/>
        </p:nvSpPr>
        <p:spPr>
          <a:xfrm>
            <a:off x="6016228" y="4060746"/>
            <a:ext cx="2290048" cy="703898"/>
          </a:xfrm>
          <a:prstGeom prst="rect">
            <a:avLst/>
          </a:prstGeom>
          <a:noFill/>
          <a:ln/>
        </p:spPr>
        <p:txBody>
          <a:bodyPr wrap="square" lIns="0" tIns="0" rIns="0" bIns="0" rtlCol="0" anchor="t"/>
          <a:lstStyle/>
          <a:p>
            <a:pPr marL="0" indent="0" algn="ctr">
              <a:lnSpc>
                <a:spcPts val="2750"/>
              </a:lnSpc>
              <a:buNone/>
            </a:pPr>
            <a:r>
              <a:rPr lang="en-US" sz="2200" dirty="0">
                <a:solidFill>
                  <a:srgbClr val="F9EEE7"/>
                </a:solidFill>
                <a:latin typeface="Quattrocento" pitchFamily="34" charset="0"/>
                <a:ea typeface="Quattrocento" pitchFamily="34" charset="-122"/>
                <a:cs typeface="Quattrocento" pitchFamily="34" charset="-120"/>
              </a:rPr>
              <a:t>Density-Driven Growth</a:t>
            </a:r>
            <a:endParaRPr lang="en-US" sz="2200" dirty="0"/>
          </a:p>
        </p:txBody>
      </p:sp>
      <p:sp>
        <p:nvSpPr>
          <p:cNvPr id="12" name="Text 9"/>
          <p:cNvSpPr/>
          <p:nvPr/>
        </p:nvSpPr>
        <p:spPr>
          <a:xfrm>
            <a:off x="6016228" y="4908233"/>
            <a:ext cx="2290048" cy="1532096"/>
          </a:xfrm>
          <a:prstGeom prst="rect">
            <a:avLst/>
          </a:prstGeom>
          <a:noFill/>
          <a:ln/>
        </p:spPr>
        <p:txBody>
          <a:bodyPr wrap="square" lIns="0" tIns="0" rIns="0" bIns="0" rtlCol="0" anchor="t"/>
          <a:lstStyle/>
          <a:p>
            <a:pPr marL="0" indent="0" algn="ctr">
              <a:lnSpc>
                <a:spcPts val="3000"/>
              </a:lnSpc>
              <a:buNone/>
            </a:pPr>
            <a:r>
              <a:rPr lang="en-US" sz="1850" dirty="0">
                <a:solidFill>
                  <a:srgbClr val="F9EEE7"/>
                </a:solidFill>
                <a:latin typeface="Quattrocento" pitchFamily="34" charset="0"/>
                <a:ea typeface="Quattrocento" pitchFamily="34" charset="-122"/>
                <a:cs typeface="Quattrocento" pitchFamily="34" charset="-120"/>
              </a:rPr>
              <a:t>Central rent increase when population grows by 50% with fixed area.</a:t>
            </a:r>
            <a:endParaRPr lang="en-US" sz="18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819507" y="643890"/>
            <a:ext cx="5509974" cy="688777"/>
          </a:xfrm>
          <a:prstGeom prst="rect">
            <a:avLst/>
          </a:prstGeom>
          <a:noFill/>
          <a:ln/>
        </p:spPr>
        <p:txBody>
          <a:bodyPr wrap="none" lIns="0" tIns="0" rIns="0" bIns="0" rtlCol="0" anchor="t"/>
          <a:lstStyle/>
          <a:p>
            <a:pPr marL="0" indent="0" algn="l">
              <a:lnSpc>
                <a:spcPts val="5400"/>
              </a:lnSpc>
              <a:buNone/>
            </a:pPr>
            <a:r>
              <a:rPr lang="en-US" sz="4300" dirty="0">
                <a:solidFill>
                  <a:srgbClr val="FFD9BE"/>
                </a:solidFill>
                <a:latin typeface="Quattrocento" pitchFamily="34" charset="0"/>
                <a:ea typeface="Quattrocento" pitchFamily="34" charset="-122"/>
                <a:cs typeface="Quattrocento" pitchFamily="34" charset="-120"/>
              </a:rPr>
              <a:t>The Second Principle</a:t>
            </a:r>
            <a:endParaRPr lang="en-US" sz="4300" dirty="0"/>
          </a:p>
        </p:txBody>
      </p:sp>
      <p:pic>
        <p:nvPicPr>
          <p:cNvPr id="3" name="Image 0" descr="preencoded.png"/>
          <p:cNvPicPr>
            <a:picLocks noChangeAspect="1"/>
          </p:cNvPicPr>
          <p:nvPr/>
        </p:nvPicPr>
        <p:blipFill>
          <a:blip r:embed="rId3"/>
          <a:stretch>
            <a:fillRect/>
          </a:stretch>
        </p:blipFill>
        <p:spPr>
          <a:xfrm>
            <a:off x="827127" y="1951434"/>
            <a:ext cx="4200525" cy="4200525"/>
          </a:xfrm>
          <a:prstGeom prst="rect">
            <a:avLst/>
          </a:prstGeom>
        </p:spPr>
      </p:pic>
      <p:pic>
        <p:nvPicPr>
          <p:cNvPr id="4" name="Image 1" descr="preencoded.png"/>
          <p:cNvPicPr>
            <a:picLocks noChangeAspect="1"/>
          </p:cNvPicPr>
          <p:nvPr/>
        </p:nvPicPr>
        <p:blipFill>
          <a:blip r:embed="rId4"/>
          <a:stretch>
            <a:fillRect/>
          </a:stretch>
        </p:blipFill>
        <p:spPr>
          <a:xfrm>
            <a:off x="5214938" y="1951434"/>
            <a:ext cx="4200525" cy="4200525"/>
          </a:xfrm>
          <a:prstGeom prst="rect">
            <a:avLst/>
          </a:prstGeom>
        </p:spPr>
      </p:pic>
      <p:pic>
        <p:nvPicPr>
          <p:cNvPr id="5" name="Image 2" descr="preencoded.png"/>
          <p:cNvPicPr>
            <a:picLocks noChangeAspect="1"/>
          </p:cNvPicPr>
          <p:nvPr/>
        </p:nvPicPr>
        <p:blipFill>
          <a:blip r:embed="rId5"/>
          <a:stretch>
            <a:fillRect/>
          </a:stretch>
        </p:blipFill>
        <p:spPr>
          <a:xfrm>
            <a:off x="9602748" y="1951434"/>
            <a:ext cx="4200525" cy="4200525"/>
          </a:xfrm>
          <a:prstGeom prst="rect">
            <a:avLst/>
          </a:prstGeom>
        </p:spPr>
      </p:pic>
      <p:sp>
        <p:nvSpPr>
          <p:cNvPr id="6" name="Text 1"/>
          <p:cNvSpPr/>
          <p:nvPr/>
        </p:nvSpPr>
        <p:spPr>
          <a:xfrm>
            <a:off x="819507" y="6565821"/>
            <a:ext cx="12991386" cy="1124069"/>
          </a:xfrm>
          <a:prstGeom prst="rect">
            <a:avLst/>
          </a:prstGeom>
          <a:noFill/>
          <a:ln/>
        </p:spPr>
        <p:txBody>
          <a:bodyPr wrap="square" lIns="0" tIns="0" rIns="0" bIns="0" rtlCol="0" anchor="t"/>
          <a:lstStyle/>
          <a:p>
            <a:pPr marL="0" indent="0" algn="l">
              <a:lnSpc>
                <a:spcPts val="2950"/>
              </a:lnSpc>
              <a:buNone/>
            </a:pPr>
            <a:r>
              <a:rPr lang="en-US" sz="1800" dirty="0">
                <a:solidFill>
                  <a:srgbClr val="F9EEE7"/>
                </a:solidFill>
                <a:latin typeface="Quattrocento" pitchFamily="34" charset="0"/>
                <a:ea typeface="Quattrocento" pitchFamily="34" charset="-122"/>
                <a:cs typeface="Quattrocento" pitchFamily="34" charset="-120"/>
              </a:rPr>
              <a:t>"If a city grows by increasing area rather than density, property rent growth will be relatively greater closer to the periphery; but if a city grows by increasing density instead of area, property rent growth will be relatively greater the closer to the center of the city."</a:t>
            </a:r>
            <a:endParaRPr lang="en-US" sz="1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82717" y="615910"/>
            <a:ext cx="6405801" cy="657820"/>
          </a:xfrm>
          <a:prstGeom prst="rect">
            <a:avLst/>
          </a:prstGeom>
          <a:noFill/>
          <a:ln/>
        </p:spPr>
        <p:txBody>
          <a:bodyPr wrap="none" lIns="0" tIns="0" rIns="0" bIns="0" rtlCol="0" anchor="t"/>
          <a:lstStyle/>
          <a:p>
            <a:pPr marL="0" indent="0" algn="l">
              <a:lnSpc>
                <a:spcPts val="5150"/>
              </a:lnSpc>
              <a:buNone/>
            </a:pPr>
            <a:r>
              <a:rPr lang="en-US" sz="4100" dirty="0">
                <a:solidFill>
                  <a:srgbClr val="FFD9BE"/>
                </a:solidFill>
                <a:latin typeface="Quattrocento" pitchFamily="34" charset="0"/>
                <a:ea typeface="Quattrocento" pitchFamily="34" charset="-122"/>
                <a:cs typeface="Quattrocento" pitchFamily="34" charset="-120"/>
              </a:rPr>
              <a:t>Transportation Cost Effects</a:t>
            </a:r>
            <a:endParaRPr lang="en-US" sz="4100" dirty="0"/>
          </a:p>
        </p:txBody>
      </p:sp>
      <p:sp>
        <p:nvSpPr>
          <p:cNvPr id="4" name="Shape 1"/>
          <p:cNvSpPr/>
          <p:nvPr/>
        </p:nvSpPr>
        <p:spPr>
          <a:xfrm>
            <a:off x="1034296" y="1609130"/>
            <a:ext cx="30480" cy="6004560"/>
          </a:xfrm>
          <a:prstGeom prst="roundRect">
            <a:avLst>
              <a:gd name="adj" fmla="val 110061"/>
            </a:avLst>
          </a:prstGeom>
          <a:solidFill>
            <a:srgbClr val="4A6B6A"/>
          </a:solidFill>
          <a:ln/>
        </p:spPr>
        <p:txBody>
          <a:bodyPr/>
          <a:lstStyle/>
          <a:p>
            <a:endParaRPr lang="en-US"/>
          </a:p>
        </p:txBody>
      </p:sp>
      <p:sp>
        <p:nvSpPr>
          <p:cNvPr id="5" name="Shape 2"/>
          <p:cNvSpPr/>
          <p:nvPr/>
        </p:nvSpPr>
        <p:spPr>
          <a:xfrm>
            <a:off x="1255395" y="1845469"/>
            <a:ext cx="670917" cy="30480"/>
          </a:xfrm>
          <a:prstGeom prst="roundRect">
            <a:avLst>
              <a:gd name="adj" fmla="val 110061"/>
            </a:avLst>
          </a:prstGeom>
          <a:solidFill>
            <a:srgbClr val="4A6B6A"/>
          </a:solidFill>
          <a:ln/>
        </p:spPr>
        <p:txBody>
          <a:bodyPr/>
          <a:lstStyle/>
          <a:p>
            <a:endParaRPr lang="en-US"/>
          </a:p>
        </p:txBody>
      </p:sp>
      <p:sp>
        <p:nvSpPr>
          <p:cNvPr id="6" name="Shape 3"/>
          <p:cNvSpPr/>
          <p:nvPr/>
        </p:nvSpPr>
        <p:spPr>
          <a:xfrm>
            <a:off x="782717" y="1609130"/>
            <a:ext cx="503158" cy="503158"/>
          </a:xfrm>
          <a:prstGeom prst="roundRect">
            <a:avLst>
              <a:gd name="adj" fmla="val 6667"/>
            </a:avLst>
          </a:prstGeom>
          <a:solidFill>
            <a:srgbClr val="315251"/>
          </a:solidFill>
          <a:ln/>
        </p:spPr>
        <p:txBody>
          <a:bodyPr/>
          <a:lstStyle/>
          <a:p>
            <a:endParaRPr lang="en-US"/>
          </a:p>
        </p:txBody>
      </p:sp>
      <p:pic>
        <p:nvPicPr>
          <p:cNvPr id="7" name="Image 1" descr="preencoded.png"/>
          <p:cNvPicPr>
            <a:picLocks noChangeAspect="1"/>
          </p:cNvPicPr>
          <p:nvPr/>
        </p:nvPicPr>
        <p:blipFill>
          <a:blip r:embed="rId4"/>
          <a:stretch>
            <a:fillRect/>
          </a:stretch>
        </p:blipFill>
        <p:spPr>
          <a:xfrm>
            <a:off x="876479" y="1663422"/>
            <a:ext cx="315635" cy="394573"/>
          </a:xfrm>
          <a:prstGeom prst="rect">
            <a:avLst/>
          </a:prstGeom>
        </p:spPr>
      </p:pic>
      <p:sp>
        <p:nvSpPr>
          <p:cNvPr id="8" name="Text 4"/>
          <p:cNvSpPr/>
          <p:nvPr/>
        </p:nvSpPr>
        <p:spPr>
          <a:xfrm>
            <a:off x="2152412" y="1685925"/>
            <a:ext cx="2957632" cy="328851"/>
          </a:xfrm>
          <a:prstGeom prst="rect">
            <a:avLst/>
          </a:prstGeom>
          <a:noFill/>
          <a:ln/>
        </p:spPr>
        <p:txBody>
          <a:bodyPr wrap="none" lIns="0" tIns="0" rIns="0" bIns="0" rtlCol="0" anchor="t"/>
          <a:lstStyle/>
          <a:p>
            <a:pPr marL="0" indent="0" algn="l">
              <a:lnSpc>
                <a:spcPts val="2550"/>
              </a:lnSpc>
              <a:buNone/>
            </a:pPr>
            <a:r>
              <a:rPr lang="en-US" sz="2050" dirty="0">
                <a:solidFill>
                  <a:srgbClr val="F9EEE7"/>
                </a:solidFill>
                <a:latin typeface="Quattrocento" pitchFamily="34" charset="0"/>
                <a:ea typeface="Quattrocento" pitchFamily="34" charset="-122"/>
                <a:cs typeface="Quattrocento" pitchFamily="34" charset="-120"/>
              </a:rPr>
              <a:t>Reduced Transport Costs</a:t>
            </a:r>
            <a:endParaRPr lang="en-US" sz="2050" dirty="0"/>
          </a:p>
        </p:txBody>
      </p:sp>
      <p:sp>
        <p:nvSpPr>
          <p:cNvPr id="9" name="Text 5"/>
          <p:cNvSpPr/>
          <p:nvPr/>
        </p:nvSpPr>
        <p:spPr>
          <a:xfrm>
            <a:off x="2152412" y="2148959"/>
            <a:ext cx="6208871" cy="715328"/>
          </a:xfrm>
          <a:prstGeom prst="rect">
            <a:avLst/>
          </a:prstGeom>
          <a:noFill/>
          <a:ln/>
        </p:spPr>
        <p:txBody>
          <a:bodyPr wrap="square" lIns="0" tIns="0" rIns="0" bIns="0" rtlCol="0" anchor="t"/>
          <a:lstStyle/>
          <a:p>
            <a:pPr marL="0" indent="0" algn="l">
              <a:lnSpc>
                <a:spcPts val="2800"/>
              </a:lnSpc>
              <a:buNone/>
            </a:pPr>
            <a:r>
              <a:rPr lang="en-US" sz="1750" dirty="0">
                <a:solidFill>
                  <a:srgbClr val="F9EEE7"/>
                </a:solidFill>
                <a:latin typeface="Quattrocento" pitchFamily="34" charset="0"/>
                <a:ea typeface="Quattrocento" pitchFamily="34" charset="-122"/>
                <a:cs typeface="Quattrocento" pitchFamily="34" charset="-120"/>
              </a:rPr>
              <a:t>Improvements in technology and infrastructure reduce per-mile costs and increase value of periphery land.</a:t>
            </a:r>
            <a:endParaRPr lang="en-US" sz="1750" dirty="0"/>
          </a:p>
        </p:txBody>
      </p:sp>
      <p:sp>
        <p:nvSpPr>
          <p:cNvPr id="10" name="Shape 6"/>
          <p:cNvSpPr/>
          <p:nvPr/>
        </p:nvSpPr>
        <p:spPr>
          <a:xfrm>
            <a:off x="1255395" y="3547824"/>
            <a:ext cx="670917" cy="30480"/>
          </a:xfrm>
          <a:prstGeom prst="roundRect">
            <a:avLst>
              <a:gd name="adj" fmla="val 110061"/>
            </a:avLst>
          </a:prstGeom>
          <a:solidFill>
            <a:srgbClr val="4A6B6A"/>
          </a:solidFill>
          <a:ln/>
        </p:spPr>
        <p:txBody>
          <a:bodyPr/>
          <a:lstStyle/>
          <a:p>
            <a:endParaRPr lang="en-US"/>
          </a:p>
        </p:txBody>
      </p:sp>
      <p:sp>
        <p:nvSpPr>
          <p:cNvPr id="11" name="Shape 7"/>
          <p:cNvSpPr/>
          <p:nvPr/>
        </p:nvSpPr>
        <p:spPr>
          <a:xfrm>
            <a:off x="782717" y="3311485"/>
            <a:ext cx="503158" cy="503158"/>
          </a:xfrm>
          <a:prstGeom prst="roundRect">
            <a:avLst>
              <a:gd name="adj" fmla="val 6667"/>
            </a:avLst>
          </a:prstGeom>
          <a:solidFill>
            <a:srgbClr val="315251"/>
          </a:solidFill>
          <a:ln/>
        </p:spPr>
        <p:txBody>
          <a:bodyPr/>
          <a:lstStyle/>
          <a:p>
            <a:endParaRPr lang="en-US"/>
          </a:p>
        </p:txBody>
      </p:sp>
      <p:pic>
        <p:nvPicPr>
          <p:cNvPr id="12" name="Image 2" descr="preencoded.png"/>
          <p:cNvPicPr>
            <a:picLocks noChangeAspect="1"/>
          </p:cNvPicPr>
          <p:nvPr/>
        </p:nvPicPr>
        <p:blipFill>
          <a:blip r:embed="rId5"/>
          <a:stretch>
            <a:fillRect/>
          </a:stretch>
        </p:blipFill>
        <p:spPr>
          <a:xfrm>
            <a:off x="876479" y="3365778"/>
            <a:ext cx="315635" cy="394573"/>
          </a:xfrm>
          <a:prstGeom prst="rect">
            <a:avLst/>
          </a:prstGeom>
        </p:spPr>
      </p:pic>
      <p:sp>
        <p:nvSpPr>
          <p:cNvPr id="13" name="Text 8"/>
          <p:cNvSpPr/>
          <p:nvPr/>
        </p:nvSpPr>
        <p:spPr>
          <a:xfrm>
            <a:off x="2152412" y="3388281"/>
            <a:ext cx="2932390" cy="328851"/>
          </a:xfrm>
          <a:prstGeom prst="rect">
            <a:avLst/>
          </a:prstGeom>
          <a:noFill/>
          <a:ln/>
        </p:spPr>
        <p:txBody>
          <a:bodyPr wrap="none" lIns="0" tIns="0" rIns="0" bIns="0" rtlCol="0" anchor="t"/>
          <a:lstStyle/>
          <a:p>
            <a:pPr marL="0" indent="0" algn="l">
              <a:lnSpc>
                <a:spcPts val="2550"/>
              </a:lnSpc>
              <a:buNone/>
            </a:pPr>
            <a:r>
              <a:rPr lang="en-US" sz="2050" dirty="0">
                <a:solidFill>
                  <a:srgbClr val="F9EEE7"/>
                </a:solidFill>
                <a:latin typeface="Quattrocento" pitchFamily="34" charset="0"/>
                <a:ea typeface="Quattrocento" pitchFamily="34" charset="-122"/>
                <a:cs typeface="Quattrocento" pitchFamily="34" charset="-120"/>
              </a:rPr>
              <a:t>Flattened Rent Gradients</a:t>
            </a:r>
            <a:endParaRPr lang="en-US" sz="2050" dirty="0"/>
          </a:p>
        </p:txBody>
      </p:sp>
      <p:sp>
        <p:nvSpPr>
          <p:cNvPr id="14" name="Text 9"/>
          <p:cNvSpPr/>
          <p:nvPr/>
        </p:nvSpPr>
        <p:spPr>
          <a:xfrm>
            <a:off x="2152412" y="3851315"/>
            <a:ext cx="6208871" cy="715328"/>
          </a:xfrm>
          <a:prstGeom prst="rect">
            <a:avLst/>
          </a:prstGeom>
          <a:noFill/>
          <a:ln/>
        </p:spPr>
        <p:txBody>
          <a:bodyPr wrap="square" lIns="0" tIns="0" rIns="0" bIns="0" rtlCol="0" anchor="t"/>
          <a:lstStyle/>
          <a:p>
            <a:pPr marL="0" indent="0" algn="l">
              <a:lnSpc>
                <a:spcPts val="2800"/>
              </a:lnSpc>
              <a:buNone/>
            </a:pPr>
            <a:r>
              <a:rPr lang="en-US" sz="1750" dirty="0">
                <a:solidFill>
                  <a:srgbClr val="F9EEE7"/>
                </a:solidFill>
                <a:latin typeface="Quattrocento" pitchFamily="34" charset="0"/>
                <a:ea typeface="Quattrocento" pitchFamily="34" charset="-122"/>
                <a:cs typeface="Quattrocento" pitchFamily="34" charset="-120"/>
              </a:rPr>
              <a:t>Lower transport costs reduce the premium for central locations.</a:t>
            </a:r>
            <a:endParaRPr lang="en-US" sz="1750" dirty="0"/>
          </a:p>
        </p:txBody>
      </p:sp>
      <p:sp>
        <p:nvSpPr>
          <p:cNvPr id="15" name="Shape 10"/>
          <p:cNvSpPr/>
          <p:nvPr/>
        </p:nvSpPr>
        <p:spPr>
          <a:xfrm>
            <a:off x="1255395" y="5250180"/>
            <a:ext cx="670917" cy="30480"/>
          </a:xfrm>
          <a:prstGeom prst="roundRect">
            <a:avLst>
              <a:gd name="adj" fmla="val 110061"/>
            </a:avLst>
          </a:prstGeom>
          <a:solidFill>
            <a:srgbClr val="4A6B6A"/>
          </a:solidFill>
          <a:ln/>
        </p:spPr>
        <p:txBody>
          <a:bodyPr/>
          <a:lstStyle/>
          <a:p>
            <a:endParaRPr lang="en-US"/>
          </a:p>
        </p:txBody>
      </p:sp>
      <p:sp>
        <p:nvSpPr>
          <p:cNvPr id="16" name="Shape 11"/>
          <p:cNvSpPr/>
          <p:nvPr/>
        </p:nvSpPr>
        <p:spPr>
          <a:xfrm>
            <a:off x="782717" y="5013841"/>
            <a:ext cx="503158" cy="503158"/>
          </a:xfrm>
          <a:prstGeom prst="roundRect">
            <a:avLst>
              <a:gd name="adj" fmla="val 6667"/>
            </a:avLst>
          </a:prstGeom>
          <a:solidFill>
            <a:srgbClr val="315251"/>
          </a:solidFill>
          <a:ln/>
        </p:spPr>
        <p:txBody>
          <a:bodyPr/>
          <a:lstStyle/>
          <a:p>
            <a:endParaRPr lang="en-US"/>
          </a:p>
        </p:txBody>
      </p:sp>
      <p:pic>
        <p:nvPicPr>
          <p:cNvPr id="17" name="Image 3" descr="preencoded.png"/>
          <p:cNvPicPr>
            <a:picLocks noChangeAspect="1"/>
          </p:cNvPicPr>
          <p:nvPr/>
        </p:nvPicPr>
        <p:blipFill>
          <a:blip r:embed="rId6"/>
          <a:stretch>
            <a:fillRect/>
          </a:stretch>
        </p:blipFill>
        <p:spPr>
          <a:xfrm>
            <a:off x="876479" y="5068133"/>
            <a:ext cx="315635" cy="394573"/>
          </a:xfrm>
          <a:prstGeom prst="rect">
            <a:avLst/>
          </a:prstGeom>
        </p:spPr>
      </p:pic>
      <p:sp>
        <p:nvSpPr>
          <p:cNvPr id="18" name="Text 12"/>
          <p:cNvSpPr/>
          <p:nvPr/>
        </p:nvSpPr>
        <p:spPr>
          <a:xfrm>
            <a:off x="2152412" y="5090636"/>
            <a:ext cx="2631043" cy="328851"/>
          </a:xfrm>
          <a:prstGeom prst="rect">
            <a:avLst/>
          </a:prstGeom>
          <a:noFill/>
          <a:ln/>
        </p:spPr>
        <p:txBody>
          <a:bodyPr wrap="none" lIns="0" tIns="0" rIns="0" bIns="0" rtlCol="0" anchor="t"/>
          <a:lstStyle/>
          <a:p>
            <a:pPr marL="0" indent="0" algn="l">
              <a:lnSpc>
                <a:spcPts val="2550"/>
              </a:lnSpc>
              <a:buNone/>
            </a:pPr>
            <a:r>
              <a:rPr lang="en-US" sz="2050" dirty="0">
                <a:solidFill>
                  <a:srgbClr val="F9EEE7"/>
                </a:solidFill>
                <a:latin typeface="Quattrocento" pitchFamily="34" charset="0"/>
                <a:ea typeface="Quattrocento" pitchFamily="34" charset="-122"/>
                <a:cs typeface="Quattrocento" pitchFamily="34" charset="-120"/>
              </a:rPr>
              <a:t>City Expansion</a:t>
            </a:r>
            <a:endParaRPr lang="en-US" sz="2050" dirty="0"/>
          </a:p>
        </p:txBody>
      </p:sp>
      <p:sp>
        <p:nvSpPr>
          <p:cNvPr id="19" name="Text 13"/>
          <p:cNvSpPr/>
          <p:nvPr/>
        </p:nvSpPr>
        <p:spPr>
          <a:xfrm>
            <a:off x="2152412" y="5553670"/>
            <a:ext cx="6208871" cy="715328"/>
          </a:xfrm>
          <a:prstGeom prst="rect">
            <a:avLst/>
          </a:prstGeom>
          <a:noFill/>
          <a:ln/>
        </p:spPr>
        <p:txBody>
          <a:bodyPr wrap="square" lIns="0" tIns="0" rIns="0" bIns="0" rtlCol="0" anchor="t"/>
          <a:lstStyle/>
          <a:p>
            <a:pPr marL="0" indent="0" algn="l">
              <a:lnSpc>
                <a:spcPts val="2800"/>
              </a:lnSpc>
              <a:buNone/>
            </a:pPr>
            <a:r>
              <a:rPr lang="en-US" sz="1750" dirty="0">
                <a:solidFill>
                  <a:srgbClr val="F9EEE7"/>
                </a:solidFill>
                <a:latin typeface="Quattrocento" pitchFamily="34" charset="0"/>
                <a:ea typeface="Quattrocento" pitchFamily="34" charset="-122"/>
                <a:cs typeface="Quattrocento" pitchFamily="34" charset="-120"/>
              </a:rPr>
              <a:t>People may use savings to purchase more land, expanding the city outward.</a:t>
            </a:r>
            <a:endParaRPr lang="en-US" sz="1750" dirty="0"/>
          </a:p>
        </p:txBody>
      </p:sp>
      <p:sp>
        <p:nvSpPr>
          <p:cNvPr id="20" name="Shape 14"/>
          <p:cNvSpPr/>
          <p:nvPr/>
        </p:nvSpPr>
        <p:spPr>
          <a:xfrm>
            <a:off x="1255395" y="6952536"/>
            <a:ext cx="670917" cy="30480"/>
          </a:xfrm>
          <a:prstGeom prst="roundRect">
            <a:avLst>
              <a:gd name="adj" fmla="val 110061"/>
            </a:avLst>
          </a:prstGeom>
          <a:solidFill>
            <a:srgbClr val="4A6B6A"/>
          </a:solidFill>
          <a:ln/>
        </p:spPr>
        <p:txBody>
          <a:bodyPr/>
          <a:lstStyle/>
          <a:p>
            <a:endParaRPr lang="en-US"/>
          </a:p>
        </p:txBody>
      </p:sp>
      <p:sp>
        <p:nvSpPr>
          <p:cNvPr id="21" name="Shape 15"/>
          <p:cNvSpPr/>
          <p:nvPr/>
        </p:nvSpPr>
        <p:spPr>
          <a:xfrm>
            <a:off x="782717" y="6716197"/>
            <a:ext cx="503158" cy="503158"/>
          </a:xfrm>
          <a:prstGeom prst="roundRect">
            <a:avLst>
              <a:gd name="adj" fmla="val 6667"/>
            </a:avLst>
          </a:prstGeom>
          <a:solidFill>
            <a:srgbClr val="315251"/>
          </a:solidFill>
          <a:ln/>
        </p:spPr>
        <p:txBody>
          <a:bodyPr/>
          <a:lstStyle/>
          <a:p>
            <a:endParaRPr lang="en-US"/>
          </a:p>
        </p:txBody>
      </p:sp>
      <p:pic>
        <p:nvPicPr>
          <p:cNvPr id="22" name="Image 4" descr="preencoded.png"/>
          <p:cNvPicPr>
            <a:picLocks noChangeAspect="1"/>
          </p:cNvPicPr>
          <p:nvPr/>
        </p:nvPicPr>
        <p:blipFill>
          <a:blip r:embed="rId7"/>
          <a:stretch>
            <a:fillRect/>
          </a:stretch>
        </p:blipFill>
        <p:spPr>
          <a:xfrm>
            <a:off x="876479" y="6770489"/>
            <a:ext cx="315635" cy="394573"/>
          </a:xfrm>
          <a:prstGeom prst="rect">
            <a:avLst/>
          </a:prstGeom>
        </p:spPr>
      </p:pic>
      <p:sp>
        <p:nvSpPr>
          <p:cNvPr id="23" name="Text 16"/>
          <p:cNvSpPr/>
          <p:nvPr/>
        </p:nvSpPr>
        <p:spPr>
          <a:xfrm>
            <a:off x="2152412" y="6792992"/>
            <a:ext cx="2631043" cy="328851"/>
          </a:xfrm>
          <a:prstGeom prst="rect">
            <a:avLst/>
          </a:prstGeom>
          <a:noFill/>
          <a:ln/>
        </p:spPr>
        <p:txBody>
          <a:bodyPr wrap="none" lIns="0" tIns="0" rIns="0" bIns="0" rtlCol="0" anchor="t"/>
          <a:lstStyle/>
          <a:p>
            <a:pPr marL="0" indent="0" algn="l">
              <a:lnSpc>
                <a:spcPts val="2550"/>
              </a:lnSpc>
              <a:buNone/>
            </a:pPr>
            <a:r>
              <a:rPr lang="en-US" sz="2050" dirty="0">
                <a:solidFill>
                  <a:srgbClr val="F9EEE7"/>
                </a:solidFill>
                <a:latin typeface="Quattrocento" pitchFamily="34" charset="0"/>
                <a:ea typeface="Quattrocento" pitchFamily="34" charset="-122"/>
                <a:cs typeface="Quattrocento" pitchFamily="34" charset="-120"/>
              </a:rPr>
              <a:t>Central Value Decline</a:t>
            </a:r>
            <a:endParaRPr lang="en-US" sz="2050" dirty="0"/>
          </a:p>
        </p:txBody>
      </p:sp>
      <p:sp>
        <p:nvSpPr>
          <p:cNvPr id="24" name="Text 17"/>
          <p:cNvSpPr/>
          <p:nvPr/>
        </p:nvSpPr>
        <p:spPr>
          <a:xfrm>
            <a:off x="2152412" y="7256026"/>
            <a:ext cx="6208871" cy="357664"/>
          </a:xfrm>
          <a:prstGeom prst="rect">
            <a:avLst/>
          </a:prstGeom>
          <a:noFill/>
          <a:ln/>
        </p:spPr>
        <p:txBody>
          <a:bodyPr wrap="none" lIns="0" tIns="0" rIns="0" bIns="0" rtlCol="0" anchor="t"/>
          <a:lstStyle/>
          <a:p>
            <a:pPr marL="0" indent="0" algn="l">
              <a:lnSpc>
                <a:spcPts val="2800"/>
              </a:lnSpc>
              <a:buNone/>
            </a:pPr>
            <a:r>
              <a:rPr lang="en-US" sz="1750" dirty="0">
                <a:solidFill>
                  <a:srgbClr val="F9EEE7"/>
                </a:solidFill>
                <a:latin typeface="Quattrocento" pitchFamily="34" charset="0"/>
                <a:ea typeface="Quattrocento" pitchFamily="34" charset="-122"/>
                <a:cs typeface="Quattrocento" pitchFamily="34" charset="-120"/>
              </a:rPr>
              <a:t>Central location rents may decline in absolute terms.</a:t>
            </a:r>
            <a:endParaRPr lang="en-US" sz="17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465892" y="367546"/>
            <a:ext cx="3132534" cy="391478"/>
          </a:xfrm>
          <a:prstGeom prst="rect">
            <a:avLst/>
          </a:prstGeom>
          <a:noFill/>
          <a:ln/>
        </p:spPr>
        <p:txBody>
          <a:bodyPr wrap="none" lIns="0" tIns="0" rIns="0" bIns="0" rtlCol="0" anchor="t"/>
          <a:lstStyle/>
          <a:p>
            <a:pPr marL="0" indent="0" algn="l">
              <a:lnSpc>
                <a:spcPts val="3050"/>
              </a:lnSpc>
              <a:buNone/>
            </a:pPr>
            <a:r>
              <a:rPr lang="en-US" sz="2450" dirty="0">
                <a:solidFill>
                  <a:srgbClr val="FFD9BE"/>
                </a:solidFill>
                <a:latin typeface="Quattrocento" pitchFamily="34" charset="0"/>
                <a:ea typeface="Quattrocento" pitchFamily="34" charset="-122"/>
                <a:cs typeface="Quattrocento" pitchFamily="34" charset="-120"/>
              </a:rPr>
              <a:t>The Third Principle</a:t>
            </a:r>
            <a:endParaRPr lang="en-US" sz="2450" dirty="0"/>
          </a:p>
        </p:txBody>
      </p:sp>
      <p:pic>
        <p:nvPicPr>
          <p:cNvPr id="3" name="Image 0" descr="preencoded.png"/>
          <p:cNvPicPr>
            <a:picLocks noChangeAspect="1"/>
          </p:cNvPicPr>
          <p:nvPr/>
        </p:nvPicPr>
        <p:blipFill>
          <a:blip r:embed="rId3"/>
          <a:stretch>
            <a:fillRect/>
          </a:stretch>
        </p:blipFill>
        <p:spPr>
          <a:xfrm>
            <a:off x="465892" y="1025247"/>
            <a:ext cx="3328392" cy="2057043"/>
          </a:xfrm>
          <a:prstGeom prst="rect">
            <a:avLst/>
          </a:prstGeom>
        </p:spPr>
      </p:pic>
      <p:sp>
        <p:nvSpPr>
          <p:cNvPr id="4" name="Text 1"/>
          <p:cNvSpPr/>
          <p:nvPr/>
        </p:nvSpPr>
        <p:spPr>
          <a:xfrm>
            <a:off x="3927396" y="1025247"/>
            <a:ext cx="1566267" cy="195858"/>
          </a:xfrm>
          <a:prstGeom prst="rect">
            <a:avLst/>
          </a:prstGeom>
          <a:noFill/>
          <a:ln/>
        </p:spPr>
        <p:txBody>
          <a:bodyPr wrap="none" lIns="0" tIns="0" rIns="0" bIns="0" rtlCol="0" anchor="t"/>
          <a:lstStyle/>
          <a:p>
            <a:pPr marL="0" indent="0" algn="l">
              <a:lnSpc>
                <a:spcPts val="1500"/>
              </a:lnSpc>
              <a:buNone/>
            </a:pPr>
            <a:r>
              <a:rPr lang="en-US" sz="1200" dirty="0">
                <a:solidFill>
                  <a:srgbClr val="F9EEE7"/>
                </a:solidFill>
                <a:latin typeface="Quattrocento" pitchFamily="34" charset="0"/>
                <a:ea typeface="Quattrocento" pitchFamily="34" charset="-122"/>
                <a:cs typeface="Quattrocento" pitchFamily="34" charset="-120"/>
              </a:rPr>
              <a:t>Central Value Decline</a:t>
            </a:r>
            <a:endParaRPr lang="en-US" sz="1200" dirty="0"/>
          </a:p>
        </p:txBody>
      </p:sp>
      <p:sp>
        <p:nvSpPr>
          <p:cNvPr id="5" name="Text 2"/>
          <p:cNvSpPr/>
          <p:nvPr/>
        </p:nvSpPr>
        <p:spPr>
          <a:xfrm>
            <a:off x="3927396" y="1300877"/>
            <a:ext cx="10237113" cy="212884"/>
          </a:xfrm>
          <a:prstGeom prst="rect">
            <a:avLst/>
          </a:prstGeom>
          <a:noFill/>
          <a:ln/>
        </p:spPr>
        <p:txBody>
          <a:bodyPr wrap="none" lIns="0" tIns="0" rIns="0" bIns="0" rtlCol="0" anchor="t"/>
          <a:lstStyle/>
          <a:p>
            <a:pPr marL="0" indent="0" algn="l">
              <a:lnSpc>
                <a:spcPts val="1650"/>
              </a:lnSpc>
              <a:buNone/>
            </a:pPr>
            <a:r>
              <a:rPr lang="en-US" sz="1000" dirty="0">
                <a:solidFill>
                  <a:srgbClr val="F9EEE7"/>
                </a:solidFill>
                <a:latin typeface="Quattrocento" pitchFamily="34" charset="0"/>
                <a:ea typeface="Quattrocento" pitchFamily="34" charset="-122"/>
                <a:cs typeface="Quattrocento" pitchFamily="34" charset="-120"/>
              </a:rPr>
              <a:t>Declining transport costs always reduce the value of location rent in the center of the city.</a:t>
            </a:r>
            <a:endParaRPr lang="en-US" sz="1000" dirty="0"/>
          </a:p>
        </p:txBody>
      </p:sp>
      <p:pic>
        <p:nvPicPr>
          <p:cNvPr id="6" name="Image 1" descr="preencoded.png"/>
          <p:cNvPicPr>
            <a:picLocks noChangeAspect="1"/>
          </p:cNvPicPr>
          <p:nvPr/>
        </p:nvPicPr>
        <p:blipFill>
          <a:blip r:embed="rId4"/>
          <a:stretch>
            <a:fillRect/>
          </a:stretch>
        </p:blipFill>
        <p:spPr>
          <a:xfrm>
            <a:off x="465892" y="3415070"/>
            <a:ext cx="3328392" cy="2057043"/>
          </a:xfrm>
          <a:prstGeom prst="rect">
            <a:avLst/>
          </a:prstGeom>
        </p:spPr>
      </p:pic>
      <p:sp>
        <p:nvSpPr>
          <p:cNvPr id="7" name="Text 3"/>
          <p:cNvSpPr/>
          <p:nvPr/>
        </p:nvSpPr>
        <p:spPr>
          <a:xfrm>
            <a:off x="3927396" y="3415070"/>
            <a:ext cx="1566267" cy="195858"/>
          </a:xfrm>
          <a:prstGeom prst="rect">
            <a:avLst/>
          </a:prstGeom>
          <a:noFill/>
          <a:ln/>
        </p:spPr>
        <p:txBody>
          <a:bodyPr wrap="none" lIns="0" tIns="0" rIns="0" bIns="0" rtlCol="0" anchor="t"/>
          <a:lstStyle/>
          <a:p>
            <a:pPr marL="0" indent="0" algn="l">
              <a:lnSpc>
                <a:spcPts val="1500"/>
              </a:lnSpc>
              <a:buNone/>
            </a:pPr>
            <a:r>
              <a:rPr lang="en-US" sz="1200" dirty="0">
                <a:solidFill>
                  <a:srgbClr val="F9EEE7"/>
                </a:solidFill>
                <a:latin typeface="Quattrocento" pitchFamily="34" charset="0"/>
                <a:ea typeface="Quattrocento" pitchFamily="34" charset="-122"/>
                <a:cs typeface="Quattrocento" pitchFamily="34" charset="-120"/>
              </a:rPr>
              <a:t>Peripheral Ambiguity</a:t>
            </a:r>
            <a:endParaRPr lang="en-US" sz="1200" dirty="0"/>
          </a:p>
        </p:txBody>
      </p:sp>
      <p:sp>
        <p:nvSpPr>
          <p:cNvPr id="8" name="Text 4"/>
          <p:cNvSpPr/>
          <p:nvPr/>
        </p:nvSpPr>
        <p:spPr>
          <a:xfrm>
            <a:off x="3927396" y="3690699"/>
            <a:ext cx="10237113" cy="212884"/>
          </a:xfrm>
          <a:prstGeom prst="rect">
            <a:avLst/>
          </a:prstGeom>
          <a:noFill/>
          <a:ln/>
        </p:spPr>
        <p:txBody>
          <a:bodyPr wrap="none" lIns="0" tIns="0" rIns="0" bIns="0" rtlCol="0" anchor="t"/>
          <a:lstStyle/>
          <a:p>
            <a:pPr marL="0" indent="0" algn="l">
              <a:lnSpc>
                <a:spcPts val="1650"/>
              </a:lnSpc>
              <a:buNone/>
            </a:pPr>
            <a:r>
              <a:rPr lang="en-US" sz="1000" dirty="0">
                <a:solidFill>
                  <a:srgbClr val="F9EEE7"/>
                </a:solidFill>
                <a:latin typeface="Quattrocento" pitchFamily="34" charset="0"/>
                <a:ea typeface="Quattrocento" pitchFamily="34" charset="-122"/>
                <a:cs typeface="Quattrocento" pitchFamily="34" charset="-120"/>
              </a:rPr>
              <a:t>Effects on peripheral location rents depend on density changes.</a:t>
            </a:r>
            <a:endParaRPr lang="en-US" sz="1000" dirty="0"/>
          </a:p>
        </p:txBody>
      </p:sp>
      <p:pic>
        <p:nvPicPr>
          <p:cNvPr id="9" name="Image 2" descr="preencoded.png"/>
          <p:cNvPicPr>
            <a:picLocks noChangeAspect="1"/>
          </p:cNvPicPr>
          <p:nvPr/>
        </p:nvPicPr>
        <p:blipFill>
          <a:blip r:embed="rId5"/>
          <a:stretch>
            <a:fillRect/>
          </a:stretch>
        </p:blipFill>
        <p:spPr>
          <a:xfrm>
            <a:off x="465892" y="5804892"/>
            <a:ext cx="3328392" cy="2057043"/>
          </a:xfrm>
          <a:prstGeom prst="rect">
            <a:avLst/>
          </a:prstGeom>
        </p:spPr>
      </p:pic>
      <p:sp>
        <p:nvSpPr>
          <p:cNvPr id="10" name="Text 5"/>
          <p:cNvSpPr/>
          <p:nvPr/>
        </p:nvSpPr>
        <p:spPr>
          <a:xfrm>
            <a:off x="3927396" y="5804892"/>
            <a:ext cx="1566267" cy="195858"/>
          </a:xfrm>
          <a:prstGeom prst="rect">
            <a:avLst/>
          </a:prstGeom>
          <a:noFill/>
          <a:ln/>
        </p:spPr>
        <p:txBody>
          <a:bodyPr wrap="none" lIns="0" tIns="0" rIns="0" bIns="0" rtlCol="0" anchor="t"/>
          <a:lstStyle/>
          <a:p>
            <a:pPr marL="0" indent="0" algn="l">
              <a:lnSpc>
                <a:spcPts val="1500"/>
              </a:lnSpc>
              <a:buNone/>
            </a:pPr>
            <a:r>
              <a:rPr lang="en-US" sz="1200" dirty="0">
                <a:solidFill>
                  <a:srgbClr val="F9EEE7"/>
                </a:solidFill>
                <a:latin typeface="Quattrocento" pitchFamily="34" charset="0"/>
                <a:ea typeface="Quattrocento" pitchFamily="34" charset="-122"/>
                <a:cs typeface="Quattrocento" pitchFamily="34" charset="-120"/>
              </a:rPr>
              <a:t>Flattened Gradients</a:t>
            </a:r>
            <a:endParaRPr lang="en-US" sz="1200" dirty="0"/>
          </a:p>
        </p:txBody>
      </p:sp>
      <p:sp>
        <p:nvSpPr>
          <p:cNvPr id="11" name="Text 6"/>
          <p:cNvSpPr/>
          <p:nvPr/>
        </p:nvSpPr>
        <p:spPr>
          <a:xfrm>
            <a:off x="3927396" y="6080522"/>
            <a:ext cx="10237113" cy="212884"/>
          </a:xfrm>
          <a:prstGeom prst="rect">
            <a:avLst/>
          </a:prstGeom>
          <a:noFill/>
          <a:ln/>
        </p:spPr>
        <p:txBody>
          <a:bodyPr wrap="none" lIns="0" tIns="0" rIns="0" bIns="0" rtlCol="0" anchor="t"/>
          <a:lstStyle/>
          <a:p>
            <a:pPr marL="0" indent="0" algn="l">
              <a:lnSpc>
                <a:spcPts val="1650"/>
              </a:lnSpc>
              <a:buNone/>
            </a:pPr>
            <a:r>
              <a:rPr lang="en-US" sz="1000" dirty="0">
                <a:solidFill>
                  <a:srgbClr val="F9EEE7"/>
                </a:solidFill>
                <a:latin typeface="Quattrocento" pitchFamily="34" charset="0"/>
                <a:ea typeface="Quattrocento" pitchFamily="34" charset="-122"/>
                <a:cs typeface="Quattrocento" pitchFamily="34" charset="-120"/>
              </a:rPr>
              <a:t>The overall result is a flattening of rent gradients throughout the city.</a:t>
            </a:r>
            <a:endParaRPr lang="en-US" sz="1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98037" y="775335"/>
            <a:ext cx="4979789" cy="598051"/>
          </a:xfrm>
          <a:prstGeom prst="rect">
            <a:avLst/>
          </a:prstGeom>
          <a:noFill/>
          <a:ln/>
        </p:spPr>
        <p:txBody>
          <a:bodyPr wrap="none" lIns="0" tIns="0" rIns="0" bIns="0" rtlCol="0" anchor="t"/>
          <a:lstStyle/>
          <a:p>
            <a:pPr marL="0" indent="0" algn="l">
              <a:lnSpc>
                <a:spcPts val="4700"/>
              </a:lnSpc>
              <a:buNone/>
            </a:pPr>
            <a:r>
              <a:rPr lang="en-US" sz="3750" dirty="0">
                <a:solidFill>
                  <a:srgbClr val="FFD9BE"/>
                </a:solidFill>
                <a:latin typeface="Quattrocento" pitchFamily="34" charset="0"/>
                <a:ea typeface="Quattrocento" pitchFamily="34" charset="-122"/>
                <a:cs typeface="Quattrocento" pitchFamily="34" charset="-120"/>
              </a:rPr>
              <a:t>Income Growth Effects</a:t>
            </a:r>
            <a:endParaRPr lang="en-US" sz="3750" dirty="0"/>
          </a:p>
        </p:txBody>
      </p:sp>
      <p:pic>
        <p:nvPicPr>
          <p:cNvPr id="4" name="Image 1" descr="preencoded.png"/>
          <p:cNvPicPr>
            <a:picLocks noChangeAspect="1"/>
          </p:cNvPicPr>
          <p:nvPr/>
        </p:nvPicPr>
        <p:blipFill>
          <a:blip r:embed="rId4"/>
          <a:stretch>
            <a:fillRect/>
          </a:stretch>
        </p:blipFill>
        <p:spPr>
          <a:xfrm>
            <a:off x="6198037" y="1678305"/>
            <a:ext cx="508278" cy="508278"/>
          </a:xfrm>
          <a:prstGeom prst="rect">
            <a:avLst/>
          </a:prstGeom>
        </p:spPr>
      </p:pic>
      <p:sp>
        <p:nvSpPr>
          <p:cNvPr id="5" name="Text 1"/>
          <p:cNvSpPr/>
          <p:nvPr/>
        </p:nvSpPr>
        <p:spPr>
          <a:xfrm>
            <a:off x="6198037" y="2440662"/>
            <a:ext cx="2404110" cy="597932"/>
          </a:xfrm>
          <a:prstGeom prst="rect">
            <a:avLst/>
          </a:prstGeom>
          <a:noFill/>
          <a:ln/>
        </p:spPr>
        <p:txBody>
          <a:bodyPr wrap="square" lIns="0" tIns="0" rIns="0" bIns="0" rtlCol="0" anchor="t"/>
          <a:lstStyle/>
          <a:p>
            <a:pPr marL="0" indent="0" algn="l">
              <a:lnSpc>
                <a:spcPts val="2350"/>
              </a:lnSpc>
              <a:buNone/>
            </a:pPr>
            <a:r>
              <a:rPr lang="en-US" sz="1850" dirty="0">
                <a:solidFill>
                  <a:srgbClr val="F9EEE7"/>
                </a:solidFill>
                <a:latin typeface="Quattrocento" pitchFamily="34" charset="0"/>
                <a:ea typeface="Quattrocento" pitchFamily="34" charset="-122"/>
                <a:cs typeface="Quattrocento" pitchFamily="34" charset="-120"/>
              </a:rPr>
              <a:t>More Land Consumption</a:t>
            </a:r>
            <a:endParaRPr lang="en-US" sz="1850" dirty="0"/>
          </a:p>
        </p:txBody>
      </p:sp>
      <p:sp>
        <p:nvSpPr>
          <p:cNvPr id="6" name="Text 2"/>
          <p:cNvSpPr/>
          <p:nvPr/>
        </p:nvSpPr>
        <p:spPr>
          <a:xfrm>
            <a:off x="6198037" y="3160514"/>
            <a:ext cx="2404110" cy="1301115"/>
          </a:xfrm>
          <a:prstGeom prst="rect">
            <a:avLst/>
          </a:prstGeom>
          <a:noFill/>
          <a:ln/>
        </p:spPr>
        <p:txBody>
          <a:bodyPr wrap="square" lIns="0" tIns="0" rIns="0" bIns="0" rtlCol="0" anchor="t"/>
          <a:lstStyle/>
          <a:p>
            <a:pPr marL="0" indent="0" algn="l">
              <a:lnSpc>
                <a:spcPts val="2550"/>
              </a:lnSpc>
              <a:buNone/>
            </a:pPr>
            <a:r>
              <a:rPr lang="en-US" sz="1600" dirty="0">
                <a:solidFill>
                  <a:srgbClr val="F9EEE7"/>
                </a:solidFill>
                <a:latin typeface="Quattrocento" pitchFamily="34" charset="0"/>
                <a:ea typeface="Quattrocento" pitchFamily="34" charset="-122"/>
                <a:cs typeface="Quattrocento" pitchFamily="34" charset="-120"/>
              </a:rPr>
              <a:t>People typically spend additional income on larger lots and more open space.</a:t>
            </a:r>
            <a:endParaRPr lang="en-US" sz="1600" dirty="0"/>
          </a:p>
        </p:txBody>
      </p:sp>
      <p:pic>
        <p:nvPicPr>
          <p:cNvPr id="7" name="Image 2" descr="preencoded.png"/>
          <p:cNvPicPr>
            <a:picLocks noChangeAspect="1"/>
          </p:cNvPicPr>
          <p:nvPr/>
        </p:nvPicPr>
        <p:blipFill>
          <a:blip r:embed="rId5"/>
          <a:stretch>
            <a:fillRect/>
          </a:stretch>
        </p:blipFill>
        <p:spPr>
          <a:xfrm>
            <a:off x="8856226" y="1678305"/>
            <a:ext cx="508278" cy="508278"/>
          </a:xfrm>
          <a:prstGeom prst="rect">
            <a:avLst/>
          </a:prstGeom>
        </p:spPr>
      </p:pic>
      <p:sp>
        <p:nvSpPr>
          <p:cNvPr id="8" name="Text 3"/>
          <p:cNvSpPr/>
          <p:nvPr/>
        </p:nvSpPr>
        <p:spPr>
          <a:xfrm>
            <a:off x="8856226" y="2440662"/>
            <a:ext cx="2392204" cy="298966"/>
          </a:xfrm>
          <a:prstGeom prst="rect">
            <a:avLst/>
          </a:prstGeom>
          <a:noFill/>
          <a:ln/>
        </p:spPr>
        <p:txBody>
          <a:bodyPr wrap="none" lIns="0" tIns="0" rIns="0" bIns="0" rtlCol="0" anchor="t"/>
          <a:lstStyle/>
          <a:p>
            <a:pPr marL="0" indent="0" algn="l">
              <a:lnSpc>
                <a:spcPts val="2350"/>
              </a:lnSpc>
              <a:buNone/>
            </a:pPr>
            <a:r>
              <a:rPr lang="en-US" sz="1850" dirty="0">
                <a:solidFill>
                  <a:srgbClr val="F9EEE7"/>
                </a:solidFill>
                <a:latin typeface="Quattrocento" pitchFamily="34" charset="0"/>
                <a:ea typeface="Quattrocento" pitchFamily="34" charset="-122"/>
                <a:cs typeface="Quattrocento" pitchFamily="34" charset="-120"/>
              </a:rPr>
              <a:t>City Expansion</a:t>
            </a:r>
            <a:endParaRPr lang="en-US" sz="1850" dirty="0"/>
          </a:p>
        </p:txBody>
      </p:sp>
      <p:sp>
        <p:nvSpPr>
          <p:cNvPr id="9" name="Text 4"/>
          <p:cNvSpPr/>
          <p:nvPr/>
        </p:nvSpPr>
        <p:spPr>
          <a:xfrm>
            <a:off x="8856226" y="2861548"/>
            <a:ext cx="2404229" cy="975836"/>
          </a:xfrm>
          <a:prstGeom prst="rect">
            <a:avLst/>
          </a:prstGeom>
          <a:noFill/>
          <a:ln/>
        </p:spPr>
        <p:txBody>
          <a:bodyPr wrap="square" lIns="0" tIns="0" rIns="0" bIns="0" rtlCol="0" anchor="t"/>
          <a:lstStyle/>
          <a:p>
            <a:pPr marL="0" indent="0" algn="l">
              <a:lnSpc>
                <a:spcPts val="2550"/>
              </a:lnSpc>
              <a:buNone/>
            </a:pPr>
            <a:r>
              <a:rPr lang="en-US" sz="1600" dirty="0">
                <a:solidFill>
                  <a:srgbClr val="F9EEE7"/>
                </a:solidFill>
                <a:latin typeface="Quattrocento" pitchFamily="34" charset="0"/>
                <a:ea typeface="Quattrocento" pitchFamily="34" charset="-122"/>
                <a:cs typeface="Quattrocento" pitchFamily="34" charset="-120"/>
              </a:rPr>
              <a:t>This spreads the city out spatially, reducing density.</a:t>
            </a:r>
            <a:endParaRPr lang="en-US" sz="1600" dirty="0"/>
          </a:p>
        </p:txBody>
      </p:sp>
      <p:pic>
        <p:nvPicPr>
          <p:cNvPr id="10" name="Image 3" descr="preencoded.png"/>
          <p:cNvPicPr>
            <a:picLocks noChangeAspect="1"/>
          </p:cNvPicPr>
          <p:nvPr/>
        </p:nvPicPr>
        <p:blipFill>
          <a:blip r:embed="rId6"/>
          <a:stretch>
            <a:fillRect/>
          </a:stretch>
        </p:blipFill>
        <p:spPr>
          <a:xfrm>
            <a:off x="11514534" y="1678305"/>
            <a:ext cx="508278" cy="508278"/>
          </a:xfrm>
          <a:prstGeom prst="rect">
            <a:avLst/>
          </a:prstGeom>
        </p:spPr>
      </p:pic>
      <p:sp>
        <p:nvSpPr>
          <p:cNvPr id="11" name="Text 5"/>
          <p:cNvSpPr/>
          <p:nvPr/>
        </p:nvSpPr>
        <p:spPr>
          <a:xfrm>
            <a:off x="11514534" y="2440662"/>
            <a:ext cx="2392204" cy="298966"/>
          </a:xfrm>
          <a:prstGeom prst="rect">
            <a:avLst/>
          </a:prstGeom>
          <a:noFill/>
          <a:ln/>
        </p:spPr>
        <p:txBody>
          <a:bodyPr wrap="none" lIns="0" tIns="0" rIns="0" bIns="0" rtlCol="0" anchor="t"/>
          <a:lstStyle/>
          <a:p>
            <a:pPr marL="0" indent="0" algn="l">
              <a:lnSpc>
                <a:spcPts val="2350"/>
              </a:lnSpc>
              <a:buNone/>
            </a:pPr>
            <a:r>
              <a:rPr lang="en-US" sz="1850" dirty="0">
                <a:solidFill>
                  <a:srgbClr val="F9EEE7"/>
                </a:solidFill>
                <a:latin typeface="Quattrocento" pitchFamily="34" charset="0"/>
                <a:ea typeface="Quattrocento" pitchFamily="34" charset="-122"/>
                <a:cs typeface="Quattrocento" pitchFamily="34" charset="-120"/>
              </a:rPr>
              <a:t>Higher Time Value</a:t>
            </a:r>
            <a:endParaRPr lang="en-US" sz="1850" dirty="0"/>
          </a:p>
        </p:txBody>
      </p:sp>
      <p:sp>
        <p:nvSpPr>
          <p:cNvPr id="12" name="Text 6"/>
          <p:cNvSpPr/>
          <p:nvPr/>
        </p:nvSpPr>
        <p:spPr>
          <a:xfrm>
            <a:off x="11514534" y="2861548"/>
            <a:ext cx="2404110" cy="1301115"/>
          </a:xfrm>
          <a:prstGeom prst="rect">
            <a:avLst/>
          </a:prstGeom>
          <a:noFill/>
          <a:ln/>
        </p:spPr>
        <p:txBody>
          <a:bodyPr wrap="square" lIns="0" tIns="0" rIns="0" bIns="0" rtlCol="0" anchor="t"/>
          <a:lstStyle/>
          <a:p>
            <a:pPr marL="0" indent="0" algn="l">
              <a:lnSpc>
                <a:spcPts val="2550"/>
              </a:lnSpc>
              <a:buNone/>
            </a:pPr>
            <a:r>
              <a:rPr lang="en-US" sz="1600" dirty="0">
                <a:solidFill>
                  <a:srgbClr val="F9EEE7"/>
                </a:solidFill>
                <a:latin typeface="Quattrocento" pitchFamily="34" charset="0"/>
                <a:ea typeface="Quattrocento" pitchFamily="34" charset="-122"/>
                <a:cs typeface="Quattrocento" pitchFamily="34" charset="-120"/>
              </a:rPr>
              <a:t>Higher incomes increase the value of time, potentially offsetting other effects.</a:t>
            </a:r>
            <a:endParaRPr lang="en-US" sz="1600" dirty="0"/>
          </a:p>
        </p:txBody>
      </p:sp>
      <p:pic>
        <p:nvPicPr>
          <p:cNvPr id="13" name="Image 4" descr="preencoded.png"/>
          <p:cNvPicPr>
            <a:picLocks noChangeAspect="1"/>
          </p:cNvPicPr>
          <p:nvPr/>
        </p:nvPicPr>
        <p:blipFill>
          <a:blip r:embed="rId7"/>
          <a:stretch>
            <a:fillRect/>
          </a:stretch>
        </p:blipFill>
        <p:spPr>
          <a:xfrm>
            <a:off x="6198037" y="4969907"/>
            <a:ext cx="508278" cy="508278"/>
          </a:xfrm>
          <a:prstGeom prst="rect">
            <a:avLst/>
          </a:prstGeom>
        </p:spPr>
      </p:pic>
      <p:sp>
        <p:nvSpPr>
          <p:cNvPr id="14" name="Text 7"/>
          <p:cNvSpPr/>
          <p:nvPr/>
        </p:nvSpPr>
        <p:spPr>
          <a:xfrm>
            <a:off x="6198037" y="5732264"/>
            <a:ext cx="2392204" cy="298966"/>
          </a:xfrm>
          <a:prstGeom prst="rect">
            <a:avLst/>
          </a:prstGeom>
          <a:noFill/>
          <a:ln/>
        </p:spPr>
        <p:txBody>
          <a:bodyPr wrap="none" lIns="0" tIns="0" rIns="0" bIns="0" rtlCol="0" anchor="t"/>
          <a:lstStyle/>
          <a:p>
            <a:pPr marL="0" indent="0" algn="l">
              <a:lnSpc>
                <a:spcPts val="2350"/>
              </a:lnSpc>
              <a:buNone/>
            </a:pPr>
            <a:r>
              <a:rPr lang="en-US" sz="1850" dirty="0">
                <a:solidFill>
                  <a:srgbClr val="F9EEE7"/>
                </a:solidFill>
                <a:latin typeface="Quattrocento" pitchFamily="34" charset="0"/>
                <a:ea typeface="Quattrocento" pitchFamily="34" charset="-122"/>
                <a:cs typeface="Quattrocento" pitchFamily="34" charset="-120"/>
              </a:rPr>
              <a:t>Constrained Cities</a:t>
            </a:r>
            <a:endParaRPr lang="en-US" sz="1850" dirty="0"/>
          </a:p>
        </p:txBody>
      </p:sp>
      <p:sp>
        <p:nvSpPr>
          <p:cNvPr id="15" name="Text 8"/>
          <p:cNvSpPr/>
          <p:nvPr/>
        </p:nvSpPr>
        <p:spPr>
          <a:xfrm>
            <a:off x="6198037" y="6153150"/>
            <a:ext cx="2404110" cy="1301115"/>
          </a:xfrm>
          <a:prstGeom prst="rect">
            <a:avLst/>
          </a:prstGeom>
          <a:noFill/>
          <a:ln/>
        </p:spPr>
        <p:txBody>
          <a:bodyPr wrap="square" lIns="0" tIns="0" rIns="0" bIns="0" rtlCol="0" anchor="t"/>
          <a:lstStyle/>
          <a:p>
            <a:pPr marL="0" indent="0" algn="l">
              <a:lnSpc>
                <a:spcPts val="2550"/>
              </a:lnSpc>
              <a:buNone/>
            </a:pPr>
            <a:r>
              <a:rPr lang="en-US" sz="1600" dirty="0">
                <a:solidFill>
                  <a:srgbClr val="F9EEE7"/>
                </a:solidFill>
                <a:latin typeface="Quattrocento" pitchFamily="34" charset="0"/>
                <a:ea typeface="Quattrocento" pitchFamily="34" charset="-122"/>
                <a:cs typeface="Quattrocento" pitchFamily="34" charset="-120"/>
              </a:rPr>
              <a:t>If expansion is limited, transport cost effects dominate, steepening rent gradients.</a:t>
            </a:r>
            <a:endParaRPr lang="en-US" sz="16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837724" y="967740"/>
            <a:ext cx="5632490"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The Fourth Principle</a:t>
            </a:r>
            <a:endParaRPr lang="en-US" sz="4400" dirty="0"/>
          </a:p>
        </p:txBody>
      </p:sp>
      <p:sp>
        <p:nvSpPr>
          <p:cNvPr id="3" name="Text 1"/>
          <p:cNvSpPr/>
          <p:nvPr/>
        </p:nvSpPr>
        <p:spPr>
          <a:xfrm>
            <a:off x="837724" y="2270046"/>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D9BE"/>
                </a:solidFill>
                <a:latin typeface="Quattrocento" pitchFamily="34" charset="0"/>
                <a:ea typeface="Quattrocento" pitchFamily="34" charset="-122"/>
                <a:cs typeface="Quattrocento" pitchFamily="34" charset="-120"/>
              </a:rPr>
              <a:t>Income Effect</a:t>
            </a:r>
            <a:endParaRPr lang="en-US" sz="2200" dirty="0"/>
          </a:p>
        </p:txBody>
      </p:sp>
      <p:sp>
        <p:nvSpPr>
          <p:cNvPr id="4" name="Text 2"/>
          <p:cNvSpPr/>
          <p:nvPr/>
        </p:nvSpPr>
        <p:spPr>
          <a:xfrm>
            <a:off x="837724" y="2861310"/>
            <a:ext cx="6185535" cy="1149072"/>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"Increasing real income per capita will tend to decrease rent gradients, with a possible result of absolute reductions in land rent at the center of the city."</a:t>
            </a:r>
            <a:endParaRPr lang="en-US" sz="1850" dirty="0"/>
          </a:p>
        </p:txBody>
      </p:sp>
      <p:sp>
        <p:nvSpPr>
          <p:cNvPr id="5" name="Text 3"/>
          <p:cNvSpPr/>
          <p:nvPr/>
        </p:nvSpPr>
        <p:spPr>
          <a:xfrm>
            <a:off x="837724" y="4225766"/>
            <a:ext cx="6185535"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However, secondary effects may mitigate or reverse this result, especially in spatially constrained cities.</a:t>
            </a:r>
            <a:endParaRPr lang="en-US" sz="1850" dirty="0"/>
          </a:p>
        </p:txBody>
      </p:sp>
      <p:pic>
        <p:nvPicPr>
          <p:cNvPr id="6" name="Image 0" descr="preencoded.png"/>
          <p:cNvPicPr>
            <a:picLocks noChangeAspect="1"/>
          </p:cNvPicPr>
          <p:nvPr/>
        </p:nvPicPr>
        <p:blipFill>
          <a:blip r:embed="rId3"/>
          <a:stretch>
            <a:fillRect/>
          </a:stretch>
        </p:blipFill>
        <p:spPr>
          <a:xfrm>
            <a:off x="7614761" y="2299930"/>
            <a:ext cx="6185535" cy="3711297"/>
          </a:xfrm>
          <a:prstGeom prst="rect">
            <a:avLst/>
          </a:prstGeom>
        </p:spPr>
      </p:pic>
      <p:sp>
        <p:nvSpPr>
          <p:cNvPr id="7" name="Text 4"/>
          <p:cNvSpPr/>
          <p:nvPr/>
        </p:nvSpPr>
        <p:spPr>
          <a:xfrm>
            <a:off x="7614761" y="6280428"/>
            <a:ext cx="6185535"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The balance between spatial expansion and increased value of time determines the final outcome.</a:t>
            </a:r>
            <a:endParaRPr lang="en-US" sz="18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06610"/>
          </a:xfrm>
          <a:prstGeom prst="rect">
            <a:avLst/>
          </a:prstGeom>
        </p:spPr>
      </p:pic>
      <p:sp>
        <p:nvSpPr>
          <p:cNvPr id="3" name="Text 0"/>
          <p:cNvSpPr/>
          <p:nvPr/>
        </p:nvSpPr>
        <p:spPr>
          <a:xfrm>
            <a:off x="673775" y="2937629"/>
            <a:ext cx="4530209" cy="566261"/>
          </a:xfrm>
          <a:prstGeom prst="rect">
            <a:avLst/>
          </a:prstGeom>
          <a:noFill/>
          <a:ln/>
        </p:spPr>
        <p:txBody>
          <a:bodyPr wrap="none" lIns="0" tIns="0" rIns="0" bIns="0" rtlCol="0" anchor="t"/>
          <a:lstStyle/>
          <a:p>
            <a:pPr marL="0" indent="0" algn="l">
              <a:lnSpc>
                <a:spcPts val="4450"/>
              </a:lnSpc>
              <a:buNone/>
            </a:pPr>
            <a:r>
              <a:rPr lang="en-US" sz="3550" dirty="0">
                <a:solidFill>
                  <a:srgbClr val="FFD9BE"/>
                </a:solidFill>
                <a:latin typeface="Quattrocento" pitchFamily="34" charset="0"/>
                <a:ea typeface="Quattrocento" pitchFamily="34" charset="-122"/>
                <a:cs typeface="Quattrocento" pitchFamily="34" charset="-120"/>
              </a:rPr>
              <a:t>Practical Applications</a:t>
            </a:r>
            <a:endParaRPr lang="en-US" sz="3550" dirty="0"/>
          </a:p>
        </p:txBody>
      </p:sp>
      <p:sp>
        <p:nvSpPr>
          <p:cNvPr id="4" name="Shape 1"/>
          <p:cNvSpPr/>
          <p:nvPr/>
        </p:nvSpPr>
        <p:spPr>
          <a:xfrm>
            <a:off x="673775" y="4081343"/>
            <a:ext cx="6569273" cy="192524"/>
          </a:xfrm>
          <a:prstGeom prst="roundRect">
            <a:avLst>
              <a:gd name="adj" fmla="val 15001"/>
            </a:avLst>
          </a:prstGeom>
          <a:solidFill>
            <a:srgbClr val="315251"/>
          </a:solidFill>
          <a:ln/>
        </p:spPr>
        <p:txBody>
          <a:bodyPr/>
          <a:lstStyle/>
          <a:p>
            <a:endParaRPr lang="en-US"/>
          </a:p>
        </p:txBody>
      </p:sp>
      <p:sp>
        <p:nvSpPr>
          <p:cNvPr id="5" name="Text 2"/>
          <p:cNvSpPr/>
          <p:nvPr/>
        </p:nvSpPr>
        <p:spPr>
          <a:xfrm>
            <a:off x="866299" y="4466392"/>
            <a:ext cx="2560320" cy="283012"/>
          </a:xfrm>
          <a:prstGeom prst="rect">
            <a:avLst/>
          </a:prstGeom>
          <a:noFill/>
          <a:ln/>
        </p:spPr>
        <p:txBody>
          <a:bodyPr wrap="none" lIns="0" tIns="0" rIns="0" bIns="0" rtlCol="0" anchor="t"/>
          <a:lstStyle/>
          <a:p>
            <a:pPr marL="0" indent="0" algn="l">
              <a:lnSpc>
                <a:spcPts val="2200"/>
              </a:lnSpc>
              <a:buNone/>
            </a:pPr>
            <a:r>
              <a:rPr lang="en-US" sz="1750" dirty="0">
                <a:solidFill>
                  <a:srgbClr val="F9EEE7"/>
                </a:solidFill>
                <a:latin typeface="Quattrocento" pitchFamily="34" charset="0"/>
                <a:ea typeface="Quattrocento" pitchFamily="34" charset="-122"/>
                <a:cs typeface="Quattrocento" pitchFamily="34" charset="-120"/>
              </a:rPr>
              <a:t>Identify Relevant Centers</a:t>
            </a:r>
            <a:endParaRPr lang="en-US" sz="1750" dirty="0"/>
          </a:p>
        </p:txBody>
      </p:sp>
      <p:sp>
        <p:nvSpPr>
          <p:cNvPr id="6" name="Text 3"/>
          <p:cNvSpPr/>
          <p:nvPr/>
        </p:nvSpPr>
        <p:spPr>
          <a:xfrm>
            <a:off x="866299" y="4864894"/>
            <a:ext cx="6184225" cy="616029"/>
          </a:xfrm>
          <a:prstGeom prst="rect">
            <a:avLst/>
          </a:prstGeom>
          <a:noFill/>
          <a:ln/>
        </p:spPr>
        <p:txBody>
          <a:bodyPr wrap="square" lIns="0" tIns="0" rIns="0" bIns="0" rtlCol="0" anchor="t"/>
          <a:lstStyle/>
          <a:p>
            <a:pPr marL="0" indent="0" algn="l">
              <a:lnSpc>
                <a:spcPts val="2400"/>
              </a:lnSpc>
              <a:buNone/>
            </a:pPr>
            <a:r>
              <a:rPr lang="en-US" sz="1500" dirty="0">
                <a:solidFill>
                  <a:srgbClr val="F9EEE7"/>
                </a:solidFill>
                <a:latin typeface="Quattrocento" pitchFamily="34" charset="0"/>
                <a:ea typeface="Quattrocento" pitchFamily="34" charset="-122"/>
                <a:cs typeface="Quattrocento" pitchFamily="34" charset="-120"/>
              </a:rPr>
              <a:t>The "center" may not be downtown but could be a university campus, highway node, or other focal point.</a:t>
            </a:r>
            <a:endParaRPr lang="en-US" sz="1500" dirty="0"/>
          </a:p>
        </p:txBody>
      </p:sp>
      <p:sp>
        <p:nvSpPr>
          <p:cNvPr id="7" name="Shape 4"/>
          <p:cNvSpPr/>
          <p:nvPr/>
        </p:nvSpPr>
        <p:spPr>
          <a:xfrm>
            <a:off x="7387352" y="3792617"/>
            <a:ext cx="6569273" cy="192524"/>
          </a:xfrm>
          <a:prstGeom prst="roundRect">
            <a:avLst>
              <a:gd name="adj" fmla="val 15001"/>
            </a:avLst>
          </a:prstGeom>
          <a:solidFill>
            <a:srgbClr val="315251"/>
          </a:solidFill>
          <a:ln/>
        </p:spPr>
        <p:txBody>
          <a:bodyPr/>
          <a:lstStyle/>
          <a:p>
            <a:endParaRPr lang="en-US"/>
          </a:p>
        </p:txBody>
      </p:sp>
      <p:sp>
        <p:nvSpPr>
          <p:cNvPr id="8" name="Text 5"/>
          <p:cNvSpPr/>
          <p:nvPr/>
        </p:nvSpPr>
        <p:spPr>
          <a:xfrm>
            <a:off x="7579876" y="4177665"/>
            <a:ext cx="2525554" cy="283012"/>
          </a:xfrm>
          <a:prstGeom prst="rect">
            <a:avLst/>
          </a:prstGeom>
          <a:noFill/>
          <a:ln/>
        </p:spPr>
        <p:txBody>
          <a:bodyPr wrap="none" lIns="0" tIns="0" rIns="0" bIns="0" rtlCol="0" anchor="t"/>
          <a:lstStyle/>
          <a:p>
            <a:pPr marL="0" indent="0" algn="l">
              <a:lnSpc>
                <a:spcPts val="2200"/>
              </a:lnSpc>
              <a:buNone/>
            </a:pPr>
            <a:r>
              <a:rPr lang="en-US" sz="1750" dirty="0">
                <a:solidFill>
                  <a:srgbClr val="F9EEE7"/>
                </a:solidFill>
                <a:latin typeface="Quattrocento" pitchFamily="34" charset="0"/>
                <a:ea typeface="Quattrocento" pitchFamily="34" charset="-122"/>
                <a:cs typeface="Quattrocento" pitchFamily="34" charset="-120"/>
              </a:rPr>
              <a:t>Analyze Growth Patterns</a:t>
            </a:r>
            <a:endParaRPr lang="en-US" sz="1750" dirty="0"/>
          </a:p>
        </p:txBody>
      </p:sp>
      <p:sp>
        <p:nvSpPr>
          <p:cNvPr id="9" name="Text 6"/>
          <p:cNvSpPr/>
          <p:nvPr/>
        </p:nvSpPr>
        <p:spPr>
          <a:xfrm>
            <a:off x="7579876" y="4576167"/>
            <a:ext cx="6184225" cy="616029"/>
          </a:xfrm>
          <a:prstGeom prst="rect">
            <a:avLst/>
          </a:prstGeom>
          <a:noFill/>
          <a:ln/>
        </p:spPr>
        <p:txBody>
          <a:bodyPr wrap="square" lIns="0" tIns="0" rIns="0" bIns="0" rtlCol="0" anchor="t"/>
          <a:lstStyle/>
          <a:p>
            <a:pPr marL="0" indent="0" algn="l">
              <a:lnSpc>
                <a:spcPts val="2400"/>
              </a:lnSpc>
              <a:buNone/>
            </a:pPr>
            <a:r>
              <a:rPr lang="en-US" sz="1500" dirty="0">
                <a:solidFill>
                  <a:srgbClr val="F9EEE7"/>
                </a:solidFill>
                <a:latin typeface="Quattrocento" pitchFamily="34" charset="0"/>
                <a:ea typeface="Quattrocento" pitchFamily="34" charset="-122"/>
                <a:cs typeface="Quattrocento" pitchFamily="34" charset="-120"/>
              </a:rPr>
              <a:t>Determine if the area is growing through density increases or spatial expansion.</a:t>
            </a:r>
            <a:endParaRPr lang="en-US" sz="1500" dirty="0"/>
          </a:p>
        </p:txBody>
      </p:sp>
      <p:sp>
        <p:nvSpPr>
          <p:cNvPr id="10" name="Shape 7"/>
          <p:cNvSpPr/>
          <p:nvPr/>
        </p:nvSpPr>
        <p:spPr>
          <a:xfrm>
            <a:off x="673775" y="6106478"/>
            <a:ext cx="6569273" cy="192524"/>
          </a:xfrm>
          <a:prstGeom prst="roundRect">
            <a:avLst>
              <a:gd name="adj" fmla="val 15001"/>
            </a:avLst>
          </a:prstGeom>
          <a:solidFill>
            <a:srgbClr val="315251"/>
          </a:solidFill>
          <a:ln/>
        </p:spPr>
        <p:txBody>
          <a:bodyPr/>
          <a:lstStyle/>
          <a:p>
            <a:endParaRPr lang="en-US"/>
          </a:p>
        </p:txBody>
      </p:sp>
      <p:sp>
        <p:nvSpPr>
          <p:cNvPr id="11" name="Text 8"/>
          <p:cNvSpPr/>
          <p:nvPr/>
        </p:nvSpPr>
        <p:spPr>
          <a:xfrm>
            <a:off x="866299" y="6491526"/>
            <a:ext cx="2896195" cy="283012"/>
          </a:xfrm>
          <a:prstGeom prst="rect">
            <a:avLst/>
          </a:prstGeom>
          <a:noFill/>
          <a:ln/>
        </p:spPr>
        <p:txBody>
          <a:bodyPr wrap="none" lIns="0" tIns="0" rIns="0" bIns="0" rtlCol="0" anchor="t"/>
          <a:lstStyle/>
          <a:p>
            <a:pPr marL="0" indent="0" algn="l">
              <a:lnSpc>
                <a:spcPts val="2200"/>
              </a:lnSpc>
              <a:buNone/>
            </a:pPr>
            <a:r>
              <a:rPr lang="en-US" sz="1750" dirty="0">
                <a:solidFill>
                  <a:srgbClr val="F9EEE7"/>
                </a:solidFill>
                <a:latin typeface="Quattrocento" pitchFamily="34" charset="0"/>
                <a:ea typeface="Quattrocento" pitchFamily="34" charset="-122"/>
                <a:cs typeface="Quattrocento" pitchFamily="34" charset="-120"/>
              </a:rPr>
              <a:t>Consider Supply Constraints</a:t>
            </a:r>
            <a:endParaRPr lang="en-US" sz="1750" dirty="0"/>
          </a:p>
        </p:txBody>
      </p:sp>
      <p:sp>
        <p:nvSpPr>
          <p:cNvPr id="12" name="Text 9"/>
          <p:cNvSpPr/>
          <p:nvPr/>
        </p:nvSpPr>
        <p:spPr>
          <a:xfrm>
            <a:off x="866299" y="6890028"/>
            <a:ext cx="6184225" cy="616029"/>
          </a:xfrm>
          <a:prstGeom prst="rect">
            <a:avLst/>
          </a:prstGeom>
          <a:noFill/>
          <a:ln/>
        </p:spPr>
        <p:txBody>
          <a:bodyPr wrap="square" lIns="0" tIns="0" rIns="0" bIns="0" rtlCol="0" anchor="t"/>
          <a:lstStyle/>
          <a:p>
            <a:pPr marL="0" indent="0" algn="l">
              <a:lnSpc>
                <a:spcPts val="2400"/>
              </a:lnSpc>
              <a:buNone/>
            </a:pPr>
            <a:r>
              <a:rPr lang="en-US" sz="1500" dirty="0">
                <a:solidFill>
                  <a:srgbClr val="F9EEE7"/>
                </a:solidFill>
                <a:latin typeface="Quattrocento" pitchFamily="34" charset="0"/>
                <a:ea typeface="Quattrocento" pitchFamily="34" charset="-122"/>
                <a:cs typeface="Quattrocento" pitchFamily="34" charset="-120"/>
              </a:rPr>
              <a:t>Physical and regulatory constraints affect long-run rent growth potential.</a:t>
            </a:r>
            <a:endParaRPr lang="en-US" sz="1500" dirty="0"/>
          </a:p>
        </p:txBody>
      </p:sp>
      <p:sp>
        <p:nvSpPr>
          <p:cNvPr id="13" name="Shape 10"/>
          <p:cNvSpPr/>
          <p:nvPr/>
        </p:nvSpPr>
        <p:spPr>
          <a:xfrm>
            <a:off x="7387352" y="5817751"/>
            <a:ext cx="6569273" cy="192524"/>
          </a:xfrm>
          <a:prstGeom prst="roundRect">
            <a:avLst>
              <a:gd name="adj" fmla="val 15001"/>
            </a:avLst>
          </a:prstGeom>
          <a:solidFill>
            <a:srgbClr val="315251"/>
          </a:solidFill>
          <a:ln/>
        </p:spPr>
        <p:txBody>
          <a:bodyPr/>
          <a:lstStyle/>
          <a:p>
            <a:endParaRPr lang="en-US"/>
          </a:p>
        </p:txBody>
      </p:sp>
      <p:sp>
        <p:nvSpPr>
          <p:cNvPr id="14" name="Text 11"/>
          <p:cNvSpPr/>
          <p:nvPr/>
        </p:nvSpPr>
        <p:spPr>
          <a:xfrm>
            <a:off x="7579876" y="6202799"/>
            <a:ext cx="3579019" cy="283012"/>
          </a:xfrm>
          <a:prstGeom prst="rect">
            <a:avLst/>
          </a:prstGeom>
          <a:noFill/>
          <a:ln/>
        </p:spPr>
        <p:txBody>
          <a:bodyPr wrap="none" lIns="0" tIns="0" rIns="0" bIns="0" rtlCol="0" anchor="t"/>
          <a:lstStyle/>
          <a:p>
            <a:pPr marL="0" indent="0" algn="l">
              <a:lnSpc>
                <a:spcPts val="2200"/>
              </a:lnSpc>
              <a:buNone/>
            </a:pPr>
            <a:r>
              <a:rPr lang="en-US" sz="1750" dirty="0">
                <a:solidFill>
                  <a:srgbClr val="F9EEE7"/>
                </a:solidFill>
                <a:latin typeface="Quattrocento" pitchFamily="34" charset="0"/>
                <a:ea typeface="Quattrocento" pitchFamily="34" charset="-122"/>
                <a:cs typeface="Quattrocento" pitchFamily="34" charset="-120"/>
              </a:rPr>
              <a:t>Forecast Property-Specific Impacts</a:t>
            </a:r>
            <a:endParaRPr lang="en-US" sz="1750" dirty="0"/>
          </a:p>
        </p:txBody>
      </p:sp>
      <p:sp>
        <p:nvSpPr>
          <p:cNvPr id="15" name="Text 12"/>
          <p:cNvSpPr/>
          <p:nvPr/>
        </p:nvSpPr>
        <p:spPr>
          <a:xfrm>
            <a:off x="7579876" y="6601301"/>
            <a:ext cx="6184225" cy="616029"/>
          </a:xfrm>
          <a:prstGeom prst="rect">
            <a:avLst/>
          </a:prstGeom>
          <a:noFill/>
          <a:ln/>
        </p:spPr>
        <p:txBody>
          <a:bodyPr wrap="square" lIns="0" tIns="0" rIns="0" bIns="0" rtlCol="0" anchor="t"/>
          <a:lstStyle/>
          <a:p>
            <a:pPr marL="0" indent="0" algn="l">
              <a:lnSpc>
                <a:spcPts val="2400"/>
              </a:lnSpc>
              <a:buNone/>
            </a:pPr>
            <a:r>
              <a:rPr lang="en-US" sz="1500" dirty="0">
                <a:solidFill>
                  <a:srgbClr val="F9EEE7"/>
                </a:solidFill>
                <a:latin typeface="Quattrocento" pitchFamily="34" charset="0"/>
                <a:ea typeface="Quattrocento" pitchFamily="34" charset="-122"/>
                <a:cs typeface="Quattrocento" pitchFamily="34" charset="-120"/>
              </a:rPr>
              <a:t>Apply principles to predict how different property types in various locations will perform.</a:t>
            </a:r>
            <a:endParaRPr lang="en-US" sz="15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837724" y="1256348"/>
            <a:ext cx="5829419"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Markets in Equilibrium</a:t>
            </a:r>
            <a:endParaRPr lang="en-US" sz="4400" dirty="0"/>
          </a:p>
        </p:txBody>
      </p:sp>
      <p:sp>
        <p:nvSpPr>
          <p:cNvPr id="3" name="Text 1"/>
          <p:cNvSpPr/>
          <p:nvPr/>
        </p:nvSpPr>
        <p:spPr>
          <a:xfrm>
            <a:off x="2231946" y="2852023"/>
            <a:ext cx="2816185" cy="351949"/>
          </a:xfrm>
          <a:prstGeom prst="rect">
            <a:avLst/>
          </a:prstGeom>
          <a:noFill/>
          <a:ln/>
        </p:spPr>
        <p:txBody>
          <a:bodyPr wrap="none" lIns="0" tIns="0" rIns="0" bIns="0" rtlCol="0" anchor="t"/>
          <a:lstStyle/>
          <a:p>
            <a:pPr marL="0" indent="0" algn="r">
              <a:lnSpc>
                <a:spcPts val="2750"/>
              </a:lnSpc>
              <a:buNone/>
            </a:pPr>
            <a:r>
              <a:rPr lang="en-US" sz="2200" dirty="0">
                <a:solidFill>
                  <a:srgbClr val="F9EEE7"/>
                </a:solidFill>
                <a:latin typeface="Quattrocento" pitchFamily="34" charset="0"/>
                <a:ea typeface="Quattrocento" pitchFamily="34" charset="-122"/>
                <a:cs typeface="Quattrocento" pitchFamily="34" charset="-120"/>
              </a:rPr>
              <a:t>Space Market</a:t>
            </a:r>
            <a:endParaRPr lang="en-US" sz="2200" dirty="0"/>
          </a:p>
        </p:txBody>
      </p:sp>
      <p:sp>
        <p:nvSpPr>
          <p:cNvPr id="4" name="Text 2"/>
          <p:cNvSpPr/>
          <p:nvPr/>
        </p:nvSpPr>
        <p:spPr>
          <a:xfrm>
            <a:off x="837724" y="3347561"/>
            <a:ext cx="4210407" cy="766048"/>
          </a:xfrm>
          <a:prstGeom prst="rect">
            <a:avLst/>
          </a:prstGeom>
          <a:noFill/>
          <a:ln/>
        </p:spPr>
        <p:txBody>
          <a:bodyPr wrap="square" lIns="0" tIns="0" rIns="0" bIns="0" rtlCol="0" anchor="t"/>
          <a:lstStyle/>
          <a:p>
            <a:pPr marL="0" indent="0" algn="r">
              <a:lnSpc>
                <a:spcPts val="3000"/>
              </a:lnSpc>
              <a:buNone/>
            </a:pPr>
            <a:r>
              <a:rPr lang="en-US" sz="1850" dirty="0">
                <a:solidFill>
                  <a:srgbClr val="F9EEE7"/>
                </a:solidFill>
                <a:latin typeface="Quattrocento" pitchFamily="34" charset="0"/>
                <a:ea typeface="Quattrocento" pitchFamily="34" charset="-122"/>
                <a:cs typeface="Quattrocento" pitchFamily="34" charset="-120"/>
              </a:rPr>
              <a:t>Where supply and demand for physical space determine rents.</a:t>
            </a:r>
            <a:endParaRPr lang="en-US" sz="1850" dirty="0"/>
          </a:p>
        </p:txBody>
      </p:sp>
      <p:pic>
        <p:nvPicPr>
          <p:cNvPr id="5" name="Image 0" descr="preencoded.png"/>
          <p:cNvPicPr>
            <a:picLocks noChangeAspect="1"/>
          </p:cNvPicPr>
          <p:nvPr/>
        </p:nvPicPr>
        <p:blipFill>
          <a:blip r:embed="rId3"/>
          <a:stretch>
            <a:fillRect/>
          </a:stretch>
        </p:blipFill>
        <p:spPr>
          <a:xfrm>
            <a:off x="5048131" y="2439114"/>
            <a:ext cx="4534138" cy="4534138"/>
          </a:xfrm>
          <a:prstGeom prst="rect">
            <a:avLst/>
          </a:prstGeom>
        </p:spPr>
      </p:pic>
      <p:pic>
        <p:nvPicPr>
          <p:cNvPr id="6" name="Image 1" descr="preencoded.png"/>
          <p:cNvPicPr>
            <a:picLocks noChangeAspect="1"/>
          </p:cNvPicPr>
          <p:nvPr/>
        </p:nvPicPr>
        <p:blipFill>
          <a:blip r:embed="rId4"/>
          <a:stretch>
            <a:fillRect/>
          </a:stretch>
        </p:blipFill>
        <p:spPr>
          <a:xfrm>
            <a:off x="6321266" y="3670221"/>
            <a:ext cx="336590" cy="420767"/>
          </a:xfrm>
          <a:prstGeom prst="rect">
            <a:avLst/>
          </a:prstGeom>
        </p:spPr>
      </p:pic>
      <p:sp>
        <p:nvSpPr>
          <p:cNvPr id="7" name="Text 3"/>
          <p:cNvSpPr/>
          <p:nvPr/>
        </p:nvSpPr>
        <p:spPr>
          <a:xfrm>
            <a:off x="9582269" y="2852023"/>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Asset Market</a:t>
            </a:r>
            <a:endParaRPr lang="en-US" sz="2200" dirty="0"/>
          </a:p>
        </p:txBody>
      </p:sp>
      <p:sp>
        <p:nvSpPr>
          <p:cNvPr id="8" name="Text 4"/>
          <p:cNvSpPr/>
          <p:nvPr/>
        </p:nvSpPr>
        <p:spPr>
          <a:xfrm>
            <a:off x="9582269" y="3347561"/>
            <a:ext cx="4210407"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Where property values are determined based on income streams.</a:t>
            </a:r>
            <a:endParaRPr lang="en-US" sz="1850" dirty="0"/>
          </a:p>
        </p:txBody>
      </p:sp>
      <p:pic>
        <p:nvPicPr>
          <p:cNvPr id="9" name="Image 2" descr="preencoded.png"/>
          <p:cNvPicPr>
            <a:picLocks noChangeAspect="1"/>
          </p:cNvPicPr>
          <p:nvPr/>
        </p:nvPicPr>
        <p:blipFill>
          <a:blip r:embed="rId5"/>
          <a:stretch>
            <a:fillRect/>
          </a:stretch>
        </p:blipFill>
        <p:spPr>
          <a:xfrm>
            <a:off x="5048131" y="2439114"/>
            <a:ext cx="4534138" cy="4534138"/>
          </a:xfrm>
          <a:prstGeom prst="rect">
            <a:avLst/>
          </a:prstGeom>
        </p:spPr>
      </p:pic>
      <p:pic>
        <p:nvPicPr>
          <p:cNvPr id="10" name="Image 3" descr="preencoded.png"/>
          <p:cNvPicPr>
            <a:picLocks noChangeAspect="1"/>
          </p:cNvPicPr>
          <p:nvPr/>
        </p:nvPicPr>
        <p:blipFill>
          <a:blip r:embed="rId6"/>
          <a:stretch>
            <a:fillRect/>
          </a:stretch>
        </p:blipFill>
        <p:spPr>
          <a:xfrm>
            <a:off x="7972306" y="3670221"/>
            <a:ext cx="336590" cy="420767"/>
          </a:xfrm>
          <a:prstGeom prst="rect">
            <a:avLst/>
          </a:prstGeom>
        </p:spPr>
      </p:pic>
      <p:sp>
        <p:nvSpPr>
          <p:cNvPr id="11" name="Text 5"/>
          <p:cNvSpPr/>
          <p:nvPr/>
        </p:nvSpPr>
        <p:spPr>
          <a:xfrm>
            <a:off x="9582269" y="5298638"/>
            <a:ext cx="286702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Development Industry</a:t>
            </a:r>
            <a:endParaRPr lang="en-US" sz="2200" dirty="0"/>
          </a:p>
        </p:txBody>
      </p:sp>
      <p:sp>
        <p:nvSpPr>
          <p:cNvPr id="12" name="Text 6"/>
          <p:cNvSpPr/>
          <p:nvPr/>
        </p:nvSpPr>
        <p:spPr>
          <a:xfrm>
            <a:off x="9582269" y="5794177"/>
            <a:ext cx="4210407"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Converts financial capital to new physical supply.</a:t>
            </a:r>
            <a:endParaRPr lang="en-US" sz="1850" dirty="0"/>
          </a:p>
        </p:txBody>
      </p:sp>
      <p:pic>
        <p:nvPicPr>
          <p:cNvPr id="13" name="Image 4" descr="preencoded.png"/>
          <p:cNvPicPr>
            <a:picLocks noChangeAspect="1"/>
          </p:cNvPicPr>
          <p:nvPr/>
        </p:nvPicPr>
        <p:blipFill>
          <a:blip r:embed="rId7"/>
          <a:stretch>
            <a:fillRect/>
          </a:stretch>
        </p:blipFill>
        <p:spPr>
          <a:xfrm>
            <a:off x="5048131" y="2439114"/>
            <a:ext cx="4534138" cy="4534138"/>
          </a:xfrm>
          <a:prstGeom prst="rect">
            <a:avLst/>
          </a:prstGeom>
        </p:spPr>
      </p:pic>
      <p:pic>
        <p:nvPicPr>
          <p:cNvPr id="14" name="Image 5" descr="preencoded.png"/>
          <p:cNvPicPr>
            <a:picLocks noChangeAspect="1"/>
          </p:cNvPicPr>
          <p:nvPr/>
        </p:nvPicPr>
        <p:blipFill>
          <a:blip r:embed="rId8"/>
          <a:stretch>
            <a:fillRect/>
          </a:stretch>
        </p:blipFill>
        <p:spPr>
          <a:xfrm>
            <a:off x="7972306" y="5321260"/>
            <a:ext cx="336590" cy="420767"/>
          </a:xfrm>
          <a:prstGeom prst="rect">
            <a:avLst/>
          </a:prstGeom>
        </p:spPr>
      </p:pic>
      <p:sp>
        <p:nvSpPr>
          <p:cNvPr id="15" name="Text 7"/>
          <p:cNvSpPr/>
          <p:nvPr/>
        </p:nvSpPr>
        <p:spPr>
          <a:xfrm>
            <a:off x="2231946" y="5298638"/>
            <a:ext cx="2816185" cy="351949"/>
          </a:xfrm>
          <a:prstGeom prst="rect">
            <a:avLst/>
          </a:prstGeom>
          <a:noFill/>
          <a:ln/>
        </p:spPr>
        <p:txBody>
          <a:bodyPr wrap="none" lIns="0" tIns="0" rIns="0" bIns="0" rtlCol="0" anchor="t"/>
          <a:lstStyle/>
          <a:p>
            <a:pPr marL="0" indent="0" algn="r">
              <a:lnSpc>
                <a:spcPts val="2750"/>
              </a:lnSpc>
              <a:buNone/>
            </a:pPr>
            <a:r>
              <a:rPr lang="en-US" sz="2200" dirty="0">
                <a:solidFill>
                  <a:srgbClr val="F9EEE7"/>
                </a:solidFill>
                <a:latin typeface="Quattrocento" pitchFamily="34" charset="0"/>
                <a:ea typeface="Quattrocento" pitchFamily="34" charset="-122"/>
                <a:cs typeface="Quattrocento" pitchFamily="34" charset="-120"/>
              </a:rPr>
              <a:t>Dynamic Linkages</a:t>
            </a:r>
            <a:endParaRPr lang="en-US" sz="2200" dirty="0"/>
          </a:p>
        </p:txBody>
      </p:sp>
      <p:sp>
        <p:nvSpPr>
          <p:cNvPr id="16" name="Text 8"/>
          <p:cNvSpPr/>
          <p:nvPr/>
        </p:nvSpPr>
        <p:spPr>
          <a:xfrm>
            <a:off x="837724" y="5794177"/>
            <a:ext cx="4210407" cy="766048"/>
          </a:xfrm>
          <a:prstGeom prst="rect">
            <a:avLst/>
          </a:prstGeom>
          <a:noFill/>
          <a:ln/>
        </p:spPr>
        <p:txBody>
          <a:bodyPr wrap="square" lIns="0" tIns="0" rIns="0" bIns="0" rtlCol="0" anchor="t"/>
          <a:lstStyle/>
          <a:p>
            <a:pPr marL="0" indent="0" algn="r">
              <a:lnSpc>
                <a:spcPts val="3000"/>
              </a:lnSpc>
              <a:buNone/>
            </a:pPr>
            <a:r>
              <a:rPr lang="en-US" sz="1850" dirty="0">
                <a:solidFill>
                  <a:srgbClr val="F9EEE7"/>
                </a:solidFill>
                <a:latin typeface="Quattrocento" pitchFamily="34" charset="0"/>
                <a:ea typeface="Quattrocento" pitchFamily="34" charset="-122"/>
                <a:cs typeface="Quattrocento" pitchFamily="34" charset="-120"/>
              </a:rPr>
              <a:t>Changes in one market affect the others in a continuous cycle.</a:t>
            </a:r>
            <a:endParaRPr lang="en-US" sz="1850" dirty="0"/>
          </a:p>
        </p:txBody>
      </p:sp>
      <p:pic>
        <p:nvPicPr>
          <p:cNvPr id="17" name="Image 6" descr="preencoded.png"/>
          <p:cNvPicPr>
            <a:picLocks noChangeAspect="1"/>
          </p:cNvPicPr>
          <p:nvPr/>
        </p:nvPicPr>
        <p:blipFill>
          <a:blip r:embed="rId9"/>
          <a:stretch>
            <a:fillRect/>
          </a:stretch>
        </p:blipFill>
        <p:spPr>
          <a:xfrm>
            <a:off x="5048131" y="2439114"/>
            <a:ext cx="4534138" cy="4534138"/>
          </a:xfrm>
          <a:prstGeom prst="rect">
            <a:avLst/>
          </a:prstGeom>
        </p:spPr>
      </p:pic>
      <p:pic>
        <p:nvPicPr>
          <p:cNvPr id="18" name="Image 7" descr="preencoded.png"/>
          <p:cNvPicPr>
            <a:picLocks noChangeAspect="1"/>
          </p:cNvPicPr>
          <p:nvPr/>
        </p:nvPicPr>
        <p:blipFill>
          <a:blip r:embed="rId10"/>
          <a:stretch>
            <a:fillRect/>
          </a:stretch>
        </p:blipFill>
        <p:spPr>
          <a:xfrm>
            <a:off x="6321266" y="5321260"/>
            <a:ext cx="336590" cy="42076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837724" y="2181106"/>
            <a:ext cx="5632490"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The Quadrant Model</a:t>
            </a:r>
            <a:endParaRPr lang="en-US" sz="4400" dirty="0"/>
          </a:p>
        </p:txBody>
      </p:sp>
      <p:sp>
        <p:nvSpPr>
          <p:cNvPr id="3" name="Shape 1"/>
          <p:cNvSpPr/>
          <p:nvPr/>
        </p:nvSpPr>
        <p:spPr>
          <a:xfrm>
            <a:off x="837724" y="3244096"/>
            <a:ext cx="12954952" cy="1386126"/>
          </a:xfrm>
          <a:prstGeom prst="roundRect">
            <a:avLst>
              <a:gd name="adj" fmla="val 2590"/>
            </a:avLst>
          </a:prstGeom>
          <a:noFill/>
          <a:ln w="7620">
            <a:solidFill>
              <a:srgbClr val="FFFFFF">
                <a:alpha val="24000"/>
              </a:srgbClr>
            </a:solidFill>
            <a:prstDash val="solid"/>
          </a:ln>
        </p:spPr>
        <p:txBody>
          <a:bodyPr/>
          <a:lstStyle/>
          <a:p>
            <a:endParaRPr lang="en-US"/>
          </a:p>
        </p:txBody>
      </p:sp>
      <p:sp>
        <p:nvSpPr>
          <p:cNvPr id="4" name="Shape 2"/>
          <p:cNvSpPr/>
          <p:nvPr/>
        </p:nvSpPr>
        <p:spPr>
          <a:xfrm>
            <a:off x="845344" y="3251716"/>
            <a:ext cx="12939713" cy="685443"/>
          </a:xfrm>
          <a:prstGeom prst="rect">
            <a:avLst/>
          </a:prstGeom>
          <a:solidFill>
            <a:srgbClr val="FFFFFF">
              <a:alpha val="4000"/>
            </a:srgbClr>
          </a:solidFill>
          <a:ln/>
        </p:spPr>
        <p:txBody>
          <a:bodyPr/>
          <a:lstStyle/>
          <a:p>
            <a:endParaRPr lang="en-US"/>
          </a:p>
        </p:txBody>
      </p:sp>
      <p:sp>
        <p:nvSpPr>
          <p:cNvPr id="5" name="Text 3"/>
          <p:cNvSpPr/>
          <p:nvPr/>
        </p:nvSpPr>
        <p:spPr>
          <a:xfrm>
            <a:off x="1084659" y="3402925"/>
            <a:ext cx="5987415"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Space Market (NE)</a:t>
            </a:r>
            <a:endParaRPr lang="en-US" sz="1850" dirty="0"/>
          </a:p>
        </p:txBody>
      </p:sp>
      <p:sp>
        <p:nvSpPr>
          <p:cNvPr id="6" name="Text 4"/>
          <p:cNvSpPr/>
          <p:nvPr/>
        </p:nvSpPr>
        <p:spPr>
          <a:xfrm>
            <a:off x="7558326" y="3402925"/>
            <a:ext cx="5987415"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Asset Market (NW)</a:t>
            </a:r>
            <a:endParaRPr lang="en-US" sz="1850" dirty="0"/>
          </a:p>
        </p:txBody>
      </p:sp>
      <p:sp>
        <p:nvSpPr>
          <p:cNvPr id="7" name="Shape 5"/>
          <p:cNvSpPr/>
          <p:nvPr/>
        </p:nvSpPr>
        <p:spPr>
          <a:xfrm>
            <a:off x="845344" y="3937159"/>
            <a:ext cx="12939713" cy="685443"/>
          </a:xfrm>
          <a:prstGeom prst="rect">
            <a:avLst/>
          </a:prstGeom>
          <a:solidFill>
            <a:srgbClr val="000000">
              <a:alpha val="4000"/>
            </a:srgbClr>
          </a:solidFill>
          <a:ln/>
        </p:spPr>
        <p:txBody>
          <a:bodyPr/>
          <a:lstStyle/>
          <a:p>
            <a:endParaRPr lang="en-US"/>
          </a:p>
        </p:txBody>
      </p:sp>
      <p:sp>
        <p:nvSpPr>
          <p:cNvPr id="8" name="Text 6"/>
          <p:cNvSpPr/>
          <p:nvPr/>
        </p:nvSpPr>
        <p:spPr>
          <a:xfrm>
            <a:off x="1084659" y="4088368"/>
            <a:ext cx="5987415"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Stock Adjustment (SE)</a:t>
            </a:r>
            <a:endParaRPr lang="en-US" sz="1850" dirty="0"/>
          </a:p>
        </p:txBody>
      </p:sp>
      <p:sp>
        <p:nvSpPr>
          <p:cNvPr id="9" name="Text 7"/>
          <p:cNvSpPr/>
          <p:nvPr/>
        </p:nvSpPr>
        <p:spPr>
          <a:xfrm>
            <a:off x="7558326" y="4088368"/>
            <a:ext cx="5987415"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Development Industry (SW)</a:t>
            </a:r>
            <a:endParaRPr lang="en-US" sz="1850" dirty="0"/>
          </a:p>
        </p:txBody>
      </p:sp>
      <p:sp>
        <p:nvSpPr>
          <p:cNvPr id="10" name="Text 8"/>
          <p:cNvSpPr/>
          <p:nvPr/>
        </p:nvSpPr>
        <p:spPr>
          <a:xfrm>
            <a:off x="837724" y="4899422"/>
            <a:ext cx="12954952" cy="1149072"/>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DiPasquale and Wheaton's quadrant model illustrates how four key relationships connect the space market, asset market, and development industry. The model shows how rent, property prices, construction rates, and space stock interact in long-run equilibrium.</a:t>
            </a:r>
            <a:endParaRPr lang="en-US" sz="18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8F5921-C76E-B2E0-DF85-639715535244}"/>
              </a:ext>
            </a:extLst>
          </p:cNvPr>
          <p:cNvSpPr txBox="1"/>
          <p:nvPr/>
        </p:nvSpPr>
        <p:spPr>
          <a:xfrm>
            <a:off x="1596788" y="1132343"/>
            <a:ext cx="11546005" cy="1446550"/>
          </a:xfrm>
          <a:prstGeom prst="rect">
            <a:avLst/>
          </a:prstGeom>
          <a:noFill/>
        </p:spPr>
        <p:txBody>
          <a:bodyPr wrap="square">
            <a:spAutoFit/>
          </a:bodyPr>
          <a:lstStyle/>
          <a:p>
            <a:r>
              <a:rPr lang="en-US" altLang="en-US" sz="4400" dirty="0">
                <a:solidFill>
                  <a:srgbClr val="92D050"/>
                </a:solidFill>
                <a:effectLst>
                  <a:outerShdw blurRad="38100" dist="38100" dir="2700000" algn="tl">
                    <a:srgbClr val="C0C0C0"/>
                  </a:outerShdw>
                </a:effectLst>
              </a:rPr>
              <a:t>Using the 4QM to help understand “boom &amp; bust” cycles…</a:t>
            </a:r>
          </a:p>
        </p:txBody>
      </p:sp>
    </p:spTree>
    <p:extLst>
      <p:ext uri="{BB962C8B-B14F-4D97-AF65-F5344CB8AC3E}">
        <p14:creationId xmlns:p14="http://schemas.microsoft.com/office/powerpoint/2010/main" val="2553050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0" y="0"/>
            <a:ext cx="3657600" cy="8229600"/>
          </a:xfrm>
          <a:prstGeom prst="rect">
            <a:avLst/>
          </a:prstGeom>
          <a:solidFill>
            <a:srgbClr val="DFDFE0"/>
          </a:solidFill>
          <a:ln/>
        </p:spPr>
        <p:txBody>
          <a:bodyPr/>
          <a:lstStyle/>
          <a:p>
            <a:endParaRPr lang="en-US"/>
          </a:p>
        </p:txBody>
      </p:sp>
      <p:pic>
        <p:nvPicPr>
          <p:cNvPr id="3"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4" name="Text 1"/>
          <p:cNvSpPr/>
          <p:nvPr/>
        </p:nvSpPr>
        <p:spPr>
          <a:xfrm>
            <a:off x="4495324" y="1088708"/>
            <a:ext cx="7584758"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Urban Economics Foundation</a:t>
            </a:r>
            <a:endParaRPr lang="en-US" sz="4400" dirty="0"/>
          </a:p>
        </p:txBody>
      </p:sp>
      <p:sp>
        <p:nvSpPr>
          <p:cNvPr id="5" name="Shape 2"/>
          <p:cNvSpPr/>
          <p:nvPr/>
        </p:nvSpPr>
        <p:spPr>
          <a:xfrm>
            <a:off x="4495324" y="2151698"/>
            <a:ext cx="538520" cy="538520"/>
          </a:xfrm>
          <a:prstGeom prst="roundRect">
            <a:avLst>
              <a:gd name="adj" fmla="val 6668"/>
            </a:avLst>
          </a:prstGeom>
          <a:solidFill>
            <a:srgbClr val="315251"/>
          </a:solidFill>
          <a:ln/>
        </p:spPr>
        <p:txBody>
          <a:bodyPr/>
          <a:lstStyle/>
          <a:p>
            <a:endParaRPr lang="en-US"/>
          </a:p>
        </p:txBody>
      </p:sp>
      <p:sp>
        <p:nvSpPr>
          <p:cNvPr id="6" name="Text 3"/>
          <p:cNvSpPr/>
          <p:nvPr/>
        </p:nvSpPr>
        <p:spPr>
          <a:xfrm>
            <a:off x="5273159" y="2233970"/>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Location Value</a:t>
            </a:r>
            <a:endParaRPr lang="en-US" sz="2200" dirty="0"/>
          </a:p>
        </p:txBody>
      </p:sp>
      <p:sp>
        <p:nvSpPr>
          <p:cNvPr id="7" name="Text 4"/>
          <p:cNvSpPr/>
          <p:nvPr/>
        </p:nvSpPr>
        <p:spPr>
          <a:xfrm>
            <a:off x="5273159" y="2729508"/>
            <a:ext cx="8519517"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Land derives value through derived demand. People pay for land because it's necessary to obtain other valuable things.</a:t>
            </a:r>
            <a:endParaRPr lang="en-US" sz="1850" dirty="0"/>
          </a:p>
        </p:txBody>
      </p:sp>
      <p:sp>
        <p:nvSpPr>
          <p:cNvPr id="8" name="Shape 5"/>
          <p:cNvSpPr/>
          <p:nvPr/>
        </p:nvSpPr>
        <p:spPr>
          <a:xfrm>
            <a:off x="4495324" y="3974306"/>
            <a:ext cx="538520" cy="538520"/>
          </a:xfrm>
          <a:prstGeom prst="roundRect">
            <a:avLst>
              <a:gd name="adj" fmla="val 6668"/>
            </a:avLst>
          </a:prstGeom>
          <a:solidFill>
            <a:srgbClr val="315251"/>
          </a:solidFill>
          <a:ln/>
        </p:spPr>
        <p:txBody>
          <a:bodyPr/>
          <a:lstStyle/>
          <a:p>
            <a:endParaRPr lang="en-US"/>
          </a:p>
        </p:txBody>
      </p:sp>
      <p:sp>
        <p:nvSpPr>
          <p:cNvPr id="9" name="Text 6"/>
          <p:cNvSpPr/>
          <p:nvPr/>
        </p:nvSpPr>
        <p:spPr>
          <a:xfrm>
            <a:off x="5273159" y="4056578"/>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Residual Nature</a:t>
            </a:r>
            <a:endParaRPr lang="en-US" sz="2200" dirty="0"/>
          </a:p>
        </p:txBody>
      </p:sp>
      <p:sp>
        <p:nvSpPr>
          <p:cNvPr id="10" name="Text 7"/>
          <p:cNvSpPr/>
          <p:nvPr/>
        </p:nvSpPr>
        <p:spPr>
          <a:xfrm>
            <a:off x="5273159" y="4552117"/>
            <a:ext cx="8519517"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Land value is what remains after mobile factors (labor, capital, materials) have been paid their market rates.</a:t>
            </a:r>
            <a:endParaRPr lang="en-US" sz="1850" dirty="0"/>
          </a:p>
        </p:txBody>
      </p:sp>
      <p:sp>
        <p:nvSpPr>
          <p:cNvPr id="11" name="Shape 8"/>
          <p:cNvSpPr/>
          <p:nvPr/>
        </p:nvSpPr>
        <p:spPr>
          <a:xfrm>
            <a:off x="4495324" y="5796915"/>
            <a:ext cx="538520" cy="538520"/>
          </a:xfrm>
          <a:prstGeom prst="roundRect">
            <a:avLst>
              <a:gd name="adj" fmla="val 6668"/>
            </a:avLst>
          </a:prstGeom>
          <a:solidFill>
            <a:srgbClr val="315251"/>
          </a:solidFill>
          <a:ln/>
        </p:spPr>
        <p:txBody>
          <a:bodyPr/>
          <a:lstStyle/>
          <a:p>
            <a:endParaRPr lang="en-US"/>
          </a:p>
        </p:txBody>
      </p:sp>
      <p:sp>
        <p:nvSpPr>
          <p:cNvPr id="12" name="Text 9"/>
          <p:cNvSpPr/>
          <p:nvPr/>
        </p:nvSpPr>
        <p:spPr>
          <a:xfrm>
            <a:off x="5273159" y="5879187"/>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Transport Costs</a:t>
            </a:r>
            <a:endParaRPr lang="en-US" sz="2200" dirty="0"/>
          </a:p>
        </p:txBody>
      </p:sp>
      <p:sp>
        <p:nvSpPr>
          <p:cNvPr id="13" name="Text 10"/>
          <p:cNvSpPr/>
          <p:nvPr/>
        </p:nvSpPr>
        <p:spPr>
          <a:xfrm>
            <a:off x="5273159" y="6374725"/>
            <a:ext cx="8519517"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Location influences profitability by determining costs of accessing resources, markets, and labor.</a:t>
            </a:r>
            <a:endParaRPr lang="en-US" sz="18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87249601-B0E9-54B0-0B02-0A276ECB10BF}"/>
              </a:ext>
            </a:extLst>
          </p:cNvPr>
          <p:cNvSpPr>
            <a:spLocks noGrp="1" noChangeArrowheads="1"/>
          </p:cNvSpPr>
          <p:nvPr>
            <p:ph type="title"/>
          </p:nvPr>
        </p:nvSpPr>
        <p:spPr>
          <a:xfrm>
            <a:off x="764275" y="70486"/>
            <a:ext cx="3862971" cy="1371600"/>
          </a:xfrm>
        </p:spPr>
        <p:txBody>
          <a:bodyPr/>
          <a:lstStyle/>
          <a:p>
            <a:r>
              <a:rPr lang="en-US" altLang="en-US" sz="1440" dirty="0"/>
              <a:t> </a:t>
            </a:r>
            <a:r>
              <a:rPr lang="en-US" altLang="en-US" sz="3200" dirty="0"/>
              <a:t>4-Quadrant Diagram…</a:t>
            </a:r>
          </a:p>
        </p:txBody>
      </p:sp>
      <p:sp>
        <p:nvSpPr>
          <p:cNvPr id="4099" name="Line 3">
            <a:extLst>
              <a:ext uri="{FF2B5EF4-FFF2-40B4-BE49-F238E27FC236}">
                <a16:creationId xmlns:a16="http://schemas.microsoft.com/office/drawing/2014/main" id="{11D1A979-E327-2C8C-1CF5-A3D43F2AAAC7}"/>
              </a:ext>
            </a:extLst>
          </p:cNvPr>
          <p:cNvSpPr>
            <a:spLocks noChangeShapeType="1"/>
          </p:cNvSpPr>
          <p:nvPr/>
        </p:nvSpPr>
        <p:spPr bwMode="auto">
          <a:xfrm>
            <a:off x="5833110" y="438150"/>
            <a:ext cx="1906" cy="768096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4100" name="Line 4">
            <a:extLst>
              <a:ext uri="{FF2B5EF4-FFF2-40B4-BE49-F238E27FC236}">
                <a16:creationId xmlns:a16="http://schemas.microsoft.com/office/drawing/2014/main" id="{62155304-0D47-BC60-B670-A95689EBFAB8}"/>
              </a:ext>
            </a:extLst>
          </p:cNvPr>
          <p:cNvSpPr>
            <a:spLocks noChangeShapeType="1"/>
          </p:cNvSpPr>
          <p:nvPr/>
        </p:nvSpPr>
        <p:spPr bwMode="auto">
          <a:xfrm>
            <a:off x="2322196" y="4608196"/>
            <a:ext cx="7572374" cy="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4101" name="Line 5">
            <a:extLst>
              <a:ext uri="{FF2B5EF4-FFF2-40B4-BE49-F238E27FC236}">
                <a16:creationId xmlns:a16="http://schemas.microsoft.com/office/drawing/2014/main" id="{48712F80-566C-F860-B841-A77D3F7CDF3C}"/>
              </a:ext>
            </a:extLst>
          </p:cNvPr>
          <p:cNvSpPr>
            <a:spLocks noChangeShapeType="1"/>
          </p:cNvSpPr>
          <p:nvPr/>
        </p:nvSpPr>
        <p:spPr bwMode="auto">
          <a:xfrm>
            <a:off x="2981326" y="2084071"/>
            <a:ext cx="2851784" cy="256413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4102" name="Rectangle 6">
            <a:extLst>
              <a:ext uri="{FF2B5EF4-FFF2-40B4-BE49-F238E27FC236}">
                <a16:creationId xmlns:a16="http://schemas.microsoft.com/office/drawing/2014/main" id="{63BF358F-D78C-55E8-90FD-6F5CF4105DC6}"/>
              </a:ext>
            </a:extLst>
          </p:cNvPr>
          <p:cNvSpPr>
            <a:spLocks noChangeArrowheads="1"/>
          </p:cNvSpPr>
          <p:nvPr/>
        </p:nvSpPr>
        <p:spPr bwMode="auto">
          <a:xfrm>
            <a:off x="4187190" y="3112770"/>
            <a:ext cx="3840480" cy="2522220"/>
          </a:xfrm>
          <a:prstGeom prst="rect">
            <a:avLst/>
          </a:prstGeom>
          <a:noFill/>
          <a:ln w="6350">
            <a:solidFill>
              <a:srgbClr val="FFFFCC"/>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4103" name="Line 7">
            <a:extLst>
              <a:ext uri="{FF2B5EF4-FFF2-40B4-BE49-F238E27FC236}">
                <a16:creationId xmlns:a16="http://schemas.microsoft.com/office/drawing/2014/main" id="{7BDE7053-A18F-4BF3-E224-8E1CED361135}"/>
              </a:ext>
            </a:extLst>
          </p:cNvPr>
          <p:cNvSpPr>
            <a:spLocks noChangeShapeType="1"/>
          </p:cNvSpPr>
          <p:nvPr/>
        </p:nvSpPr>
        <p:spPr bwMode="auto">
          <a:xfrm>
            <a:off x="6821806" y="1973581"/>
            <a:ext cx="2305050" cy="197739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4104" name="Line 8">
            <a:extLst>
              <a:ext uri="{FF2B5EF4-FFF2-40B4-BE49-F238E27FC236}">
                <a16:creationId xmlns:a16="http://schemas.microsoft.com/office/drawing/2014/main" id="{C0AF412E-A0DC-99F2-61B0-8C5CC4B92FFE}"/>
              </a:ext>
            </a:extLst>
          </p:cNvPr>
          <p:cNvSpPr>
            <a:spLocks noChangeShapeType="1"/>
          </p:cNvSpPr>
          <p:nvPr/>
        </p:nvSpPr>
        <p:spPr bwMode="auto">
          <a:xfrm flipH="1">
            <a:off x="3419476" y="4608196"/>
            <a:ext cx="1207770" cy="3183254"/>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4105" name="Rectangle 9">
            <a:extLst>
              <a:ext uri="{FF2B5EF4-FFF2-40B4-BE49-F238E27FC236}">
                <a16:creationId xmlns:a16="http://schemas.microsoft.com/office/drawing/2014/main" id="{2A02724F-54C4-81E0-E933-612594B31EE4}"/>
              </a:ext>
            </a:extLst>
          </p:cNvPr>
          <p:cNvSpPr>
            <a:spLocks noChangeArrowheads="1"/>
          </p:cNvSpPr>
          <p:nvPr/>
        </p:nvSpPr>
        <p:spPr bwMode="auto">
          <a:xfrm>
            <a:off x="5394960" y="457201"/>
            <a:ext cx="988696"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Rent $</a:t>
            </a:r>
          </a:p>
        </p:txBody>
      </p:sp>
      <p:sp>
        <p:nvSpPr>
          <p:cNvPr id="4106" name="Rectangle 10">
            <a:extLst>
              <a:ext uri="{FF2B5EF4-FFF2-40B4-BE49-F238E27FC236}">
                <a16:creationId xmlns:a16="http://schemas.microsoft.com/office/drawing/2014/main" id="{E1ED50A7-2C6D-A9EA-0A24-51786E47A895}"/>
              </a:ext>
            </a:extLst>
          </p:cNvPr>
          <p:cNvSpPr>
            <a:spLocks noChangeArrowheads="1"/>
          </p:cNvSpPr>
          <p:nvPr/>
        </p:nvSpPr>
        <p:spPr bwMode="auto">
          <a:xfrm>
            <a:off x="9016366" y="4716780"/>
            <a:ext cx="1207770" cy="440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Stock (SF)</a:t>
            </a:r>
            <a:endParaRPr lang="en-US" altLang="en-US" sz="1440">
              <a:latin typeface="Times New Roman" panose="02020603050405020304" pitchFamily="18" charset="0"/>
            </a:endParaRPr>
          </a:p>
        </p:txBody>
      </p:sp>
      <p:sp>
        <p:nvSpPr>
          <p:cNvPr id="4107" name="Rectangle 11">
            <a:extLst>
              <a:ext uri="{FF2B5EF4-FFF2-40B4-BE49-F238E27FC236}">
                <a16:creationId xmlns:a16="http://schemas.microsoft.com/office/drawing/2014/main" id="{83ADDCEC-CE90-A8E2-D138-9FD08CA776FF}"/>
              </a:ext>
            </a:extLst>
          </p:cNvPr>
          <p:cNvSpPr>
            <a:spLocks noChangeArrowheads="1"/>
          </p:cNvSpPr>
          <p:nvPr/>
        </p:nvSpPr>
        <p:spPr bwMode="auto">
          <a:xfrm>
            <a:off x="2354581" y="4678681"/>
            <a:ext cx="98679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Price $</a:t>
            </a:r>
            <a:endParaRPr lang="en-US" altLang="en-US" sz="1440">
              <a:latin typeface="Times New Roman" panose="02020603050405020304" pitchFamily="18" charset="0"/>
            </a:endParaRPr>
          </a:p>
        </p:txBody>
      </p:sp>
      <p:sp>
        <p:nvSpPr>
          <p:cNvPr id="4108" name="Rectangle 12">
            <a:extLst>
              <a:ext uri="{FF2B5EF4-FFF2-40B4-BE49-F238E27FC236}">
                <a16:creationId xmlns:a16="http://schemas.microsoft.com/office/drawing/2014/main" id="{0F3EC680-DFE4-10CC-A2FA-F8287ADE129D}"/>
              </a:ext>
            </a:extLst>
          </p:cNvPr>
          <p:cNvSpPr>
            <a:spLocks noChangeArrowheads="1"/>
          </p:cNvSpPr>
          <p:nvPr/>
        </p:nvSpPr>
        <p:spPr bwMode="auto">
          <a:xfrm>
            <a:off x="5029200" y="7789546"/>
            <a:ext cx="2085976" cy="4400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Construction (SF)</a:t>
            </a:r>
            <a:endParaRPr lang="en-US" altLang="en-US" sz="1440">
              <a:latin typeface="Times New Roman" panose="02020603050405020304" pitchFamily="18" charset="0"/>
            </a:endParaRPr>
          </a:p>
        </p:txBody>
      </p:sp>
      <p:sp>
        <p:nvSpPr>
          <p:cNvPr id="4109" name="Rectangle 13">
            <a:extLst>
              <a:ext uri="{FF2B5EF4-FFF2-40B4-BE49-F238E27FC236}">
                <a16:creationId xmlns:a16="http://schemas.microsoft.com/office/drawing/2014/main" id="{7053AD57-9C6D-4413-1CBD-D7FACCB33300}"/>
              </a:ext>
            </a:extLst>
          </p:cNvPr>
          <p:cNvSpPr>
            <a:spLocks noChangeArrowheads="1"/>
          </p:cNvSpPr>
          <p:nvPr/>
        </p:nvSpPr>
        <p:spPr bwMode="auto">
          <a:xfrm>
            <a:off x="6381751" y="6513196"/>
            <a:ext cx="1756410" cy="659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680">
                <a:latin typeface="Times New Roman" panose="02020603050405020304" pitchFamily="18" charset="0"/>
              </a:rPr>
              <a:t>Space Market:</a:t>
            </a:r>
          </a:p>
          <a:p>
            <a:pPr eaLnBrk="0" hangingPunct="0"/>
            <a:r>
              <a:rPr lang="en-US" altLang="en-US" sz="1680">
                <a:latin typeface="Times New Roman" panose="02020603050405020304" pitchFamily="18" charset="0"/>
              </a:rPr>
              <a:t>Stock Adjustment</a:t>
            </a:r>
            <a:endParaRPr lang="en-US" altLang="en-US" sz="1440">
              <a:latin typeface="Times New Roman" panose="02020603050405020304" pitchFamily="18" charset="0"/>
            </a:endParaRPr>
          </a:p>
        </p:txBody>
      </p:sp>
      <p:sp>
        <p:nvSpPr>
          <p:cNvPr id="4110" name="Rectangle 14">
            <a:extLst>
              <a:ext uri="{FF2B5EF4-FFF2-40B4-BE49-F238E27FC236}">
                <a16:creationId xmlns:a16="http://schemas.microsoft.com/office/drawing/2014/main" id="{C04D9537-B1FB-2EC3-05A3-F90687CEE0C8}"/>
              </a:ext>
            </a:extLst>
          </p:cNvPr>
          <p:cNvSpPr>
            <a:spLocks noChangeArrowheads="1"/>
          </p:cNvSpPr>
          <p:nvPr/>
        </p:nvSpPr>
        <p:spPr bwMode="auto">
          <a:xfrm>
            <a:off x="2103120" y="6362701"/>
            <a:ext cx="1426846" cy="659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680">
                <a:latin typeface="Times New Roman" panose="02020603050405020304" pitchFamily="18" charset="0"/>
              </a:rPr>
              <a:t>Asset Market:</a:t>
            </a:r>
          </a:p>
          <a:p>
            <a:pPr eaLnBrk="0" hangingPunct="0"/>
            <a:r>
              <a:rPr lang="en-US" altLang="en-US" sz="1680">
                <a:latin typeface="Times New Roman" panose="02020603050405020304" pitchFamily="18" charset="0"/>
              </a:rPr>
              <a:t>Construction</a:t>
            </a:r>
            <a:endParaRPr lang="en-US" altLang="en-US" sz="1440">
              <a:latin typeface="Times New Roman" panose="02020603050405020304" pitchFamily="18" charset="0"/>
            </a:endParaRPr>
          </a:p>
        </p:txBody>
      </p:sp>
      <p:sp>
        <p:nvSpPr>
          <p:cNvPr id="4111" name="Rectangle 15">
            <a:extLst>
              <a:ext uri="{FF2B5EF4-FFF2-40B4-BE49-F238E27FC236}">
                <a16:creationId xmlns:a16="http://schemas.microsoft.com/office/drawing/2014/main" id="{AC87BA7E-448C-E77D-3864-198930903C42}"/>
              </a:ext>
            </a:extLst>
          </p:cNvPr>
          <p:cNvSpPr>
            <a:spLocks noChangeArrowheads="1"/>
          </p:cNvSpPr>
          <p:nvPr/>
        </p:nvSpPr>
        <p:spPr bwMode="auto">
          <a:xfrm>
            <a:off x="7479031" y="986791"/>
            <a:ext cx="1977390" cy="659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680">
                <a:latin typeface="Times New Roman" panose="02020603050405020304" pitchFamily="18" charset="0"/>
              </a:rPr>
              <a:t>Space Market:</a:t>
            </a:r>
          </a:p>
          <a:p>
            <a:pPr eaLnBrk="0" hangingPunct="0"/>
            <a:r>
              <a:rPr lang="en-US" altLang="en-US" sz="1680">
                <a:latin typeface="Times New Roman" panose="02020603050405020304" pitchFamily="18" charset="0"/>
              </a:rPr>
              <a:t>Rent Determination</a:t>
            </a:r>
            <a:endParaRPr lang="en-US" altLang="en-US" sz="1440">
              <a:latin typeface="Times New Roman" panose="02020603050405020304" pitchFamily="18" charset="0"/>
            </a:endParaRPr>
          </a:p>
        </p:txBody>
      </p:sp>
      <p:sp>
        <p:nvSpPr>
          <p:cNvPr id="4112" name="Rectangle 16">
            <a:extLst>
              <a:ext uri="{FF2B5EF4-FFF2-40B4-BE49-F238E27FC236}">
                <a16:creationId xmlns:a16="http://schemas.microsoft.com/office/drawing/2014/main" id="{55409A78-4948-C15B-B4AF-5847AF02C7FA}"/>
              </a:ext>
            </a:extLst>
          </p:cNvPr>
          <p:cNvSpPr>
            <a:spLocks noChangeArrowheads="1"/>
          </p:cNvSpPr>
          <p:nvPr/>
        </p:nvSpPr>
        <p:spPr bwMode="auto">
          <a:xfrm>
            <a:off x="2981326" y="1097281"/>
            <a:ext cx="1426844" cy="659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680">
                <a:latin typeface="Times New Roman" panose="02020603050405020304" pitchFamily="18" charset="0"/>
              </a:rPr>
              <a:t>Asset Market:</a:t>
            </a:r>
          </a:p>
          <a:p>
            <a:pPr eaLnBrk="0" hangingPunct="0"/>
            <a:r>
              <a:rPr lang="en-US" altLang="en-US" sz="1680">
                <a:latin typeface="Times New Roman" panose="02020603050405020304" pitchFamily="18" charset="0"/>
              </a:rPr>
              <a:t>Valuation</a:t>
            </a:r>
            <a:endParaRPr lang="en-US" altLang="en-US" sz="1440">
              <a:latin typeface="Times New Roman" panose="02020603050405020304" pitchFamily="18" charset="0"/>
            </a:endParaRPr>
          </a:p>
        </p:txBody>
      </p:sp>
      <p:sp>
        <p:nvSpPr>
          <p:cNvPr id="4113" name="Rectangle 17">
            <a:extLst>
              <a:ext uri="{FF2B5EF4-FFF2-40B4-BE49-F238E27FC236}">
                <a16:creationId xmlns:a16="http://schemas.microsoft.com/office/drawing/2014/main" id="{8DE9E7AE-625A-6C12-717F-1D01622E7BE4}"/>
              </a:ext>
            </a:extLst>
          </p:cNvPr>
          <p:cNvSpPr>
            <a:spLocks noChangeArrowheads="1"/>
          </p:cNvSpPr>
          <p:nvPr/>
        </p:nvSpPr>
        <p:spPr bwMode="auto">
          <a:xfrm>
            <a:off x="7479031" y="4716780"/>
            <a:ext cx="331470" cy="440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Q*</a:t>
            </a:r>
            <a:endParaRPr lang="en-US" altLang="en-US" sz="1440">
              <a:latin typeface="Times New Roman" panose="02020603050405020304" pitchFamily="18" charset="0"/>
            </a:endParaRPr>
          </a:p>
        </p:txBody>
      </p:sp>
      <p:sp>
        <p:nvSpPr>
          <p:cNvPr id="4114" name="Rectangle 18">
            <a:extLst>
              <a:ext uri="{FF2B5EF4-FFF2-40B4-BE49-F238E27FC236}">
                <a16:creationId xmlns:a16="http://schemas.microsoft.com/office/drawing/2014/main" id="{E0A4DF00-45E7-8F53-016F-7F7E626590B7}"/>
              </a:ext>
            </a:extLst>
          </p:cNvPr>
          <p:cNvSpPr>
            <a:spLocks noChangeArrowheads="1"/>
          </p:cNvSpPr>
          <p:nvPr/>
        </p:nvSpPr>
        <p:spPr bwMode="auto">
          <a:xfrm>
            <a:off x="5943600" y="3221356"/>
            <a:ext cx="440056" cy="4400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R*</a:t>
            </a:r>
            <a:endParaRPr lang="en-US" altLang="en-US" sz="1440">
              <a:latin typeface="Times New Roman" panose="02020603050405020304" pitchFamily="18" charset="0"/>
            </a:endParaRPr>
          </a:p>
        </p:txBody>
      </p:sp>
      <p:sp>
        <p:nvSpPr>
          <p:cNvPr id="4115" name="Rectangle 19">
            <a:extLst>
              <a:ext uri="{FF2B5EF4-FFF2-40B4-BE49-F238E27FC236}">
                <a16:creationId xmlns:a16="http://schemas.microsoft.com/office/drawing/2014/main" id="{B6BB1165-0CC9-9E2A-D5F7-06CABD392806}"/>
              </a:ext>
            </a:extLst>
          </p:cNvPr>
          <p:cNvSpPr>
            <a:spLocks noChangeArrowheads="1"/>
          </p:cNvSpPr>
          <p:nvPr/>
        </p:nvSpPr>
        <p:spPr bwMode="auto">
          <a:xfrm>
            <a:off x="3749040" y="4758691"/>
            <a:ext cx="329566"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P*</a:t>
            </a:r>
            <a:endParaRPr lang="en-US" altLang="en-US" sz="1440">
              <a:latin typeface="Times New Roman" panose="02020603050405020304" pitchFamily="18" charset="0"/>
            </a:endParaRPr>
          </a:p>
        </p:txBody>
      </p:sp>
      <p:sp>
        <p:nvSpPr>
          <p:cNvPr id="4116" name="Rectangle 20">
            <a:extLst>
              <a:ext uri="{FF2B5EF4-FFF2-40B4-BE49-F238E27FC236}">
                <a16:creationId xmlns:a16="http://schemas.microsoft.com/office/drawing/2014/main" id="{CB664FD0-E91D-8B56-4976-D3AA581FF83D}"/>
              </a:ext>
            </a:extLst>
          </p:cNvPr>
          <p:cNvSpPr>
            <a:spLocks noChangeArrowheads="1"/>
          </p:cNvSpPr>
          <p:nvPr/>
        </p:nvSpPr>
        <p:spPr bwMode="auto">
          <a:xfrm>
            <a:off x="5943600" y="5855970"/>
            <a:ext cx="440056" cy="329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C*</a:t>
            </a:r>
            <a:endParaRPr lang="en-US" altLang="en-US" sz="1440">
              <a:latin typeface="Times New Roman" panose="02020603050405020304" pitchFamily="18" charset="0"/>
            </a:endParaRPr>
          </a:p>
        </p:txBody>
      </p:sp>
      <p:sp>
        <p:nvSpPr>
          <p:cNvPr id="4117" name="Oval 21">
            <a:extLst>
              <a:ext uri="{FF2B5EF4-FFF2-40B4-BE49-F238E27FC236}">
                <a16:creationId xmlns:a16="http://schemas.microsoft.com/office/drawing/2014/main" id="{015D618C-6216-027A-CB71-A09B329F4664}"/>
              </a:ext>
            </a:extLst>
          </p:cNvPr>
          <p:cNvSpPr>
            <a:spLocks noChangeArrowheads="1"/>
          </p:cNvSpPr>
          <p:nvPr/>
        </p:nvSpPr>
        <p:spPr bwMode="auto">
          <a:xfrm>
            <a:off x="7919086" y="4537710"/>
            <a:ext cx="219074" cy="220980"/>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4118" name="Oval 22">
            <a:extLst>
              <a:ext uri="{FF2B5EF4-FFF2-40B4-BE49-F238E27FC236}">
                <a16:creationId xmlns:a16="http://schemas.microsoft.com/office/drawing/2014/main" id="{3698E46A-8406-2C11-4B4F-4D0D9FA525E2}"/>
              </a:ext>
            </a:extLst>
          </p:cNvPr>
          <p:cNvSpPr>
            <a:spLocks noChangeArrowheads="1"/>
          </p:cNvSpPr>
          <p:nvPr/>
        </p:nvSpPr>
        <p:spPr bwMode="auto">
          <a:xfrm>
            <a:off x="5724526" y="3002280"/>
            <a:ext cx="219074" cy="220980"/>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4119" name="Oval 23">
            <a:extLst>
              <a:ext uri="{FF2B5EF4-FFF2-40B4-BE49-F238E27FC236}">
                <a16:creationId xmlns:a16="http://schemas.microsoft.com/office/drawing/2014/main" id="{C062307C-0FF4-36F9-F2E8-8D716594A9D2}"/>
              </a:ext>
            </a:extLst>
          </p:cNvPr>
          <p:cNvSpPr>
            <a:spLocks noChangeArrowheads="1"/>
          </p:cNvSpPr>
          <p:nvPr/>
        </p:nvSpPr>
        <p:spPr bwMode="auto">
          <a:xfrm>
            <a:off x="4078606" y="4537710"/>
            <a:ext cx="219074" cy="220980"/>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4120" name="Oval 24">
            <a:extLst>
              <a:ext uri="{FF2B5EF4-FFF2-40B4-BE49-F238E27FC236}">
                <a16:creationId xmlns:a16="http://schemas.microsoft.com/office/drawing/2014/main" id="{AEF39577-2DBA-8DFA-42B3-08A9F780BD8F}"/>
              </a:ext>
            </a:extLst>
          </p:cNvPr>
          <p:cNvSpPr>
            <a:spLocks noChangeArrowheads="1"/>
          </p:cNvSpPr>
          <p:nvPr/>
        </p:nvSpPr>
        <p:spPr bwMode="auto">
          <a:xfrm>
            <a:off x="5724526" y="5526406"/>
            <a:ext cx="219074" cy="219074"/>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4121" name="Rectangle 25">
            <a:extLst>
              <a:ext uri="{FF2B5EF4-FFF2-40B4-BE49-F238E27FC236}">
                <a16:creationId xmlns:a16="http://schemas.microsoft.com/office/drawing/2014/main" id="{F91CA4EB-8EE6-BC29-4D58-048C76EBBF72}"/>
              </a:ext>
            </a:extLst>
          </p:cNvPr>
          <p:cNvSpPr>
            <a:spLocks noChangeArrowheads="1"/>
          </p:cNvSpPr>
          <p:nvPr/>
        </p:nvSpPr>
        <p:spPr bwMode="auto">
          <a:xfrm>
            <a:off x="6602730" y="310516"/>
            <a:ext cx="219076" cy="3295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endParaRPr lang="en-US" altLang="en-US" sz="1440" dirty="0">
              <a:latin typeface="Times New Roman" panose="02020603050405020304" pitchFamily="18" charset="0"/>
            </a:endParaRPr>
          </a:p>
        </p:txBody>
      </p:sp>
      <p:sp>
        <p:nvSpPr>
          <p:cNvPr id="4122" name="Rectangle 26">
            <a:extLst>
              <a:ext uri="{FF2B5EF4-FFF2-40B4-BE49-F238E27FC236}">
                <a16:creationId xmlns:a16="http://schemas.microsoft.com/office/drawing/2014/main" id="{C303BAAB-E88A-0A91-CC10-719DF73F668A}"/>
              </a:ext>
            </a:extLst>
          </p:cNvPr>
          <p:cNvSpPr>
            <a:spLocks noChangeArrowheads="1"/>
          </p:cNvSpPr>
          <p:nvPr/>
        </p:nvSpPr>
        <p:spPr bwMode="auto">
          <a:xfrm>
            <a:off x="9144000" y="3566160"/>
            <a:ext cx="329566" cy="329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D</a:t>
            </a:r>
            <a:endParaRPr lang="en-US" altLang="en-US" sz="1440">
              <a:latin typeface="Times New Roman" panose="02020603050405020304" pitchFamily="18" charset="0"/>
            </a:endParaRPr>
          </a:p>
        </p:txBody>
      </p:sp>
      <p:sp>
        <p:nvSpPr>
          <p:cNvPr id="4123" name="Line 27">
            <a:extLst>
              <a:ext uri="{FF2B5EF4-FFF2-40B4-BE49-F238E27FC236}">
                <a16:creationId xmlns:a16="http://schemas.microsoft.com/office/drawing/2014/main" id="{E347FF3E-48A7-3746-EC66-9015622D07C7}"/>
              </a:ext>
            </a:extLst>
          </p:cNvPr>
          <p:cNvSpPr>
            <a:spLocks noChangeShapeType="1"/>
          </p:cNvSpPr>
          <p:nvPr/>
        </p:nvSpPr>
        <p:spPr bwMode="auto">
          <a:xfrm>
            <a:off x="5833110" y="4648201"/>
            <a:ext cx="3183256" cy="153543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216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Line 2">
            <a:extLst>
              <a:ext uri="{FF2B5EF4-FFF2-40B4-BE49-F238E27FC236}">
                <a16:creationId xmlns:a16="http://schemas.microsoft.com/office/drawing/2014/main" id="{251168B7-87E8-B787-6B2F-AA6E000C1D61}"/>
              </a:ext>
            </a:extLst>
          </p:cNvPr>
          <p:cNvSpPr>
            <a:spLocks noChangeShapeType="1"/>
          </p:cNvSpPr>
          <p:nvPr/>
        </p:nvSpPr>
        <p:spPr bwMode="auto">
          <a:xfrm>
            <a:off x="5833110" y="438150"/>
            <a:ext cx="1906" cy="7682866"/>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6147" name="Line 3">
            <a:extLst>
              <a:ext uri="{FF2B5EF4-FFF2-40B4-BE49-F238E27FC236}">
                <a16:creationId xmlns:a16="http://schemas.microsoft.com/office/drawing/2014/main" id="{F4C6BDFB-A695-4AB3-763A-C6C55A97A560}"/>
              </a:ext>
            </a:extLst>
          </p:cNvPr>
          <p:cNvSpPr>
            <a:spLocks noChangeShapeType="1"/>
          </p:cNvSpPr>
          <p:nvPr/>
        </p:nvSpPr>
        <p:spPr bwMode="auto">
          <a:xfrm>
            <a:off x="2322196" y="4608196"/>
            <a:ext cx="7572374" cy="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6148" name="Line 4">
            <a:extLst>
              <a:ext uri="{FF2B5EF4-FFF2-40B4-BE49-F238E27FC236}">
                <a16:creationId xmlns:a16="http://schemas.microsoft.com/office/drawing/2014/main" id="{7D174B35-F6F3-7646-1E5D-DE519BCA10D7}"/>
              </a:ext>
            </a:extLst>
          </p:cNvPr>
          <p:cNvSpPr>
            <a:spLocks noChangeShapeType="1"/>
          </p:cNvSpPr>
          <p:nvPr/>
        </p:nvSpPr>
        <p:spPr bwMode="auto">
          <a:xfrm>
            <a:off x="2981326" y="2084070"/>
            <a:ext cx="6254114" cy="5488306"/>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6149" name="Rectangle 5">
            <a:extLst>
              <a:ext uri="{FF2B5EF4-FFF2-40B4-BE49-F238E27FC236}">
                <a16:creationId xmlns:a16="http://schemas.microsoft.com/office/drawing/2014/main" id="{FCC9FE6A-AF4C-BBC7-DAB4-2977A1A680A8}"/>
              </a:ext>
            </a:extLst>
          </p:cNvPr>
          <p:cNvSpPr>
            <a:spLocks noChangeArrowheads="1"/>
          </p:cNvSpPr>
          <p:nvPr/>
        </p:nvSpPr>
        <p:spPr bwMode="auto">
          <a:xfrm>
            <a:off x="3968116" y="2962276"/>
            <a:ext cx="3950970" cy="3402330"/>
          </a:xfrm>
          <a:prstGeom prst="rect">
            <a:avLst/>
          </a:prstGeom>
          <a:noFill/>
          <a:ln w="6350">
            <a:solidFill>
              <a:schemeClr val="tx1"/>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6150" name="Line 6">
            <a:extLst>
              <a:ext uri="{FF2B5EF4-FFF2-40B4-BE49-F238E27FC236}">
                <a16:creationId xmlns:a16="http://schemas.microsoft.com/office/drawing/2014/main" id="{849CA171-948E-4504-BE90-1329308BB2D9}"/>
              </a:ext>
            </a:extLst>
          </p:cNvPr>
          <p:cNvSpPr>
            <a:spLocks noChangeShapeType="1"/>
          </p:cNvSpPr>
          <p:nvPr/>
        </p:nvSpPr>
        <p:spPr bwMode="auto">
          <a:xfrm>
            <a:off x="6821806" y="1975486"/>
            <a:ext cx="2305050" cy="1975484"/>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6151" name="Rectangle 7">
            <a:extLst>
              <a:ext uri="{FF2B5EF4-FFF2-40B4-BE49-F238E27FC236}">
                <a16:creationId xmlns:a16="http://schemas.microsoft.com/office/drawing/2014/main" id="{D803B7D7-E7D8-F86F-0C23-157D23A7A4EA}"/>
              </a:ext>
            </a:extLst>
          </p:cNvPr>
          <p:cNvSpPr>
            <a:spLocks noChangeArrowheads="1"/>
          </p:cNvSpPr>
          <p:nvPr/>
        </p:nvSpPr>
        <p:spPr bwMode="auto">
          <a:xfrm>
            <a:off x="5303520" y="731520"/>
            <a:ext cx="988696" cy="440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Rent $</a:t>
            </a:r>
          </a:p>
        </p:txBody>
      </p:sp>
      <p:sp>
        <p:nvSpPr>
          <p:cNvPr id="6152" name="Rectangle 8">
            <a:extLst>
              <a:ext uri="{FF2B5EF4-FFF2-40B4-BE49-F238E27FC236}">
                <a16:creationId xmlns:a16="http://schemas.microsoft.com/office/drawing/2014/main" id="{6D314BCF-F4D4-A6B8-C81E-CCF9C5E842C8}"/>
              </a:ext>
            </a:extLst>
          </p:cNvPr>
          <p:cNvSpPr>
            <a:spLocks noChangeArrowheads="1"/>
          </p:cNvSpPr>
          <p:nvPr/>
        </p:nvSpPr>
        <p:spPr bwMode="auto">
          <a:xfrm>
            <a:off x="9016366" y="4718686"/>
            <a:ext cx="120777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Stock (SF)</a:t>
            </a:r>
            <a:endParaRPr lang="en-US" altLang="en-US" sz="1440">
              <a:latin typeface="Times New Roman" panose="02020603050405020304" pitchFamily="18" charset="0"/>
            </a:endParaRPr>
          </a:p>
        </p:txBody>
      </p:sp>
      <p:sp>
        <p:nvSpPr>
          <p:cNvPr id="6153" name="Rectangle 9">
            <a:extLst>
              <a:ext uri="{FF2B5EF4-FFF2-40B4-BE49-F238E27FC236}">
                <a16:creationId xmlns:a16="http://schemas.microsoft.com/office/drawing/2014/main" id="{7B29E4AD-2634-799F-C773-06A3B79A5BAA}"/>
              </a:ext>
            </a:extLst>
          </p:cNvPr>
          <p:cNvSpPr>
            <a:spLocks noChangeArrowheads="1"/>
          </p:cNvSpPr>
          <p:nvPr/>
        </p:nvSpPr>
        <p:spPr bwMode="auto">
          <a:xfrm>
            <a:off x="2026920" y="4712970"/>
            <a:ext cx="988696" cy="440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Price $</a:t>
            </a:r>
            <a:endParaRPr lang="en-US" altLang="en-US" sz="1440">
              <a:latin typeface="Times New Roman" panose="02020603050405020304" pitchFamily="18" charset="0"/>
            </a:endParaRPr>
          </a:p>
        </p:txBody>
      </p:sp>
      <p:sp>
        <p:nvSpPr>
          <p:cNvPr id="6154" name="Rectangle 10">
            <a:extLst>
              <a:ext uri="{FF2B5EF4-FFF2-40B4-BE49-F238E27FC236}">
                <a16:creationId xmlns:a16="http://schemas.microsoft.com/office/drawing/2014/main" id="{054DC9C0-88B5-4FEF-C264-98323F2C0338}"/>
              </a:ext>
            </a:extLst>
          </p:cNvPr>
          <p:cNvSpPr>
            <a:spLocks noChangeArrowheads="1"/>
          </p:cNvSpPr>
          <p:nvPr/>
        </p:nvSpPr>
        <p:spPr bwMode="auto">
          <a:xfrm>
            <a:off x="5120640" y="7789546"/>
            <a:ext cx="2085976" cy="4400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Construction (SF)</a:t>
            </a:r>
            <a:endParaRPr lang="en-US" altLang="en-US" sz="1440">
              <a:latin typeface="Times New Roman" panose="02020603050405020304" pitchFamily="18" charset="0"/>
            </a:endParaRPr>
          </a:p>
        </p:txBody>
      </p:sp>
      <p:sp>
        <p:nvSpPr>
          <p:cNvPr id="6155" name="Rectangle 11">
            <a:extLst>
              <a:ext uri="{FF2B5EF4-FFF2-40B4-BE49-F238E27FC236}">
                <a16:creationId xmlns:a16="http://schemas.microsoft.com/office/drawing/2014/main" id="{704CD430-6797-2F6B-6CEF-765486F103A1}"/>
              </a:ext>
            </a:extLst>
          </p:cNvPr>
          <p:cNvSpPr>
            <a:spLocks noChangeArrowheads="1"/>
          </p:cNvSpPr>
          <p:nvPr/>
        </p:nvSpPr>
        <p:spPr bwMode="auto">
          <a:xfrm>
            <a:off x="6602731" y="7021831"/>
            <a:ext cx="1756410" cy="659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680">
                <a:latin typeface="Times New Roman" panose="02020603050405020304" pitchFamily="18" charset="0"/>
              </a:rPr>
              <a:t>Space Market:</a:t>
            </a:r>
          </a:p>
          <a:p>
            <a:pPr eaLnBrk="0" hangingPunct="0"/>
            <a:r>
              <a:rPr lang="en-US" altLang="en-US" sz="1680">
                <a:latin typeface="Times New Roman" panose="02020603050405020304" pitchFamily="18" charset="0"/>
              </a:rPr>
              <a:t>Stock Adjustment</a:t>
            </a:r>
            <a:endParaRPr lang="en-US" altLang="en-US" sz="1440">
              <a:latin typeface="Times New Roman" panose="02020603050405020304" pitchFamily="18" charset="0"/>
            </a:endParaRPr>
          </a:p>
        </p:txBody>
      </p:sp>
      <p:sp>
        <p:nvSpPr>
          <p:cNvPr id="6156" name="Rectangle 12">
            <a:extLst>
              <a:ext uri="{FF2B5EF4-FFF2-40B4-BE49-F238E27FC236}">
                <a16:creationId xmlns:a16="http://schemas.microsoft.com/office/drawing/2014/main" id="{21C3B252-1A26-955D-D4BB-934D22CAACA6}"/>
              </a:ext>
            </a:extLst>
          </p:cNvPr>
          <p:cNvSpPr>
            <a:spLocks noChangeArrowheads="1"/>
          </p:cNvSpPr>
          <p:nvPr/>
        </p:nvSpPr>
        <p:spPr bwMode="auto">
          <a:xfrm>
            <a:off x="2103120" y="6364606"/>
            <a:ext cx="1426846" cy="659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680">
                <a:latin typeface="Times New Roman" panose="02020603050405020304" pitchFamily="18" charset="0"/>
              </a:rPr>
              <a:t>Asset Market:</a:t>
            </a:r>
          </a:p>
          <a:p>
            <a:pPr eaLnBrk="0" hangingPunct="0"/>
            <a:r>
              <a:rPr lang="en-US" altLang="en-US" sz="1680">
                <a:latin typeface="Times New Roman" panose="02020603050405020304" pitchFamily="18" charset="0"/>
              </a:rPr>
              <a:t>Construction</a:t>
            </a:r>
            <a:endParaRPr lang="en-US" altLang="en-US" sz="1440">
              <a:latin typeface="Times New Roman" panose="02020603050405020304" pitchFamily="18" charset="0"/>
            </a:endParaRPr>
          </a:p>
        </p:txBody>
      </p:sp>
      <p:sp>
        <p:nvSpPr>
          <p:cNvPr id="6157" name="Rectangle 13">
            <a:extLst>
              <a:ext uri="{FF2B5EF4-FFF2-40B4-BE49-F238E27FC236}">
                <a16:creationId xmlns:a16="http://schemas.microsoft.com/office/drawing/2014/main" id="{4F643DC6-8281-887D-E619-A7C280652016}"/>
              </a:ext>
            </a:extLst>
          </p:cNvPr>
          <p:cNvSpPr>
            <a:spLocks noChangeArrowheads="1"/>
          </p:cNvSpPr>
          <p:nvPr/>
        </p:nvSpPr>
        <p:spPr bwMode="auto">
          <a:xfrm>
            <a:off x="7479031" y="986791"/>
            <a:ext cx="1977390" cy="659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680">
                <a:latin typeface="Times New Roman" panose="02020603050405020304" pitchFamily="18" charset="0"/>
              </a:rPr>
              <a:t>Space Market:</a:t>
            </a:r>
          </a:p>
          <a:p>
            <a:pPr eaLnBrk="0" hangingPunct="0"/>
            <a:r>
              <a:rPr lang="en-US" altLang="en-US" sz="1680">
                <a:latin typeface="Times New Roman" panose="02020603050405020304" pitchFamily="18" charset="0"/>
              </a:rPr>
              <a:t>Rent Determination</a:t>
            </a:r>
            <a:endParaRPr lang="en-US" altLang="en-US" sz="1440">
              <a:latin typeface="Times New Roman" panose="02020603050405020304" pitchFamily="18" charset="0"/>
            </a:endParaRPr>
          </a:p>
        </p:txBody>
      </p:sp>
      <p:sp>
        <p:nvSpPr>
          <p:cNvPr id="6158" name="Rectangle 14">
            <a:extLst>
              <a:ext uri="{FF2B5EF4-FFF2-40B4-BE49-F238E27FC236}">
                <a16:creationId xmlns:a16="http://schemas.microsoft.com/office/drawing/2014/main" id="{A7D43C7A-0FDA-1D29-E336-559F18D29C73}"/>
              </a:ext>
            </a:extLst>
          </p:cNvPr>
          <p:cNvSpPr>
            <a:spLocks noChangeArrowheads="1"/>
          </p:cNvSpPr>
          <p:nvPr/>
        </p:nvSpPr>
        <p:spPr bwMode="auto">
          <a:xfrm>
            <a:off x="2981326" y="1097281"/>
            <a:ext cx="1426844" cy="659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680">
                <a:latin typeface="Times New Roman" panose="02020603050405020304" pitchFamily="18" charset="0"/>
              </a:rPr>
              <a:t>Asset Market:</a:t>
            </a:r>
          </a:p>
          <a:p>
            <a:pPr eaLnBrk="0" hangingPunct="0"/>
            <a:r>
              <a:rPr lang="en-US" altLang="en-US" sz="1680">
                <a:latin typeface="Times New Roman" panose="02020603050405020304" pitchFamily="18" charset="0"/>
              </a:rPr>
              <a:t>Valuation</a:t>
            </a:r>
            <a:endParaRPr lang="en-US" altLang="en-US" sz="1440">
              <a:latin typeface="Times New Roman" panose="02020603050405020304" pitchFamily="18" charset="0"/>
            </a:endParaRPr>
          </a:p>
        </p:txBody>
      </p:sp>
      <p:sp>
        <p:nvSpPr>
          <p:cNvPr id="6159" name="Rectangle 15">
            <a:extLst>
              <a:ext uri="{FF2B5EF4-FFF2-40B4-BE49-F238E27FC236}">
                <a16:creationId xmlns:a16="http://schemas.microsoft.com/office/drawing/2014/main" id="{79963063-A4BF-07A2-415B-459D206868A7}"/>
              </a:ext>
            </a:extLst>
          </p:cNvPr>
          <p:cNvSpPr>
            <a:spLocks noChangeArrowheads="1"/>
          </p:cNvSpPr>
          <p:nvPr/>
        </p:nvSpPr>
        <p:spPr bwMode="auto">
          <a:xfrm>
            <a:off x="7479031" y="4718686"/>
            <a:ext cx="33147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Q*</a:t>
            </a:r>
            <a:endParaRPr lang="en-US" altLang="en-US" sz="1440">
              <a:latin typeface="Times New Roman" panose="02020603050405020304" pitchFamily="18" charset="0"/>
            </a:endParaRPr>
          </a:p>
        </p:txBody>
      </p:sp>
      <p:sp>
        <p:nvSpPr>
          <p:cNvPr id="6160" name="Rectangle 16">
            <a:extLst>
              <a:ext uri="{FF2B5EF4-FFF2-40B4-BE49-F238E27FC236}">
                <a16:creationId xmlns:a16="http://schemas.microsoft.com/office/drawing/2014/main" id="{72B0DB8B-7475-791E-86F1-78161E63C73C}"/>
              </a:ext>
            </a:extLst>
          </p:cNvPr>
          <p:cNvSpPr>
            <a:spLocks noChangeArrowheads="1"/>
          </p:cNvSpPr>
          <p:nvPr/>
        </p:nvSpPr>
        <p:spPr bwMode="auto">
          <a:xfrm>
            <a:off x="5943600" y="3072766"/>
            <a:ext cx="440056"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R*</a:t>
            </a:r>
            <a:endParaRPr lang="en-US" altLang="en-US" sz="1440">
              <a:latin typeface="Times New Roman" panose="02020603050405020304" pitchFamily="18" charset="0"/>
            </a:endParaRPr>
          </a:p>
        </p:txBody>
      </p:sp>
      <p:sp>
        <p:nvSpPr>
          <p:cNvPr id="6161" name="Rectangle 17">
            <a:extLst>
              <a:ext uri="{FF2B5EF4-FFF2-40B4-BE49-F238E27FC236}">
                <a16:creationId xmlns:a16="http://schemas.microsoft.com/office/drawing/2014/main" id="{C4FD709B-E58E-8EC4-6FD2-22F3B759FE5E}"/>
              </a:ext>
            </a:extLst>
          </p:cNvPr>
          <p:cNvSpPr>
            <a:spLocks noChangeArrowheads="1"/>
          </p:cNvSpPr>
          <p:nvPr/>
        </p:nvSpPr>
        <p:spPr bwMode="auto">
          <a:xfrm>
            <a:off x="4023360" y="4602480"/>
            <a:ext cx="329566" cy="440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P*</a:t>
            </a:r>
            <a:endParaRPr lang="en-US" altLang="en-US" sz="1440">
              <a:latin typeface="Times New Roman" panose="02020603050405020304" pitchFamily="18" charset="0"/>
            </a:endParaRPr>
          </a:p>
        </p:txBody>
      </p:sp>
      <p:sp>
        <p:nvSpPr>
          <p:cNvPr id="6162" name="Rectangle 18">
            <a:extLst>
              <a:ext uri="{FF2B5EF4-FFF2-40B4-BE49-F238E27FC236}">
                <a16:creationId xmlns:a16="http://schemas.microsoft.com/office/drawing/2014/main" id="{F9547617-3B22-E563-1647-4F174BB7918C}"/>
              </a:ext>
            </a:extLst>
          </p:cNvPr>
          <p:cNvSpPr>
            <a:spLocks noChangeArrowheads="1"/>
          </p:cNvSpPr>
          <p:nvPr/>
        </p:nvSpPr>
        <p:spPr bwMode="auto">
          <a:xfrm>
            <a:off x="5943600" y="6035040"/>
            <a:ext cx="440056" cy="329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C*</a:t>
            </a:r>
            <a:endParaRPr lang="en-US" altLang="en-US" sz="1440">
              <a:latin typeface="Times New Roman" panose="02020603050405020304" pitchFamily="18" charset="0"/>
            </a:endParaRPr>
          </a:p>
        </p:txBody>
      </p:sp>
      <p:sp>
        <p:nvSpPr>
          <p:cNvPr id="6163" name="Rectangle 19">
            <a:extLst>
              <a:ext uri="{FF2B5EF4-FFF2-40B4-BE49-F238E27FC236}">
                <a16:creationId xmlns:a16="http://schemas.microsoft.com/office/drawing/2014/main" id="{7A9C0EAC-F191-5F1A-B3E7-7DE3F98D6977}"/>
              </a:ext>
            </a:extLst>
          </p:cNvPr>
          <p:cNvSpPr>
            <a:spLocks noChangeArrowheads="1"/>
          </p:cNvSpPr>
          <p:nvPr/>
        </p:nvSpPr>
        <p:spPr bwMode="auto">
          <a:xfrm>
            <a:off x="6492240" y="1845946"/>
            <a:ext cx="440056" cy="3314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D</a:t>
            </a:r>
            <a:r>
              <a:rPr lang="en-US" altLang="en-US" sz="1920" baseline="-25000">
                <a:latin typeface="Times New Roman" panose="02020603050405020304" pitchFamily="18" charset="0"/>
              </a:rPr>
              <a:t>0</a:t>
            </a:r>
            <a:endParaRPr lang="en-US" altLang="en-US" sz="1440">
              <a:latin typeface="Times New Roman" panose="02020603050405020304" pitchFamily="18" charset="0"/>
            </a:endParaRPr>
          </a:p>
        </p:txBody>
      </p:sp>
      <p:grpSp>
        <p:nvGrpSpPr>
          <p:cNvPr id="6164" name="Group 20">
            <a:extLst>
              <a:ext uri="{FF2B5EF4-FFF2-40B4-BE49-F238E27FC236}">
                <a16:creationId xmlns:a16="http://schemas.microsoft.com/office/drawing/2014/main" id="{4D0F0594-2965-561F-F9B1-06AA378FB9C6}"/>
              </a:ext>
            </a:extLst>
          </p:cNvPr>
          <p:cNvGrpSpPr>
            <a:grpSpLocks/>
          </p:cNvGrpSpPr>
          <p:nvPr/>
        </p:nvGrpSpPr>
        <p:grpSpPr bwMode="auto">
          <a:xfrm>
            <a:off x="7589521" y="1737360"/>
            <a:ext cx="2305050" cy="2196466"/>
            <a:chOff x="3024" y="912"/>
            <a:chExt cx="1210" cy="1153"/>
          </a:xfrm>
        </p:grpSpPr>
        <p:sp>
          <p:nvSpPr>
            <p:cNvPr id="6165" name="Line 21">
              <a:extLst>
                <a:ext uri="{FF2B5EF4-FFF2-40B4-BE49-F238E27FC236}">
                  <a16:creationId xmlns:a16="http://schemas.microsoft.com/office/drawing/2014/main" id="{BB12E1A7-F514-1D28-AE23-12F697800CEC}"/>
                </a:ext>
              </a:extLst>
            </p:cNvPr>
            <p:cNvSpPr>
              <a:spLocks noChangeShapeType="1"/>
            </p:cNvSpPr>
            <p:nvPr/>
          </p:nvSpPr>
          <p:spPr bwMode="auto">
            <a:xfrm>
              <a:off x="3024" y="1027"/>
              <a:ext cx="1210" cy="1038"/>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6166" name="Rectangle 22">
              <a:extLst>
                <a:ext uri="{FF2B5EF4-FFF2-40B4-BE49-F238E27FC236}">
                  <a16:creationId xmlns:a16="http://schemas.microsoft.com/office/drawing/2014/main" id="{E1DE8E07-C5B0-CE40-79BC-17223CFBF20D}"/>
                </a:ext>
              </a:extLst>
            </p:cNvPr>
            <p:cNvSpPr>
              <a:spLocks noChangeArrowheads="1"/>
            </p:cNvSpPr>
            <p:nvPr/>
          </p:nvSpPr>
          <p:spPr bwMode="auto">
            <a:xfrm>
              <a:off x="3082" y="912"/>
              <a:ext cx="173"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D</a:t>
              </a:r>
              <a:r>
                <a:rPr lang="en-US" altLang="en-US" sz="1920" baseline="-25000">
                  <a:latin typeface="Times New Roman" panose="02020603050405020304" pitchFamily="18" charset="0"/>
                </a:rPr>
                <a:t>1</a:t>
              </a:r>
              <a:endParaRPr lang="en-US" altLang="en-US" sz="1440">
                <a:latin typeface="Times New Roman" panose="02020603050405020304" pitchFamily="18" charset="0"/>
              </a:endParaRPr>
            </a:p>
          </p:txBody>
        </p:sp>
      </p:grpSp>
      <p:sp>
        <p:nvSpPr>
          <p:cNvPr id="6167" name="Line 23">
            <a:extLst>
              <a:ext uri="{FF2B5EF4-FFF2-40B4-BE49-F238E27FC236}">
                <a16:creationId xmlns:a16="http://schemas.microsoft.com/office/drawing/2014/main" id="{05FEA6F2-FF9A-43CB-0988-486688934795}"/>
              </a:ext>
            </a:extLst>
          </p:cNvPr>
          <p:cNvSpPr>
            <a:spLocks noChangeShapeType="1"/>
          </p:cNvSpPr>
          <p:nvPr/>
        </p:nvSpPr>
        <p:spPr bwMode="auto">
          <a:xfrm flipH="1">
            <a:off x="3474721" y="4572000"/>
            <a:ext cx="1207770" cy="3183256"/>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grpSp>
        <p:nvGrpSpPr>
          <p:cNvPr id="6168" name="Group 24">
            <a:extLst>
              <a:ext uri="{FF2B5EF4-FFF2-40B4-BE49-F238E27FC236}">
                <a16:creationId xmlns:a16="http://schemas.microsoft.com/office/drawing/2014/main" id="{97C2C48B-EA7F-F059-0660-47FB6800FBB1}"/>
              </a:ext>
            </a:extLst>
          </p:cNvPr>
          <p:cNvGrpSpPr>
            <a:grpSpLocks/>
          </p:cNvGrpSpPr>
          <p:nvPr/>
        </p:nvGrpSpPr>
        <p:grpSpPr bwMode="auto">
          <a:xfrm>
            <a:off x="7259956" y="2177416"/>
            <a:ext cx="2196464" cy="1535430"/>
            <a:chOff x="2851" y="1143"/>
            <a:chExt cx="1153" cy="806"/>
          </a:xfrm>
        </p:grpSpPr>
        <p:sp>
          <p:nvSpPr>
            <p:cNvPr id="6169" name="Line 25">
              <a:extLst>
                <a:ext uri="{FF2B5EF4-FFF2-40B4-BE49-F238E27FC236}">
                  <a16:creationId xmlns:a16="http://schemas.microsoft.com/office/drawing/2014/main" id="{AB5D635A-6ACF-0CC7-C309-B98D90900496}"/>
                </a:ext>
              </a:extLst>
            </p:cNvPr>
            <p:cNvSpPr>
              <a:spLocks noChangeShapeType="1"/>
            </p:cNvSpPr>
            <p:nvPr/>
          </p:nvSpPr>
          <p:spPr bwMode="auto">
            <a:xfrm>
              <a:off x="3773" y="1949"/>
              <a:ext cx="231" cy="0"/>
            </a:xfrm>
            <a:prstGeom prst="line">
              <a:avLst/>
            </a:prstGeom>
            <a:noFill/>
            <a:ln w="9525">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6170" name="Line 26">
              <a:extLst>
                <a:ext uri="{FF2B5EF4-FFF2-40B4-BE49-F238E27FC236}">
                  <a16:creationId xmlns:a16="http://schemas.microsoft.com/office/drawing/2014/main" id="{C0A89DE4-1386-ABE6-ACE8-4DC66730552E}"/>
                </a:ext>
              </a:extLst>
            </p:cNvPr>
            <p:cNvSpPr>
              <a:spLocks noChangeShapeType="1"/>
            </p:cNvSpPr>
            <p:nvPr/>
          </p:nvSpPr>
          <p:spPr bwMode="auto">
            <a:xfrm>
              <a:off x="2851" y="1143"/>
              <a:ext cx="231" cy="0"/>
            </a:xfrm>
            <a:prstGeom prst="line">
              <a:avLst/>
            </a:prstGeom>
            <a:noFill/>
            <a:ln w="9525">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grpSp>
      <p:sp>
        <p:nvSpPr>
          <p:cNvPr id="6171" name="Text Box 27">
            <a:extLst>
              <a:ext uri="{FF2B5EF4-FFF2-40B4-BE49-F238E27FC236}">
                <a16:creationId xmlns:a16="http://schemas.microsoft.com/office/drawing/2014/main" id="{2CE1B24C-2D85-3BAD-AD12-DB629128448C}"/>
              </a:ext>
            </a:extLst>
          </p:cNvPr>
          <p:cNvSpPr txBox="1">
            <a:spLocks noChangeArrowheads="1"/>
          </p:cNvSpPr>
          <p:nvPr/>
        </p:nvSpPr>
        <p:spPr bwMode="auto">
          <a:xfrm>
            <a:off x="2377440" y="0"/>
            <a:ext cx="9418320"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920" dirty="0">
                <a:solidFill>
                  <a:schemeClr val="tx2"/>
                </a:solidFill>
                <a:effectLst>
                  <a:outerShdw blurRad="38100" dist="38100" dir="2700000" algn="tl">
                    <a:srgbClr val="C0C0C0"/>
                  </a:outerShdw>
                </a:effectLst>
                <a:cs typeface="Times New Roman" panose="02020603050405020304" pitchFamily="18" charset="0"/>
              </a:rPr>
              <a:t>Effect of </a:t>
            </a:r>
            <a:r>
              <a:rPr lang="en-US" altLang="en-US" sz="1920" dirty="0">
                <a:solidFill>
                  <a:srgbClr val="FF0000"/>
                </a:solidFill>
                <a:effectLst>
                  <a:outerShdw blurRad="38100" dist="38100" dir="2700000" algn="tl">
                    <a:srgbClr val="C0C0C0"/>
                  </a:outerShdw>
                </a:effectLst>
                <a:cs typeface="Times New Roman" panose="02020603050405020304" pitchFamily="18" charset="0"/>
              </a:rPr>
              <a:t>Demand Growth</a:t>
            </a:r>
            <a:r>
              <a:rPr lang="en-US" altLang="en-US" sz="1920" dirty="0">
                <a:solidFill>
                  <a:schemeClr val="tx2"/>
                </a:solidFill>
                <a:effectLst>
                  <a:outerShdw blurRad="38100" dist="38100" dir="2700000" algn="tl">
                    <a:srgbClr val="C0C0C0"/>
                  </a:outerShdw>
                </a:effectLst>
                <a:cs typeface="Times New Roman" panose="02020603050405020304" pitchFamily="18" charset="0"/>
              </a:rPr>
              <a:t> in Space Market:</a:t>
            </a:r>
            <a:endParaRPr lang="en-US" altLang="en-US" sz="1920" b="1" i="1" dirty="0">
              <a:solidFill>
                <a:srgbClr val="FF0000"/>
              </a:solidFill>
              <a:effectLst>
                <a:outerShdw blurRad="38100" dist="38100" dir="2700000" algn="tl">
                  <a:srgbClr val="C0C0C0"/>
                </a:outerShdw>
              </a:effectLst>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168"/>
                                        </p:tgtEl>
                                        <p:attrNameLst>
                                          <p:attrName>style.visibility</p:attrName>
                                        </p:attrNameLst>
                                      </p:cBhvr>
                                      <p:to>
                                        <p:strVal val="visible"/>
                                      </p:to>
                                    </p:set>
                                    <p:anim calcmode="lin" valueType="num">
                                      <p:cBhvr additive="base">
                                        <p:cTn id="7" dur="500" fill="hold"/>
                                        <p:tgtEl>
                                          <p:spTgt spid="6168"/>
                                        </p:tgtEl>
                                        <p:attrNameLst>
                                          <p:attrName>ppt_x</p:attrName>
                                        </p:attrNameLst>
                                      </p:cBhvr>
                                      <p:tavLst>
                                        <p:tav tm="0">
                                          <p:val>
                                            <p:strVal val="0-#ppt_w/2"/>
                                          </p:val>
                                        </p:tav>
                                        <p:tav tm="100000">
                                          <p:val>
                                            <p:strVal val="#ppt_x"/>
                                          </p:val>
                                        </p:tav>
                                      </p:tavLst>
                                    </p:anim>
                                    <p:anim calcmode="lin" valueType="num">
                                      <p:cBhvr additive="base">
                                        <p:cTn id="8" dur="500" fill="hold"/>
                                        <p:tgtEl>
                                          <p:spTgt spid="616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499"/>
                                          </p:stCondLst>
                                        </p:cTn>
                                        <p:tgtEl>
                                          <p:spTgt spid="6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Line 2">
            <a:extLst>
              <a:ext uri="{FF2B5EF4-FFF2-40B4-BE49-F238E27FC236}">
                <a16:creationId xmlns:a16="http://schemas.microsoft.com/office/drawing/2014/main" id="{F8053CC2-9286-4D2F-E734-3C4BC727408B}"/>
              </a:ext>
            </a:extLst>
          </p:cNvPr>
          <p:cNvSpPr>
            <a:spLocks noChangeShapeType="1"/>
          </p:cNvSpPr>
          <p:nvPr/>
        </p:nvSpPr>
        <p:spPr bwMode="auto">
          <a:xfrm>
            <a:off x="5833110" y="438150"/>
            <a:ext cx="1906" cy="7682866"/>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7171" name="Line 3">
            <a:extLst>
              <a:ext uri="{FF2B5EF4-FFF2-40B4-BE49-F238E27FC236}">
                <a16:creationId xmlns:a16="http://schemas.microsoft.com/office/drawing/2014/main" id="{1B939A5E-7E4B-7CF5-E222-467DC7CFAED3}"/>
              </a:ext>
            </a:extLst>
          </p:cNvPr>
          <p:cNvSpPr>
            <a:spLocks noChangeShapeType="1"/>
          </p:cNvSpPr>
          <p:nvPr/>
        </p:nvSpPr>
        <p:spPr bwMode="auto">
          <a:xfrm>
            <a:off x="2322196" y="4608196"/>
            <a:ext cx="7572374" cy="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7172" name="Line 4">
            <a:extLst>
              <a:ext uri="{FF2B5EF4-FFF2-40B4-BE49-F238E27FC236}">
                <a16:creationId xmlns:a16="http://schemas.microsoft.com/office/drawing/2014/main" id="{37110831-9E90-7ADD-D9B0-1E5D537310C5}"/>
              </a:ext>
            </a:extLst>
          </p:cNvPr>
          <p:cNvSpPr>
            <a:spLocks noChangeShapeType="1"/>
          </p:cNvSpPr>
          <p:nvPr/>
        </p:nvSpPr>
        <p:spPr bwMode="auto">
          <a:xfrm>
            <a:off x="2981326" y="2084071"/>
            <a:ext cx="6711314" cy="587121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7173" name="Rectangle 5">
            <a:extLst>
              <a:ext uri="{FF2B5EF4-FFF2-40B4-BE49-F238E27FC236}">
                <a16:creationId xmlns:a16="http://schemas.microsoft.com/office/drawing/2014/main" id="{515BB77F-EF18-561C-BD8E-BC974C40CC47}"/>
              </a:ext>
            </a:extLst>
          </p:cNvPr>
          <p:cNvSpPr>
            <a:spLocks noChangeArrowheads="1"/>
          </p:cNvSpPr>
          <p:nvPr/>
        </p:nvSpPr>
        <p:spPr bwMode="auto">
          <a:xfrm>
            <a:off x="3968116" y="2962276"/>
            <a:ext cx="3950970" cy="3402330"/>
          </a:xfrm>
          <a:prstGeom prst="rect">
            <a:avLst/>
          </a:prstGeom>
          <a:noFill/>
          <a:ln w="6350">
            <a:solidFill>
              <a:schemeClr val="folHlink"/>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7174" name="Line 6">
            <a:extLst>
              <a:ext uri="{FF2B5EF4-FFF2-40B4-BE49-F238E27FC236}">
                <a16:creationId xmlns:a16="http://schemas.microsoft.com/office/drawing/2014/main" id="{753CBAFB-70C7-5A66-CBE5-624E19564B5A}"/>
              </a:ext>
            </a:extLst>
          </p:cNvPr>
          <p:cNvSpPr>
            <a:spLocks noChangeShapeType="1"/>
          </p:cNvSpPr>
          <p:nvPr/>
        </p:nvSpPr>
        <p:spPr bwMode="auto">
          <a:xfrm>
            <a:off x="6821806" y="1975486"/>
            <a:ext cx="2305050" cy="1975484"/>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7175" name="Rectangle 7">
            <a:extLst>
              <a:ext uri="{FF2B5EF4-FFF2-40B4-BE49-F238E27FC236}">
                <a16:creationId xmlns:a16="http://schemas.microsoft.com/office/drawing/2014/main" id="{6BFE0E3F-AD95-9E1F-EFC4-341F876EC64E}"/>
              </a:ext>
            </a:extLst>
          </p:cNvPr>
          <p:cNvSpPr>
            <a:spLocks noChangeArrowheads="1"/>
          </p:cNvSpPr>
          <p:nvPr/>
        </p:nvSpPr>
        <p:spPr bwMode="auto">
          <a:xfrm>
            <a:off x="5303520" y="731520"/>
            <a:ext cx="988696" cy="440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Rent $</a:t>
            </a:r>
          </a:p>
        </p:txBody>
      </p:sp>
      <p:sp>
        <p:nvSpPr>
          <p:cNvPr id="7176" name="Rectangle 8">
            <a:extLst>
              <a:ext uri="{FF2B5EF4-FFF2-40B4-BE49-F238E27FC236}">
                <a16:creationId xmlns:a16="http://schemas.microsoft.com/office/drawing/2014/main" id="{D81E5833-8B8C-CD9C-8F1B-23810FC8DF6C}"/>
              </a:ext>
            </a:extLst>
          </p:cNvPr>
          <p:cNvSpPr>
            <a:spLocks noChangeArrowheads="1"/>
          </p:cNvSpPr>
          <p:nvPr/>
        </p:nvSpPr>
        <p:spPr bwMode="auto">
          <a:xfrm>
            <a:off x="9016366" y="4718686"/>
            <a:ext cx="120777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Stock (SF)</a:t>
            </a:r>
            <a:endParaRPr lang="en-US" altLang="en-US" sz="1440">
              <a:latin typeface="Times New Roman" panose="02020603050405020304" pitchFamily="18" charset="0"/>
            </a:endParaRPr>
          </a:p>
        </p:txBody>
      </p:sp>
      <p:sp>
        <p:nvSpPr>
          <p:cNvPr id="7177" name="Rectangle 9">
            <a:extLst>
              <a:ext uri="{FF2B5EF4-FFF2-40B4-BE49-F238E27FC236}">
                <a16:creationId xmlns:a16="http://schemas.microsoft.com/office/drawing/2014/main" id="{691A0800-C097-D93B-6113-FB533E113B2F}"/>
              </a:ext>
            </a:extLst>
          </p:cNvPr>
          <p:cNvSpPr>
            <a:spLocks noChangeArrowheads="1"/>
          </p:cNvSpPr>
          <p:nvPr/>
        </p:nvSpPr>
        <p:spPr bwMode="auto">
          <a:xfrm>
            <a:off x="2026920" y="4712970"/>
            <a:ext cx="988696" cy="440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Price $</a:t>
            </a:r>
            <a:endParaRPr lang="en-US" altLang="en-US" sz="1440">
              <a:latin typeface="Times New Roman" panose="02020603050405020304" pitchFamily="18" charset="0"/>
            </a:endParaRPr>
          </a:p>
        </p:txBody>
      </p:sp>
      <p:sp>
        <p:nvSpPr>
          <p:cNvPr id="7178" name="Rectangle 10">
            <a:extLst>
              <a:ext uri="{FF2B5EF4-FFF2-40B4-BE49-F238E27FC236}">
                <a16:creationId xmlns:a16="http://schemas.microsoft.com/office/drawing/2014/main" id="{2CC96B07-63B9-4EF4-DA10-00D7C1B937C3}"/>
              </a:ext>
            </a:extLst>
          </p:cNvPr>
          <p:cNvSpPr>
            <a:spLocks noChangeArrowheads="1"/>
          </p:cNvSpPr>
          <p:nvPr/>
        </p:nvSpPr>
        <p:spPr bwMode="auto">
          <a:xfrm>
            <a:off x="5120640" y="7789546"/>
            <a:ext cx="2085976" cy="4400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Construction (SF)</a:t>
            </a:r>
            <a:endParaRPr lang="en-US" altLang="en-US" sz="1440">
              <a:latin typeface="Times New Roman" panose="02020603050405020304" pitchFamily="18" charset="0"/>
            </a:endParaRPr>
          </a:p>
        </p:txBody>
      </p:sp>
      <p:sp>
        <p:nvSpPr>
          <p:cNvPr id="7179" name="Rectangle 11">
            <a:extLst>
              <a:ext uri="{FF2B5EF4-FFF2-40B4-BE49-F238E27FC236}">
                <a16:creationId xmlns:a16="http://schemas.microsoft.com/office/drawing/2014/main" id="{1EA0209B-A438-4479-A634-40D71AED56FB}"/>
              </a:ext>
            </a:extLst>
          </p:cNvPr>
          <p:cNvSpPr>
            <a:spLocks noChangeArrowheads="1"/>
          </p:cNvSpPr>
          <p:nvPr/>
        </p:nvSpPr>
        <p:spPr bwMode="auto">
          <a:xfrm>
            <a:off x="6602731" y="7021831"/>
            <a:ext cx="1756410" cy="659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680">
                <a:latin typeface="Times New Roman" panose="02020603050405020304" pitchFamily="18" charset="0"/>
              </a:rPr>
              <a:t>Space Market:</a:t>
            </a:r>
          </a:p>
          <a:p>
            <a:pPr eaLnBrk="0" hangingPunct="0"/>
            <a:r>
              <a:rPr lang="en-US" altLang="en-US" sz="1680">
                <a:latin typeface="Times New Roman" panose="02020603050405020304" pitchFamily="18" charset="0"/>
              </a:rPr>
              <a:t>Stock Adjustment</a:t>
            </a:r>
            <a:endParaRPr lang="en-US" altLang="en-US" sz="1440">
              <a:latin typeface="Times New Roman" panose="02020603050405020304" pitchFamily="18" charset="0"/>
            </a:endParaRPr>
          </a:p>
        </p:txBody>
      </p:sp>
      <p:sp>
        <p:nvSpPr>
          <p:cNvPr id="7180" name="Rectangle 12">
            <a:extLst>
              <a:ext uri="{FF2B5EF4-FFF2-40B4-BE49-F238E27FC236}">
                <a16:creationId xmlns:a16="http://schemas.microsoft.com/office/drawing/2014/main" id="{FCCA1D1B-0482-9A17-2353-A1AF7EBDE96E}"/>
              </a:ext>
            </a:extLst>
          </p:cNvPr>
          <p:cNvSpPr>
            <a:spLocks noChangeArrowheads="1"/>
          </p:cNvSpPr>
          <p:nvPr/>
        </p:nvSpPr>
        <p:spPr bwMode="auto">
          <a:xfrm>
            <a:off x="2103120" y="6364606"/>
            <a:ext cx="1426846" cy="659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680">
                <a:latin typeface="Times New Roman" panose="02020603050405020304" pitchFamily="18" charset="0"/>
              </a:rPr>
              <a:t>Asset Market:</a:t>
            </a:r>
          </a:p>
          <a:p>
            <a:pPr eaLnBrk="0" hangingPunct="0"/>
            <a:r>
              <a:rPr lang="en-US" altLang="en-US" sz="1680">
                <a:latin typeface="Times New Roman" panose="02020603050405020304" pitchFamily="18" charset="0"/>
              </a:rPr>
              <a:t>Construction</a:t>
            </a:r>
            <a:endParaRPr lang="en-US" altLang="en-US" sz="1440">
              <a:latin typeface="Times New Roman" panose="02020603050405020304" pitchFamily="18" charset="0"/>
            </a:endParaRPr>
          </a:p>
        </p:txBody>
      </p:sp>
      <p:sp>
        <p:nvSpPr>
          <p:cNvPr id="7181" name="Rectangle 13">
            <a:extLst>
              <a:ext uri="{FF2B5EF4-FFF2-40B4-BE49-F238E27FC236}">
                <a16:creationId xmlns:a16="http://schemas.microsoft.com/office/drawing/2014/main" id="{D05D1E1A-F65E-0C28-E039-7AA1688D770F}"/>
              </a:ext>
            </a:extLst>
          </p:cNvPr>
          <p:cNvSpPr>
            <a:spLocks noChangeArrowheads="1"/>
          </p:cNvSpPr>
          <p:nvPr/>
        </p:nvSpPr>
        <p:spPr bwMode="auto">
          <a:xfrm>
            <a:off x="7479031" y="986791"/>
            <a:ext cx="1977390" cy="659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680">
                <a:latin typeface="Times New Roman" panose="02020603050405020304" pitchFamily="18" charset="0"/>
              </a:rPr>
              <a:t>Space Market:</a:t>
            </a:r>
          </a:p>
          <a:p>
            <a:pPr eaLnBrk="0" hangingPunct="0"/>
            <a:r>
              <a:rPr lang="en-US" altLang="en-US" sz="1680">
                <a:latin typeface="Times New Roman" panose="02020603050405020304" pitchFamily="18" charset="0"/>
              </a:rPr>
              <a:t>Rent Determination</a:t>
            </a:r>
            <a:endParaRPr lang="en-US" altLang="en-US" sz="1440">
              <a:latin typeface="Times New Roman" panose="02020603050405020304" pitchFamily="18" charset="0"/>
            </a:endParaRPr>
          </a:p>
        </p:txBody>
      </p:sp>
      <p:sp>
        <p:nvSpPr>
          <p:cNvPr id="7182" name="Rectangle 14">
            <a:extLst>
              <a:ext uri="{FF2B5EF4-FFF2-40B4-BE49-F238E27FC236}">
                <a16:creationId xmlns:a16="http://schemas.microsoft.com/office/drawing/2014/main" id="{BFFD2188-31C4-EFA2-230E-B28072C463C5}"/>
              </a:ext>
            </a:extLst>
          </p:cNvPr>
          <p:cNvSpPr>
            <a:spLocks noChangeArrowheads="1"/>
          </p:cNvSpPr>
          <p:nvPr/>
        </p:nvSpPr>
        <p:spPr bwMode="auto">
          <a:xfrm>
            <a:off x="2981326" y="1097281"/>
            <a:ext cx="1426844" cy="659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680">
                <a:latin typeface="Times New Roman" panose="02020603050405020304" pitchFamily="18" charset="0"/>
              </a:rPr>
              <a:t>Asset Market:</a:t>
            </a:r>
          </a:p>
          <a:p>
            <a:pPr eaLnBrk="0" hangingPunct="0"/>
            <a:r>
              <a:rPr lang="en-US" altLang="en-US" sz="1680">
                <a:latin typeface="Times New Roman" panose="02020603050405020304" pitchFamily="18" charset="0"/>
              </a:rPr>
              <a:t>Valuation</a:t>
            </a:r>
            <a:endParaRPr lang="en-US" altLang="en-US" sz="1440">
              <a:latin typeface="Times New Roman" panose="02020603050405020304" pitchFamily="18" charset="0"/>
            </a:endParaRPr>
          </a:p>
        </p:txBody>
      </p:sp>
      <p:sp>
        <p:nvSpPr>
          <p:cNvPr id="7183" name="Rectangle 15">
            <a:extLst>
              <a:ext uri="{FF2B5EF4-FFF2-40B4-BE49-F238E27FC236}">
                <a16:creationId xmlns:a16="http://schemas.microsoft.com/office/drawing/2014/main" id="{DE1F0AEF-B1C0-022F-6D15-3487355E8428}"/>
              </a:ext>
            </a:extLst>
          </p:cNvPr>
          <p:cNvSpPr>
            <a:spLocks noChangeArrowheads="1"/>
          </p:cNvSpPr>
          <p:nvPr/>
        </p:nvSpPr>
        <p:spPr bwMode="auto">
          <a:xfrm>
            <a:off x="7479031" y="4718686"/>
            <a:ext cx="33147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Q*</a:t>
            </a:r>
            <a:endParaRPr lang="en-US" altLang="en-US" sz="1440">
              <a:latin typeface="Times New Roman" panose="02020603050405020304" pitchFamily="18" charset="0"/>
            </a:endParaRPr>
          </a:p>
        </p:txBody>
      </p:sp>
      <p:sp>
        <p:nvSpPr>
          <p:cNvPr id="7184" name="Rectangle 16">
            <a:extLst>
              <a:ext uri="{FF2B5EF4-FFF2-40B4-BE49-F238E27FC236}">
                <a16:creationId xmlns:a16="http://schemas.microsoft.com/office/drawing/2014/main" id="{138D30BF-CC49-CD62-655A-77383E058B8F}"/>
              </a:ext>
            </a:extLst>
          </p:cNvPr>
          <p:cNvSpPr>
            <a:spLocks noChangeArrowheads="1"/>
          </p:cNvSpPr>
          <p:nvPr/>
        </p:nvSpPr>
        <p:spPr bwMode="auto">
          <a:xfrm>
            <a:off x="5943600" y="3072766"/>
            <a:ext cx="440056"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R*</a:t>
            </a:r>
            <a:endParaRPr lang="en-US" altLang="en-US" sz="1440">
              <a:latin typeface="Times New Roman" panose="02020603050405020304" pitchFamily="18" charset="0"/>
            </a:endParaRPr>
          </a:p>
        </p:txBody>
      </p:sp>
      <p:sp>
        <p:nvSpPr>
          <p:cNvPr id="7185" name="Rectangle 17">
            <a:extLst>
              <a:ext uri="{FF2B5EF4-FFF2-40B4-BE49-F238E27FC236}">
                <a16:creationId xmlns:a16="http://schemas.microsoft.com/office/drawing/2014/main" id="{E1B4E567-F498-36E0-CB38-A34C5D407164}"/>
              </a:ext>
            </a:extLst>
          </p:cNvPr>
          <p:cNvSpPr>
            <a:spLocks noChangeArrowheads="1"/>
          </p:cNvSpPr>
          <p:nvPr/>
        </p:nvSpPr>
        <p:spPr bwMode="auto">
          <a:xfrm>
            <a:off x="4023360" y="4602480"/>
            <a:ext cx="329566" cy="440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P*</a:t>
            </a:r>
            <a:endParaRPr lang="en-US" altLang="en-US" sz="1440">
              <a:latin typeface="Times New Roman" panose="02020603050405020304" pitchFamily="18" charset="0"/>
            </a:endParaRPr>
          </a:p>
        </p:txBody>
      </p:sp>
      <p:sp>
        <p:nvSpPr>
          <p:cNvPr id="7186" name="Rectangle 18">
            <a:extLst>
              <a:ext uri="{FF2B5EF4-FFF2-40B4-BE49-F238E27FC236}">
                <a16:creationId xmlns:a16="http://schemas.microsoft.com/office/drawing/2014/main" id="{A3D67B66-1C65-4575-77AE-7A6DEDF61217}"/>
              </a:ext>
            </a:extLst>
          </p:cNvPr>
          <p:cNvSpPr>
            <a:spLocks noChangeArrowheads="1"/>
          </p:cNvSpPr>
          <p:nvPr/>
        </p:nvSpPr>
        <p:spPr bwMode="auto">
          <a:xfrm>
            <a:off x="5943600" y="6035040"/>
            <a:ext cx="440056" cy="329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C*</a:t>
            </a:r>
            <a:endParaRPr lang="en-US" altLang="en-US" sz="1440">
              <a:latin typeface="Times New Roman" panose="02020603050405020304" pitchFamily="18" charset="0"/>
            </a:endParaRPr>
          </a:p>
        </p:txBody>
      </p:sp>
      <p:sp>
        <p:nvSpPr>
          <p:cNvPr id="7187" name="Rectangle 19">
            <a:extLst>
              <a:ext uri="{FF2B5EF4-FFF2-40B4-BE49-F238E27FC236}">
                <a16:creationId xmlns:a16="http://schemas.microsoft.com/office/drawing/2014/main" id="{2AD00B5B-FA02-3A86-62E1-9DDC6D0693A1}"/>
              </a:ext>
            </a:extLst>
          </p:cNvPr>
          <p:cNvSpPr>
            <a:spLocks noChangeArrowheads="1"/>
          </p:cNvSpPr>
          <p:nvPr/>
        </p:nvSpPr>
        <p:spPr bwMode="auto">
          <a:xfrm>
            <a:off x="6492240" y="1845946"/>
            <a:ext cx="440056" cy="3314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D</a:t>
            </a:r>
            <a:r>
              <a:rPr lang="en-US" altLang="en-US" sz="1920" baseline="-25000">
                <a:latin typeface="Times New Roman" panose="02020603050405020304" pitchFamily="18" charset="0"/>
              </a:rPr>
              <a:t>0</a:t>
            </a:r>
            <a:endParaRPr lang="en-US" altLang="en-US" sz="1440">
              <a:latin typeface="Times New Roman" panose="02020603050405020304" pitchFamily="18" charset="0"/>
            </a:endParaRPr>
          </a:p>
        </p:txBody>
      </p:sp>
      <p:grpSp>
        <p:nvGrpSpPr>
          <p:cNvPr id="7188" name="Group 20">
            <a:extLst>
              <a:ext uri="{FF2B5EF4-FFF2-40B4-BE49-F238E27FC236}">
                <a16:creationId xmlns:a16="http://schemas.microsoft.com/office/drawing/2014/main" id="{B4857994-4462-6309-41C4-68F3F96DD101}"/>
              </a:ext>
            </a:extLst>
          </p:cNvPr>
          <p:cNvGrpSpPr>
            <a:grpSpLocks/>
          </p:cNvGrpSpPr>
          <p:nvPr/>
        </p:nvGrpSpPr>
        <p:grpSpPr bwMode="auto">
          <a:xfrm>
            <a:off x="7589521" y="1737360"/>
            <a:ext cx="2305050" cy="2196466"/>
            <a:chOff x="3024" y="912"/>
            <a:chExt cx="1210" cy="1153"/>
          </a:xfrm>
        </p:grpSpPr>
        <p:sp>
          <p:nvSpPr>
            <p:cNvPr id="7189" name="Line 21">
              <a:extLst>
                <a:ext uri="{FF2B5EF4-FFF2-40B4-BE49-F238E27FC236}">
                  <a16:creationId xmlns:a16="http://schemas.microsoft.com/office/drawing/2014/main" id="{FB43CF42-8B6D-A823-771B-155186C3C30C}"/>
                </a:ext>
              </a:extLst>
            </p:cNvPr>
            <p:cNvSpPr>
              <a:spLocks noChangeShapeType="1"/>
            </p:cNvSpPr>
            <p:nvPr/>
          </p:nvSpPr>
          <p:spPr bwMode="auto">
            <a:xfrm>
              <a:off x="3024" y="1027"/>
              <a:ext cx="1210" cy="1038"/>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7190" name="Rectangle 22">
              <a:extLst>
                <a:ext uri="{FF2B5EF4-FFF2-40B4-BE49-F238E27FC236}">
                  <a16:creationId xmlns:a16="http://schemas.microsoft.com/office/drawing/2014/main" id="{61ADF481-AE4B-5EFD-75E0-93563718930C}"/>
                </a:ext>
              </a:extLst>
            </p:cNvPr>
            <p:cNvSpPr>
              <a:spLocks noChangeArrowheads="1"/>
            </p:cNvSpPr>
            <p:nvPr/>
          </p:nvSpPr>
          <p:spPr bwMode="auto">
            <a:xfrm>
              <a:off x="3082" y="912"/>
              <a:ext cx="173"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D</a:t>
              </a:r>
              <a:r>
                <a:rPr lang="en-US" altLang="en-US" sz="1920" baseline="-25000">
                  <a:latin typeface="Times New Roman" panose="02020603050405020304" pitchFamily="18" charset="0"/>
                </a:rPr>
                <a:t>1</a:t>
              </a:r>
              <a:endParaRPr lang="en-US" altLang="en-US" sz="1440">
                <a:latin typeface="Times New Roman" panose="02020603050405020304" pitchFamily="18" charset="0"/>
              </a:endParaRPr>
            </a:p>
          </p:txBody>
        </p:sp>
      </p:grpSp>
      <p:sp>
        <p:nvSpPr>
          <p:cNvPr id="7191" name="Line 23">
            <a:extLst>
              <a:ext uri="{FF2B5EF4-FFF2-40B4-BE49-F238E27FC236}">
                <a16:creationId xmlns:a16="http://schemas.microsoft.com/office/drawing/2014/main" id="{5672FF93-5224-E268-BBFD-D893971C1D1D}"/>
              </a:ext>
            </a:extLst>
          </p:cNvPr>
          <p:cNvSpPr>
            <a:spLocks noChangeShapeType="1"/>
          </p:cNvSpPr>
          <p:nvPr/>
        </p:nvSpPr>
        <p:spPr bwMode="auto">
          <a:xfrm flipH="1">
            <a:off x="3108961" y="4572000"/>
            <a:ext cx="1573530" cy="365760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grpSp>
        <p:nvGrpSpPr>
          <p:cNvPr id="7192" name="Group 24">
            <a:extLst>
              <a:ext uri="{FF2B5EF4-FFF2-40B4-BE49-F238E27FC236}">
                <a16:creationId xmlns:a16="http://schemas.microsoft.com/office/drawing/2014/main" id="{F5FB50D8-C46F-3A7B-5F6A-C69091048197}"/>
              </a:ext>
            </a:extLst>
          </p:cNvPr>
          <p:cNvGrpSpPr>
            <a:grpSpLocks/>
          </p:cNvGrpSpPr>
          <p:nvPr/>
        </p:nvGrpSpPr>
        <p:grpSpPr bwMode="auto">
          <a:xfrm>
            <a:off x="7259956" y="2177416"/>
            <a:ext cx="2196464" cy="1535430"/>
            <a:chOff x="2851" y="1143"/>
            <a:chExt cx="1153" cy="806"/>
          </a:xfrm>
        </p:grpSpPr>
        <p:sp>
          <p:nvSpPr>
            <p:cNvPr id="7193" name="Line 25">
              <a:extLst>
                <a:ext uri="{FF2B5EF4-FFF2-40B4-BE49-F238E27FC236}">
                  <a16:creationId xmlns:a16="http://schemas.microsoft.com/office/drawing/2014/main" id="{E4BCE065-8956-B138-9DD7-3CD5D8CD7ADF}"/>
                </a:ext>
              </a:extLst>
            </p:cNvPr>
            <p:cNvSpPr>
              <a:spLocks noChangeShapeType="1"/>
            </p:cNvSpPr>
            <p:nvPr/>
          </p:nvSpPr>
          <p:spPr bwMode="auto">
            <a:xfrm>
              <a:off x="3773" y="1949"/>
              <a:ext cx="231" cy="0"/>
            </a:xfrm>
            <a:prstGeom prst="line">
              <a:avLst/>
            </a:prstGeom>
            <a:noFill/>
            <a:ln w="9525">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7194" name="Line 26">
              <a:extLst>
                <a:ext uri="{FF2B5EF4-FFF2-40B4-BE49-F238E27FC236}">
                  <a16:creationId xmlns:a16="http://schemas.microsoft.com/office/drawing/2014/main" id="{969FC30D-31D0-2748-6AFF-65D0C463A238}"/>
                </a:ext>
              </a:extLst>
            </p:cNvPr>
            <p:cNvSpPr>
              <a:spLocks noChangeShapeType="1"/>
            </p:cNvSpPr>
            <p:nvPr/>
          </p:nvSpPr>
          <p:spPr bwMode="auto">
            <a:xfrm>
              <a:off x="2851" y="1143"/>
              <a:ext cx="231" cy="0"/>
            </a:xfrm>
            <a:prstGeom prst="line">
              <a:avLst/>
            </a:prstGeom>
            <a:noFill/>
            <a:ln w="9525">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grpSp>
      <p:sp>
        <p:nvSpPr>
          <p:cNvPr id="7195" name="Line 27">
            <a:extLst>
              <a:ext uri="{FF2B5EF4-FFF2-40B4-BE49-F238E27FC236}">
                <a16:creationId xmlns:a16="http://schemas.microsoft.com/office/drawing/2014/main" id="{904797CB-02F7-898F-6FF4-DC2C27910A90}"/>
              </a:ext>
            </a:extLst>
          </p:cNvPr>
          <p:cNvSpPr>
            <a:spLocks noChangeShapeType="1"/>
          </p:cNvSpPr>
          <p:nvPr/>
        </p:nvSpPr>
        <p:spPr bwMode="auto">
          <a:xfrm flipV="1">
            <a:off x="7955280" y="2286000"/>
            <a:ext cx="0" cy="640080"/>
          </a:xfrm>
          <a:prstGeom prst="line">
            <a:avLst/>
          </a:prstGeom>
          <a:noFill/>
          <a:ln w="9525">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2160"/>
          </a:p>
        </p:txBody>
      </p:sp>
      <p:grpSp>
        <p:nvGrpSpPr>
          <p:cNvPr id="7196" name="Group 28">
            <a:extLst>
              <a:ext uri="{FF2B5EF4-FFF2-40B4-BE49-F238E27FC236}">
                <a16:creationId xmlns:a16="http://schemas.microsoft.com/office/drawing/2014/main" id="{7B4B44C9-BA23-21EF-100B-05EE40364441}"/>
              </a:ext>
            </a:extLst>
          </p:cNvPr>
          <p:cNvGrpSpPr>
            <a:grpSpLocks/>
          </p:cNvGrpSpPr>
          <p:nvPr/>
        </p:nvGrpSpPr>
        <p:grpSpPr bwMode="auto">
          <a:xfrm>
            <a:off x="3200400" y="2066926"/>
            <a:ext cx="4754880" cy="329564"/>
            <a:chOff x="720" y="1085"/>
            <a:chExt cx="2496" cy="173"/>
          </a:xfrm>
        </p:grpSpPr>
        <p:sp>
          <p:nvSpPr>
            <p:cNvPr id="7197" name="Line 29">
              <a:extLst>
                <a:ext uri="{FF2B5EF4-FFF2-40B4-BE49-F238E27FC236}">
                  <a16:creationId xmlns:a16="http://schemas.microsoft.com/office/drawing/2014/main" id="{71524A08-C59B-7A53-64BF-96203643334F}"/>
                </a:ext>
              </a:extLst>
            </p:cNvPr>
            <p:cNvSpPr>
              <a:spLocks noChangeShapeType="1"/>
            </p:cNvSpPr>
            <p:nvPr/>
          </p:nvSpPr>
          <p:spPr bwMode="auto">
            <a:xfrm flipH="1">
              <a:off x="720" y="1200"/>
              <a:ext cx="2496"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2160"/>
            </a:p>
          </p:txBody>
        </p:sp>
        <p:sp>
          <p:nvSpPr>
            <p:cNvPr id="7198" name="Rectangle 30">
              <a:extLst>
                <a:ext uri="{FF2B5EF4-FFF2-40B4-BE49-F238E27FC236}">
                  <a16:creationId xmlns:a16="http://schemas.microsoft.com/office/drawing/2014/main" id="{2F6D1621-F277-C4C8-FAE4-BB6F2AA9D833}"/>
                </a:ext>
              </a:extLst>
            </p:cNvPr>
            <p:cNvSpPr>
              <a:spLocks noChangeArrowheads="1"/>
            </p:cNvSpPr>
            <p:nvPr/>
          </p:nvSpPr>
          <p:spPr bwMode="auto">
            <a:xfrm>
              <a:off x="1930" y="1085"/>
              <a:ext cx="288" cy="173"/>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solidFill>
                    <a:srgbClr val="FF0000"/>
                  </a:solidFill>
                  <a:latin typeface="Times New Roman" panose="02020603050405020304" pitchFamily="18" charset="0"/>
                </a:rPr>
                <a:t>R</a:t>
              </a:r>
              <a:r>
                <a:rPr lang="en-US" altLang="en-US" sz="1920" baseline="-25000">
                  <a:solidFill>
                    <a:srgbClr val="FF0000"/>
                  </a:solidFill>
                  <a:latin typeface="Times New Roman" panose="02020603050405020304" pitchFamily="18" charset="0"/>
                </a:rPr>
                <a:t>1</a:t>
              </a:r>
              <a:endParaRPr lang="en-US" altLang="en-US" sz="1440">
                <a:solidFill>
                  <a:srgbClr val="FF0000"/>
                </a:solidFill>
                <a:latin typeface="Times New Roman" panose="02020603050405020304" pitchFamily="18" charset="0"/>
              </a:endParaRPr>
            </a:p>
          </p:txBody>
        </p:sp>
      </p:grpSp>
      <p:grpSp>
        <p:nvGrpSpPr>
          <p:cNvPr id="7199" name="Group 31">
            <a:extLst>
              <a:ext uri="{FF2B5EF4-FFF2-40B4-BE49-F238E27FC236}">
                <a16:creationId xmlns:a16="http://schemas.microsoft.com/office/drawing/2014/main" id="{C9FEC022-5F1A-FEC1-3E9F-A0C3CBF7EF56}"/>
              </a:ext>
            </a:extLst>
          </p:cNvPr>
          <p:cNvGrpSpPr>
            <a:grpSpLocks/>
          </p:cNvGrpSpPr>
          <p:nvPr/>
        </p:nvGrpSpPr>
        <p:grpSpPr bwMode="auto">
          <a:xfrm>
            <a:off x="2926080" y="2286000"/>
            <a:ext cx="548640" cy="2756536"/>
            <a:chOff x="576" y="1200"/>
            <a:chExt cx="288" cy="1447"/>
          </a:xfrm>
        </p:grpSpPr>
        <p:sp>
          <p:nvSpPr>
            <p:cNvPr id="7200" name="Line 32">
              <a:extLst>
                <a:ext uri="{FF2B5EF4-FFF2-40B4-BE49-F238E27FC236}">
                  <a16:creationId xmlns:a16="http://schemas.microsoft.com/office/drawing/2014/main" id="{A834ED90-F27B-4546-6EF0-3E10B4A1237B}"/>
                </a:ext>
              </a:extLst>
            </p:cNvPr>
            <p:cNvSpPr>
              <a:spLocks noChangeShapeType="1"/>
            </p:cNvSpPr>
            <p:nvPr/>
          </p:nvSpPr>
          <p:spPr bwMode="auto">
            <a:xfrm>
              <a:off x="720" y="1200"/>
              <a:ext cx="0" cy="1248"/>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2160"/>
            </a:p>
          </p:txBody>
        </p:sp>
        <p:sp>
          <p:nvSpPr>
            <p:cNvPr id="7201" name="Text Box 33">
              <a:extLst>
                <a:ext uri="{FF2B5EF4-FFF2-40B4-BE49-F238E27FC236}">
                  <a16:creationId xmlns:a16="http://schemas.microsoft.com/office/drawing/2014/main" id="{040161B5-CE70-38E3-A864-C49E7A5602CF}"/>
                </a:ext>
              </a:extLst>
            </p:cNvPr>
            <p:cNvSpPr txBox="1">
              <a:spLocks noChangeArrowheads="1"/>
            </p:cNvSpPr>
            <p:nvPr/>
          </p:nvSpPr>
          <p:spPr bwMode="auto">
            <a:xfrm>
              <a:off x="576" y="2416"/>
              <a:ext cx="288" cy="2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hangingPunct="0"/>
              <a:r>
                <a:rPr lang="en-US" altLang="en-US" sz="1920">
                  <a:solidFill>
                    <a:srgbClr val="FF0000"/>
                  </a:solidFill>
                  <a:latin typeface="Times New Roman" panose="02020603050405020304" pitchFamily="18" charset="0"/>
                </a:rPr>
                <a:t>P</a:t>
              </a:r>
              <a:r>
                <a:rPr lang="en-US" altLang="en-US" sz="1920" baseline="-25000">
                  <a:solidFill>
                    <a:srgbClr val="FF0000"/>
                  </a:solidFill>
                  <a:latin typeface="Times New Roman" panose="02020603050405020304" pitchFamily="18" charset="0"/>
                </a:rPr>
                <a:t>1</a:t>
              </a:r>
            </a:p>
          </p:txBody>
        </p:sp>
      </p:grpSp>
      <p:sp>
        <p:nvSpPr>
          <p:cNvPr id="7202" name="Text Box 34">
            <a:extLst>
              <a:ext uri="{FF2B5EF4-FFF2-40B4-BE49-F238E27FC236}">
                <a16:creationId xmlns:a16="http://schemas.microsoft.com/office/drawing/2014/main" id="{74393151-D721-0465-A3EF-94084AA35D9F}"/>
              </a:ext>
            </a:extLst>
          </p:cNvPr>
          <p:cNvSpPr txBox="1">
            <a:spLocks noChangeArrowheads="1"/>
          </p:cNvSpPr>
          <p:nvPr/>
        </p:nvSpPr>
        <p:spPr bwMode="auto">
          <a:xfrm>
            <a:off x="2377440" y="0"/>
            <a:ext cx="9418320"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40" dirty="0">
                <a:solidFill>
                  <a:schemeClr val="tx2"/>
                </a:solidFill>
                <a:effectLst>
                  <a:outerShdw blurRad="38100" dist="38100" dir="2700000" algn="tl">
                    <a:srgbClr val="C0C0C0"/>
                  </a:outerShdw>
                </a:effectLst>
                <a:cs typeface="Times New Roman" panose="02020603050405020304" pitchFamily="18" charset="0"/>
              </a:rPr>
              <a:t>Effect of Demand Growth in Space Market: </a:t>
            </a:r>
            <a:r>
              <a:rPr lang="en-US" altLang="en-US" sz="1440" b="1" i="1" dirty="0">
                <a:solidFill>
                  <a:srgbClr val="FF0000"/>
                </a:solidFill>
                <a:effectLst>
                  <a:outerShdw blurRad="38100" dist="38100" dir="2700000" algn="tl">
                    <a:srgbClr val="C0C0C0"/>
                  </a:outerShdw>
                </a:effectLst>
                <a:cs typeface="Times New Roman" panose="02020603050405020304" pitchFamily="18" charset="0"/>
              </a:rPr>
              <a:t>First phase…</a:t>
            </a:r>
          </a:p>
        </p:txBody>
      </p:sp>
      <p:sp>
        <p:nvSpPr>
          <p:cNvPr id="7203" name="Text Box 35">
            <a:extLst>
              <a:ext uri="{FF2B5EF4-FFF2-40B4-BE49-F238E27FC236}">
                <a16:creationId xmlns:a16="http://schemas.microsoft.com/office/drawing/2014/main" id="{2354F1CB-FC66-D0ED-32DA-8A3B7335F10D}"/>
              </a:ext>
            </a:extLst>
          </p:cNvPr>
          <p:cNvSpPr txBox="1">
            <a:spLocks noChangeArrowheads="1"/>
          </p:cNvSpPr>
          <p:nvPr/>
        </p:nvSpPr>
        <p:spPr bwMode="auto">
          <a:xfrm>
            <a:off x="9235440" y="731521"/>
            <a:ext cx="2286000" cy="97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920" b="1" i="1">
                <a:solidFill>
                  <a:srgbClr val="FF0000"/>
                </a:solidFill>
                <a:latin typeface="Times New Roman" panose="02020603050405020304" pitchFamily="18" charset="0"/>
              </a:rPr>
              <a:t>Can this be a long-run equilibrium result?…</a:t>
            </a:r>
          </a:p>
        </p:txBody>
      </p:sp>
      <p:sp>
        <p:nvSpPr>
          <p:cNvPr id="7204" name="Line 36">
            <a:extLst>
              <a:ext uri="{FF2B5EF4-FFF2-40B4-BE49-F238E27FC236}">
                <a16:creationId xmlns:a16="http://schemas.microsoft.com/office/drawing/2014/main" id="{1B683391-577E-1F28-78AE-7A56133F25AA}"/>
              </a:ext>
            </a:extLst>
          </p:cNvPr>
          <p:cNvSpPr>
            <a:spLocks noChangeShapeType="1"/>
          </p:cNvSpPr>
          <p:nvPr/>
        </p:nvSpPr>
        <p:spPr bwMode="auto">
          <a:xfrm>
            <a:off x="3200400" y="4663440"/>
            <a:ext cx="0" cy="329184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2160"/>
          </a:p>
        </p:txBody>
      </p:sp>
      <p:sp>
        <p:nvSpPr>
          <p:cNvPr id="7205" name="Line 37">
            <a:extLst>
              <a:ext uri="{FF2B5EF4-FFF2-40B4-BE49-F238E27FC236}">
                <a16:creationId xmlns:a16="http://schemas.microsoft.com/office/drawing/2014/main" id="{D729EFB5-CF2A-3987-5A84-A59396F84C41}"/>
              </a:ext>
            </a:extLst>
          </p:cNvPr>
          <p:cNvSpPr>
            <a:spLocks noChangeShapeType="1"/>
          </p:cNvSpPr>
          <p:nvPr/>
        </p:nvSpPr>
        <p:spPr bwMode="auto">
          <a:xfrm>
            <a:off x="3200400" y="7863840"/>
            <a:ext cx="6309360"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2160"/>
          </a:p>
        </p:txBody>
      </p:sp>
      <p:sp>
        <p:nvSpPr>
          <p:cNvPr id="7206" name="Line 38">
            <a:extLst>
              <a:ext uri="{FF2B5EF4-FFF2-40B4-BE49-F238E27FC236}">
                <a16:creationId xmlns:a16="http://schemas.microsoft.com/office/drawing/2014/main" id="{47D07FDA-4044-2E55-F24A-0445832103E1}"/>
              </a:ext>
            </a:extLst>
          </p:cNvPr>
          <p:cNvSpPr>
            <a:spLocks noChangeShapeType="1"/>
          </p:cNvSpPr>
          <p:nvPr/>
        </p:nvSpPr>
        <p:spPr bwMode="auto">
          <a:xfrm flipV="1">
            <a:off x="9509760" y="3657600"/>
            <a:ext cx="0" cy="420624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2160"/>
          </a:p>
        </p:txBody>
      </p:sp>
      <p:sp>
        <p:nvSpPr>
          <p:cNvPr id="7207" name="Text Box 39">
            <a:extLst>
              <a:ext uri="{FF2B5EF4-FFF2-40B4-BE49-F238E27FC236}">
                <a16:creationId xmlns:a16="http://schemas.microsoft.com/office/drawing/2014/main" id="{217B5562-6DC5-500C-AC57-EDE23DE19C80}"/>
              </a:ext>
            </a:extLst>
          </p:cNvPr>
          <p:cNvSpPr txBox="1">
            <a:spLocks noChangeArrowheads="1"/>
          </p:cNvSpPr>
          <p:nvPr/>
        </p:nvSpPr>
        <p:spPr bwMode="auto">
          <a:xfrm>
            <a:off x="9418320" y="1920240"/>
            <a:ext cx="228600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920" b="1" i="1">
                <a:solidFill>
                  <a:srgbClr val="FF0000"/>
                </a:solidFill>
                <a:latin typeface="Times New Roman" panose="02020603050405020304" pitchFamily="18" charset="0"/>
              </a:rPr>
              <a:t>Doesn’t form a rectangle.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4" fill="hold" nodeType="clickEffect">
                                  <p:stCondLst>
                                    <p:cond delay="0"/>
                                  </p:stCondLst>
                                  <p:childTnLst>
                                    <p:set>
                                      <p:cBhvr>
                                        <p:cTn id="6" dur="1" fill="hold">
                                          <p:stCondLst>
                                            <p:cond delay="0"/>
                                          </p:stCondLst>
                                        </p:cTn>
                                        <p:tgtEl>
                                          <p:spTgt spid="7195"/>
                                        </p:tgtEl>
                                        <p:attrNameLst>
                                          <p:attrName>style.visibility</p:attrName>
                                        </p:attrNameLst>
                                      </p:cBhvr>
                                      <p:to>
                                        <p:strVal val="visible"/>
                                      </p:to>
                                    </p:set>
                                    <p:anim calcmode="lin" valueType="num">
                                      <p:cBhvr>
                                        <p:cTn id="7" dur="500" fill="hold"/>
                                        <p:tgtEl>
                                          <p:spTgt spid="7195"/>
                                        </p:tgtEl>
                                        <p:attrNameLst>
                                          <p:attrName>ppt_x</p:attrName>
                                        </p:attrNameLst>
                                      </p:cBhvr>
                                      <p:tavLst>
                                        <p:tav tm="0">
                                          <p:val>
                                            <p:strVal val="#ppt_x"/>
                                          </p:val>
                                        </p:tav>
                                        <p:tav tm="100000">
                                          <p:val>
                                            <p:strVal val="#ppt_x"/>
                                          </p:val>
                                        </p:tav>
                                      </p:tavLst>
                                    </p:anim>
                                    <p:anim calcmode="lin" valueType="num">
                                      <p:cBhvr>
                                        <p:cTn id="8" dur="500" fill="hold"/>
                                        <p:tgtEl>
                                          <p:spTgt spid="7195"/>
                                        </p:tgtEl>
                                        <p:attrNameLst>
                                          <p:attrName>ppt_y</p:attrName>
                                        </p:attrNameLst>
                                      </p:cBhvr>
                                      <p:tavLst>
                                        <p:tav tm="0">
                                          <p:val>
                                            <p:strVal val="#ppt_y+#ppt_h/2"/>
                                          </p:val>
                                        </p:tav>
                                        <p:tav tm="100000">
                                          <p:val>
                                            <p:strVal val="#ppt_y"/>
                                          </p:val>
                                        </p:tav>
                                      </p:tavLst>
                                    </p:anim>
                                    <p:anim calcmode="lin" valueType="num">
                                      <p:cBhvr>
                                        <p:cTn id="9" dur="500" fill="hold"/>
                                        <p:tgtEl>
                                          <p:spTgt spid="7195"/>
                                        </p:tgtEl>
                                        <p:attrNameLst>
                                          <p:attrName>ppt_w</p:attrName>
                                        </p:attrNameLst>
                                      </p:cBhvr>
                                      <p:tavLst>
                                        <p:tav tm="0">
                                          <p:val>
                                            <p:strVal val="#ppt_w"/>
                                          </p:val>
                                        </p:tav>
                                        <p:tav tm="100000">
                                          <p:val>
                                            <p:strVal val="#ppt_w"/>
                                          </p:val>
                                        </p:tav>
                                      </p:tavLst>
                                    </p:anim>
                                    <p:anim calcmode="lin" valueType="num">
                                      <p:cBhvr>
                                        <p:cTn id="10" dur="500" fill="hold"/>
                                        <p:tgtEl>
                                          <p:spTgt spid="7195"/>
                                        </p:tgtEl>
                                        <p:attrNameLst>
                                          <p:attrName>ppt_h</p:attrName>
                                        </p:attrNameLst>
                                      </p:cBhvr>
                                      <p:tavLst>
                                        <p:tav tm="0">
                                          <p:val>
                                            <p:fltVal val="0"/>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2" fill="hold" nodeType="clickEffect">
                                  <p:stCondLst>
                                    <p:cond delay="0"/>
                                  </p:stCondLst>
                                  <p:childTnLst>
                                    <p:set>
                                      <p:cBhvr>
                                        <p:cTn id="14" dur="1" fill="hold">
                                          <p:stCondLst>
                                            <p:cond delay="0"/>
                                          </p:stCondLst>
                                        </p:cTn>
                                        <p:tgtEl>
                                          <p:spTgt spid="7196"/>
                                        </p:tgtEl>
                                        <p:attrNameLst>
                                          <p:attrName>style.visibility</p:attrName>
                                        </p:attrNameLst>
                                      </p:cBhvr>
                                      <p:to>
                                        <p:strVal val="visible"/>
                                      </p:to>
                                    </p:set>
                                    <p:anim calcmode="lin" valueType="num">
                                      <p:cBhvr>
                                        <p:cTn id="15" dur="500" fill="hold"/>
                                        <p:tgtEl>
                                          <p:spTgt spid="7196"/>
                                        </p:tgtEl>
                                        <p:attrNameLst>
                                          <p:attrName>ppt_x</p:attrName>
                                        </p:attrNameLst>
                                      </p:cBhvr>
                                      <p:tavLst>
                                        <p:tav tm="0">
                                          <p:val>
                                            <p:strVal val="#ppt_x+#ppt_w/2"/>
                                          </p:val>
                                        </p:tav>
                                        <p:tav tm="100000">
                                          <p:val>
                                            <p:strVal val="#ppt_x"/>
                                          </p:val>
                                        </p:tav>
                                      </p:tavLst>
                                    </p:anim>
                                    <p:anim calcmode="lin" valueType="num">
                                      <p:cBhvr>
                                        <p:cTn id="16" dur="500" fill="hold"/>
                                        <p:tgtEl>
                                          <p:spTgt spid="7196"/>
                                        </p:tgtEl>
                                        <p:attrNameLst>
                                          <p:attrName>ppt_y</p:attrName>
                                        </p:attrNameLst>
                                      </p:cBhvr>
                                      <p:tavLst>
                                        <p:tav tm="0">
                                          <p:val>
                                            <p:strVal val="#ppt_y"/>
                                          </p:val>
                                        </p:tav>
                                        <p:tav tm="100000">
                                          <p:val>
                                            <p:strVal val="#ppt_y"/>
                                          </p:val>
                                        </p:tav>
                                      </p:tavLst>
                                    </p:anim>
                                    <p:anim calcmode="lin" valueType="num">
                                      <p:cBhvr>
                                        <p:cTn id="17" dur="500" fill="hold"/>
                                        <p:tgtEl>
                                          <p:spTgt spid="7196"/>
                                        </p:tgtEl>
                                        <p:attrNameLst>
                                          <p:attrName>ppt_w</p:attrName>
                                        </p:attrNameLst>
                                      </p:cBhvr>
                                      <p:tavLst>
                                        <p:tav tm="0">
                                          <p:val>
                                            <p:fltVal val="0"/>
                                          </p:val>
                                        </p:tav>
                                        <p:tav tm="100000">
                                          <p:val>
                                            <p:strVal val="#ppt_w"/>
                                          </p:val>
                                        </p:tav>
                                      </p:tavLst>
                                    </p:anim>
                                    <p:anim calcmode="lin" valueType="num">
                                      <p:cBhvr>
                                        <p:cTn id="18" dur="500" fill="hold"/>
                                        <p:tgtEl>
                                          <p:spTgt spid="7196"/>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1" fill="hold" nodeType="clickEffect">
                                  <p:stCondLst>
                                    <p:cond delay="0"/>
                                  </p:stCondLst>
                                  <p:childTnLst>
                                    <p:set>
                                      <p:cBhvr>
                                        <p:cTn id="22" dur="1" fill="hold">
                                          <p:stCondLst>
                                            <p:cond delay="0"/>
                                          </p:stCondLst>
                                        </p:cTn>
                                        <p:tgtEl>
                                          <p:spTgt spid="7199"/>
                                        </p:tgtEl>
                                        <p:attrNameLst>
                                          <p:attrName>style.visibility</p:attrName>
                                        </p:attrNameLst>
                                      </p:cBhvr>
                                      <p:to>
                                        <p:strVal val="visible"/>
                                      </p:to>
                                    </p:set>
                                    <p:anim calcmode="lin" valueType="num">
                                      <p:cBhvr>
                                        <p:cTn id="23" dur="500" fill="hold"/>
                                        <p:tgtEl>
                                          <p:spTgt spid="7199"/>
                                        </p:tgtEl>
                                        <p:attrNameLst>
                                          <p:attrName>ppt_x</p:attrName>
                                        </p:attrNameLst>
                                      </p:cBhvr>
                                      <p:tavLst>
                                        <p:tav tm="0">
                                          <p:val>
                                            <p:strVal val="#ppt_x"/>
                                          </p:val>
                                        </p:tav>
                                        <p:tav tm="100000">
                                          <p:val>
                                            <p:strVal val="#ppt_x"/>
                                          </p:val>
                                        </p:tav>
                                      </p:tavLst>
                                    </p:anim>
                                    <p:anim calcmode="lin" valueType="num">
                                      <p:cBhvr>
                                        <p:cTn id="24" dur="500" fill="hold"/>
                                        <p:tgtEl>
                                          <p:spTgt spid="7199"/>
                                        </p:tgtEl>
                                        <p:attrNameLst>
                                          <p:attrName>ppt_y</p:attrName>
                                        </p:attrNameLst>
                                      </p:cBhvr>
                                      <p:tavLst>
                                        <p:tav tm="0">
                                          <p:val>
                                            <p:strVal val="#ppt_y-#ppt_h/2"/>
                                          </p:val>
                                        </p:tav>
                                        <p:tav tm="100000">
                                          <p:val>
                                            <p:strVal val="#ppt_y"/>
                                          </p:val>
                                        </p:tav>
                                      </p:tavLst>
                                    </p:anim>
                                    <p:anim calcmode="lin" valueType="num">
                                      <p:cBhvr>
                                        <p:cTn id="25" dur="500" fill="hold"/>
                                        <p:tgtEl>
                                          <p:spTgt spid="7199"/>
                                        </p:tgtEl>
                                        <p:attrNameLst>
                                          <p:attrName>ppt_w</p:attrName>
                                        </p:attrNameLst>
                                      </p:cBhvr>
                                      <p:tavLst>
                                        <p:tav tm="0">
                                          <p:val>
                                            <p:strVal val="#ppt_w"/>
                                          </p:val>
                                        </p:tav>
                                        <p:tav tm="100000">
                                          <p:val>
                                            <p:strVal val="#ppt_w"/>
                                          </p:val>
                                        </p:tav>
                                      </p:tavLst>
                                    </p:anim>
                                    <p:anim calcmode="lin" valueType="num">
                                      <p:cBhvr>
                                        <p:cTn id="26" dur="500" fill="hold"/>
                                        <p:tgtEl>
                                          <p:spTgt spid="7199"/>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 fill="hold" nodeType="clickEffect">
                                  <p:stCondLst>
                                    <p:cond delay="0"/>
                                  </p:stCondLst>
                                  <p:childTnLst>
                                    <p:set>
                                      <p:cBhvr>
                                        <p:cTn id="30" dur="1" fill="hold">
                                          <p:stCondLst>
                                            <p:cond delay="0"/>
                                          </p:stCondLst>
                                        </p:cTn>
                                        <p:tgtEl>
                                          <p:spTgt spid="7204"/>
                                        </p:tgtEl>
                                        <p:attrNameLst>
                                          <p:attrName>style.visibility</p:attrName>
                                        </p:attrNameLst>
                                      </p:cBhvr>
                                      <p:to>
                                        <p:strVal val="visible"/>
                                      </p:to>
                                    </p:set>
                                    <p:anim calcmode="lin" valueType="num">
                                      <p:cBhvr>
                                        <p:cTn id="31" dur="500" fill="hold"/>
                                        <p:tgtEl>
                                          <p:spTgt spid="7204"/>
                                        </p:tgtEl>
                                        <p:attrNameLst>
                                          <p:attrName>ppt_x</p:attrName>
                                        </p:attrNameLst>
                                      </p:cBhvr>
                                      <p:tavLst>
                                        <p:tav tm="0">
                                          <p:val>
                                            <p:strVal val="#ppt_x"/>
                                          </p:val>
                                        </p:tav>
                                        <p:tav tm="100000">
                                          <p:val>
                                            <p:strVal val="#ppt_x"/>
                                          </p:val>
                                        </p:tav>
                                      </p:tavLst>
                                    </p:anim>
                                    <p:anim calcmode="lin" valueType="num">
                                      <p:cBhvr>
                                        <p:cTn id="32" dur="500" fill="hold"/>
                                        <p:tgtEl>
                                          <p:spTgt spid="7204"/>
                                        </p:tgtEl>
                                        <p:attrNameLst>
                                          <p:attrName>ppt_y</p:attrName>
                                        </p:attrNameLst>
                                      </p:cBhvr>
                                      <p:tavLst>
                                        <p:tav tm="0">
                                          <p:val>
                                            <p:strVal val="#ppt_y-#ppt_h/2"/>
                                          </p:val>
                                        </p:tav>
                                        <p:tav tm="100000">
                                          <p:val>
                                            <p:strVal val="#ppt_y"/>
                                          </p:val>
                                        </p:tav>
                                      </p:tavLst>
                                    </p:anim>
                                    <p:anim calcmode="lin" valueType="num">
                                      <p:cBhvr>
                                        <p:cTn id="33" dur="500" fill="hold"/>
                                        <p:tgtEl>
                                          <p:spTgt spid="7204"/>
                                        </p:tgtEl>
                                        <p:attrNameLst>
                                          <p:attrName>ppt_w</p:attrName>
                                        </p:attrNameLst>
                                      </p:cBhvr>
                                      <p:tavLst>
                                        <p:tav tm="0">
                                          <p:val>
                                            <p:strVal val="#ppt_w"/>
                                          </p:val>
                                        </p:tav>
                                        <p:tav tm="100000">
                                          <p:val>
                                            <p:strVal val="#ppt_w"/>
                                          </p:val>
                                        </p:tav>
                                      </p:tavLst>
                                    </p:anim>
                                    <p:anim calcmode="lin" valueType="num">
                                      <p:cBhvr>
                                        <p:cTn id="34" dur="500" fill="hold"/>
                                        <p:tgtEl>
                                          <p:spTgt spid="7204"/>
                                        </p:tgtEl>
                                        <p:attrNameLst>
                                          <p:attrName>ppt_h</p:attrName>
                                        </p:attrNameLst>
                                      </p:cBhvr>
                                      <p:tavLst>
                                        <p:tav tm="0">
                                          <p:val>
                                            <p:fltVal val="0"/>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nodeType="clickEffect">
                                  <p:stCondLst>
                                    <p:cond delay="0"/>
                                  </p:stCondLst>
                                  <p:childTnLst>
                                    <p:set>
                                      <p:cBhvr>
                                        <p:cTn id="38" dur="1" fill="hold">
                                          <p:stCondLst>
                                            <p:cond delay="0"/>
                                          </p:stCondLst>
                                        </p:cTn>
                                        <p:tgtEl>
                                          <p:spTgt spid="7205"/>
                                        </p:tgtEl>
                                        <p:attrNameLst>
                                          <p:attrName>style.visibility</p:attrName>
                                        </p:attrNameLst>
                                      </p:cBhvr>
                                      <p:to>
                                        <p:strVal val="visible"/>
                                      </p:to>
                                    </p:set>
                                    <p:anim calcmode="lin" valueType="num">
                                      <p:cBhvr>
                                        <p:cTn id="39" dur="500" fill="hold"/>
                                        <p:tgtEl>
                                          <p:spTgt spid="7205"/>
                                        </p:tgtEl>
                                        <p:attrNameLst>
                                          <p:attrName>ppt_x</p:attrName>
                                        </p:attrNameLst>
                                      </p:cBhvr>
                                      <p:tavLst>
                                        <p:tav tm="0">
                                          <p:val>
                                            <p:strVal val="#ppt_x-#ppt_w/2"/>
                                          </p:val>
                                        </p:tav>
                                        <p:tav tm="100000">
                                          <p:val>
                                            <p:strVal val="#ppt_x"/>
                                          </p:val>
                                        </p:tav>
                                      </p:tavLst>
                                    </p:anim>
                                    <p:anim calcmode="lin" valueType="num">
                                      <p:cBhvr>
                                        <p:cTn id="40" dur="500" fill="hold"/>
                                        <p:tgtEl>
                                          <p:spTgt spid="7205"/>
                                        </p:tgtEl>
                                        <p:attrNameLst>
                                          <p:attrName>ppt_y</p:attrName>
                                        </p:attrNameLst>
                                      </p:cBhvr>
                                      <p:tavLst>
                                        <p:tav tm="0">
                                          <p:val>
                                            <p:strVal val="#ppt_y"/>
                                          </p:val>
                                        </p:tav>
                                        <p:tav tm="100000">
                                          <p:val>
                                            <p:strVal val="#ppt_y"/>
                                          </p:val>
                                        </p:tav>
                                      </p:tavLst>
                                    </p:anim>
                                    <p:anim calcmode="lin" valueType="num">
                                      <p:cBhvr>
                                        <p:cTn id="41" dur="500" fill="hold"/>
                                        <p:tgtEl>
                                          <p:spTgt spid="7205"/>
                                        </p:tgtEl>
                                        <p:attrNameLst>
                                          <p:attrName>ppt_w</p:attrName>
                                        </p:attrNameLst>
                                      </p:cBhvr>
                                      <p:tavLst>
                                        <p:tav tm="0">
                                          <p:val>
                                            <p:fltVal val="0"/>
                                          </p:val>
                                        </p:tav>
                                        <p:tav tm="100000">
                                          <p:val>
                                            <p:strVal val="#ppt_w"/>
                                          </p:val>
                                        </p:tav>
                                      </p:tavLst>
                                    </p:anim>
                                    <p:anim calcmode="lin" valueType="num">
                                      <p:cBhvr>
                                        <p:cTn id="42" dur="500" fill="hold"/>
                                        <p:tgtEl>
                                          <p:spTgt spid="7205"/>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4" fill="hold" nodeType="clickEffect">
                                  <p:stCondLst>
                                    <p:cond delay="0"/>
                                  </p:stCondLst>
                                  <p:childTnLst>
                                    <p:set>
                                      <p:cBhvr>
                                        <p:cTn id="46" dur="1" fill="hold">
                                          <p:stCondLst>
                                            <p:cond delay="0"/>
                                          </p:stCondLst>
                                        </p:cTn>
                                        <p:tgtEl>
                                          <p:spTgt spid="7206"/>
                                        </p:tgtEl>
                                        <p:attrNameLst>
                                          <p:attrName>style.visibility</p:attrName>
                                        </p:attrNameLst>
                                      </p:cBhvr>
                                      <p:to>
                                        <p:strVal val="visible"/>
                                      </p:to>
                                    </p:set>
                                    <p:anim calcmode="lin" valueType="num">
                                      <p:cBhvr>
                                        <p:cTn id="47" dur="500" fill="hold"/>
                                        <p:tgtEl>
                                          <p:spTgt spid="7206"/>
                                        </p:tgtEl>
                                        <p:attrNameLst>
                                          <p:attrName>ppt_x</p:attrName>
                                        </p:attrNameLst>
                                      </p:cBhvr>
                                      <p:tavLst>
                                        <p:tav tm="0">
                                          <p:val>
                                            <p:strVal val="#ppt_x"/>
                                          </p:val>
                                        </p:tav>
                                        <p:tav tm="100000">
                                          <p:val>
                                            <p:strVal val="#ppt_x"/>
                                          </p:val>
                                        </p:tav>
                                      </p:tavLst>
                                    </p:anim>
                                    <p:anim calcmode="lin" valueType="num">
                                      <p:cBhvr>
                                        <p:cTn id="48" dur="500" fill="hold"/>
                                        <p:tgtEl>
                                          <p:spTgt spid="7206"/>
                                        </p:tgtEl>
                                        <p:attrNameLst>
                                          <p:attrName>ppt_y</p:attrName>
                                        </p:attrNameLst>
                                      </p:cBhvr>
                                      <p:tavLst>
                                        <p:tav tm="0">
                                          <p:val>
                                            <p:strVal val="#ppt_y+#ppt_h/2"/>
                                          </p:val>
                                        </p:tav>
                                        <p:tav tm="100000">
                                          <p:val>
                                            <p:strVal val="#ppt_y"/>
                                          </p:val>
                                        </p:tav>
                                      </p:tavLst>
                                    </p:anim>
                                    <p:anim calcmode="lin" valueType="num">
                                      <p:cBhvr>
                                        <p:cTn id="49" dur="500" fill="hold"/>
                                        <p:tgtEl>
                                          <p:spTgt spid="7206"/>
                                        </p:tgtEl>
                                        <p:attrNameLst>
                                          <p:attrName>ppt_w</p:attrName>
                                        </p:attrNameLst>
                                      </p:cBhvr>
                                      <p:tavLst>
                                        <p:tav tm="0">
                                          <p:val>
                                            <p:strVal val="#ppt_w"/>
                                          </p:val>
                                        </p:tav>
                                        <p:tav tm="100000">
                                          <p:val>
                                            <p:strVal val="#ppt_w"/>
                                          </p:val>
                                        </p:tav>
                                      </p:tavLst>
                                    </p:anim>
                                    <p:anim calcmode="lin" valueType="num">
                                      <p:cBhvr>
                                        <p:cTn id="50" dur="500" fill="hold"/>
                                        <p:tgtEl>
                                          <p:spTgt spid="7206"/>
                                        </p:tgtEl>
                                        <p:attrNameLst>
                                          <p:attrName>ppt_h</p:attrName>
                                        </p:attrNameLst>
                                      </p:cBhvr>
                                      <p:tavLst>
                                        <p:tav tm="0">
                                          <p:val>
                                            <p:fltVal val="0"/>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7203"/>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72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3" grpId="0" autoUpdateAnimBg="0"/>
      <p:bldP spid="7207"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Line 2">
            <a:extLst>
              <a:ext uri="{FF2B5EF4-FFF2-40B4-BE49-F238E27FC236}">
                <a16:creationId xmlns:a16="http://schemas.microsoft.com/office/drawing/2014/main" id="{76453DBC-92C5-FD85-CE6E-3F850F051FC4}"/>
              </a:ext>
            </a:extLst>
          </p:cNvPr>
          <p:cNvSpPr>
            <a:spLocks noChangeShapeType="1"/>
          </p:cNvSpPr>
          <p:nvPr/>
        </p:nvSpPr>
        <p:spPr bwMode="auto">
          <a:xfrm>
            <a:off x="5833110" y="438150"/>
            <a:ext cx="1906" cy="7682866"/>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8195" name="Line 3">
            <a:extLst>
              <a:ext uri="{FF2B5EF4-FFF2-40B4-BE49-F238E27FC236}">
                <a16:creationId xmlns:a16="http://schemas.microsoft.com/office/drawing/2014/main" id="{459BC2DD-D2D2-BF66-EE1F-468BAC5D8531}"/>
              </a:ext>
            </a:extLst>
          </p:cNvPr>
          <p:cNvSpPr>
            <a:spLocks noChangeShapeType="1"/>
          </p:cNvSpPr>
          <p:nvPr/>
        </p:nvSpPr>
        <p:spPr bwMode="auto">
          <a:xfrm>
            <a:off x="2322196" y="4608196"/>
            <a:ext cx="7572374" cy="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8196" name="Line 4">
            <a:extLst>
              <a:ext uri="{FF2B5EF4-FFF2-40B4-BE49-F238E27FC236}">
                <a16:creationId xmlns:a16="http://schemas.microsoft.com/office/drawing/2014/main" id="{00C1107F-CE8B-68D5-209D-493F8CC5F7C7}"/>
              </a:ext>
            </a:extLst>
          </p:cNvPr>
          <p:cNvSpPr>
            <a:spLocks noChangeShapeType="1"/>
          </p:cNvSpPr>
          <p:nvPr/>
        </p:nvSpPr>
        <p:spPr bwMode="auto">
          <a:xfrm>
            <a:off x="2981326" y="2084070"/>
            <a:ext cx="6254114" cy="5488306"/>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8197" name="Rectangle 5">
            <a:extLst>
              <a:ext uri="{FF2B5EF4-FFF2-40B4-BE49-F238E27FC236}">
                <a16:creationId xmlns:a16="http://schemas.microsoft.com/office/drawing/2014/main" id="{FC971786-C181-9042-BCB3-DBFC6EDD8F1F}"/>
              </a:ext>
            </a:extLst>
          </p:cNvPr>
          <p:cNvSpPr>
            <a:spLocks noChangeArrowheads="1"/>
          </p:cNvSpPr>
          <p:nvPr/>
        </p:nvSpPr>
        <p:spPr bwMode="auto">
          <a:xfrm>
            <a:off x="3968116" y="2962276"/>
            <a:ext cx="3950970" cy="3402330"/>
          </a:xfrm>
          <a:prstGeom prst="rect">
            <a:avLst/>
          </a:prstGeom>
          <a:noFill/>
          <a:ln w="6350">
            <a:solidFill>
              <a:schemeClr val="folHlink"/>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8198" name="Line 6">
            <a:extLst>
              <a:ext uri="{FF2B5EF4-FFF2-40B4-BE49-F238E27FC236}">
                <a16:creationId xmlns:a16="http://schemas.microsoft.com/office/drawing/2014/main" id="{532A872A-654A-2BC6-9456-6C5D9D1BB128}"/>
              </a:ext>
            </a:extLst>
          </p:cNvPr>
          <p:cNvSpPr>
            <a:spLocks noChangeShapeType="1"/>
          </p:cNvSpPr>
          <p:nvPr/>
        </p:nvSpPr>
        <p:spPr bwMode="auto">
          <a:xfrm>
            <a:off x="6821806" y="1975486"/>
            <a:ext cx="2305050" cy="1975484"/>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8199" name="Rectangle 7">
            <a:extLst>
              <a:ext uri="{FF2B5EF4-FFF2-40B4-BE49-F238E27FC236}">
                <a16:creationId xmlns:a16="http://schemas.microsoft.com/office/drawing/2014/main" id="{E9D22BDA-36C2-6E77-2CBF-B77AF37ED06B}"/>
              </a:ext>
            </a:extLst>
          </p:cNvPr>
          <p:cNvSpPr>
            <a:spLocks noChangeArrowheads="1"/>
          </p:cNvSpPr>
          <p:nvPr/>
        </p:nvSpPr>
        <p:spPr bwMode="auto">
          <a:xfrm>
            <a:off x="5303520" y="731520"/>
            <a:ext cx="988696" cy="440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Rent $</a:t>
            </a:r>
          </a:p>
        </p:txBody>
      </p:sp>
      <p:sp>
        <p:nvSpPr>
          <p:cNvPr id="8200" name="Rectangle 8">
            <a:extLst>
              <a:ext uri="{FF2B5EF4-FFF2-40B4-BE49-F238E27FC236}">
                <a16:creationId xmlns:a16="http://schemas.microsoft.com/office/drawing/2014/main" id="{5E6836AC-C7C0-E8F5-867B-22B5D268DC19}"/>
              </a:ext>
            </a:extLst>
          </p:cNvPr>
          <p:cNvSpPr>
            <a:spLocks noChangeArrowheads="1"/>
          </p:cNvSpPr>
          <p:nvPr/>
        </p:nvSpPr>
        <p:spPr bwMode="auto">
          <a:xfrm>
            <a:off x="9016366" y="4718686"/>
            <a:ext cx="120777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Stock (SF)</a:t>
            </a:r>
            <a:endParaRPr lang="en-US" altLang="en-US" sz="1440">
              <a:latin typeface="Times New Roman" panose="02020603050405020304" pitchFamily="18" charset="0"/>
            </a:endParaRPr>
          </a:p>
        </p:txBody>
      </p:sp>
      <p:sp>
        <p:nvSpPr>
          <p:cNvPr id="8201" name="Rectangle 9">
            <a:extLst>
              <a:ext uri="{FF2B5EF4-FFF2-40B4-BE49-F238E27FC236}">
                <a16:creationId xmlns:a16="http://schemas.microsoft.com/office/drawing/2014/main" id="{26BCFCFF-8827-BB40-A29F-15D923EA5A3E}"/>
              </a:ext>
            </a:extLst>
          </p:cNvPr>
          <p:cNvSpPr>
            <a:spLocks noChangeArrowheads="1"/>
          </p:cNvSpPr>
          <p:nvPr/>
        </p:nvSpPr>
        <p:spPr bwMode="auto">
          <a:xfrm>
            <a:off x="2026920" y="4712970"/>
            <a:ext cx="988696" cy="440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Price $</a:t>
            </a:r>
            <a:endParaRPr lang="en-US" altLang="en-US" sz="1440">
              <a:latin typeface="Times New Roman" panose="02020603050405020304" pitchFamily="18" charset="0"/>
            </a:endParaRPr>
          </a:p>
        </p:txBody>
      </p:sp>
      <p:sp>
        <p:nvSpPr>
          <p:cNvPr id="8202" name="Rectangle 10">
            <a:extLst>
              <a:ext uri="{FF2B5EF4-FFF2-40B4-BE49-F238E27FC236}">
                <a16:creationId xmlns:a16="http://schemas.microsoft.com/office/drawing/2014/main" id="{8B937D3F-3D6C-2D37-9BDF-33494E376D4D}"/>
              </a:ext>
            </a:extLst>
          </p:cNvPr>
          <p:cNvSpPr>
            <a:spLocks noChangeArrowheads="1"/>
          </p:cNvSpPr>
          <p:nvPr/>
        </p:nvSpPr>
        <p:spPr bwMode="auto">
          <a:xfrm>
            <a:off x="5120640" y="7789546"/>
            <a:ext cx="2085976" cy="4400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Construction (SF)</a:t>
            </a:r>
            <a:endParaRPr lang="en-US" altLang="en-US" sz="1440">
              <a:latin typeface="Times New Roman" panose="02020603050405020304" pitchFamily="18" charset="0"/>
            </a:endParaRPr>
          </a:p>
        </p:txBody>
      </p:sp>
      <p:sp>
        <p:nvSpPr>
          <p:cNvPr id="8203" name="Rectangle 11">
            <a:extLst>
              <a:ext uri="{FF2B5EF4-FFF2-40B4-BE49-F238E27FC236}">
                <a16:creationId xmlns:a16="http://schemas.microsoft.com/office/drawing/2014/main" id="{BC0E39A6-E8DE-6F7D-AA01-6D472B2A9836}"/>
              </a:ext>
            </a:extLst>
          </p:cNvPr>
          <p:cNvSpPr>
            <a:spLocks noChangeArrowheads="1"/>
          </p:cNvSpPr>
          <p:nvPr/>
        </p:nvSpPr>
        <p:spPr bwMode="auto">
          <a:xfrm>
            <a:off x="6602731" y="7021831"/>
            <a:ext cx="1756410" cy="659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680">
                <a:latin typeface="Times New Roman" panose="02020603050405020304" pitchFamily="18" charset="0"/>
              </a:rPr>
              <a:t>Space Market:</a:t>
            </a:r>
          </a:p>
          <a:p>
            <a:pPr eaLnBrk="0" hangingPunct="0"/>
            <a:r>
              <a:rPr lang="en-US" altLang="en-US" sz="1680">
                <a:latin typeface="Times New Roman" panose="02020603050405020304" pitchFamily="18" charset="0"/>
              </a:rPr>
              <a:t>Stock Adjustment</a:t>
            </a:r>
            <a:endParaRPr lang="en-US" altLang="en-US" sz="1440">
              <a:latin typeface="Times New Roman" panose="02020603050405020304" pitchFamily="18" charset="0"/>
            </a:endParaRPr>
          </a:p>
        </p:txBody>
      </p:sp>
      <p:sp>
        <p:nvSpPr>
          <p:cNvPr id="8204" name="Rectangle 12">
            <a:extLst>
              <a:ext uri="{FF2B5EF4-FFF2-40B4-BE49-F238E27FC236}">
                <a16:creationId xmlns:a16="http://schemas.microsoft.com/office/drawing/2014/main" id="{A38947B8-A6B8-137A-3DCA-093FB3B719F7}"/>
              </a:ext>
            </a:extLst>
          </p:cNvPr>
          <p:cNvSpPr>
            <a:spLocks noChangeArrowheads="1"/>
          </p:cNvSpPr>
          <p:nvPr/>
        </p:nvSpPr>
        <p:spPr bwMode="auto">
          <a:xfrm>
            <a:off x="2103120" y="6364606"/>
            <a:ext cx="1426846" cy="659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680">
                <a:latin typeface="Times New Roman" panose="02020603050405020304" pitchFamily="18" charset="0"/>
              </a:rPr>
              <a:t>Asset Market:</a:t>
            </a:r>
          </a:p>
          <a:p>
            <a:pPr eaLnBrk="0" hangingPunct="0"/>
            <a:r>
              <a:rPr lang="en-US" altLang="en-US" sz="1680">
                <a:latin typeface="Times New Roman" panose="02020603050405020304" pitchFamily="18" charset="0"/>
              </a:rPr>
              <a:t>Construction</a:t>
            </a:r>
            <a:endParaRPr lang="en-US" altLang="en-US" sz="1440">
              <a:latin typeface="Times New Roman" panose="02020603050405020304" pitchFamily="18" charset="0"/>
            </a:endParaRPr>
          </a:p>
        </p:txBody>
      </p:sp>
      <p:sp>
        <p:nvSpPr>
          <p:cNvPr id="8205" name="Rectangle 13">
            <a:extLst>
              <a:ext uri="{FF2B5EF4-FFF2-40B4-BE49-F238E27FC236}">
                <a16:creationId xmlns:a16="http://schemas.microsoft.com/office/drawing/2014/main" id="{F53610E4-3098-1E76-7A4A-A96EBFFDB9D6}"/>
              </a:ext>
            </a:extLst>
          </p:cNvPr>
          <p:cNvSpPr>
            <a:spLocks noChangeArrowheads="1"/>
          </p:cNvSpPr>
          <p:nvPr/>
        </p:nvSpPr>
        <p:spPr bwMode="auto">
          <a:xfrm>
            <a:off x="7479031" y="986791"/>
            <a:ext cx="1977390" cy="659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680">
                <a:latin typeface="Times New Roman" panose="02020603050405020304" pitchFamily="18" charset="0"/>
              </a:rPr>
              <a:t>Space Market:</a:t>
            </a:r>
          </a:p>
          <a:p>
            <a:pPr eaLnBrk="0" hangingPunct="0"/>
            <a:r>
              <a:rPr lang="en-US" altLang="en-US" sz="1680">
                <a:latin typeface="Times New Roman" panose="02020603050405020304" pitchFamily="18" charset="0"/>
              </a:rPr>
              <a:t>Rent Determination</a:t>
            </a:r>
            <a:endParaRPr lang="en-US" altLang="en-US" sz="1440">
              <a:latin typeface="Times New Roman" panose="02020603050405020304" pitchFamily="18" charset="0"/>
            </a:endParaRPr>
          </a:p>
        </p:txBody>
      </p:sp>
      <p:sp>
        <p:nvSpPr>
          <p:cNvPr id="8206" name="Rectangle 14">
            <a:extLst>
              <a:ext uri="{FF2B5EF4-FFF2-40B4-BE49-F238E27FC236}">
                <a16:creationId xmlns:a16="http://schemas.microsoft.com/office/drawing/2014/main" id="{639B28B4-46CF-0DEA-00C6-E322A42851C5}"/>
              </a:ext>
            </a:extLst>
          </p:cNvPr>
          <p:cNvSpPr>
            <a:spLocks noChangeArrowheads="1"/>
          </p:cNvSpPr>
          <p:nvPr/>
        </p:nvSpPr>
        <p:spPr bwMode="auto">
          <a:xfrm>
            <a:off x="2981326" y="1097281"/>
            <a:ext cx="1426844" cy="659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680">
                <a:latin typeface="Times New Roman" panose="02020603050405020304" pitchFamily="18" charset="0"/>
              </a:rPr>
              <a:t>Asset Market:</a:t>
            </a:r>
          </a:p>
          <a:p>
            <a:pPr eaLnBrk="0" hangingPunct="0"/>
            <a:r>
              <a:rPr lang="en-US" altLang="en-US" sz="1680">
                <a:latin typeface="Times New Roman" panose="02020603050405020304" pitchFamily="18" charset="0"/>
              </a:rPr>
              <a:t>Valuation</a:t>
            </a:r>
            <a:endParaRPr lang="en-US" altLang="en-US" sz="1440">
              <a:latin typeface="Times New Roman" panose="02020603050405020304" pitchFamily="18" charset="0"/>
            </a:endParaRPr>
          </a:p>
        </p:txBody>
      </p:sp>
      <p:sp>
        <p:nvSpPr>
          <p:cNvPr id="8207" name="Rectangle 15">
            <a:extLst>
              <a:ext uri="{FF2B5EF4-FFF2-40B4-BE49-F238E27FC236}">
                <a16:creationId xmlns:a16="http://schemas.microsoft.com/office/drawing/2014/main" id="{DAFD952C-D34D-331D-EE77-5AD96DE232F9}"/>
              </a:ext>
            </a:extLst>
          </p:cNvPr>
          <p:cNvSpPr>
            <a:spLocks noChangeArrowheads="1"/>
          </p:cNvSpPr>
          <p:nvPr/>
        </p:nvSpPr>
        <p:spPr bwMode="auto">
          <a:xfrm>
            <a:off x="7479031" y="4718686"/>
            <a:ext cx="33147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Q*</a:t>
            </a:r>
            <a:endParaRPr lang="en-US" altLang="en-US" sz="1440">
              <a:latin typeface="Times New Roman" panose="02020603050405020304" pitchFamily="18" charset="0"/>
            </a:endParaRPr>
          </a:p>
        </p:txBody>
      </p:sp>
      <p:sp>
        <p:nvSpPr>
          <p:cNvPr id="8208" name="Rectangle 16">
            <a:extLst>
              <a:ext uri="{FF2B5EF4-FFF2-40B4-BE49-F238E27FC236}">
                <a16:creationId xmlns:a16="http://schemas.microsoft.com/office/drawing/2014/main" id="{C61070A5-75EB-E3ED-6957-8911D90DFAB7}"/>
              </a:ext>
            </a:extLst>
          </p:cNvPr>
          <p:cNvSpPr>
            <a:spLocks noChangeArrowheads="1"/>
          </p:cNvSpPr>
          <p:nvPr/>
        </p:nvSpPr>
        <p:spPr bwMode="auto">
          <a:xfrm>
            <a:off x="5943600" y="3072766"/>
            <a:ext cx="440056"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R*</a:t>
            </a:r>
            <a:endParaRPr lang="en-US" altLang="en-US" sz="1440">
              <a:latin typeface="Times New Roman" panose="02020603050405020304" pitchFamily="18" charset="0"/>
            </a:endParaRPr>
          </a:p>
        </p:txBody>
      </p:sp>
      <p:sp>
        <p:nvSpPr>
          <p:cNvPr id="8209" name="Rectangle 17">
            <a:extLst>
              <a:ext uri="{FF2B5EF4-FFF2-40B4-BE49-F238E27FC236}">
                <a16:creationId xmlns:a16="http://schemas.microsoft.com/office/drawing/2014/main" id="{0FE1D4EB-87DC-6DD0-1317-EE6D13539545}"/>
              </a:ext>
            </a:extLst>
          </p:cNvPr>
          <p:cNvSpPr>
            <a:spLocks noChangeArrowheads="1"/>
          </p:cNvSpPr>
          <p:nvPr/>
        </p:nvSpPr>
        <p:spPr bwMode="auto">
          <a:xfrm>
            <a:off x="4023360" y="4602480"/>
            <a:ext cx="329566" cy="440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P*</a:t>
            </a:r>
            <a:endParaRPr lang="en-US" altLang="en-US" sz="1440">
              <a:latin typeface="Times New Roman" panose="02020603050405020304" pitchFamily="18" charset="0"/>
            </a:endParaRPr>
          </a:p>
        </p:txBody>
      </p:sp>
      <p:sp>
        <p:nvSpPr>
          <p:cNvPr id="8210" name="Rectangle 18">
            <a:extLst>
              <a:ext uri="{FF2B5EF4-FFF2-40B4-BE49-F238E27FC236}">
                <a16:creationId xmlns:a16="http://schemas.microsoft.com/office/drawing/2014/main" id="{CBA86C2F-0089-E1F5-A52E-F383ED44F6F1}"/>
              </a:ext>
            </a:extLst>
          </p:cNvPr>
          <p:cNvSpPr>
            <a:spLocks noChangeArrowheads="1"/>
          </p:cNvSpPr>
          <p:nvPr/>
        </p:nvSpPr>
        <p:spPr bwMode="auto">
          <a:xfrm>
            <a:off x="5943600" y="6035040"/>
            <a:ext cx="440056" cy="329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C*</a:t>
            </a:r>
            <a:endParaRPr lang="en-US" altLang="en-US" sz="1440">
              <a:latin typeface="Times New Roman" panose="02020603050405020304" pitchFamily="18" charset="0"/>
            </a:endParaRPr>
          </a:p>
        </p:txBody>
      </p:sp>
      <p:sp>
        <p:nvSpPr>
          <p:cNvPr id="8211" name="Line 19">
            <a:extLst>
              <a:ext uri="{FF2B5EF4-FFF2-40B4-BE49-F238E27FC236}">
                <a16:creationId xmlns:a16="http://schemas.microsoft.com/office/drawing/2014/main" id="{4A769ED3-533C-8500-4E26-F3ADE7C557CE}"/>
              </a:ext>
            </a:extLst>
          </p:cNvPr>
          <p:cNvSpPr>
            <a:spLocks noChangeShapeType="1"/>
          </p:cNvSpPr>
          <p:nvPr/>
        </p:nvSpPr>
        <p:spPr bwMode="auto">
          <a:xfrm>
            <a:off x="7589521" y="1956436"/>
            <a:ext cx="2305050" cy="197739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8212" name="Rectangle 20">
            <a:extLst>
              <a:ext uri="{FF2B5EF4-FFF2-40B4-BE49-F238E27FC236}">
                <a16:creationId xmlns:a16="http://schemas.microsoft.com/office/drawing/2014/main" id="{E5FE9170-B613-D6A0-9CC0-8416CFF7ED56}"/>
              </a:ext>
            </a:extLst>
          </p:cNvPr>
          <p:cNvSpPr>
            <a:spLocks noChangeArrowheads="1"/>
          </p:cNvSpPr>
          <p:nvPr/>
        </p:nvSpPr>
        <p:spPr bwMode="auto">
          <a:xfrm>
            <a:off x="6492240" y="1845946"/>
            <a:ext cx="440056" cy="3314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D</a:t>
            </a:r>
            <a:r>
              <a:rPr lang="en-US" altLang="en-US" sz="1920" baseline="-25000">
                <a:latin typeface="Times New Roman" panose="02020603050405020304" pitchFamily="18" charset="0"/>
              </a:rPr>
              <a:t>0</a:t>
            </a:r>
            <a:endParaRPr lang="en-US" altLang="en-US" sz="1440">
              <a:latin typeface="Times New Roman" panose="02020603050405020304" pitchFamily="18" charset="0"/>
            </a:endParaRPr>
          </a:p>
        </p:txBody>
      </p:sp>
      <p:sp>
        <p:nvSpPr>
          <p:cNvPr id="8213" name="Rectangle 21">
            <a:extLst>
              <a:ext uri="{FF2B5EF4-FFF2-40B4-BE49-F238E27FC236}">
                <a16:creationId xmlns:a16="http://schemas.microsoft.com/office/drawing/2014/main" id="{5FBD18D4-9EAF-BFE1-5031-EA07ADDFD06E}"/>
              </a:ext>
            </a:extLst>
          </p:cNvPr>
          <p:cNvSpPr>
            <a:spLocks noChangeArrowheads="1"/>
          </p:cNvSpPr>
          <p:nvPr/>
        </p:nvSpPr>
        <p:spPr bwMode="auto">
          <a:xfrm>
            <a:off x="7700010" y="1737360"/>
            <a:ext cx="329566" cy="440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D</a:t>
            </a:r>
            <a:r>
              <a:rPr lang="en-US" altLang="en-US" sz="1920" baseline="-25000">
                <a:latin typeface="Times New Roman" panose="02020603050405020304" pitchFamily="18" charset="0"/>
              </a:rPr>
              <a:t>1</a:t>
            </a:r>
            <a:endParaRPr lang="en-US" altLang="en-US" sz="1440">
              <a:latin typeface="Times New Roman" panose="02020603050405020304" pitchFamily="18" charset="0"/>
            </a:endParaRPr>
          </a:p>
        </p:txBody>
      </p:sp>
      <p:sp>
        <p:nvSpPr>
          <p:cNvPr id="8214" name="Line 22">
            <a:extLst>
              <a:ext uri="{FF2B5EF4-FFF2-40B4-BE49-F238E27FC236}">
                <a16:creationId xmlns:a16="http://schemas.microsoft.com/office/drawing/2014/main" id="{15730BF4-C27D-460C-F835-2DB7BD3A7517}"/>
              </a:ext>
            </a:extLst>
          </p:cNvPr>
          <p:cNvSpPr>
            <a:spLocks noChangeShapeType="1"/>
          </p:cNvSpPr>
          <p:nvPr/>
        </p:nvSpPr>
        <p:spPr bwMode="auto">
          <a:xfrm>
            <a:off x="7259956" y="2177416"/>
            <a:ext cx="440054" cy="0"/>
          </a:xfrm>
          <a:prstGeom prst="line">
            <a:avLst/>
          </a:prstGeom>
          <a:noFill/>
          <a:ln w="9525">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8215" name="Line 23">
            <a:extLst>
              <a:ext uri="{FF2B5EF4-FFF2-40B4-BE49-F238E27FC236}">
                <a16:creationId xmlns:a16="http://schemas.microsoft.com/office/drawing/2014/main" id="{EFCB22AB-825B-5AFD-53E5-0E4B77C5E562}"/>
              </a:ext>
            </a:extLst>
          </p:cNvPr>
          <p:cNvSpPr>
            <a:spLocks noChangeShapeType="1"/>
          </p:cNvSpPr>
          <p:nvPr/>
        </p:nvSpPr>
        <p:spPr bwMode="auto">
          <a:xfrm>
            <a:off x="9016366" y="3712846"/>
            <a:ext cx="440054" cy="0"/>
          </a:xfrm>
          <a:prstGeom prst="line">
            <a:avLst/>
          </a:prstGeom>
          <a:noFill/>
          <a:ln w="9525">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8216" name="Rectangle 24">
            <a:extLst>
              <a:ext uri="{FF2B5EF4-FFF2-40B4-BE49-F238E27FC236}">
                <a16:creationId xmlns:a16="http://schemas.microsoft.com/office/drawing/2014/main" id="{B443D4F8-3D92-3A52-B35D-9EA31A41E44D}"/>
              </a:ext>
            </a:extLst>
          </p:cNvPr>
          <p:cNvSpPr>
            <a:spLocks noChangeArrowheads="1"/>
          </p:cNvSpPr>
          <p:nvPr/>
        </p:nvSpPr>
        <p:spPr bwMode="auto">
          <a:xfrm>
            <a:off x="5505450" y="2066926"/>
            <a:ext cx="548640" cy="3295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R</a:t>
            </a:r>
            <a:r>
              <a:rPr lang="en-US" altLang="en-US" sz="1920" baseline="-25000">
                <a:latin typeface="Times New Roman" panose="02020603050405020304" pitchFamily="18" charset="0"/>
              </a:rPr>
              <a:t>1</a:t>
            </a:r>
            <a:endParaRPr lang="en-US" altLang="en-US" sz="1440">
              <a:latin typeface="Times New Roman" panose="02020603050405020304" pitchFamily="18" charset="0"/>
            </a:endParaRPr>
          </a:p>
        </p:txBody>
      </p:sp>
      <p:sp>
        <p:nvSpPr>
          <p:cNvPr id="8217" name="Line 25">
            <a:extLst>
              <a:ext uri="{FF2B5EF4-FFF2-40B4-BE49-F238E27FC236}">
                <a16:creationId xmlns:a16="http://schemas.microsoft.com/office/drawing/2014/main" id="{724C09EA-9E5E-84D9-D61B-5F1E3FAB1613}"/>
              </a:ext>
            </a:extLst>
          </p:cNvPr>
          <p:cNvSpPr>
            <a:spLocks noChangeShapeType="1"/>
          </p:cNvSpPr>
          <p:nvPr/>
        </p:nvSpPr>
        <p:spPr bwMode="auto">
          <a:xfrm flipH="1">
            <a:off x="3255646" y="2299336"/>
            <a:ext cx="2084070" cy="0"/>
          </a:xfrm>
          <a:prstGeom prst="line">
            <a:avLst/>
          </a:prstGeom>
          <a:noFill/>
          <a:ln w="9525">
            <a:solidFill>
              <a:schemeClr val="folHlink"/>
            </a:solidFill>
            <a:prstDash val="sysDot"/>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8218" name="Text Box 26">
            <a:extLst>
              <a:ext uri="{FF2B5EF4-FFF2-40B4-BE49-F238E27FC236}">
                <a16:creationId xmlns:a16="http://schemas.microsoft.com/office/drawing/2014/main" id="{7DA15F24-153F-5C76-3BB2-5CFBEF8740F6}"/>
              </a:ext>
            </a:extLst>
          </p:cNvPr>
          <p:cNvSpPr txBox="1">
            <a:spLocks noChangeArrowheads="1"/>
          </p:cNvSpPr>
          <p:nvPr/>
        </p:nvSpPr>
        <p:spPr bwMode="auto">
          <a:xfrm>
            <a:off x="2926080" y="4602480"/>
            <a:ext cx="548640" cy="44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altLang="en-US" sz="1920">
                <a:latin typeface="Times New Roman" panose="02020603050405020304" pitchFamily="18" charset="0"/>
              </a:rPr>
              <a:t>P</a:t>
            </a:r>
            <a:r>
              <a:rPr lang="en-US" altLang="en-US" sz="1920" baseline="-25000">
                <a:latin typeface="Times New Roman" panose="02020603050405020304" pitchFamily="18" charset="0"/>
              </a:rPr>
              <a:t>1</a:t>
            </a:r>
          </a:p>
        </p:txBody>
      </p:sp>
      <p:sp>
        <p:nvSpPr>
          <p:cNvPr id="8219" name="Line 27">
            <a:extLst>
              <a:ext uri="{FF2B5EF4-FFF2-40B4-BE49-F238E27FC236}">
                <a16:creationId xmlns:a16="http://schemas.microsoft.com/office/drawing/2014/main" id="{0A4E18AB-DC70-D891-068C-695098DC631F}"/>
              </a:ext>
            </a:extLst>
          </p:cNvPr>
          <p:cNvSpPr>
            <a:spLocks noChangeShapeType="1"/>
          </p:cNvSpPr>
          <p:nvPr/>
        </p:nvSpPr>
        <p:spPr bwMode="auto">
          <a:xfrm>
            <a:off x="3200400" y="2377440"/>
            <a:ext cx="0" cy="2303146"/>
          </a:xfrm>
          <a:prstGeom prst="line">
            <a:avLst/>
          </a:prstGeom>
          <a:noFill/>
          <a:ln w="9525">
            <a:solidFill>
              <a:schemeClr val="folHlink"/>
            </a:solidFill>
            <a:prstDash val="sysDot"/>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8220" name="Line 28">
            <a:extLst>
              <a:ext uri="{FF2B5EF4-FFF2-40B4-BE49-F238E27FC236}">
                <a16:creationId xmlns:a16="http://schemas.microsoft.com/office/drawing/2014/main" id="{38462DEA-525F-013C-84AB-BF8D7FFE3F6E}"/>
              </a:ext>
            </a:extLst>
          </p:cNvPr>
          <p:cNvSpPr>
            <a:spLocks noChangeShapeType="1"/>
          </p:cNvSpPr>
          <p:nvPr/>
        </p:nvSpPr>
        <p:spPr bwMode="auto">
          <a:xfrm flipH="1">
            <a:off x="3474721" y="4572000"/>
            <a:ext cx="1207770" cy="3183256"/>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8221" name="Text Box 29">
            <a:extLst>
              <a:ext uri="{FF2B5EF4-FFF2-40B4-BE49-F238E27FC236}">
                <a16:creationId xmlns:a16="http://schemas.microsoft.com/office/drawing/2014/main" id="{78B70031-6599-440B-62EC-96DF6C25FB39}"/>
              </a:ext>
            </a:extLst>
          </p:cNvPr>
          <p:cNvSpPr txBox="1">
            <a:spLocks noChangeArrowheads="1"/>
          </p:cNvSpPr>
          <p:nvPr/>
        </p:nvSpPr>
        <p:spPr bwMode="auto">
          <a:xfrm>
            <a:off x="2377440" y="0"/>
            <a:ext cx="9418320"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40" dirty="0">
                <a:solidFill>
                  <a:schemeClr val="tx2"/>
                </a:solidFill>
                <a:effectLst>
                  <a:outerShdw blurRad="38100" dist="38100" dir="2700000" algn="tl">
                    <a:srgbClr val="C0C0C0"/>
                  </a:outerShdw>
                </a:effectLst>
                <a:cs typeface="Times New Roman" panose="02020603050405020304" pitchFamily="18" charset="0"/>
              </a:rPr>
              <a:t>Effect of Demand Growth in Space Market: </a:t>
            </a:r>
            <a:r>
              <a:rPr lang="en-US" altLang="en-US" sz="1440" b="1" i="1" dirty="0">
                <a:solidFill>
                  <a:srgbClr val="FF0000"/>
                </a:solidFill>
                <a:effectLst>
                  <a:outerShdw blurRad="38100" dist="38100" dir="2700000" algn="tl">
                    <a:srgbClr val="C0C0C0"/>
                  </a:outerShdw>
                </a:effectLst>
                <a:cs typeface="Times New Roman" panose="02020603050405020304" pitchFamily="18" charset="0"/>
              </a:rPr>
              <a:t>LR Equilibrium…</a:t>
            </a:r>
          </a:p>
        </p:txBody>
      </p:sp>
      <p:grpSp>
        <p:nvGrpSpPr>
          <p:cNvPr id="8222" name="Group 30">
            <a:extLst>
              <a:ext uri="{FF2B5EF4-FFF2-40B4-BE49-F238E27FC236}">
                <a16:creationId xmlns:a16="http://schemas.microsoft.com/office/drawing/2014/main" id="{A1097B35-4FA2-0AEF-FDFD-DBB201AD9B5C}"/>
              </a:ext>
            </a:extLst>
          </p:cNvPr>
          <p:cNvGrpSpPr>
            <a:grpSpLocks/>
          </p:cNvGrpSpPr>
          <p:nvPr/>
        </p:nvGrpSpPr>
        <p:grpSpPr bwMode="auto">
          <a:xfrm>
            <a:off x="3200400" y="2286001"/>
            <a:ext cx="5943600" cy="5048250"/>
            <a:chOff x="720" y="1200"/>
            <a:chExt cx="3120" cy="2650"/>
          </a:xfrm>
        </p:grpSpPr>
        <p:sp>
          <p:nvSpPr>
            <p:cNvPr id="8223" name="Oval 31">
              <a:extLst>
                <a:ext uri="{FF2B5EF4-FFF2-40B4-BE49-F238E27FC236}">
                  <a16:creationId xmlns:a16="http://schemas.microsoft.com/office/drawing/2014/main" id="{444F6729-B209-52BF-978A-F9ECA22A2640}"/>
                </a:ext>
              </a:extLst>
            </p:cNvPr>
            <p:cNvSpPr>
              <a:spLocks noChangeArrowheads="1"/>
            </p:cNvSpPr>
            <p:nvPr/>
          </p:nvSpPr>
          <p:spPr bwMode="auto">
            <a:xfrm>
              <a:off x="3427" y="2352"/>
              <a:ext cx="116" cy="116"/>
            </a:xfrm>
            <a:prstGeom prst="ellipse">
              <a:avLst/>
            </a:prstGeom>
            <a:solidFill>
              <a:srgbClr val="FF0000"/>
            </a:soli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8224" name="Oval 32">
              <a:extLst>
                <a:ext uri="{FF2B5EF4-FFF2-40B4-BE49-F238E27FC236}">
                  <a16:creationId xmlns:a16="http://schemas.microsoft.com/office/drawing/2014/main" id="{1F509E48-F94F-8CE3-1943-5707BFE75B32}"/>
                </a:ext>
              </a:extLst>
            </p:cNvPr>
            <p:cNvSpPr>
              <a:spLocks noChangeArrowheads="1"/>
            </p:cNvSpPr>
            <p:nvPr/>
          </p:nvSpPr>
          <p:spPr bwMode="auto">
            <a:xfrm>
              <a:off x="2045" y="1373"/>
              <a:ext cx="115" cy="116"/>
            </a:xfrm>
            <a:prstGeom prst="ellipse">
              <a:avLst/>
            </a:prstGeom>
            <a:solidFill>
              <a:srgbClr val="FF0000"/>
            </a:soli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8225" name="Oval 33">
              <a:extLst>
                <a:ext uri="{FF2B5EF4-FFF2-40B4-BE49-F238E27FC236}">
                  <a16:creationId xmlns:a16="http://schemas.microsoft.com/office/drawing/2014/main" id="{50CD667F-9027-CA21-54EE-CA2BE98BA4DC}"/>
                </a:ext>
              </a:extLst>
            </p:cNvPr>
            <p:cNvSpPr>
              <a:spLocks noChangeArrowheads="1"/>
            </p:cNvSpPr>
            <p:nvPr/>
          </p:nvSpPr>
          <p:spPr bwMode="auto">
            <a:xfrm>
              <a:off x="950" y="2352"/>
              <a:ext cx="116" cy="116"/>
            </a:xfrm>
            <a:prstGeom prst="ellipse">
              <a:avLst/>
            </a:prstGeom>
            <a:solidFill>
              <a:srgbClr val="FF0000"/>
            </a:soli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8226" name="Oval 34">
              <a:extLst>
                <a:ext uri="{FF2B5EF4-FFF2-40B4-BE49-F238E27FC236}">
                  <a16:creationId xmlns:a16="http://schemas.microsoft.com/office/drawing/2014/main" id="{1E97F09E-E36A-7574-4530-E72D1B894C70}"/>
                </a:ext>
              </a:extLst>
            </p:cNvPr>
            <p:cNvSpPr>
              <a:spLocks noChangeArrowheads="1"/>
            </p:cNvSpPr>
            <p:nvPr/>
          </p:nvSpPr>
          <p:spPr bwMode="auto">
            <a:xfrm>
              <a:off x="2045" y="3562"/>
              <a:ext cx="115" cy="115"/>
            </a:xfrm>
            <a:prstGeom prst="ellipse">
              <a:avLst/>
            </a:prstGeom>
            <a:solidFill>
              <a:srgbClr val="FF0000"/>
            </a:soli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8227" name="Rectangle 35">
              <a:extLst>
                <a:ext uri="{FF2B5EF4-FFF2-40B4-BE49-F238E27FC236}">
                  <a16:creationId xmlns:a16="http://schemas.microsoft.com/office/drawing/2014/main" id="{712FCEF8-AFA2-7FC6-74D8-A3A02EE0096B}"/>
                </a:ext>
              </a:extLst>
            </p:cNvPr>
            <p:cNvSpPr>
              <a:spLocks noChangeArrowheads="1"/>
            </p:cNvSpPr>
            <p:nvPr/>
          </p:nvSpPr>
          <p:spPr bwMode="auto">
            <a:xfrm>
              <a:off x="1008" y="1431"/>
              <a:ext cx="2477" cy="2189"/>
            </a:xfrm>
            <a:prstGeom prst="rect">
              <a:avLst/>
            </a:prstGeom>
            <a:noFill/>
            <a:ln w="28575">
              <a:solidFill>
                <a:srgbClr val="FF0000"/>
              </a:solidFill>
              <a:prstDash val="dash"/>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8228" name="Rectangle 36">
              <a:extLst>
                <a:ext uri="{FF2B5EF4-FFF2-40B4-BE49-F238E27FC236}">
                  <a16:creationId xmlns:a16="http://schemas.microsoft.com/office/drawing/2014/main" id="{679D2AE1-D00F-85BE-9715-8079AF09727F}"/>
                </a:ext>
              </a:extLst>
            </p:cNvPr>
            <p:cNvSpPr>
              <a:spLocks noChangeArrowheads="1"/>
            </p:cNvSpPr>
            <p:nvPr/>
          </p:nvSpPr>
          <p:spPr bwMode="auto">
            <a:xfrm>
              <a:off x="1872" y="1257"/>
              <a:ext cx="288" cy="173"/>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solidFill>
                    <a:srgbClr val="FF0000"/>
                  </a:solidFill>
                  <a:latin typeface="Times New Roman" panose="02020603050405020304" pitchFamily="18" charset="0"/>
                </a:rPr>
                <a:t>R**</a:t>
              </a:r>
              <a:endParaRPr lang="en-US" altLang="en-US" sz="1440">
                <a:solidFill>
                  <a:srgbClr val="FF0000"/>
                </a:solidFill>
                <a:latin typeface="Times New Roman" panose="02020603050405020304" pitchFamily="18" charset="0"/>
              </a:endParaRPr>
            </a:p>
          </p:txBody>
        </p:sp>
        <p:sp>
          <p:nvSpPr>
            <p:cNvPr id="8229" name="Rectangle 37">
              <a:extLst>
                <a:ext uri="{FF2B5EF4-FFF2-40B4-BE49-F238E27FC236}">
                  <a16:creationId xmlns:a16="http://schemas.microsoft.com/office/drawing/2014/main" id="{8BA6E864-4ECE-43EA-8C55-14C33473C00E}"/>
                </a:ext>
              </a:extLst>
            </p:cNvPr>
            <p:cNvSpPr>
              <a:spLocks noChangeArrowheads="1"/>
            </p:cNvSpPr>
            <p:nvPr/>
          </p:nvSpPr>
          <p:spPr bwMode="auto">
            <a:xfrm>
              <a:off x="778" y="2237"/>
              <a:ext cx="230" cy="173"/>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solidFill>
                    <a:srgbClr val="FF0000"/>
                  </a:solidFill>
                  <a:latin typeface="Times New Roman" panose="02020603050405020304" pitchFamily="18" charset="0"/>
                </a:rPr>
                <a:t>P**</a:t>
              </a:r>
              <a:endParaRPr lang="en-US" altLang="en-US" sz="1440">
                <a:solidFill>
                  <a:srgbClr val="FF0000"/>
                </a:solidFill>
                <a:latin typeface="Times New Roman" panose="02020603050405020304" pitchFamily="18" charset="0"/>
              </a:endParaRPr>
            </a:p>
          </p:txBody>
        </p:sp>
        <p:sp>
          <p:nvSpPr>
            <p:cNvPr id="8230" name="Rectangle 38">
              <a:extLst>
                <a:ext uri="{FF2B5EF4-FFF2-40B4-BE49-F238E27FC236}">
                  <a16:creationId xmlns:a16="http://schemas.microsoft.com/office/drawing/2014/main" id="{6B61F7C9-88BE-1F26-85FC-672ABF1C5D7C}"/>
                </a:ext>
              </a:extLst>
            </p:cNvPr>
            <p:cNvSpPr>
              <a:spLocks noChangeArrowheads="1"/>
            </p:cNvSpPr>
            <p:nvPr/>
          </p:nvSpPr>
          <p:spPr bwMode="auto">
            <a:xfrm>
              <a:off x="1814" y="3677"/>
              <a:ext cx="231" cy="173"/>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solidFill>
                    <a:srgbClr val="FF0000"/>
                  </a:solidFill>
                  <a:latin typeface="Times New Roman" panose="02020603050405020304" pitchFamily="18" charset="0"/>
                </a:rPr>
                <a:t>C**</a:t>
              </a:r>
              <a:endParaRPr lang="en-US" altLang="en-US" sz="1440">
                <a:solidFill>
                  <a:srgbClr val="FF0000"/>
                </a:solidFill>
                <a:latin typeface="Times New Roman" panose="02020603050405020304" pitchFamily="18" charset="0"/>
              </a:endParaRPr>
            </a:p>
          </p:txBody>
        </p:sp>
        <p:sp>
          <p:nvSpPr>
            <p:cNvPr id="8231" name="Line 39">
              <a:extLst>
                <a:ext uri="{FF2B5EF4-FFF2-40B4-BE49-F238E27FC236}">
                  <a16:creationId xmlns:a16="http://schemas.microsoft.com/office/drawing/2014/main" id="{5EC3F880-6910-8A12-AF2E-4B8CDF0D3D20}"/>
                </a:ext>
              </a:extLst>
            </p:cNvPr>
            <p:cNvSpPr>
              <a:spLocks noChangeShapeType="1"/>
            </p:cNvSpPr>
            <p:nvPr/>
          </p:nvSpPr>
          <p:spPr bwMode="auto">
            <a:xfrm>
              <a:off x="3197" y="2525"/>
              <a:ext cx="288" cy="0"/>
            </a:xfrm>
            <a:prstGeom prst="line">
              <a:avLst/>
            </a:prstGeom>
            <a:noFill/>
            <a:ln w="28575">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8232" name="Rectangle 40">
              <a:extLst>
                <a:ext uri="{FF2B5EF4-FFF2-40B4-BE49-F238E27FC236}">
                  <a16:creationId xmlns:a16="http://schemas.microsoft.com/office/drawing/2014/main" id="{0D5CDA18-B16A-3E81-8CAB-51892A86D823}"/>
                </a:ext>
              </a:extLst>
            </p:cNvPr>
            <p:cNvSpPr>
              <a:spLocks noChangeArrowheads="1"/>
            </p:cNvSpPr>
            <p:nvPr/>
          </p:nvSpPr>
          <p:spPr bwMode="auto">
            <a:xfrm>
              <a:off x="3504" y="2496"/>
              <a:ext cx="336" cy="23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solidFill>
                    <a:srgbClr val="FF0000"/>
                  </a:solidFill>
                  <a:latin typeface="Times New Roman" panose="02020603050405020304" pitchFamily="18" charset="0"/>
                </a:rPr>
                <a:t>Q**</a:t>
              </a:r>
              <a:endParaRPr lang="en-US" altLang="en-US" sz="1440">
                <a:solidFill>
                  <a:srgbClr val="FF0000"/>
                </a:solidFill>
                <a:latin typeface="Times New Roman" panose="02020603050405020304" pitchFamily="18" charset="0"/>
              </a:endParaRPr>
            </a:p>
          </p:txBody>
        </p:sp>
        <p:sp>
          <p:nvSpPr>
            <p:cNvPr id="8233" name="Line 41">
              <a:extLst>
                <a:ext uri="{FF2B5EF4-FFF2-40B4-BE49-F238E27FC236}">
                  <a16:creationId xmlns:a16="http://schemas.microsoft.com/office/drawing/2014/main" id="{0D9A06BD-1300-1B14-8C04-9653622EC32C}"/>
                </a:ext>
              </a:extLst>
            </p:cNvPr>
            <p:cNvSpPr>
              <a:spLocks noChangeShapeType="1"/>
            </p:cNvSpPr>
            <p:nvPr/>
          </p:nvSpPr>
          <p:spPr bwMode="auto">
            <a:xfrm>
              <a:off x="720" y="2112"/>
              <a:ext cx="24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2160"/>
            </a:p>
          </p:txBody>
        </p:sp>
        <p:sp>
          <p:nvSpPr>
            <p:cNvPr id="8234" name="Line 42">
              <a:extLst>
                <a:ext uri="{FF2B5EF4-FFF2-40B4-BE49-F238E27FC236}">
                  <a16:creationId xmlns:a16="http://schemas.microsoft.com/office/drawing/2014/main" id="{12CB5296-FEED-87E6-7AA2-183B829EAB71}"/>
                </a:ext>
              </a:extLst>
            </p:cNvPr>
            <p:cNvSpPr>
              <a:spLocks noChangeShapeType="1"/>
            </p:cNvSpPr>
            <p:nvPr/>
          </p:nvSpPr>
          <p:spPr bwMode="auto">
            <a:xfrm>
              <a:off x="1728" y="1200"/>
              <a:ext cx="0" cy="19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2160"/>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Line 2">
            <a:extLst>
              <a:ext uri="{FF2B5EF4-FFF2-40B4-BE49-F238E27FC236}">
                <a16:creationId xmlns:a16="http://schemas.microsoft.com/office/drawing/2014/main" id="{A39EE66D-7170-8FE3-C0A0-263752E926F0}"/>
              </a:ext>
            </a:extLst>
          </p:cNvPr>
          <p:cNvSpPr>
            <a:spLocks noChangeShapeType="1"/>
          </p:cNvSpPr>
          <p:nvPr/>
        </p:nvSpPr>
        <p:spPr bwMode="auto">
          <a:xfrm>
            <a:off x="5833110" y="440056"/>
            <a:ext cx="1906" cy="768096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9219" name="Line 3">
            <a:extLst>
              <a:ext uri="{FF2B5EF4-FFF2-40B4-BE49-F238E27FC236}">
                <a16:creationId xmlns:a16="http://schemas.microsoft.com/office/drawing/2014/main" id="{722DB48A-0079-2198-EA09-4EFCB1A052EB}"/>
              </a:ext>
            </a:extLst>
          </p:cNvPr>
          <p:cNvSpPr>
            <a:spLocks noChangeShapeType="1"/>
          </p:cNvSpPr>
          <p:nvPr/>
        </p:nvSpPr>
        <p:spPr bwMode="auto">
          <a:xfrm>
            <a:off x="2322196" y="4608196"/>
            <a:ext cx="7572374" cy="1904"/>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9220" name="Line 4">
            <a:extLst>
              <a:ext uri="{FF2B5EF4-FFF2-40B4-BE49-F238E27FC236}">
                <a16:creationId xmlns:a16="http://schemas.microsoft.com/office/drawing/2014/main" id="{336156BC-624E-A70F-2B02-5FEBB2B75971}"/>
              </a:ext>
            </a:extLst>
          </p:cNvPr>
          <p:cNvSpPr>
            <a:spLocks noChangeShapeType="1"/>
          </p:cNvSpPr>
          <p:nvPr/>
        </p:nvSpPr>
        <p:spPr bwMode="auto">
          <a:xfrm>
            <a:off x="2981326" y="2085976"/>
            <a:ext cx="6254114" cy="548640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9221" name="Rectangle 5">
            <a:extLst>
              <a:ext uri="{FF2B5EF4-FFF2-40B4-BE49-F238E27FC236}">
                <a16:creationId xmlns:a16="http://schemas.microsoft.com/office/drawing/2014/main" id="{83B363D4-95B1-C10A-44A9-C3BCC765A407}"/>
              </a:ext>
            </a:extLst>
          </p:cNvPr>
          <p:cNvSpPr>
            <a:spLocks noChangeArrowheads="1"/>
          </p:cNvSpPr>
          <p:nvPr/>
        </p:nvSpPr>
        <p:spPr bwMode="auto">
          <a:xfrm>
            <a:off x="3968116" y="2962276"/>
            <a:ext cx="3950970" cy="3402330"/>
          </a:xfrm>
          <a:prstGeom prst="rect">
            <a:avLst/>
          </a:prstGeom>
          <a:noFill/>
          <a:ln w="6350">
            <a:solidFill>
              <a:srgbClr val="FFFFCC"/>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9222" name="Line 6">
            <a:extLst>
              <a:ext uri="{FF2B5EF4-FFF2-40B4-BE49-F238E27FC236}">
                <a16:creationId xmlns:a16="http://schemas.microsoft.com/office/drawing/2014/main" id="{ADD6EA5D-6478-7A20-3135-B3A4022BF8F4}"/>
              </a:ext>
            </a:extLst>
          </p:cNvPr>
          <p:cNvSpPr>
            <a:spLocks noChangeShapeType="1"/>
          </p:cNvSpPr>
          <p:nvPr/>
        </p:nvSpPr>
        <p:spPr bwMode="auto">
          <a:xfrm>
            <a:off x="6821806" y="1975486"/>
            <a:ext cx="2305050" cy="1975484"/>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9223" name="Line 7">
            <a:extLst>
              <a:ext uri="{FF2B5EF4-FFF2-40B4-BE49-F238E27FC236}">
                <a16:creationId xmlns:a16="http://schemas.microsoft.com/office/drawing/2014/main" id="{18362F9D-A5C4-531E-D5A4-3B6F07CAFD5A}"/>
              </a:ext>
            </a:extLst>
          </p:cNvPr>
          <p:cNvSpPr>
            <a:spLocks noChangeShapeType="1"/>
          </p:cNvSpPr>
          <p:nvPr/>
        </p:nvSpPr>
        <p:spPr bwMode="auto">
          <a:xfrm flipH="1">
            <a:off x="3419476" y="4608196"/>
            <a:ext cx="1207770" cy="3183254"/>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9224" name="Rectangle 8">
            <a:extLst>
              <a:ext uri="{FF2B5EF4-FFF2-40B4-BE49-F238E27FC236}">
                <a16:creationId xmlns:a16="http://schemas.microsoft.com/office/drawing/2014/main" id="{8701A491-3859-A44B-DB77-47F9EAAC0ACC}"/>
              </a:ext>
            </a:extLst>
          </p:cNvPr>
          <p:cNvSpPr>
            <a:spLocks noChangeArrowheads="1"/>
          </p:cNvSpPr>
          <p:nvPr/>
        </p:nvSpPr>
        <p:spPr bwMode="auto">
          <a:xfrm>
            <a:off x="5394960" y="548640"/>
            <a:ext cx="988696" cy="440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Rent $</a:t>
            </a:r>
          </a:p>
        </p:txBody>
      </p:sp>
      <p:sp>
        <p:nvSpPr>
          <p:cNvPr id="9225" name="Rectangle 9">
            <a:extLst>
              <a:ext uri="{FF2B5EF4-FFF2-40B4-BE49-F238E27FC236}">
                <a16:creationId xmlns:a16="http://schemas.microsoft.com/office/drawing/2014/main" id="{863DE6CD-00A6-6E77-F51F-361666BB8FC1}"/>
              </a:ext>
            </a:extLst>
          </p:cNvPr>
          <p:cNvSpPr>
            <a:spLocks noChangeArrowheads="1"/>
          </p:cNvSpPr>
          <p:nvPr/>
        </p:nvSpPr>
        <p:spPr bwMode="auto">
          <a:xfrm>
            <a:off x="9124951" y="4718686"/>
            <a:ext cx="1207770" cy="4400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Stock (SF)</a:t>
            </a:r>
            <a:endParaRPr lang="en-US" altLang="en-US" sz="1440">
              <a:latin typeface="Times New Roman" panose="02020603050405020304" pitchFamily="18" charset="0"/>
            </a:endParaRPr>
          </a:p>
        </p:txBody>
      </p:sp>
      <p:sp>
        <p:nvSpPr>
          <p:cNvPr id="9226" name="Rectangle 10">
            <a:extLst>
              <a:ext uri="{FF2B5EF4-FFF2-40B4-BE49-F238E27FC236}">
                <a16:creationId xmlns:a16="http://schemas.microsoft.com/office/drawing/2014/main" id="{46D85A3A-8C56-A9BF-1876-C034892A97B6}"/>
              </a:ext>
            </a:extLst>
          </p:cNvPr>
          <p:cNvSpPr>
            <a:spLocks noChangeArrowheads="1"/>
          </p:cNvSpPr>
          <p:nvPr/>
        </p:nvSpPr>
        <p:spPr bwMode="auto">
          <a:xfrm>
            <a:off x="2158366" y="4718686"/>
            <a:ext cx="878204" cy="4400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Price $</a:t>
            </a:r>
            <a:endParaRPr lang="en-US" altLang="en-US" sz="1440">
              <a:latin typeface="Times New Roman" panose="02020603050405020304" pitchFamily="18" charset="0"/>
            </a:endParaRPr>
          </a:p>
        </p:txBody>
      </p:sp>
      <p:sp>
        <p:nvSpPr>
          <p:cNvPr id="9227" name="Rectangle 11">
            <a:extLst>
              <a:ext uri="{FF2B5EF4-FFF2-40B4-BE49-F238E27FC236}">
                <a16:creationId xmlns:a16="http://schemas.microsoft.com/office/drawing/2014/main" id="{F266C717-501C-F72F-5370-3489E91D506E}"/>
              </a:ext>
            </a:extLst>
          </p:cNvPr>
          <p:cNvSpPr>
            <a:spLocks noChangeArrowheads="1"/>
          </p:cNvSpPr>
          <p:nvPr/>
        </p:nvSpPr>
        <p:spPr bwMode="auto">
          <a:xfrm>
            <a:off x="5120640" y="7789546"/>
            <a:ext cx="2085976" cy="4400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Construction (SF)</a:t>
            </a:r>
            <a:endParaRPr lang="en-US" altLang="en-US" sz="1440">
              <a:latin typeface="Times New Roman" panose="02020603050405020304" pitchFamily="18" charset="0"/>
            </a:endParaRPr>
          </a:p>
        </p:txBody>
      </p:sp>
      <p:sp>
        <p:nvSpPr>
          <p:cNvPr id="9228" name="Rectangle 12">
            <a:extLst>
              <a:ext uri="{FF2B5EF4-FFF2-40B4-BE49-F238E27FC236}">
                <a16:creationId xmlns:a16="http://schemas.microsoft.com/office/drawing/2014/main" id="{52A132FF-1239-87CA-F28B-90503CBA9FAE}"/>
              </a:ext>
            </a:extLst>
          </p:cNvPr>
          <p:cNvSpPr>
            <a:spLocks noChangeArrowheads="1"/>
          </p:cNvSpPr>
          <p:nvPr/>
        </p:nvSpPr>
        <p:spPr bwMode="auto">
          <a:xfrm>
            <a:off x="6602731" y="7023736"/>
            <a:ext cx="1756410" cy="659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680">
                <a:latin typeface="Times New Roman" panose="02020603050405020304" pitchFamily="18" charset="0"/>
              </a:rPr>
              <a:t>Space Market:</a:t>
            </a:r>
          </a:p>
          <a:p>
            <a:pPr eaLnBrk="0" hangingPunct="0"/>
            <a:r>
              <a:rPr lang="en-US" altLang="en-US" sz="1680">
                <a:latin typeface="Times New Roman" panose="02020603050405020304" pitchFamily="18" charset="0"/>
              </a:rPr>
              <a:t>Stock Adjustment</a:t>
            </a:r>
            <a:endParaRPr lang="en-US" altLang="en-US" sz="1440">
              <a:latin typeface="Times New Roman" panose="02020603050405020304" pitchFamily="18" charset="0"/>
            </a:endParaRPr>
          </a:p>
        </p:txBody>
      </p:sp>
      <p:sp>
        <p:nvSpPr>
          <p:cNvPr id="9229" name="Rectangle 13">
            <a:extLst>
              <a:ext uri="{FF2B5EF4-FFF2-40B4-BE49-F238E27FC236}">
                <a16:creationId xmlns:a16="http://schemas.microsoft.com/office/drawing/2014/main" id="{F60865D6-720C-1443-891B-DFFAB69B5860}"/>
              </a:ext>
            </a:extLst>
          </p:cNvPr>
          <p:cNvSpPr>
            <a:spLocks noChangeArrowheads="1"/>
          </p:cNvSpPr>
          <p:nvPr/>
        </p:nvSpPr>
        <p:spPr bwMode="auto">
          <a:xfrm>
            <a:off x="2103120" y="6364606"/>
            <a:ext cx="1426846" cy="659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680">
                <a:latin typeface="Times New Roman" panose="02020603050405020304" pitchFamily="18" charset="0"/>
              </a:rPr>
              <a:t>Asset Market:</a:t>
            </a:r>
          </a:p>
          <a:p>
            <a:pPr eaLnBrk="0" hangingPunct="0"/>
            <a:r>
              <a:rPr lang="en-US" altLang="en-US" sz="1680">
                <a:latin typeface="Times New Roman" panose="02020603050405020304" pitchFamily="18" charset="0"/>
              </a:rPr>
              <a:t>Construction</a:t>
            </a:r>
            <a:endParaRPr lang="en-US" altLang="en-US" sz="1440">
              <a:latin typeface="Times New Roman" panose="02020603050405020304" pitchFamily="18" charset="0"/>
            </a:endParaRPr>
          </a:p>
        </p:txBody>
      </p:sp>
      <p:sp>
        <p:nvSpPr>
          <p:cNvPr id="9230" name="Rectangle 14">
            <a:extLst>
              <a:ext uri="{FF2B5EF4-FFF2-40B4-BE49-F238E27FC236}">
                <a16:creationId xmlns:a16="http://schemas.microsoft.com/office/drawing/2014/main" id="{37D9AD95-A4FF-CF18-A0A7-35C4F9CE8435}"/>
              </a:ext>
            </a:extLst>
          </p:cNvPr>
          <p:cNvSpPr>
            <a:spLocks noChangeArrowheads="1"/>
          </p:cNvSpPr>
          <p:nvPr/>
        </p:nvSpPr>
        <p:spPr bwMode="auto">
          <a:xfrm>
            <a:off x="7479031" y="988696"/>
            <a:ext cx="1977390" cy="659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680">
                <a:latin typeface="Times New Roman" panose="02020603050405020304" pitchFamily="18" charset="0"/>
              </a:rPr>
              <a:t>Space Market:</a:t>
            </a:r>
          </a:p>
          <a:p>
            <a:pPr eaLnBrk="0" hangingPunct="0"/>
            <a:r>
              <a:rPr lang="en-US" altLang="en-US" sz="1680">
                <a:latin typeface="Times New Roman" panose="02020603050405020304" pitchFamily="18" charset="0"/>
              </a:rPr>
              <a:t>Rent Determination</a:t>
            </a:r>
            <a:endParaRPr lang="en-US" altLang="en-US" sz="1440">
              <a:latin typeface="Times New Roman" panose="02020603050405020304" pitchFamily="18" charset="0"/>
            </a:endParaRPr>
          </a:p>
        </p:txBody>
      </p:sp>
      <p:sp>
        <p:nvSpPr>
          <p:cNvPr id="9231" name="Rectangle 15">
            <a:extLst>
              <a:ext uri="{FF2B5EF4-FFF2-40B4-BE49-F238E27FC236}">
                <a16:creationId xmlns:a16="http://schemas.microsoft.com/office/drawing/2014/main" id="{3E62FB89-B453-F6A6-BA49-FF02DF39F727}"/>
              </a:ext>
            </a:extLst>
          </p:cNvPr>
          <p:cNvSpPr>
            <a:spLocks noChangeArrowheads="1"/>
          </p:cNvSpPr>
          <p:nvPr/>
        </p:nvSpPr>
        <p:spPr bwMode="auto">
          <a:xfrm>
            <a:off x="2981326" y="1097281"/>
            <a:ext cx="1426844" cy="659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680">
                <a:latin typeface="Times New Roman" panose="02020603050405020304" pitchFamily="18" charset="0"/>
              </a:rPr>
              <a:t>Asset Market:</a:t>
            </a:r>
          </a:p>
          <a:p>
            <a:pPr eaLnBrk="0" hangingPunct="0"/>
            <a:r>
              <a:rPr lang="en-US" altLang="en-US" sz="1680">
                <a:latin typeface="Times New Roman" panose="02020603050405020304" pitchFamily="18" charset="0"/>
              </a:rPr>
              <a:t>Valuation</a:t>
            </a:r>
            <a:endParaRPr lang="en-US" altLang="en-US" sz="1440">
              <a:latin typeface="Times New Roman" panose="02020603050405020304" pitchFamily="18" charset="0"/>
            </a:endParaRPr>
          </a:p>
        </p:txBody>
      </p:sp>
      <p:sp>
        <p:nvSpPr>
          <p:cNvPr id="9232" name="Rectangle 16">
            <a:extLst>
              <a:ext uri="{FF2B5EF4-FFF2-40B4-BE49-F238E27FC236}">
                <a16:creationId xmlns:a16="http://schemas.microsoft.com/office/drawing/2014/main" id="{99EA1EC0-5E36-30E8-7790-3BCA2776477C}"/>
              </a:ext>
            </a:extLst>
          </p:cNvPr>
          <p:cNvSpPr>
            <a:spLocks noChangeArrowheads="1"/>
          </p:cNvSpPr>
          <p:nvPr/>
        </p:nvSpPr>
        <p:spPr bwMode="auto">
          <a:xfrm>
            <a:off x="7589520" y="4608196"/>
            <a:ext cx="329566" cy="3314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440">
                <a:latin typeface="Times New Roman" panose="02020603050405020304" pitchFamily="18" charset="0"/>
              </a:rPr>
              <a:t>Q*</a:t>
            </a:r>
          </a:p>
        </p:txBody>
      </p:sp>
      <p:sp>
        <p:nvSpPr>
          <p:cNvPr id="9233" name="Rectangle 17">
            <a:extLst>
              <a:ext uri="{FF2B5EF4-FFF2-40B4-BE49-F238E27FC236}">
                <a16:creationId xmlns:a16="http://schemas.microsoft.com/office/drawing/2014/main" id="{9EA8F25C-773A-140F-9996-74830891C9D3}"/>
              </a:ext>
            </a:extLst>
          </p:cNvPr>
          <p:cNvSpPr>
            <a:spLocks noChangeArrowheads="1"/>
          </p:cNvSpPr>
          <p:nvPr/>
        </p:nvSpPr>
        <p:spPr bwMode="auto">
          <a:xfrm>
            <a:off x="5833111" y="2634616"/>
            <a:ext cx="331470" cy="3295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440">
                <a:latin typeface="Times New Roman" panose="02020603050405020304" pitchFamily="18" charset="0"/>
              </a:rPr>
              <a:t>R*</a:t>
            </a:r>
          </a:p>
        </p:txBody>
      </p:sp>
      <p:sp>
        <p:nvSpPr>
          <p:cNvPr id="9234" name="Rectangle 18">
            <a:extLst>
              <a:ext uri="{FF2B5EF4-FFF2-40B4-BE49-F238E27FC236}">
                <a16:creationId xmlns:a16="http://schemas.microsoft.com/office/drawing/2014/main" id="{F3BE19A1-A5A7-AAD0-49EE-E781493D9568}"/>
              </a:ext>
            </a:extLst>
          </p:cNvPr>
          <p:cNvSpPr>
            <a:spLocks noChangeArrowheads="1"/>
          </p:cNvSpPr>
          <p:nvPr/>
        </p:nvSpPr>
        <p:spPr bwMode="auto">
          <a:xfrm>
            <a:off x="3968116" y="4608196"/>
            <a:ext cx="329564" cy="3314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440">
                <a:latin typeface="Times New Roman" panose="02020603050405020304" pitchFamily="18" charset="0"/>
              </a:rPr>
              <a:t>P*</a:t>
            </a:r>
          </a:p>
        </p:txBody>
      </p:sp>
      <p:sp>
        <p:nvSpPr>
          <p:cNvPr id="9235" name="Rectangle 19">
            <a:extLst>
              <a:ext uri="{FF2B5EF4-FFF2-40B4-BE49-F238E27FC236}">
                <a16:creationId xmlns:a16="http://schemas.microsoft.com/office/drawing/2014/main" id="{1D90B82C-B22C-A8E1-6AB8-C61319D7E445}"/>
              </a:ext>
            </a:extLst>
          </p:cNvPr>
          <p:cNvSpPr>
            <a:spLocks noChangeArrowheads="1"/>
          </p:cNvSpPr>
          <p:nvPr/>
        </p:nvSpPr>
        <p:spPr bwMode="auto">
          <a:xfrm>
            <a:off x="5833111" y="6145530"/>
            <a:ext cx="331470" cy="329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440">
                <a:latin typeface="Times New Roman" panose="02020603050405020304" pitchFamily="18" charset="0"/>
              </a:rPr>
              <a:t>C*</a:t>
            </a:r>
          </a:p>
        </p:txBody>
      </p:sp>
      <p:sp>
        <p:nvSpPr>
          <p:cNvPr id="9236" name="Oval 20">
            <a:extLst>
              <a:ext uri="{FF2B5EF4-FFF2-40B4-BE49-F238E27FC236}">
                <a16:creationId xmlns:a16="http://schemas.microsoft.com/office/drawing/2014/main" id="{EBFFF4F6-064B-E0B9-F1D7-3D67E1C2508C}"/>
              </a:ext>
            </a:extLst>
          </p:cNvPr>
          <p:cNvSpPr>
            <a:spLocks noChangeArrowheads="1"/>
          </p:cNvSpPr>
          <p:nvPr/>
        </p:nvSpPr>
        <p:spPr bwMode="auto">
          <a:xfrm>
            <a:off x="8467726" y="4499610"/>
            <a:ext cx="219074" cy="219076"/>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9237" name="Oval 21">
            <a:extLst>
              <a:ext uri="{FF2B5EF4-FFF2-40B4-BE49-F238E27FC236}">
                <a16:creationId xmlns:a16="http://schemas.microsoft.com/office/drawing/2014/main" id="{4761A7EE-C01B-8EA6-2667-9AB4229911A5}"/>
              </a:ext>
            </a:extLst>
          </p:cNvPr>
          <p:cNvSpPr>
            <a:spLocks noChangeArrowheads="1"/>
          </p:cNvSpPr>
          <p:nvPr/>
        </p:nvSpPr>
        <p:spPr bwMode="auto">
          <a:xfrm>
            <a:off x="5724526" y="3291840"/>
            <a:ext cx="219074" cy="220980"/>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9238" name="Oval 22">
            <a:extLst>
              <a:ext uri="{FF2B5EF4-FFF2-40B4-BE49-F238E27FC236}">
                <a16:creationId xmlns:a16="http://schemas.microsoft.com/office/drawing/2014/main" id="{8478136D-E724-BD95-71A5-676BA60B6905}"/>
              </a:ext>
            </a:extLst>
          </p:cNvPr>
          <p:cNvSpPr>
            <a:spLocks noChangeArrowheads="1"/>
          </p:cNvSpPr>
          <p:nvPr/>
        </p:nvSpPr>
        <p:spPr bwMode="auto">
          <a:xfrm>
            <a:off x="3529966" y="4499610"/>
            <a:ext cx="219074" cy="219076"/>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9239" name="Oval 23">
            <a:extLst>
              <a:ext uri="{FF2B5EF4-FFF2-40B4-BE49-F238E27FC236}">
                <a16:creationId xmlns:a16="http://schemas.microsoft.com/office/drawing/2014/main" id="{F99FCEA4-70C6-8504-0E43-23FCA5BC45B0}"/>
              </a:ext>
            </a:extLst>
          </p:cNvPr>
          <p:cNvSpPr>
            <a:spLocks noChangeArrowheads="1"/>
          </p:cNvSpPr>
          <p:nvPr/>
        </p:nvSpPr>
        <p:spPr bwMode="auto">
          <a:xfrm>
            <a:off x="5724526" y="6913246"/>
            <a:ext cx="219074" cy="220980"/>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9240" name="Rectangle 24">
            <a:extLst>
              <a:ext uri="{FF2B5EF4-FFF2-40B4-BE49-F238E27FC236}">
                <a16:creationId xmlns:a16="http://schemas.microsoft.com/office/drawing/2014/main" id="{F94D25B4-3BEF-CBB3-7409-9C136C03ED3F}"/>
              </a:ext>
            </a:extLst>
          </p:cNvPr>
          <p:cNvSpPr>
            <a:spLocks noChangeArrowheads="1"/>
          </p:cNvSpPr>
          <p:nvPr/>
        </p:nvSpPr>
        <p:spPr bwMode="auto">
          <a:xfrm>
            <a:off x="3089910" y="1975486"/>
            <a:ext cx="988696" cy="2209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440">
                <a:latin typeface="Times New Roman" panose="02020603050405020304" pitchFamily="18" charset="0"/>
              </a:rPr>
              <a:t>11% OAR</a:t>
            </a:r>
          </a:p>
        </p:txBody>
      </p:sp>
      <p:sp>
        <p:nvSpPr>
          <p:cNvPr id="9241" name="Line 25">
            <a:extLst>
              <a:ext uri="{FF2B5EF4-FFF2-40B4-BE49-F238E27FC236}">
                <a16:creationId xmlns:a16="http://schemas.microsoft.com/office/drawing/2014/main" id="{078A6162-DE96-8A4B-1079-7B5CEC7EE1B7}"/>
              </a:ext>
            </a:extLst>
          </p:cNvPr>
          <p:cNvSpPr>
            <a:spLocks noChangeShapeType="1"/>
          </p:cNvSpPr>
          <p:nvPr/>
        </p:nvSpPr>
        <p:spPr bwMode="auto">
          <a:xfrm flipH="1" flipV="1">
            <a:off x="2432686" y="2634616"/>
            <a:ext cx="3402330" cy="1975484"/>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9242" name="Rectangle 26">
            <a:extLst>
              <a:ext uri="{FF2B5EF4-FFF2-40B4-BE49-F238E27FC236}">
                <a16:creationId xmlns:a16="http://schemas.microsoft.com/office/drawing/2014/main" id="{E80D9B65-7EC2-B078-2D7C-C1833CCEFC6C}"/>
              </a:ext>
            </a:extLst>
          </p:cNvPr>
          <p:cNvSpPr>
            <a:spLocks noChangeArrowheads="1"/>
          </p:cNvSpPr>
          <p:nvPr/>
        </p:nvSpPr>
        <p:spPr bwMode="auto">
          <a:xfrm>
            <a:off x="2021206" y="2798446"/>
            <a:ext cx="878204" cy="3295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440">
                <a:latin typeface="Times New Roman" panose="02020603050405020304" pitchFamily="18" charset="0"/>
              </a:rPr>
              <a:t>8% OAR</a:t>
            </a:r>
          </a:p>
        </p:txBody>
      </p:sp>
      <p:sp>
        <p:nvSpPr>
          <p:cNvPr id="9243" name="Line 27">
            <a:extLst>
              <a:ext uri="{FF2B5EF4-FFF2-40B4-BE49-F238E27FC236}">
                <a16:creationId xmlns:a16="http://schemas.microsoft.com/office/drawing/2014/main" id="{5EEC5D15-D40E-2E84-F776-5C21D6DA514E}"/>
              </a:ext>
            </a:extLst>
          </p:cNvPr>
          <p:cNvSpPr>
            <a:spLocks noChangeShapeType="1"/>
          </p:cNvSpPr>
          <p:nvPr/>
        </p:nvSpPr>
        <p:spPr bwMode="auto">
          <a:xfrm>
            <a:off x="2981326" y="2962276"/>
            <a:ext cx="0" cy="1647824"/>
          </a:xfrm>
          <a:prstGeom prst="line">
            <a:avLst/>
          </a:prstGeom>
          <a:noFill/>
          <a:ln w="6350">
            <a:solidFill>
              <a:srgbClr val="FFFFCC"/>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9244" name="Rectangle 28">
            <a:extLst>
              <a:ext uri="{FF2B5EF4-FFF2-40B4-BE49-F238E27FC236}">
                <a16:creationId xmlns:a16="http://schemas.microsoft.com/office/drawing/2014/main" id="{4C4A632C-1E9E-E52C-A729-6D82269376AA}"/>
              </a:ext>
            </a:extLst>
          </p:cNvPr>
          <p:cNvSpPr>
            <a:spLocks noChangeArrowheads="1"/>
          </p:cNvSpPr>
          <p:nvPr/>
        </p:nvSpPr>
        <p:spPr bwMode="auto">
          <a:xfrm>
            <a:off x="2651760" y="1756410"/>
            <a:ext cx="329566" cy="440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D</a:t>
            </a:r>
            <a:r>
              <a:rPr lang="en-US" altLang="en-US" sz="1920" baseline="-25000">
                <a:latin typeface="Times New Roman" panose="02020603050405020304" pitchFamily="18" charset="0"/>
              </a:rPr>
              <a:t>0</a:t>
            </a:r>
            <a:endParaRPr lang="en-US" altLang="en-US" sz="1440">
              <a:latin typeface="Times New Roman" panose="02020603050405020304" pitchFamily="18" charset="0"/>
            </a:endParaRPr>
          </a:p>
        </p:txBody>
      </p:sp>
      <p:sp>
        <p:nvSpPr>
          <p:cNvPr id="9245" name="Rectangle 29">
            <a:extLst>
              <a:ext uri="{FF2B5EF4-FFF2-40B4-BE49-F238E27FC236}">
                <a16:creationId xmlns:a16="http://schemas.microsoft.com/office/drawing/2014/main" id="{A64F61E4-1D4E-338E-907E-2AA9AED8F1F6}"/>
              </a:ext>
            </a:extLst>
          </p:cNvPr>
          <p:cNvSpPr>
            <a:spLocks noChangeArrowheads="1"/>
          </p:cNvSpPr>
          <p:nvPr/>
        </p:nvSpPr>
        <p:spPr bwMode="auto">
          <a:xfrm>
            <a:off x="2103120" y="2305050"/>
            <a:ext cx="329566" cy="329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D</a:t>
            </a:r>
            <a:r>
              <a:rPr lang="en-US" altLang="en-US" sz="1920" baseline="-25000">
                <a:latin typeface="Times New Roman" panose="02020603050405020304" pitchFamily="18" charset="0"/>
              </a:rPr>
              <a:t>1</a:t>
            </a:r>
            <a:endParaRPr lang="en-US" altLang="en-US" sz="1440">
              <a:latin typeface="Times New Roman" panose="02020603050405020304" pitchFamily="18" charset="0"/>
            </a:endParaRPr>
          </a:p>
        </p:txBody>
      </p:sp>
      <p:sp>
        <p:nvSpPr>
          <p:cNvPr id="9246" name="Line 30">
            <a:extLst>
              <a:ext uri="{FF2B5EF4-FFF2-40B4-BE49-F238E27FC236}">
                <a16:creationId xmlns:a16="http://schemas.microsoft.com/office/drawing/2014/main" id="{CAF29801-D91A-7A61-19E2-01E50B53A280}"/>
              </a:ext>
            </a:extLst>
          </p:cNvPr>
          <p:cNvSpPr>
            <a:spLocks noChangeShapeType="1"/>
          </p:cNvSpPr>
          <p:nvPr/>
        </p:nvSpPr>
        <p:spPr bwMode="auto">
          <a:xfrm flipH="1">
            <a:off x="2762250" y="2743200"/>
            <a:ext cx="767716" cy="1906"/>
          </a:xfrm>
          <a:prstGeom prst="line">
            <a:avLst/>
          </a:prstGeom>
          <a:noFill/>
          <a:ln w="9525">
            <a:solidFill>
              <a:srgbClr val="FFFFCC"/>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9247" name="Rectangle 31">
            <a:extLst>
              <a:ext uri="{FF2B5EF4-FFF2-40B4-BE49-F238E27FC236}">
                <a16:creationId xmlns:a16="http://schemas.microsoft.com/office/drawing/2014/main" id="{4D56EF52-9F8E-572A-68FA-89FBA4D3E681}"/>
              </a:ext>
            </a:extLst>
          </p:cNvPr>
          <p:cNvSpPr>
            <a:spLocks noChangeArrowheads="1"/>
          </p:cNvSpPr>
          <p:nvPr/>
        </p:nvSpPr>
        <p:spPr bwMode="auto">
          <a:xfrm>
            <a:off x="2651760" y="4280536"/>
            <a:ext cx="329566" cy="3295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P</a:t>
            </a:r>
            <a:r>
              <a:rPr lang="en-US" altLang="en-US" sz="1920" baseline="-25000">
                <a:latin typeface="Times New Roman" panose="02020603050405020304" pitchFamily="18" charset="0"/>
              </a:rPr>
              <a:t>1</a:t>
            </a:r>
            <a:endParaRPr lang="en-US" altLang="en-US" sz="1440">
              <a:latin typeface="Times New Roman" panose="02020603050405020304" pitchFamily="18" charset="0"/>
            </a:endParaRPr>
          </a:p>
        </p:txBody>
      </p:sp>
      <p:sp>
        <p:nvSpPr>
          <p:cNvPr id="9248" name="Rectangle 32">
            <a:extLst>
              <a:ext uri="{FF2B5EF4-FFF2-40B4-BE49-F238E27FC236}">
                <a16:creationId xmlns:a16="http://schemas.microsoft.com/office/drawing/2014/main" id="{804AF77E-4FFE-7609-E015-C2E8DFDC59F0}"/>
              </a:ext>
            </a:extLst>
          </p:cNvPr>
          <p:cNvSpPr>
            <a:spLocks noChangeArrowheads="1"/>
          </p:cNvSpPr>
          <p:nvPr/>
        </p:nvSpPr>
        <p:spPr bwMode="auto">
          <a:xfrm>
            <a:off x="3638550" y="3402330"/>
            <a:ext cx="4939666" cy="3621406"/>
          </a:xfrm>
          <a:prstGeom prst="rect">
            <a:avLst/>
          </a:prstGeom>
          <a:noFill/>
          <a:ln w="19050">
            <a:solidFill>
              <a:srgbClr val="FF0000"/>
            </a:solidFill>
            <a:prstDash val="dash"/>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9249" name="Rectangle 33">
            <a:extLst>
              <a:ext uri="{FF2B5EF4-FFF2-40B4-BE49-F238E27FC236}">
                <a16:creationId xmlns:a16="http://schemas.microsoft.com/office/drawing/2014/main" id="{51DF5466-6987-D3DE-4AB5-E1B5D83B49A8}"/>
              </a:ext>
            </a:extLst>
          </p:cNvPr>
          <p:cNvSpPr>
            <a:spLocks noChangeArrowheads="1"/>
          </p:cNvSpPr>
          <p:nvPr/>
        </p:nvSpPr>
        <p:spPr bwMode="auto">
          <a:xfrm>
            <a:off x="3200400" y="4718686"/>
            <a:ext cx="440056" cy="3295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P**</a:t>
            </a:r>
            <a:endParaRPr lang="en-US" altLang="en-US" sz="1440">
              <a:latin typeface="Times New Roman" panose="02020603050405020304" pitchFamily="18" charset="0"/>
            </a:endParaRPr>
          </a:p>
        </p:txBody>
      </p:sp>
      <p:sp>
        <p:nvSpPr>
          <p:cNvPr id="9250" name="Rectangle 34">
            <a:extLst>
              <a:ext uri="{FF2B5EF4-FFF2-40B4-BE49-F238E27FC236}">
                <a16:creationId xmlns:a16="http://schemas.microsoft.com/office/drawing/2014/main" id="{53677DB2-F8EA-C2DC-7787-12EC92ECE4A1}"/>
              </a:ext>
            </a:extLst>
          </p:cNvPr>
          <p:cNvSpPr>
            <a:spLocks noChangeArrowheads="1"/>
          </p:cNvSpPr>
          <p:nvPr/>
        </p:nvSpPr>
        <p:spPr bwMode="auto">
          <a:xfrm>
            <a:off x="5943600" y="3510916"/>
            <a:ext cx="440056" cy="3314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R**</a:t>
            </a:r>
            <a:endParaRPr lang="en-US" altLang="en-US" sz="1440">
              <a:latin typeface="Times New Roman" panose="02020603050405020304" pitchFamily="18" charset="0"/>
            </a:endParaRPr>
          </a:p>
        </p:txBody>
      </p:sp>
      <p:sp>
        <p:nvSpPr>
          <p:cNvPr id="9251" name="Rectangle 35">
            <a:extLst>
              <a:ext uri="{FF2B5EF4-FFF2-40B4-BE49-F238E27FC236}">
                <a16:creationId xmlns:a16="http://schemas.microsoft.com/office/drawing/2014/main" id="{5ACF5E19-2491-F823-92BA-48F31875AD10}"/>
              </a:ext>
            </a:extLst>
          </p:cNvPr>
          <p:cNvSpPr>
            <a:spLocks noChangeArrowheads="1"/>
          </p:cNvSpPr>
          <p:nvPr/>
        </p:nvSpPr>
        <p:spPr bwMode="auto">
          <a:xfrm>
            <a:off x="8686800" y="4280536"/>
            <a:ext cx="440056" cy="3295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Q**</a:t>
            </a:r>
            <a:endParaRPr lang="en-US" altLang="en-US" sz="1440">
              <a:latin typeface="Times New Roman" panose="02020603050405020304" pitchFamily="18" charset="0"/>
            </a:endParaRPr>
          </a:p>
        </p:txBody>
      </p:sp>
      <p:sp>
        <p:nvSpPr>
          <p:cNvPr id="9252" name="Rectangle 36">
            <a:extLst>
              <a:ext uri="{FF2B5EF4-FFF2-40B4-BE49-F238E27FC236}">
                <a16:creationId xmlns:a16="http://schemas.microsoft.com/office/drawing/2014/main" id="{7CCACF90-5EEF-36F2-EA2F-95CC40C3E6FB}"/>
              </a:ext>
            </a:extLst>
          </p:cNvPr>
          <p:cNvSpPr>
            <a:spLocks noChangeArrowheads="1"/>
          </p:cNvSpPr>
          <p:nvPr/>
        </p:nvSpPr>
        <p:spPr bwMode="auto">
          <a:xfrm>
            <a:off x="5943600" y="7132320"/>
            <a:ext cx="440056" cy="440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920">
                <a:latin typeface="Times New Roman" panose="02020603050405020304" pitchFamily="18" charset="0"/>
              </a:rPr>
              <a:t>C**</a:t>
            </a:r>
            <a:endParaRPr lang="en-US" altLang="en-US" sz="1440">
              <a:latin typeface="Times New Roman" panose="02020603050405020304" pitchFamily="18" charset="0"/>
            </a:endParaRPr>
          </a:p>
        </p:txBody>
      </p:sp>
      <p:sp>
        <p:nvSpPr>
          <p:cNvPr id="9253" name="Line 37">
            <a:extLst>
              <a:ext uri="{FF2B5EF4-FFF2-40B4-BE49-F238E27FC236}">
                <a16:creationId xmlns:a16="http://schemas.microsoft.com/office/drawing/2014/main" id="{A9B7B1D2-BE7C-39B0-055B-DE7D22F59470}"/>
              </a:ext>
            </a:extLst>
          </p:cNvPr>
          <p:cNvSpPr>
            <a:spLocks noChangeShapeType="1"/>
          </p:cNvSpPr>
          <p:nvPr/>
        </p:nvSpPr>
        <p:spPr bwMode="auto">
          <a:xfrm flipH="1">
            <a:off x="3089911" y="3950970"/>
            <a:ext cx="880110" cy="0"/>
          </a:xfrm>
          <a:prstGeom prst="line">
            <a:avLst/>
          </a:prstGeom>
          <a:noFill/>
          <a:ln w="9525">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9254" name="Line 38">
            <a:extLst>
              <a:ext uri="{FF2B5EF4-FFF2-40B4-BE49-F238E27FC236}">
                <a16:creationId xmlns:a16="http://schemas.microsoft.com/office/drawing/2014/main" id="{AFF8AB44-0D36-E35D-F6B7-07C57EFAEEE2}"/>
              </a:ext>
            </a:extLst>
          </p:cNvPr>
          <p:cNvSpPr>
            <a:spLocks noChangeShapeType="1"/>
          </p:cNvSpPr>
          <p:nvPr/>
        </p:nvSpPr>
        <p:spPr bwMode="auto">
          <a:xfrm>
            <a:off x="2981326" y="4389120"/>
            <a:ext cx="548640" cy="1906"/>
          </a:xfrm>
          <a:prstGeom prst="line">
            <a:avLst/>
          </a:prstGeom>
          <a:noFill/>
          <a:ln w="9525">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9255" name="Line 39">
            <a:extLst>
              <a:ext uri="{FF2B5EF4-FFF2-40B4-BE49-F238E27FC236}">
                <a16:creationId xmlns:a16="http://schemas.microsoft.com/office/drawing/2014/main" id="{524E0A02-B571-E021-B83B-139F9FEE40A0}"/>
              </a:ext>
            </a:extLst>
          </p:cNvPr>
          <p:cNvSpPr>
            <a:spLocks noChangeShapeType="1"/>
          </p:cNvSpPr>
          <p:nvPr/>
        </p:nvSpPr>
        <p:spPr bwMode="auto">
          <a:xfrm>
            <a:off x="6054090" y="3072766"/>
            <a:ext cx="0" cy="220980"/>
          </a:xfrm>
          <a:prstGeom prst="line">
            <a:avLst/>
          </a:prstGeom>
          <a:noFill/>
          <a:ln w="9525">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9256" name="Line 40">
            <a:extLst>
              <a:ext uri="{FF2B5EF4-FFF2-40B4-BE49-F238E27FC236}">
                <a16:creationId xmlns:a16="http://schemas.microsoft.com/office/drawing/2014/main" id="{8109AC7F-4BD8-DA74-19B6-FDC833BD3CF4}"/>
              </a:ext>
            </a:extLst>
          </p:cNvPr>
          <p:cNvSpPr>
            <a:spLocks noChangeShapeType="1"/>
          </p:cNvSpPr>
          <p:nvPr/>
        </p:nvSpPr>
        <p:spPr bwMode="auto">
          <a:xfrm>
            <a:off x="7919086" y="4389120"/>
            <a:ext cx="548640" cy="1906"/>
          </a:xfrm>
          <a:prstGeom prst="line">
            <a:avLst/>
          </a:prstGeom>
          <a:noFill/>
          <a:ln w="9525">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9257" name="Line 41">
            <a:extLst>
              <a:ext uri="{FF2B5EF4-FFF2-40B4-BE49-F238E27FC236}">
                <a16:creationId xmlns:a16="http://schemas.microsoft.com/office/drawing/2014/main" id="{D83E1AB1-54E4-5E8D-8FCD-423B45433D9A}"/>
              </a:ext>
            </a:extLst>
          </p:cNvPr>
          <p:cNvSpPr>
            <a:spLocks noChangeShapeType="1"/>
          </p:cNvSpPr>
          <p:nvPr/>
        </p:nvSpPr>
        <p:spPr bwMode="auto">
          <a:xfrm>
            <a:off x="6162676" y="6364606"/>
            <a:ext cx="1904" cy="548640"/>
          </a:xfrm>
          <a:prstGeom prst="line">
            <a:avLst/>
          </a:prstGeom>
          <a:noFill/>
          <a:ln w="9525">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60"/>
          </a:p>
        </p:txBody>
      </p:sp>
      <p:sp>
        <p:nvSpPr>
          <p:cNvPr id="9258" name="Rectangle 42">
            <a:extLst>
              <a:ext uri="{FF2B5EF4-FFF2-40B4-BE49-F238E27FC236}">
                <a16:creationId xmlns:a16="http://schemas.microsoft.com/office/drawing/2014/main" id="{E9DF81FB-A721-8839-AD74-3652B0F294DC}"/>
              </a:ext>
            </a:extLst>
          </p:cNvPr>
          <p:cNvSpPr>
            <a:spLocks noChangeArrowheads="1"/>
          </p:cNvSpPr>
          <p:nvPr/>
        </p:nvSpPr>
        <p:spPr bwMode="auto">
          <a:xfrm>
            <a:off x="3200400" y="3731896"/>
            <a:ext cx="329566" cy="2190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440">
                <a:latin typeface="Times New Roman" panose="02020603050405020304" pitchFamily="18" charset="0"/>
              </a:rPr>
              <a:t>SR</a:t>
            </a:r>
          </a:p>
        </p:txBody>
      </p:sp>
      <p:sp>
        <p:nvSpPr>
          <p:cNvPr id="9259" name="Rectangle 43">
            <a:extLst>
              <a:ext uri="{FF2B5EF4-FFF2-40B4-BE49-F238E27FC236}">
                <a16:creationId xmlns:a16="http://schemas.microsoft.com/office/drawing/2014/main" id="{3250A9BB-C7B5-ED79-4A49-6582D691EA15}"/>
              </a:ext>
            </a:extLst>
          </p:cNvPr>
          <p:cNvSpPr>
            <a:spLocks noChangeArrowheads="1"/>
          </p:cNvSpPr>
          <p:nvPr/>
        </p:nvSpPr>
        <p:spPr bwMode="auto">
          <a:xfrm>
            <a:off x="3089910" y="4170046"/>
            <a:ext cx="440056" cy="2209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5240" tIns="15240" rIns="15240" bIns="15240"/>
          <a:lstStyle/>
          <a:p>
            <a:pPr eaLnBrk="0" hangingPunct="0"/>
            <a:r>
              <a:rPr lang="en-US" altLang="en-US" sz="1440">
                <a:latin typeface="Times New Roman" panose="02020603050405020304" pitchFamily="18" charset="0"/>
              </a:rPr>
              <a:t>LR</a:t>
            </a:r>
          </a:p>
        </p:txBody>
      </p:sp>
      <p:sp>
        <p:nvSpPr>
          <p:cNvPr id="9260" name="Line 44">
            <a:extLst>
              <a:ext uri="{FF2B5EF4-FFF2-40B4-BE49-F238E27FC236}">
                <a16:creationId xmlns:a16="http://schemas.microsoft.com/office/drawing/2014/main" id="{B7FCCB5A-0AF6-C0C3-B5B1-1C15647CBE25}"/>
              </a:ext>
            </a:extLst>
          </p:cNvPr>
          <p:cNvSpPr>
            <a:spLocks noChangeShapeType="1"/>
          </p:cNvSpPr>
          <p:nvPr/>
        </p:nvSpPr>
        <p:spPr bwMode="auto">
          <a:xfrm flipH="1">
            <a:off x="3255646" y="2286001"/>
            <a:ext cx="2505074" cy="19050"/>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9261" name="Text Box 45">
            <a:extLst>
              <a:ext uri="{FF2B5EF4-FFF2-40B4-BE49-F238E27FC236}">
                <a16:creationId xmlns:a16="http://schemas.microsoft.com/office/drawing/2014/main" id="{87A878B7-EBBF-77D5-78A8-9F5FF8EB864B}"/>
              </a:ext>
            </a:extLst>
          </p:cNvPr>
          <p:cNvSpPr txBox="1">
            <a:spLocks noChangeArrowheads="1"/>
          </p:cNvSpPr>
          <p:nvPr/>
        </p:nvSpPr>
        <p:spPr bwMode="auto">
          <a:xfrm>
            <a:off x="2377440" y="0"/>
            <a:ext cx="9418320"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40" dirty="0">
                <a:solidFill>
                  <a:schemeClr val="tx2"/>
                </a:solidFill>
                <a:effectLst>
                  <a:outerShdw blurRad="38100" dist="38100" dir="2700000" algn="tl">
                    <a:srgbClr val="C0C0C0"/>
                  </a:outerShdw>
                </a:effectLst>
                <a:cs typeface="Times New Roman" panose="02020603050405020304" pitchFamily="18" charset="0"/>
              </a:rPr>
              <a:t>Effect of More Relative Demand for Real Estate in the </a:t>
            </a:r>
            <a:r>
              <a:rPr lang="en-US" altLang="en-US" sz="1440" dirty="0">
                <a:solidFill>
                  <a:srgbClr val="FF0000"/>
                </a:solidFill>
                <a:effectLst>
                  <a:outerShdw blurRad="38100" dist="38100" dir="2700000" algn="tl">
                    <a:srgbClr val="C0C0C0"/>
                  </a:outerShdw>
                </a:effectLst>
                <a:cs typeface="Times New Roman" panose="02020603050405020304" pitchFamily="18" charset="0"/>
              </a:rPr>
              <a:t>Asset</a:t>
            </a:r>
            <a:r>
              <a:rPr lang="en-US" altLang="en-US" sz="1440" dirty="0">
                <a:solidFill>
                  <a:schemeClr val="tx2"/>
                </a:solidFill>
                <a:effectLst>
                  <a:outerShdw blurRad="38100" dist="38100" dir="2700000" algn="tl">
                    <a:srgbClr val="C0C0C0"/>
                  </a:outerShdw>
                </a:effectLst>
                <a:cs typeface="Times New Roman" panose="02020603050405020304" pitchFamily="18" charset="0"/>
              </a:rPr>
              <a:t> Market…</a:t>
            </a:r>
            <a:endParaRPr lang="en-US" altLang="en-US" sz="1440" b="1" i="1" dirty="0">
              <a:effectLst>
                <a:outerShdw blurRad="38100" dist="38100" dir="2700000" algn="tl">
                  <a:srgbClr val="C0C0C0"/>
                </a:outerShdw>
              </a:effectLst>
              <a:cs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837724" y="710803"/>
            <a:ext cx="5632490"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Boom and Bust Cycles</a:t>
            </a:r>
            <a:endParaRPr lang="en-US" sz="4400" dirty="0"/>
          </a:p>
        </p:txBody>
      </p:sp>
      <p:pic>
        <p:nvPicPr>
          <p:cNvPr id="3" name="Image 0" descr="preencoded.png"/>
          <p:cNvPicPr>
            <a:picLocks noChangeAspect="1"/>
          </p:cNvPicPr>
          <p:nvPr/>
        </p:nvPicPr>
        <p:blipFill>
          <a:blip r:embed="rId3"/>
          <a:stretch>
            <a:fillRect/>
          </a:stretch>
        </p:blipFill>
        <p:spPr>
          <a:xfrm>
            <a:off x="837724" y="1773793"/>
            <a:ext cx="1196816" cy="1436251"/>
          </a:xfrm>
          <a:prstGeom prst="rect">
            <a:avLst/>
          </a:prstGeom>
        </p:spPr>
      </p:pic>
      <p:sp>
        <p:nvSpPr>
          <p:cNvPr id="4" name="Text 1"/>
          <p:cNvSpPr/>
          <p:nvPr/>
        </p:nvSpPr>
        <p:spPr>
          <a:xfrm>
            <a:off x="2273856" y="2013109"/>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Demand Increase</a:t>
            </a:r>
            <a:endParaRPr lang="en-US" sz="2200" dirty="0"/>
          </a:p>
        </p:txBody>
      </p:sp>
      <p:sp>
        <p:nvSpPr>
          <p:cNvPr id="5" name="Text 2"/>
          <p:cNvSpPr/>
          <p:nvPr/>
        </p:nvSpPr>
        <p:spPr>
          <a:xfrm>
            <a:off x="2273856" y="2508647"/>
            <a:ext cx="11518821"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Higher space demand temporarily pushes rents above long-run equilibrium.</a:t>
            </a:r>
            <a:endParaRPr lang="en-US" sz="1850" dirty="0"/>
          </a:p>
        </p:txBody>
      </p:sp>
      <p:pic>
        <p:nvPicPr>
          <p:cNvPr id="6" name="Image 1" descr="preencoded.png"/>
          <p:cNvPicPr>
            <a:picLocks noChangeAspect="1"/>
          </p:cNvPicPr>
          <p:nvPr/>
        </p:nvPicPr>
        <p:blipFill>
          <a:blip r:embed="rId4"/>
          <a:stretch>
            <a:fillRect/>
          </a:stretch>
        </p:blipFill>
        <p:spPr>
          <a:xfrm>
            <a:off x="837724" y="3210044"/>
            <a:ext cx="1196816" cy="1436251"/>
          </a:xfrm>
          <a:prstGeom prst="rect">
            <a:avLst/>
          </a:prstGeom>
        </p:spPr>
      </p:pic>
      <p:sp>
        <p:nvSpPr>
          <p:cNvPr id="7" name="Text 3"/>
          <p:cNvSpPr/>
          <p:nvPr/>
        </p:nvSpPr>
        <p:spPr>
          <a:xfrm>
            <a:off x="2273856" y="3449360"/>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Price Response</a:t>
            </a:r>
            <a:endParaRPr lang="en-US" sz="2200" dirty="0"/>
          </a:p>
        </p:txBody>
      </p:sp>
      <p:sp>
        <p:nvSpPr>
          <p:cNvPr id="8" name="Text 4"/>
          <p:cNvSpPr/>
          <p:nvPr/>
        </p:nvSpPr>
        <p:spPr>
          <a:xfrm>
            <a:off x="2273856" y="3944898"/>
            <a:ext cx="11518821"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Higher rents increase property values, attracting investment capital.</a:t>
            </a:r>
            <a:endParaRPr lang="en-US" sz="1850" dirty="0"/>
          </a:p>
        </p:txBody>
      </p:sp>
      <p:pic>
        <p:nvPicPr>
          <p:cNvPr id="9" name="Image 2" descr="preencoded.png"/>
          <p:cNvPicPr>
            <a:picLocks noChangeAspect="1"/>
          </p:cNvPicPr>
          <p:nvPr/>
        </p:nvPicPr>
        <p:blipFill>
          <a:blip r:embed="rId5"/>
          <a:stretch>
            <a:fillRect/>
          </a:stretch>
        </p:blipFill>
        <p:spPr>
          <a:xfrm>
            <a:off x="837724" y="4646295"/>
            <a:ext cx="1196816" cy="1436251"/>
          </a:xfrm>
          <a:prstGeom prst="rect">
            <a:avLst/>
          </a:prstGeom>
        </p:spPr>
      </p:pic>
      <p:sp>
        <p:nvSpPr>
          <p:cNvPr id="10" name="Text 5"/>
          <p:cNvSpPr/>
          <p:nvPr/>
        </p:nvSpPr>
        <p:spPr>
          <a:xfrm>
            <a:off x="2273856" y="4885611"/>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Supply Expansion</a:t>
            </a:r>
            <a:endParaRPr lang="en-US" sz="2200" dirty="0"/>
          </a:p>
        </p:txBody>
      </p:sp>
      <p:sp>
        <p:nvSpPr>
          <p:cNvPr id="11" name="Text 6"/>
          <p:cNvSpPr/>
          <p:nvPr/>
        </p:nvSpPr>
        <p:spPr>
          <a:xfrm>
            <a:off x="2273856" y="5381149"/>
            <a:ext cx="11518821"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New construction increases space supply over time.</a:t>
            </a:r>
            <a:endParaRPr lang="en-US" sz="1850" dirty="0"/>
          </a:p>
        </p:txBody>
      </p:sp>
      <p:pic>
        <p:nvPicPr>
          <p:cNvPr id="12" name="Image 3" descr="preencoded.png"/>
          <p:cNvPicPr>
            <a:picLocks noChangeAspect="1"/>
          </p:cNvPicPr>
          <p:nvPr/>
        </p:nvPicPr>
        <p:blipFill>
          <a:blip r:embed="rId6"/>
          <a:stretch>
            <a:fillRect/>
          </a:stretch>
        </p:blipFill>
        <p:spPr>
          <a:xfrm>
            <a:off x="837724" y="6082546"/>
            <a:ext cx="1196816" cy="1436251"/>
          </a:xfrm>
          <a:prstGeom prst="rect">
            <a:avLst/>
          </a:prstGeom>
        </p:spPr>
      </p:pic>
      <p:sp>
        <p:nvSpPr>
          <p:cNvPr id="13" name="Text 7"/>
          <p:cNvSpPr/>
          <p:nvPr/>
        </p:nvSpPr>
        <p:spPr>
          <a:xfrm>
            <a:off x="2273856" y="6321862"/>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Market Correction</a:t>
            </a:r>
            <a:endParaRPr lang="en-US" sz="2200" dirty="0"/>
          </a:p>
        </p:txBody>
      </p:sp>
      <p:sp>
        <p:nvSpPr>
          <p:cNvPr id="14" name="Text 8"/>
          <p:cNvSpPr/>
          <p:nvPr/>
        </p:nvSpPr>
        <p:spPr>
          <a:xfrm>
            <a:off x="2273856" y="6817400"/>
            <a:ext cx="11518821"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Additional supply brings rents back toward long-run equilibrium levels.</a:t>
            </a:r>
            <a:endParaRPr lang="en-US" sz="185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50213" y="589598"/>
            <a:ext cx="5043964" cy="630436"/>
          </a:xfrm>
          <a:prstGeom prst="rect">
            <a:avLst/>
          </a:prstGeom>
          <a:noFill/>
          <a:ln/>
        </p:spPr>
        <p:txBody>
          <a:bodyPr wrap="none" lIns="0" tIns="0" rIns="0" bIns="0" rtlCol="0" anchor="t"/>
          <a:lstStyle/>
          <a:p>
            <a:pPr marL="0" indent="0" algn="l">
              <a:lnSpc>
                <a:spcPts val="4950"/>
              </a:lnSpc>
              <a:buNone/>
            </a:pPr>
            <a:r>
              <a:rPr lang="en-US" sz="3950" dirty="0">
                <a:solidFill>
                  <a:srgbClr val="FFD9BE"/>
                </a:solidFill>
                <a:latin typeface="Quattrocento" pitchFamily="34" charset="0"/>
                <a:ea typeface="Quattrocento" pitchFamily="34" charset="-122"/>
                <a:cs typeface="Quattrocento" pitchFamily="34" charset="-120"/>
              </a:rPr>
              <a:t>Key Takeaways</a:t>
            </a:r>
            <a:endParaRPr lang="en-US" sz="3950" dirty="0"/>
          </a:p>
        </p:txBody>
      </p:sp>
      <p:sp>
        <p:nvSpPr>
          <p:cNvPr id="4" name="Shape 1"/>
          <p:cNvSpPr/>
          <p:nvPr/>
        </p:nvSpPr>
        <p:spPr>
          <a:xfrm>
            <a:off x="750213" y="1541502"/>
            <a:ext cx="482322" cy="482322"/>
          </a:xfrm>
          <a:prstGeom prst="roundRect">
            <a:avLst>
              <a:gd name="adj" fmla="val 6667"/>
            </a:avLst>
          </a:prstGeom>
          <a:solidFill>
            <a:srgbClr val="315251"/>
          </a:solidFill>
          <a:ln/>
        </p:spPr>
        <p:txBody>
          <a:bodyPr/>
          <a:lstStyle/>
          <a:p>
            <a:endParaRPr lang="en-US"/>
          </a:p>
        </p:txBody>
      </p:sp>
      <p:pic>
        <p:nvPicPr>
          <p:cNvPr id="5" name="Image 1" descr="preencoded.png"/>
          <p:cNvPicPr>
            <a:picLocks noChangeAspect="1"/>
          </p:cNvPicPr>
          <p:nvPr/>
        </p:nvPicPr>
        <p:blipFill>
          <a:blip r:embed="rId4"/>
          <a:stretch>
            <a:fillRect/>
          </a:stretch>
        </p:blipFill>
        <p:spPr>
          <a:xfrm>
            <a:off x="840045" y="1593473"/>
            <a:ext cx="302538" cy="378262"/>
          </a:xfrm>
          <a:prstGeom prst="rect">
            <a:avLst/>
          </a:prstGeom>
        </p:spPr>
      </p:pic>
      <p:sp>
        <p:nvSpPr>
          <p:cNvPr id="6" name="Text 2"/>
          <p:cNvSpPr/>
          <p:nvPr/>
        </p:nvSpPr>
        <p:spPr>
          <a:xfrm>
            <a:off x="1446848" y="1615083"/>
            <a:ext cx="3054668" cy="315158"/>
          </a:xfrm>
          <a:prstGeom prst="rect">
            <a:avLst/>
          </a:prstGeom>
          <a:noFill/>
          <a:ln/>
        </p:spPr>
        <p:txBody>
          <a:bodyPr wrap="none" lIns="0" tIns="0" rIns="0" bIns="0" rtlCol="0" anchor="t"/>
          <a:lstStyle/>
          <a:p>
            <a:pPr marL="0" indent="0" algn="l">
              <a:lnSpc>
                <a:spcPts val="2450"/>
              </a:lnSpc>
              <a:buNone/>
            </a:pPr>
            <a:r>
              <a:rPr lang="en-US" sz="1950" dirty="0">
                <a:solidFill>
                  <a:srgbClr val="F9EEE7"/>
                </a:solidFill>
                <a:latin typeface="Quattrocento" pitchFamily="34" charset="0"/>
                <a:ea typeface="Quattrocento" pitchFamily="34" charset="-122"/>
                <a:cs typeface="Quattrocento" pitchFamily="34" charset="-120"/>
              </a:rPr>
              <a:t>Location Determines Value</a:t>
            </a:r>
            <a:endParaRPr lang="en-US" sz="1950" dirty="0"/>
          </a:p>
        </p:txBody>
      </p:sp>
      <p:sp>
        <p:nvSpPr>
          <p:cNvPr id="7" name="Text 3"/>
          <p:cNvSpPr/>
          <p:nvPr/>
        </p:nvSpPr>
        <p:spPr>
          <a:xfrm>
            <a:off x="1446848" y="2058829"/>
            <a:ext cx="6946940" cy="685800"/>
          </a:xfrm>
          <a:prstGeom prst="rect">
            <a:avLst/>
          </a:prstGeom>
          <a:noFill/>
          <a:ln/>
        </p:spPr>
        <p:txBody>
          <a:bodyPr wrap="square" lIns="0" tIns="0" rIns="0" bIns="0" rtlCol="0" anchor="t"/>
          <a:lstStyle/>
          <a:p>
            <a:pPr marL="0" indent="0" algn="l">
              <a:lnSpc>
                <a:spcPts val="2700"/>
              </a:lnSpc>
              <a:buNone/>
            </a:pPr>
            <a:r>
              <a:rPr lang="en-US" sz="1650" dirty="0">
                <a:solidFill>
                  <a:srgbClr val="F9EEE7"/>
                </a:solidFill>
                <a:latin typeface="Quattrocento" pitchFamily="34" charset="0"/>
                <a:ea typeface="Quattrocento" pitchFamily="34" charset="-122"/>
                <a:cs typeface="Quattrocento" pitchFamily="34" charset="-120"/>
              </a:rPr>
              <a:t>Land value is primarily determined by location and its ability to minimize transportation costs.</a:t>
            </a:r>
            <a:endParaRPr lang="en-US" sz="1650" dirty="0"/>
          </a:p>
        </p:txBody>
      </p:sp>
      <p:sp>
        <p:nvSpPr>
          <p:cNvPr id="8" name="Shape 4"/>
          <p:cNvSpPr/>
          <p:nvPr/>
        </p:nvSpPr>
        <p:spPr>
          <a:xfrm>
            <a:off x="750213" y="3173254"/>
            <a:ext cx="482322" cy="482322"/>
          </a:xfrm>
          <a:prstGeom prst="roundRect">
            <a:avLst>
              <a:gd name="adj" fmla="val 6667"/>
            </a:avLst>
          </a:prstGeom>
          <a:solidFill>
            <a:srgbClr val="315251"/>
          </a:solidFill>
          <a:ln/>
        </p:spPr>
        <p:txBody>
          <a:bodyPr/>
          <a:lstStyle/>
          <a:p>
            <a:endParaRPr lang="en-US"/>
          </a:p>
        </p:txBody>
      </p:sp>
      <p:pic>
        <p:nvPicPr>
          <p:cNvPr id="9" name="Image 2" descr="preencoded.png"/>
          <p:cNvPicPr>
            <a:picLocks noChangeAspect="1"/>
          </p:cNvPicPr>
          <p:nvPr/>
        </p:nvPicPr>
        <p:blipFill>
          <a:blip r:embed="rId5"/>
          <a:stretch>
            <a:fillRect/>
          </a:stretch>
        </p:blipFill>
        <p:spPr>
          <a:xfrm>
            <a:off x="840045" y="3225225"/>
            <a:ext cx="302538" cy="378262"/>
          </a:xfrm>
          <a:prstGeom prst="rect">
            <a:avLst/>
          </a:prstGeom>
        </p:spPr>
      </p:pic>
      <p:sp>
        <p:nvSpPr>
          <p:cNvPr id="10" name="Text 5"/>
          <p:cNvSpPr/>
          <p:nvPr/>
        </p:nvSpPr>
        <p:spPr>
          <a:xfrm>
            <a:off x="1446848" y="3246834"/>
            <a:ext cx="2521982" cy="315158"/>
          </a:xfrm>
          <a:prstGeom prst="rect">
            <a:avLst/>
          </a:prstGeom>
          <a:noFill/>
          <a:ln/>
        </p:spPr>
        <p:txBody>
          <a:bodyPr wrap="none" lIns="0" tIns="0" rIns="0" bIns="0" rtlCol="0" anchor="t"/>
          <a:lstStyle/>
          <a:p>
            <a:pPr marL="0" indent="0" algn="l">
              <a:lnSpc>
                <a:spcPts val="2450"/>
              </a:lnSpc>
              <a:buNone/>
            </a:pPr>
            <a:r>
              <a:rPr lang="en-US" sz="1950" dirty="0">
                <a:solidFill>
                  <a:srgbClr val="F9EEE7"/>
                </a:solidFill>
                <a:latin typeface="Quattrocento" pitchFamily="34" charset="0"/>
                <a:ea typeface="Quattrocento" pitchFamily="34" charset="-122"/>
                <a:cs typeface="Quattrocento" pitchFamily="34" charset="-120"/>
              </a:rPr>
              <a:t>Market Equilibrium</a:t>
            </a:r>
            <a:endParaRPr lang="en-US" sz="1950" dirty="0"/>
          </a:p>
        </p:txBody>
      </p:sp>
      <p:sp>
        <p:nvSpPr>
          <p:cNvPr id="11" name="Text 6"/>
          <p:cNvSpPr/>
          <p:nvPr/>
        </p:nvSpPr>
        <p:spPr>
          <a:xfrm>
            <a:off x="1446848" y="3690580"/>
            <a:ext cx="6946940" cy="685800"/>
          </a:xfrm>
          <a:prstGeom prst="rect">
            <a:avLst/>
          </a:prstGeom>
          <a:noFill/>
          <a:ln/>
        </p:spPr>
        <p:txBody>
          <a:bodyPr wrap="square" lIns="0" tIns="0" rIns="0" bIns="0" rtlCol="0" anchor="t"/>
          <a:lstStyle/>
          <a:p>
            <a:pPr marL="0" indent="0" algn="l">
              <a:lnSpc>
                <a:spcPts val="2700"/>
              </a:lnSpc>
              <a:buNone/>
            </a:pPr>
            <a:r>
              <a:rPr lang="en-US" sz="1650" dirty="0">
                <a:solidFill>
                  <a:srgbClr val="F9EEE7"/>
                </a:solidFill>
                <a:latin typeface="Quattrocento" pitchFamily="34" charset="0"/>
                <a:ea typeface="Quattrocento" pitchFamily="34" charset="-122"/>
                <a:cs typeface="Quattrocento" pitchFamily="34" charset="-120"/>
              </a:rPr>
              <a:t>Competitive markets allocate land to its highest and best use, maximizing productivity.</a:t>
            </a:r>
            <a:endParaRPr lang="en-US" sz="1650" dirty="0"/>
          </a:p>
        </p:txBody>
      </p:sp>
      <p:sp>
        <p:nvSpPr>
          <p:cNvPr id="12" name="Shape 7"/>
          <p:cNvSpPr/>
          <p:nvPr/>
        </p:nvSpPr>
        <p:spPr>
          <a:xfrm>
            <a:off x="750213" y="4805005"/>
            <a:ext cx="482322" cy="482322"/>
          </a:xfrm>
          <a:prstGeom prst="roundRect">
            <a:avLst>
              <a:gd name="adj" fmla="val 6667"/>
            </a:avLst>
          </a:prstGeom>
          <a:solidFill>
            <a:srgbClr val="315251"/>
          </a:solidFill>
          <a:ln/>
        </p:spPr>
        <p:txBody>
          <a:bodyPr/>
          <a:lstStyle/>
          <a:p>
            <a:endParaRPr lang="en-US"/>
          </a:p>
        </p:txBody>
      </p:sp>
      <p:pic>
        <p:nvPicPr>
          <p:cNvPr id="13" name="Image 3" descr="preencoded.png"/>
          <p:cNvPicPr>
            <a:picLocks noChangeAspect="1"/>
          </p:cNvPicPr>
          <p:nvPr/>
        </p:nvPicPr>
        <p:blipFill>
          <a:blip r:embed="rId6"/>
          <a:stretch>
            <a:fillRect/>
          </a:stretch>
        </p:blipFill>
        <p:spPr>
          <a:xfrm>
            <a:off x="840045" y="4856976"/>
            <a:ext cx="302538" cy="378262"/>
          </a:xfrm>
          <a:prstGeom prst="rect">
            <a:avLst/>
          </a:prstGeom>
        </p:spPr>
      </p:pic>
      <p:sp>
        <p:nvSpPr>
          <p:cNvPr id="14" name="Text 8"/>
          <p:cNvSpPr/>
          <p:nvPr/>
        </p:nvSpPr>
        <p:spPr>
          <a:xfrm>
            <a:off x="1446848" y="4878586"/>
            <a:ext cx="2618184" cy="315158"/>
          </a:xfrm>
          <a:prstGeom prst="rect">
            <a:avLst/>
          </a:prstGeom>
          <a:noFill/>
          <a:ln/>
        </p:spPr>
        <p:txBody>
          <a:bodyPr wrap="none" lIns="0" tIns="0" rIns="0" bIns="0" rtlCol="0" anchor="t"/>
          <a:lstStyle/>
          <a:p>
            <a:pPr marL="0" indent="0" algn="l">
              <a:lnSpc>
                <a:spcPts val="2450"/>
              </a:lnSpc>
              <a:buNone/>
            </a:pPr>
            <a:r>
              <a:rPr lang="en-US" sz="1950" dirty="0">
                <a:solidFill>
                  <a:srgbClr val="F9EEE7"/>
                </a:solidFill>
                <a:latin typeface="Quattrocento" pitchFamily="34" charset="0"/>
                <a:ea typeface="Quattrocento" pitchFamily="34" charset="-122"/>
                <a:cs typeface="Quattrocento" pitchFamily="34" charset="-120"/>
              </a:rPr>
              <a:t>Urban Growth Patterns</a:t>
            </a:r>
            <a:endParaRPr lang="en-US" sz="1950" dirty="0"/>
          </a:p>
        </p:txBody>
      </p:sp>
      <p:sp>
        <p:nvSpPr>
          <p:cNvPr id="15" name="Text 9"/>
          <p:cNvSpPr/>
          <p:nvPr/>
        </p:nvSpPr>
        <p:spPr>
          <a:xfrm>
            <a:off x="1446848" y="5322332"/>
            <a:ext cx="6946940" cy="685800"/>
          </a:xfrm>
          <a:prstGeom prst="rect">
            <a:avLst/>
          </a:prstGeom>
          <a:noFill/>
          <a:ln/>
        </p:spPr>
        <p:txBody>
          <a:bodyPr wrap="square" lIns="0" tIns="0" rIns="0" bIns="0" rtlCol="0" anchor="t"/>
          <a:lstStyle/>
          <a:p>
            <a:pPr marL="0" indent="0" algn="l">
              <a:lnSpc>
                <a:spcPts val="2700"/>
              </a:lnSpc>
              <a:buNone/>
            </a:pPr>
            <a:r>
              <a:rPr lang="en-US" sz="1650" dirty="0">
                <a:solidFill>
                  <a:srgbClr val="F9EEE7"/>
                </a:solidFill>
                <a:latin typeface="Quattrocento" pitchFamily="34" charset="0"/>
                <a:ea typeface="Quattrocento" pitchFamily="34" charset="-122"/>
                <a:cs typeface="Quattrocento" pitchFamily="34" charset="-120"/>
              </a:rPr>
              <a:t>Population, income, and transportation cost changes affect city size and rent distribution.</a:t>
            </a:r>
            <a:endParaRPr lang="en-US" sz="1650" dirty="0"/>
          </a:p>
        </p:txBody>
      </p:sp>
      <p:sp>
        <p:nvSpPr>
          <p:cNvPr id="16" name="Shape 10"/>
          <p:cNvSpPr/>
          <p:nvPr/>
        </p:nvSpPr>
        <p:spPr>
          <a:xfrm>
            <a:off x="750213" y="6436757"/>
            <a:ext cx="482322" cy="482322"/>
          </a:xfrm>
          <a:prstGeom prst="roundRect">
            <a:avLst>
              <a:gd name="adj" fmla="val 6667"/>
            </a:avLst>
          </a:prstGeom>
          <a:solidFill>
            <a:srgbClr val="315251"/>
          </a:solidFill>
          <a:ln/>
        </p:spPr>
        <p:txBody>
          <a:bodyPr/>
          <a:lstStyle/>
          <a:p>
            <a:endParaRPr lang="en-US"/>
          </a:p>
        </p:txBody>
      </p:sp>
      <p:pic>
        <p:nvPicPr>
          <p:cNvPr id="17" name="Image 4" descr="preencoded.png"/>
          <p:cNvPicPr>
            <a:picLocks noChangeAspect="1"/>
          </p:cNvPicPr>
          <p:nvPr/>
        </p:nvPicPr>
        <p:blipFill>
          <a:blip r:embed="rId7"/>
          <a:stretch>
            <a:fillRect/>
          </a:stretch>
        </p:blipFill>
        <p:spPr>
          <a:xfrm>
            <a:off x="840045" y="6488728"/>
            <a:ext cx="302538" cy="378262"/>
          </a:xfrm>
          <a:prstGeom prst="rect">
            <a:avLst/>
          </a:prstGeom>
        </p:spPr>
      </p:pic>
      <p:sp>
        <p:nvSpPr>
          <p:cNvPr id="18" name="Text 11"/>
          <p:cNvSpPr/>
          <p:nvPr/>
        </p:nvSpPr>
        <p:spPr>
          <a:xfrm>
            <a:off x="1446848" y="6510338"/>
            <a:ext cx="2725579" cy="315158"/>
          </a:xfrm>
          <a:prstGeom prst="rect">
            <a:avLst/>
          </a:prstGeom>
          <a:noFill/>
          <a:ln/>
        </p:spPr>
        <p:txBody>
          <a:bodyPr wrap="none" lIns="0" tIns="0" rIns="0" bIns="0" rtlCol="0" anchor="t"/>
          <a:lstStyle/>
          <a:p>
            <a:pPr marL="0" indent="0" algn="l">
              <a:lnSpc>
                <a:spcPts val="2450"/>
              </a:lnSpc>
              <a:buNone/>
            </a:pPr>
            <a:r>
              <a:rPr lang="en-US" sz="1950" dirty="0">
                <a:solidFill>
                  <a:srgbClr val="F9EEE7"/>
                </a:solidFill>
                <a:latin typeface="Quattrocento" pitchFamily="34" charset="0"/>
                <a:ea typeface="Quattrocento" pitchFamily="34" charset="-122"/>
                <a:cs typeface="Quattrocento" pitchFamily="34" charset="-120"/>
              </a:rPr>
              <a:t>Interconnected Markets</a:t>
            </a:r>
            <a:endParaRPr lang="en-US" sz="1950" dirty="0"/>
          </a:p>
        </p:txBody>
      </p:sp>
      <p:sp>
        <p:nvSpPr>
          <p:cNvPr id="19" name="Text 12"/>
          <p:cNvSpPr/>
          <p:nvPr/>
        </p:nvSpPr>
        <p:spPr>
          <a:xfrm>
            <a:off x="1446848" y="6954083"/>
            <a:ext cx="6946940" cy="685800"/>
          </a:xfrm>
          <a:prstGeom prst="rect">
            <a:avLst/>
          </a:prstGeom>
          <a:noFill/>
          <a:ln/>
        </p:spPr>
        <p:txBody>
          <a:bodyPr wrap="square" lIns="0" tIns="0" rIns="0" bIns="0" rtlCol="0" anchor="t"/>
          <a:lstStyle/>
          <a:p>
            <a:pPr marL="0" indent="0" algn="l">
              <a:lnSpc>
                <a:spcPts val="2700"/>
              </a:lnSpc>
              <a:buNone/>
            </a:pPr>
            <a:r>
              <a:rPr lang="en-US" sz="1650" dirty="0">
                <a:solidFill>
                  <a:srgbClr val="F9EEE7"/>
                </a:solidFill>
                <a:latin typeface="Quattrocento" pitchFamily="34" charset="0"/>
                <a:ea typeface="Quattrocento" pitchFamily="34" charset="-122"/>
                <a:cs typeface="Quattrocento" pitchFamily="34" charset="-120"/>
              </a:rPr>
              <a:t>Space, asset, and development markets form a dynamic system that shapes the built environment.</a:t>
            </a:r>
            <a:endParaRPr lang="en-US" sz="16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23278" y="852964"/>
            <a:ext cx="7665839" cy="619244"/>
          </a:xfrm>
          <a:prstGeom prst="rect">
            <a:avLst/>
          </a:prstGeom>
          <a:noFill/>
          <a:ln/>
        </p:spPr>
        <p:txBody>
          <a:bodyPr wrap="none" lIns="0" tIns="0" rIns="0" bIns="0" rtlCol="0" anchor="t"/>
          <a:lstStyle/>
          <a:p>
            <a:pPr marL="0" indent="0" algn="l">
              <a:lnSpc>
                <a:spcPts val="4850"/>
              </a:lnSpc>
              <a:buNone/>
            </a:pPr>
            <a:r>
              <a:rPr lang="en-US" sz="3900" dirty="0">
                <a:solidFill>
                  <a:srgbClr val="FFD9BE"/>
                </a:solidFill>
                <a:latin typeface="Quattrocento" pitchFamily="34" charset="0"/>
                <a:ea typeface="Quattrocento" pitchFamily="34" charset="-122"/>
                <a:cs typeface="Quattrocento" pitchFamily="34" charset="-120"/>
              </a:rPr>
              <a:t>The Residual Theory of Land Value</a:t>
            </a:r>
            <a:endParaRPr lang="en-US" sz="3900" dirty="0"/>
          </a:p>
        </p:txBody>
      </p:sp>
      <p:pic>
        <p:nvPicPr>
          <p:cNvPr id="4" name="Image 1" descr="preencoded.png"/>
          <p:cNvPicPr>
            <a:picLocks noChangeAspect="1"/>
          </p:cNvPicPr>
          <p:nvPr/>
        </p:nvPicPr>
        <p:blipFill>
          <a:blip r:embed="rId4"/>
          <a:stretch>
            <a:fillRect/>
          </a:stretch>
        </p:blipFill>
        <p:spPr>
          <a:xfrm>
            <a:off x="6223278" y="1787962"/>
            <a:ext cx="1052751" cy="1263372"/>
          </a:xfrm>
          <a:prstGeom prst="rect">
            <a:avLst/>
          </a:prstGeom>
        </p:spPr>
      </p:pic>
      <p:sp>
        <p:nvSpPr>
          <p:cNvPr id="5" name="Text 1"/>
          <p:cNvSpPr/>
          <p:nvPr/>
        </p:nvSpPr>
        <p:spPr>
          <a:xfrm>
            <a:off x="7486531" y="1998464"/>
            <a:ext cx="2477095" cy="309682"/>
          </a:xfrm>
          <a:prstGeom prst="rect">
            <a:avLst/>
          </a:prstGeom>
          <a:noFill/>
          <a:ln/>
        </p:spPr>
        <p:txBody>
          <a:bodyPr wrap="none" lIns="0" tIns="0" rIns="0" bIns="0" rtlCol="0" anchor="t"/>
          <a:lstStyle/>
          <a:p>
            <a:pPr marL="0" indent="0" algn="l">
              <a:lnSpc>
                <a:spcPts val="2400"/>
              </a:lnSpc>
              <a:buNone/>
            </a:pPr>
            <a:r>
              <a:rPr lang="en-US" sz="1950" dirty="0">
                <a:solidFill>
                  <a:srgbClr val="F9EEE7"/>
                </a:solidFill>
                <a:latin typeface="Quattrocento" pitchFamily="34" charset="0"/>
                <a:ea typeface="Quattrocento" pitchFamily="34" charset="-122"/>
                <a:cs typeface="Quattrocento" pitchFamily="34" charset="-120"/>
              </a:rPr>
              <a:t>Production Value</a:t>
            </a:r>
            <a:endParaRPr lang="en-US" sz="1950" dirty="0"/>
          </a:p>
        </p:txBody>
      </p:sp>
      <p:sp>
        <p:nvSpPr>
          <p:cNvPr id="6" name="Text 2"/>
          <p:cNvSpPr/>
          <p:nvPr/>
        </p:nvSpPr>
        <p:spPr>
          <a:xfrm>
            <a:off x="7486531" y="2434471"/>
            <a:ext cx="6406991" cy="336947"/>
          </a:xfrm>
          <a:prstGeom prst="rect">
            <a:avLst/>
          </a:prstGeom>
          <a:noFill/>
          <a:ln/>
        </p:spPr>
        <p:txBody>
          <a:bodyPr wrap="non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Total revenue from goods or services produced on the site.</a:t>
            </a:r>
            <a:endParaRPr lang="en-US" sz="1650" dirty="0"/>
          </a:p>
        </p:txBody>
      </p:sp>
      <p:pic>
        <p:nvPicPr>
          <p:cNvPr id="7" name="Image 2" descr="preencoded.png"/>
          <p:cNvPicPr>
            <a:picLocks noChangeAspect="1"/>
          </p:cNvPicPr>
          <p:nvPr/>
        </p:nvPicPr>
        <p:blipFill>
          <a:blip r:embed="rId5"/>
          <a:stretch>
            <a:fillRect/>
          </a:stretch>
        </p:blipFill>
        <p:spPr>
          <a:xfrm>
            <a:off x="6223278" y="3051334"/>
            <a:ext cx="1052751" cy="1530906"/>
          </a:xfrm>
          <a:prstGeom prst="rect">
            <a:avLst/>
          </a:prstGeom>
        </p:spPr>
      </p:pic>
      <p:sp>
        <p:nvSpPr>
          <p:cNvPr id="8" name="Text 3"/>
          <p:cNvSpPr/>
          <p:nvPr/>
        </p:nvSpPr>
        <p:spPr>
          <a:xfrm>
            <a:off x="7486531" y="3261836"/>
            <a:ext cx="2477095" cy="309682"/>
          </a:xfrm>
          <a:prstGeom prst="rect">
            <a:avLst/>
          </a:prstGeom>
          <a:noFill/>
          <a:ln/>
        </p:spPr>
        <p:txBody>
          <a:bodyPr wrap="none" lIns="0" tIns="0" rIns="0" bIns="0" rtlCol="0" anchor="t"/>
          <a:lstStyle/>
          <a:p>
            <a:pPr marL="0" indent="0" algn="l">
              <a:lnSpc>
                <a:spcPts val="2400"/>
              </a:lnSpc>
              <a:buNone/>
            </a:pPr>
            <a:r>
              <a:rPr lang="en-US" sz="1950" dirty="0">
                <a:solidFill>
                  <a:srgbClr val="F9EEE7"/>
                </a:solidFill>
                <a:latin typeface="Quattrocento" pitchFamily="34" charset="0"/>
                <a:ea typeface="Quattrocento" pitchFamily="34" charset="-122"/>
                <a:cs typeface="Quattrocento" pitchFamily="34" charset="-120"/>
              </a:rPr>
              <a:t>Mobile Factors Paid</a:t>
            </a:r>
            <a:endParaRPr lang="en-US" sz="1950" dirty="0"/>
          </a:p>
        </p:txBody>
      </p:sp>
      <p:sp>
        <p:nvSpPr>
          <p:cNvPr id="9" name="Text 4"/>
          <p:cNvSpPr/>
          <p:nvPr/>
        </p:nvSpPr>
        <p:spPr>
          <a:xfrm>
            <a:off x="7486531" y="3697843"/>
            <a:ext cx="6406991" cy="673894"/>
          </a:xfrm>
          <a:prstGeom prst="rect">
            <a:avLst/>
          </a:prstGeom>
          <a:noFill/>
          <a:ln/>
        </p:spPr>
        <p:txBody>
          <a:bodyPr wrap="squar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Labor, capital, and materials must receive market rates or they'll "run away."</a:t>
            </a:r>
            <a:endParaRPr lang="en-US" sz="1650" dirty="0"/>
          </a:p>
        </p:txBody>
      </p:sp>
      <p:pic>
        <p:nvPicPr>
          <p:cNvPr id="10" name="Image 3" descr="preencoded.png"/>
          <p:cNvPicPr>
            <a:picLocks noChangeAspect="1"/>
          </p:cNvPicPr>
          <p:nvPr/>
        </p:nvPicPr>
        <p:blipFill>
          <a:blip r:embed="rId6"/>
          <a:stretch>
            <a:fillRect/>
          </a:stretch>
        </p:blipFill>
        <p:spPr>
          <a:xfrm>
            <a:off x="6223278" y="4582239"/>
            <a:ext cx="1052751" cy="1530906"/>
          </a:xfrm>
          <a:prstGeom prst="rect">
            <a:avLst/>
          </a:prstGeom>
        </p:spPr>
      </p:pic>
      <p:sp>
        <p:nvSpPr>
          <p:cNvPr id="11" name="Text 5"/>
          <p:cNvSpPr/>
          <p:nvPr/>
        </p:nvSpPr>
        <p:spPr>
          <a:xfrm>
            <a:off x="7486531" y="4792742"/>
            <a:ext cx="2477095" cy="309682"/>
          </a:xfrm>
          <a:prstGeom prst="rect">
            <a:avLst/>
          </a:prstGeom>
          <a:noFill/>
          <a:ln/>
        </p:spPr>
        <p:txBody>
          <a:bodyPr wrap="none" lIns="0" tIns="0" rIns="0" bIns="0" rtlCol="0" anchor="t"/>
          <a:lstStyle/>
          <a:p>
            <a:pPr marL="0" indent="0" algn="l">
              <a:lnSpc>
                <a:spcPts val="2400"/>
              </a:lnSpc>
              <a:buNone/>
            </a:pPr>
            <a:r>
              <a:rPr lang="en-US" sz="1950" dirty="0">
                <a:solidFill>
                  <a:srgbClr val="F9EEE7"/>
                </a:solidFill>
                <a:latin typeface="Quattrocento" pitchFamily="34" charset="0"/>
                <a:ea typeface="Quattrocento" pitchFamily="34" charset="-122"/>
                <a:cs typeface="Quattrocento" pitchFamily="34" charset="-120"/>
              </a:rPr>
              <a:t>Residual Remains</a:t>
            </a:r>
            <a:endParaRPr lang="en-US" sz="1950" dirty="0"/>
          </a:p>
        </p:txBody>
      </p:sp>
      <p:sp>
        <p:nvSpPr>
          <p:cNvPr id="12" name="Text 6"/>
          <p:cNvSpPr/>
          <p:nvPr/>
        </p:nvSpPr>
        <p:spPr>
          <a:xfrm>
            <a:off x="7486531" y="5228749"/>
            <a:ext cx="6406991" cy="673894"/>
          </a:xfrm>
          <a:prstGeom prst="rect">
            <a:avLst/>
          </a:prstGeom>
          <a:noFill/>
          <a:ln/>
        </p:spPr>
        <p:txBody>
          <a:bodyPr wrap="squar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Only what's left after mobile factors are paid is available to the landowner.</a:t>
            </a:r>
            <a:endParaRPr lang="en-US" sz="1650" dirty="0"/>
          </a:p>
        </p:txBody>
      </p:sp>
      <p:pic>
        <p:nvPicPr>
          <p:cNvPr id="13" name="Image 4" descr="preencoded.png"/>
          <p:cNvPicPr>
            <a:picLocks noChangeAspect="1"/>
          </p:cNvPicPr>
          <p:nvPr/>
        </p:nvPicPr>
        <p:blipFill>
          <a:blip r:embed="rId7"/>
          <a:stretch>
            <a:fillRect/>
          </a:stretch>
        </p:blipFill>
        <p:spPr>
          <a:xfrm>
            <a:off x="6223278" y="6113145"/>
            <a:ext cx="1052751" cy="1263372"/>
          </a:xfrm>
          <a:prstGeom prst="rect">
            <a:avLst/>
          </a:prstGeom>
        </p:spPr>
      </p:pic>
      <p:sp>
        <p:nvSpPr>
          <p:cNvPr id="14" name="Text 7"/>
          <p:cNvSpPr/>
          <p:nvPr/>
        </p:nvSpPr>
        <p:spPr>
          <a:xfrm>
            <a:off x="7486531" y="6323648"/>
            <a:ext cx="2625447" cy="309682"/>
          </a:xfrm>
          <a:prstGeom prst="rect">
            <a:avLst/>
          </a:prstGeom>
          <a:noFill/>
          <a:ln/>
        </p:spPr>
        <p:txBody>
          <a:bodyPr wrap="none" lIns="0" tIns="0" rIns="0" bIns="0" rtlCol="0" anchor="t"/>
          <a:lstStyle/>
          <a:p>
            <a:pPr marL="0" indent="0" algn="l">
              <a:lnSpc>
                <a:spcPts val="2400"/>
              </a:lnSpc>
              <a:buNone/>
            </a:pPr>
            <a:r>
              <a:rPr lang="en-US" sz="1950" dirty="0">
                <a:solidFill>
                  <a:srgbClr val="F9EEE7"/>
                </a:solidFill>
                <a:latin typeface="Quattrocento" pitchFamily="34" charset="0"/>
                <a:ea typeface="Quattrocento" pitchFamily="34" charset="-122"/>
                <a:cs typeface="Quattrocento" pitchFamily="34" charset="-120"/>
              </a:rPr>
              <a:t>Land Value Determined</a:t>
            </a:r>
            <a:endParaRPr lang="en-US" sz="1950" dirty="0"/>
          </a:p>
        </p:txBody>
      </p:sp>
      <p:sp>
        <p:nvSpPr>
          <p:cNvPr id="15" name="Text 8"/>
          <p:cNvSpPr/>
          <p:nvPr/>
        </p:nvSpPr>
        <p:spPr>
          <a:xfrm>
            <a:off x="7486531" y="6759654"/>
            <a:ext cx="6406991" cy="336947"/>
          </a:xfrm>
          <a:prstGeom prst="rect">
            <a:avLst/>
          </a:prstGeom>
          <a:noFill/>
          <a:ln/>
        </p:spPr>
        <p:txBody>
          <a:bodyPr wrap="non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This residual determines what the land is worth in the market.</a:t>
            </a:r>
            <a:endParaRPr lang="en-US" sz="16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837724" y="967740"/>
            <a:ext cx="6891457"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Highest and Best Use (HBU)</a:t>
            </a:r>
            <a:endParaRPr lang="en-US" sz="4400" dirty="0"/>
          </a:p>
        </p:txBody>
      </p:sp>
      <p:sp>
        <p:nvSpPr>
          <p:cNvPr id="3" name="Text 1"/>
          <p:cNvSpPr/>
          <p:nvPr/>
        </p:nvSpPr>
        <p:spPr>
          <a:xfrm>
            <a:off x="837724" y="2270046"/>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D9BE"/>
                </a:solidFill>
                <a:latin typeface="Quattrocento" pitchFamily="34" charset="0"/>
                <a:ea typeface="Quattrocento" pitchFamily="34" charset="-122"/>
                <a:cs typeface="Quattrocento" pitchFamily="34" charset="-120"/>
              </a:rPr>
              <a:t>Competitive Markets</a:t>
            </a:r>
            <a:endParaRPr lang="en-US" sz="2200" dirty="0"/>
          </a:p>
        </p:txBody>
      </p:sp>
      <p:sp>
        <p:nvSpPr>
          <p:cNvPr id="4" name="Text 2"/>
          <p:cNvSpPr/>
          <p:nvPr/>
        </p:nvSpPr>
        <p:spPr>
          <a:xfrm>
            <a:off x="837724" y="2861310"/>
            <a:ext cx="6185535"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In well-functioning markets, competition ensures each site is used for its most productive purpose.</a:t>
            </a:r>
            <a:endParaRPr lang="en-US" sz="1850" dirty="0"/>
          </a:p>
        </p:txBody>
      </p:sp>
      <p:sp>
        <p:nvSpPr>
          <p:cNvPr id="5" name="Text 3"/>
          <p:cNvSpPr/>
          <p:nvPr/>
        </p:nvSpPr>
        <p:spPr>
          <a:xfrm>
            <a:off x="837724" y="3842742"/>
            <a:ext cx="6185535"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This maximizes the total rent earned by all land, optimizing societal productivity.</a:t>
            </a:r>
            <a:endParaRPr lang="en-US" sz="1850" dirty="0"/>
          </a:p>
        </p:txBody>
      </p:sp>
      <p:pic>
        <p:nvPicPr>
          <p:cNvPr id="6" name="Image 0" descr="preencoded.png"/>
          <p:cNvPicPr>
            <a:picLocks noChangeAspect="1"/>
          </p:cNvPicPr>
          <p:nvPr/>
        </p:nvPicPr>
        <p:blipFill>
          <a:blip r:embed="rId3"/>
          <a:stretch>
            <a:fillRect/>
          </a:stretch>
        </p:blipFill>
        <p:spPr>
          <a:xfrm>
            <a:off x="7614761" y="2299930"/>
            <a:ext cx="6185535" cy="3711297"/>
          </a:xfrm>
          <a:prstGeom prst="rect">
            <a:avLst/>
          </a:prstGeom>
        </p:spPr>
      </p:pic>
      <p:sp>
        <p:nvSpPr>
          <p:cNvPr id="7" name="Text 4"/>
          <p:cNvSpPr/>
          <p:nvPr/>
        </p:nvSpPr>
        <p:spPr>
          <a:xfrm>
            <a:off x="7614761" y="6280428"/>
            <a:ext cx="6185535"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Each potential land use has a different residual value it can generate from a particular location.</a:t>
            </a:r>
            <a:endParaRPr lang="en-US" sz="18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690086" y="687110"/>
            <a:ext cx="4639389" cy="579953"/>
          </a:xfrm>
          <a:prstGeom prst="rect">
            <a:avLst/>
          </a:prstGeom>
          <a:noFill/>
          <a:ln/>
        </p:spPr>
        <p:txBody>
          <a:bodyPr wrap="none" lIns="0" tIns="0" rIns="0" bIns="0" rtlCol="0" anchor="t"/>
          <a:lstStyle/>
          <a:p>
            <a:pPr marL="0" indent="0" algn="l">
              <a:lnSpc>
                <a:spcPts val="4550"/>
              </a:lnSpc>
              <a:buNone/>
            </a:pPr>
            <a:r>
              <a:rPr lang="en-US" sz="3650" dirty="0">
                <a:solidFill>
                  <a:srgbClr val="FFD9BE"/>
                </a:solidFill>
                <a:latin typeface="Quattrocento" pitchFamily="34" charset="0"/>
                <a:ea typeface="Quattrocento" pitchFamily="34" charset="-122"/>
                <a:cs typeface="Quattrocento" pitchFamily="34" charset="-120"/>
              </a:rPr>
              <a:t>Bid-Rent Curves</a:t>
            </a:r>
            <a:endParaRPr lang="en-US" sz="3650" dirty="0"/>
          </a:p>
        </p:txBody>
      </p:sp>
      <p:pic>
        <p:nvPicPr>
          <p:cNvPr id="3" name="Image 0" descr="preencoded.png"/>
          <p:cNvPicPr>
            <a:picLocks noChangeAspect="1"/>
          </p:cNvPicPr>
          <p:nvPr/>
        </p:nvPicPr>
        <p:blipFill>
          <a:blip r:embed="rId3"/>
          <a:stretch>
            <a:fillRect/>
          </a:stretch>
        </p:blipFill>
        <p:spPr>
          <a:xfrm>
            <a:off x="3182779" y="1661398"/>
            <a:ext cx="1639610" cy="1433274"/>
          </a:xfrm>
          <a:prstGeom prst="rect">
            <a:avLst/>
          </a:prstGeom>
        </p:spPr>
      </p:pic>
      <p:sp>
        <p:nvSpPr>
          <p:cNvPr id="4" name="Text 1"/>
          <p:cNvSpPr/>
          <p:nvPr/>
        </p:nvSpPr>
        <p:spPr>
          <a:xfrm>
            <a:off x="3863935" y="2390061"/>
            <a:ext cx="277178" cy="346591"/>
          </a:xfrm>
          <a:prstGeom prst="rect">
            <a:avLst/>
          </a:prstGeom>
          <a:noFill/>
          <a:ln/>
        </p:spPr>
        <p:txBody>
          <a:bodyPr wrap="none" lIns="0" tIns="0" rIns="0" bIns="0" rtlCol="0" anchor="t"/>
          <a:lstStyle/>
          <a:p>
            <a:pPr marL="0" indent="0" algn="ctr">
              <a:lnSpc>
                <a:spcPts val="3450"/>
              </a:lnSpc>
              <a:buNone/>
            </a:pPr>
            <a:r>
              <a:rPr lang="en-US" sz="2150" dirty="0">
                <a:solidFill>
                  <a:srgbClr val="F9EEE7"/>
                </a:solidFill>
                <a:latin typeface="Quattrocento" pitchFamily="34" charset="0"/>
                <a:ea typeface="Quattrocento" pitchFamily="34" charset="-122"/>
                <a:cs typeface="Quattrocento" pitchFamily="34" charset="-120"/>
              </a:rPr>
              <a:t>1</a:t>
            </a:r>
            <a:endParaRPr lang="en-US" sz="2150" dirty="0"/>
          </a:p>
        </p:txBody>
      </p:sp>
      <p:sp>
        <p:nvSpPr>
          <p:cNvPr id="5" name="Text 2"/>
          <p:cNvSpPr/>
          <p:nvPr/>
        </p:nvSpPr>
        <p:spPr>
          <a:xfrm>
            <a:off x="5019556" y="2016204"/>
            <a:ext cx="3037046" cy="289917"/>
          </a:xfrm>
          <a:prstGeom prst="rect">
            <a:avLst/>
          </a:prstGeom>
          <a:noFill/>
          <a:ln/>
        </p:spPr>
        <p:txBody>
          <a:bodyPr wrap="none" lIns="0" tIns="0" rIns="0" bIns="0" rtlCol="0" anchor="t"/>
          <a:lstStyle/>
          <a:p>
            <a:pPr marL="0" indent="0" algn="l">
              <a:lnSpc>
                <a:spcPts val="2250"/>
              </a:lnSpc>
              <a:buNone/>
            </a:pPr>
            <a:r>
              <a:rPr lang="en-US" sz="1800" dirty="0">
                <a:solidFill>
                  <a:srgbClr val="F9EEE7"/>
                </a:solidFill>
                <a:latin typeface="Quattrocento" pitchFamily="34" charset="0"/>
                <a:ea typeface="Quattrocento" pitchFamily="34" charset="-122"/>
                <a:cs typeface="Quattrocento" pitchFamily="34" charset="-120"/>
              </a:rPr>
              <a:t>Maximum Willingness to Pay</a:t>
            </a:r>
            <a:endParaRPr lang="en-US" sz="1800" dirty="0"/>
          </a:p>
        </p:txBody>
      </p:sp>
      <p:sp>
        <p:nvSpPr>
          <p:cNvPr id="6" name="Text 3"/>
          <p:cNvSpPr/>
          <p:nvPr/>
        </p:nvSpPr>
        <p:spPr>
          <a:xfrm>
            <a:off x="5019556" y="2424351"/>
            <a:ext cx="6164104" cy="315397"/>
          </a:xfrm>
          <a:prstGeom prst="rect">
            <a:avLst/>
          </a:prstGeom>
          <a:noFill/>
          <a:ln/>
        </p:spPr>
        <p:txBody>
          <a:bodyPr wrap="none" lIns="0" tIns="0" rIns="0" bIns="0" rtlCol="0" anchor="t"/>
          <a:lstStyle/>
          <a:p>
            <a:pPr marL="0" indent="0" algn="l">
              <a:lnSpc>
                <a:spcPts val="2450"/>
              </a:lnSpc>
              <a:buNone/>
            </a:pPr>
            <a:r>
              <a:rPr lang="en-US" sz="1550" dirty="0">
                <a:solidFill>
                  <a:srgbClr val="F9EEE7"/>
                </a:solidFill>
                <a:latin typeface="Quattrocento" pitchFamily="34" charset="0"/>
                <a:ea typeface="Quattrocento" pitchFamily="34" charset="-122"/>
                <a:cs typeface="Quattrocento" pitchFamily="34" charset="-120"/>
              </a:rPr>
              <a:t>The bid-rent is what a potential user would pay for a specific location.</a:t>
            </a:r>
            <a:endParaRPr lang="en-US" sz="1550" dirty="0"/>
          </a:p>
        </p:txBody>
      </p:sp>
      <p:sp>
        <p:nvSpPr>
          <p:cNvPr id="7" name="Shape 4"/>
          <p:cNvSpPr/>
          <p:nvPr/>
        </p:nvSpPr>
        <p:spPr>
          <a:xfrm>
            <a:off x="4871680" y="3109793"/>
            <a:ext cx="9019342" cy="11430"/>
          </a:xfrm>
          <a:prstGeom prst="roundRect">
            <a:avLst>
              <a:gd name="adj" fmla="val 258765"/>
            </a:avLst>
          </a:prstGeom>
          <a:solidFill>
            <a:srgbClr val="4A6B6A"/>
          </a:solidFill>
          <a:ln/>
        </p:spPr>
        <p:txBody>
          <a:bodyPr/>
          <a:lstStyle/>
          <a:p>
            <a:endParaRPr lang="en-US"/>
          </a:p>
        </p:txBody>
      </p:sp>
      <p:pic>
        <p:nvPicPr>
          <p:cNvPr id="8" name="Image 1" descr="preencoded.png"/>
          <p:cNvPicPr>
            <a:picLocks noChangeAspect="1"/>
          </p:cNvPicPr>
          <p:nvPr/>
        </p:nvPicPr>
        <p:blipFill>
          <a:blip r:embed="rId4"/>
          <a:stretch>
            <a:fillRect/>
          </a:stretch>
        </p:blipFill>
        <p:spPr>
          <a:xfrm>
            <a:off x="2362914" y="3143964"/>
            <a:ext cx="3279338" cy="1433274"/>
          </a:xfrm>
          <a:prstGeom prst="rect">
            <a:avLst/>
          </a:prstGeom>
        </p:spPr>
      </p:pic>
      <p:sp>
        <p:nvSpPr>
          <p:cNvPr id="9" name="Text 5"/>
          <p:cNvSpPr/>
          <p:nvPr/>
        </p:nvSpPr>
        <p:spPr>
          <a:xfrm>
            <a:off x="3863935" y="3687247"/>
            <a:ext cx="277178" cy="346591"/>
          </a:xfrm>
          <a:prstGeom prst="rect">
            <a:avLst/>
          </a:prstGeom>
          <a:noFill/>
          <a:ln/>
        </p:spPr>
        <p:txBody>
          <a:bodyPr wrap="none" lIns="0" tIns="0" rIns="0" bIns="0" rtlCol="0" anchor="t"/>
          <a:lstStyle/>
          <a:p>
            <a:pPr marL="0" indent="0" algn="ctr">
              <a:lnSpc>
                <a:spcPts val="3450"/>
              </a:lnSpc>
              <a:buNone/>
            </a:pPr>
            <a:r>
              <a:rPr lang="en-US" sz="2150" dirty="0">
                <a:solidFill>
                  <a:srgbClr val="F9EEE7"/>
                </a:solidFill>
                <a:latin typeface="Quattrocento" pitchFamily="34" charset="0"/>
                <a:ea typeface="Quattrocento" pitchFamily="34" charset="-122"/>
                <a:cs typeface="Quattrocento" pitchFamily="34" charset="-120"/>
              </a:rPr>
              <a:t>2</a:t>
            </a:r>
            <a:endParaRPr lang="en-US" sz="2150" dirty="0"/>
          </a:p>
        </p:txBody>
      </p:sp>
      <p:sp>
        <p:nvSpPr>
          <p:cNvPr id="10" name="Text 6"/>
          <p:cNvSpPr/>
          <p:nvPr/>
        </p:nvSpPr>
        <p:spPr>
          <a:xfrm>
            <a:off x="5839420" y="3498771"/>
            <a:ext cx="2319695" cy="289917"/>
          </a:xfrm>
          <a:prstGeom prst="rect">
            <a:avLst/>
          </a:prstGeom>
          <a:noFill/>
          <a:ln/>
        </p:spPr>
        <p:txBody>
          <a:bodyPr wrap="none" lIns="0" tIns="0" rIns="0" bIns="0" rtlCol="0" anchor="t"/>
          <a:lstStyle/>
          <a:p>
            <a:pPr marL="0" indent="0" algn="l">
              <a:lnSpc>
                <a:spcPts val="2250"/>
              </a:lnSpc>
              <a:buNone/>
            </a:pPr>
            <a:r>
              <a:rPr lang="en-US" sz="1800" dirty="0">
                <a:solidFill>
                  <a:srgbClr val="F9EEE7"/>
                </a:solidFill>
                <a:latin typeface="Quattrocento" pitchFamily="34" charset="0"/>
                <a:ea typeface="Quattrocento" pitchFamily="34" charset="-122"/>
                <a:cs typeface="Quattrocento" pitchFamily="34" charset="-120"/>
              </a:rPr>
              <a:t>Central Point Value</a:t>
            </a:r>
            <a:endParaRPr lang="en-US" sz="1800" dirty="0"/>
          </a:p>
        </p:txBody>
      </p:sp>
      <p:sp>
        <p:nvSpPr>
          <p:cNvPr id="11" name="Text 7"/>
          <p:cNvSpPr/>
          <p:nvPr/>
        </p:nvSpPr>
        <p:spPr>
          <a:xfrm>
            <a:off x="5839420" y="3906917"/>
            <a:ext cx="6229945" cy="315397"/>
          </a:xfrm>
          <a:prstGeom prst="rect">
            <a:avLst/>
          </a:prstGeom>
          <a:noFill/>
          <a:ln/>
        </p:spPr>
        <p:txBody>
          <a:bodyPr wrap="none" lIns="0" tIns="0" rIns="0" bIns="0" rtlCol="0" anchor="t"/>
          <a:lstStyle/>
          <a:p>
            <a:pPr marL="0" indent="0" algn="l">
              <a:lnSpc>
                <a:spcPts val="2450"/>
              </a:lnSpc>
              <a:buNone/>
            </a:pPr>
            <a:r>
              <a:rPr lang="en-US" sz="1550" dirty="0">
                <a:solidFill>
                  <a:srgbClr val="F9EEE7"/>
                </a:solidFill>
                <a:latin typeface="Quattrocento" pitchFamily="34" charset="0"/>
                <a:ea typeface="Quattrocento" pitchFamily="34" charset="-122"/>
                <a:cs typeface="Quattrocento" pitchFamily="34" charset="-120"/>
              </a:rPr>
              <a:t>Value is highest where transportation costs are minimized for that use.</a:t>
            </a:r>
            <a:endParaRPr lang="en-US" sz="1550" dirty="0"/>
          </a:p>
        </p:txBody>
      </p:sp>
      <p:sp>
        <p:nvSpPr>
          <p:cNvPr id="12" name="Shape 8"/>
          <p:cNvSpPr/>
          <p:nvPr/>
        </p:nvSpPr>
        <p:spPr>
          <a:xfrm>
            <a:off x="5691545" y="4592360"/>
            <a:ext cx="8199477" cy="11430"/>
          </a:xfrm>
          <a:prstGeom prst="roundRect">
            <a:avLst>
              <a:gd name="adj" fmla="val 258765"/>
            </a:avLst>
          </a:prstGeom>
          <a:solidFill>
            <a:srgbClr val="4A6B6A"/>
          </a:solidFill>
          <a:ln/>
        </p:spPr>
        <p:txBody>
          <a:bodyPr/>
          <a:lstStyle/>
          <a:p>
            <a:endParaRPr lang="en-US"/>
          </a:p>
        </p:txBody>
      </p:sp>
      <p:pic>
        <p:nvPicPr>
          <p:cNvPr id="13" name="Image 2" descr="preencoded.png"/>
          <p:cNvPicPr>
            <a:picLocks noChangeAspect="1"/>
          </p:cNvPicPr>
          <p:nvPr/>
        </p:nvPicPr>
        <p:blipFill>
          <a:blip r:embed="rId5"/>
          <a:stretch>
            <a:fillRect/>
          </a:stretch>
        </p:blipFill>
        <p:spPr>
          <a:xfrm>
            <a:off x="1543050" y="4626531"/>
            <a:ext cx="4919067" cy="1433274"/>
          </a:xfrm>
          <a:prstGeom prst="rect">
            <a:avLst/>
          </a:prstGeom>
        </p:spPr>
      </p:pic>
      <p:sp>
        <p:nvSpPr>
          <p:cNvPr id="14" name="Text 9"/>
          <p:cNvSpPr/>
          <p:nvPr/>
        </p:nvSpPr>
        <p:spPr>
          <a:xfrm>
            <a:off x="3863935" y="5169813"/>
            <a:ext cx="277178" cy="346591"/>
          </a:xfrm>
          <a:prstGeom prst="rect">
            <a:avLst/>
          </a:prstGeom>
          <a:noFill/>
          <a:ln/>
        </p:spPr>
        <p:txBody>
          <a:bodyPr wrap="none" lIns="0" tIns="0" rIns="0" bIns="0" rtlCol="0" anchor="t"/>
          <a:lstStyle/>
          <a:p>
            <a:pPr marL="0" indent="0" algn="ctr">
              <a:lnSpc>
                <a:spcPts val="3450"/>
              </a:lnSpc>
              <a:buNone/>
            </a:pPr>
            <a:r>
              <a:rPr lang="en-US" sz="2150" dirty="0">
                <a:solidFill>
                  <a:srgbClr val="F9EEE7"/>
                </a:solidFill>
                <a:latin typeface="Quattrocento" pitchFamily="34" charset="0"/>
                <a:ea typeface="Quattrocento" pitchFamily="34" charset="-122"/>
                <a:cs typeface="Quattrocento" pitchFamily="34" charset="-120"/>
              </a:rPr>
              <a:t>3</a:t>
            </a:r>
            <a:endParaRPr lang="en-US" sz="2150" dirty="0"/>
          </a:p>
        </p:txBody>
      </p:sp>
      <p:sp>
        <p:nvSpPr>
          <p:cNvPr id="15" name="Text 10"/>
          <p:cNvSpPr/>
          <p:nvPr/>
        </p:nvSpPr>
        <p:spPr>
          <a:xfrm>
            <a:off x="6659285" y="4981337"/>
            <a:ext cx="2479715" cy="289917"/>
          </a:xfrm>
          <a:prstGeom prst="rect">
            <a:avLst/>
          </a:prstGeom>
          <a:noFill/>
          <a:ln/>
        </p:spPr>
        <p:txBody>
          <a:bodyPr wrap="none" lIns="0" tIns="0" rIns="0" bIns="0" rtlCol="0" anchor="t"/>
          <a:lstStyle/>
          <a:p>
            <a:pPr marL="0" indent="0" algn="l">
              <a:lnSpc>
                <a:spcPts val="2250"/>
              </a:lnSpc>
              <a:buNone/>
            </a:pPr>
            <a:r>
              <a:rPr lang="en-US" sz="1800" dirty="0">
                <a:solidFill>
                  <a:srgbClr val="F9EEE7"/>
                </a:solidFill>
                <a:latin typeface="Quattrocento" pitchFamily="34" charset="0"/>
                <a:ea typeface="Quattrocento" pitchFamily="34" charset="-122"/>
                <a:cs typeface="Quattrocento" pitchFamily="34" charset="-120"/>
              </a:rPr>
              <a:t>Declining with Distance</a:t>
            </a:r>
            <a:endParaRPr lang="en-US" sz="1800" dirty="0"/>
          </a:p>
        </p:txBody>
      </p:sp>
      <p:sp>
        <p:nvSpPr>
          <p:cNvPr id="16" name="Text 11"/>
          <p:cNvSpPr/>
          <p:nvPr/>
        </p:nvSpPr>
        <p:spPr>
          <a:xfrm>
            <a:off x="6659285" y="5389483"/>
            <a:ext cx="6849428" cy="315397"/>
          </a:xfrm>
          <a:prstGeom prst="rect">
            <a:avLst/>
          </a:prstGeom>
          <a:noFill/>
          <a:ln/>
        </p:spPr>
        <p:txBody>
          <a:bodyPr wrap="none" lIns="0" tIns="0" rIns="0" bIns="0" rtlCol="0" anchor="t"/>
          <a:lstStyle/>
          <a:p>
            <a:pPr marL="0" indent="0" algn="l">
              <a:lnSpc>
                <a:spcPts val="2450"/>
              </a:lnSpc>
              <a:buNone/>
            </a:pPr>
            <a:r>
              <a:rPr lang="en-US" sz="1550" dirty="0">
                <a:solidFill>
                  <a:srgbClr val="F9EEE7"/>
                </a:solidFill>
                <a:latin typeface="Quattrocento" pitchFamily="34" charset="0"/>
                <a:ea typeface="Quattrocento" pitchFamily="34" charset="-122"/>
                <a:cs typeface="Quattrocento" pitchFamily="34" charset="-120"/>
              </a:rPr>
              <a:t>Bid-rent falls as transportation costs rise with distance from the central point.</a:t>
            </a:r>
            <a:endParaRPr lang="en-US" sz="1550" dirty="0"/>
          </a:p>
        </p:txBody>
      </p:sp>
      <p:sp>
        <p:nvSpPr>
          <p:cNvPr id="17" name="Shape 12"/>
          <p:cNvSpPr/>
          <p:nvPr/>
        </p:nvSpPr>
        <p:spPr>
          <a:xfrm>
            <a:off x="6511409" y="6074926"/>
            <a:ext cx="7379613" cy="11430"/>
          </a:xfrm>
          <a:prstGeom prst="roundRect">
            <a:avLst>
              <a:gd name="adj" fmla="val 258765"/>
            </a:avLst>
          </a:prstGeom>
          <a:solidFill>
            <a:srgbClr val="4A6B6A"/>
          </a:solidFill>
          <a:ln/>
        </p:spPr>
        <p:txBody>
          <a:bodyPr/>
          <a:lstStyle/>
          <a:p>
            <a:endParaRPr lang="en-US"/>
          </a:p>
        </p:txBody>
      </p:sp>
      <p:pic>
        <p:nvPicPr>
          <p:cNvPr id="18" name="Image 3" descr="preencoded.png"/>
          <p:cNvPicPr>
            <a:picLocks noChangeAspect="1"/>
          </p:cNvPicPr>
          <p:nvPr/>
        </p:nvPicPr>
        <p:blipFill>
          <a:blip r:embed="rId6"/>
          <a:stretch>
            <a:fillRect/>
          </a:stretch>
        </p:blipFill>
        <p:spPr>
          <a:xfrm>
            <a:off x="723186" y="6109097"/>
            <a:ext cx="6558796" cy="1433274"/>
          </a:xfrm>
          <a:prstGeom prst="rect">
            <a:avLst/>
          </a:prstGeom>
        </p:spPr>
      </p:pic>
      <p:sp>
        <p:nvSpPr>
          <p:cNvPr id="19" name="Text 13"/>
          <p:cNvSpPr/>
          <p:nvPr/>
        </p:nvSpPr>
        <p:spPr>
          <a:xfrm>
            <a:off x="3863935" y="6652379"/>
            <a:ext cx="277178" cy="346591"/>
          </a:xfrm>
          <a:prstGeom prst="rect">
            <a:avLst/>
          </a:prstGeom>
          <a:noFill/>
          <a:ln/>
        </p:spPr>
        <p:txBody>
          <a:bodyPr wrap="none" lIns="0" tIns="0" rIns="0" bIns="0" rtlCol="0" anchor="t"/>
          <a:lstStyle/>
          <a:p>
            <a:pPr marL="0" indent="0" algn="ctr">
              <a:lnSpc>
                <a:spcPts val="3450"/>
              </a:lnSpc>
              <a:buNone/>
            </a:pPr>
            <a:r>
              <a:rPr lang="en-US" sz="2150" dirty="0">
                <a:solidFill>
                  <a:srgbClr val="F9EEE7"/>
                </a:solidFill>
                <a:latin typeface="Quattrocento" pitchFamily="34" charset="0"/>
                <a:ea typeface="Quattrocento" pitchFamily="34" charset="-122"/>
                <a:cs typeface="Quattrocento" pitchFamily="34" charset="-120"/>
              </a:rPr>
              <a:t>4</a:t>
            </a:r>
            <a:endParaRPr lang="en-US" sz="2150" dirty="0"/>
          </a:p>
        </p:txBody>
      </p:sp>
      <p:sp>
        <p:nvSpPr>
          <p:cNvPr id="20" name="Text 14"/>
          <p:cNvSpPr/>
          <p:nvPr/>
        </p:nvSpPr>
        <p:spPr>
          <a:xfrm>
            <a:off x="7479149" y="6306264"/>
            <a:ext cx="2319695" cy="289917"/>
          </a:xfrm>
          <a:prstGeom prst="rect">
            <a:avLst/>
          </a:prstGeom>
          <a:noFill/>
          <a:ln/>
        </p:spPr>
        <p:txBody>
          <a:bodyPr wrap="none" lIns="0" tIns="0" rIns="0" bIns="0" rtlCol="0" anchor="t"/>
          <a:lstStyle/>
          <a:p>
            <a:pPr marL="0" indent="0" algn="l">
              <a:lnSpc>
                <a:spcPts val="2250"/>
              </a:lnSpc>
              <a:buNone/>
            </a:pPr>
            <a:r>
              <a:rPr lang="en-US" sz="1800" dirty="0">
                <a:solidFill>
                  <a:srgbClr val="F9EEE7"/>
                </a:solidFill>
                <a:latin typeface="Quattrocento" pitchFamily="34" charset="0"/>
                <a:ea typeface="Quattrocento" pitchFamily="34" charset="-122"/>
                <a:cs typeface="Quattrocento" pitchFamily="34" charset="-120"/>
              </a:rPr>
              <a:t>Different for Each Use</a:t>
            </a:r>
            <a:endParaRPr lang="en-US" sz="1800" dirty="0"/>
          </a:p>
        </p:txBody>
      </p:sp>
      <p:sp>
        <p:nvSpPr>
          <p:cNvPr id="21" name="Text 15"/>
          <p:cNvSpPr/>
          <p:nvPr/>
        </p:nvSpPr>
        <p:spPr>
          <a:xfrm>
            <a:off x="7479149" y="6714411"/>
            <a:ext cx="6263997" cy="630793"/>
          </a:xfrm>
          <a:prstGeom prst="rect">
            <a:avLst/>
          </a:prstGeom>
          <a:noFill/>
          <a:ln/>
        </p:spPr>
        <p:txBody>
          <a:bodyPr wrap="square" lIns="0" tIns="0" rIns="0" bIns="0" rtlCol="0" anchor="t"/>
          <a:lstStyle/>
          <a:p>
            <a:pPr marL="0" indent="0" algn="l">
              <a:lnSpc>
                <a:spcPts val="2450"/>
              </a:lnSpc>
              <a:buNone/>
            </a:pPr>
            <a:r>
              <a:rPr lang="en-US" sz="1550" dirty="0">
                <a:solidFill>
                  <a:srgbClr val="F9EEE7"/>
                </a:solidFill>
                <a:latin typeface="Quattrocento" pitchFamily="34" charset="0"/>
                <a:ea typeface="Quattrocento" pitchFamily="34" charset="-122"/>
                <a:cs typeface="Quattrocento" pitchFamily="34" charset="-120"/>
              </a:rPr>
              <a:t>Each land use has its own bid-rent function (level and slope) based on its sensitivity or location productivity and transport costs. </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837724" y="1176457"/>
            <a:ext cx="7205186"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Transport Costs Shape Cities</a:t>
            </a:r>
            <a:endParaRPr lang="en-US" sz="4400" dirty="0"/>
          </a:p>
        </p:txBody>
      </p:sp>
      <p:sp>
        <p:nvSpPr>
          <p:cNvPr id="3" name="Shape 1"/>
          <p:cNvSpPr/>
          <p:nvPr/>
        </p:nvSpPr>
        <p:spPr>
          <a:xfrm>
            <a:off x="837724" y="2359223"/>
            <a:ext cx="2159079" cy="1357193"/>
          </a:xfrm>
          <a:prstGeom prst="roundRect">
            <a:avLst>
              <a:gd name="adj" fmla="val 2646"/>
            </a:avLst>
          </a:prstGeom>
          <a:solidFill>
            <a:srgbClr val="315251"/>
          </a:solidFill>
          <a:ln/>
        </p:spPr>
        <p:txBody>
          <a:bodyPr/>
          <a:lstStyle/>
          <a:p>
            <a:endParaRPr lang="en-US"/>
          </a:p>
        </p:txBody>
      </p:sp>
      <p:pic>
        <p:nvPicPr>
          <p:cNvPr id="4" name="Image 0" descr="preencoded.png"/>
          <p:cNvPicPr>
            <a:picLocks noChangeAspect="1"/>
          </p:cNvPicPr>
          <p:nvPr/>
        </p:nvPicPr>
        <p:blipFill>
          <a:blip r:embed="rId3"/>
          <a:stretch>
            <a:fillRect/>
          </a:stretch>
        </p:blipFill>
        <p:spPr>
          <a:xfrm>
            <a:off x="1748909" y="2827377"/>
            <a:ext cx="336590" cy="420767"/>
          </a:xfrm>
          <a:prstGeom prst="rect">
            <a:avLst/>
          </a:prstGeom>
        </p:spPr>
      </p:pic>
      <p:sp>
        <p:nvSpPr>
          <p:cNvPr id="5" name="Text 2"/>
          <p:cNvSpPr/>
          <p:nvPr/>
        </p:nvSpPr>
        <p:spPr>
          <a:xfrm>
            <a:off x="3236119" y="2598539"/>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Direct Monetary Costs</a:t>
            </a:r>
            <a:endParaRPr lang="en-US" sz="2200" dirty="0"/>
          </a:p>
        </p:txBody>
      </p:sp>
      <p:sp>
        <p:nvSpPr>
          <p:cNvPr id="6" name="Text 3"/>
          <p:cNvSpPr/>
          <p:nvPr/>
        </p:nvSpPr>
        <p:spPr>
          <a:xfrm>
            <a:off x="3236119" y="3094077"/>
            <a:ext cx="4228981"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Fuel, vehicle maintenance, transit fares.</a:t>
            </a:r>
            <a:endParaRPr lang="en-US" sz="1850" dirty="0"/>
          </a:p>
        </p:txBody>
      </p:sp>
      <p:sp>
        <p:nvSpPr>
          <p:cNvPr id="7" name="Shape 4"/>
          <p:cNvSpPr/>
          <p:nvPr/>
        </p:nvSpPr>
        <p:spPr>
          <a:xfrm>
            <a:off x="3116461" y="3701177"/>
            <a:ext cx="10556558" cy="15240"/>
          </a:xfrm>
          <a:prstGeom prst="roundRect">
            <a:avLst>
              <a:gd name="adj" fmla="val 235611"/>
            </a:avLst>
          </a:prstGeom>
          <a:solidFill>
            <a:srgbClr val="4A6B6A"/>
          </a:solidFill>
          <a:ln/>
        </p:spPr>
        <p:txBody>
          <a:bodyPr/>
          <a:lstStyle/>
          <a:p>
            <a:endParaRPr lang="en-US"/>
          </a:p>
        </p:txBody>
      </p:sp>
      <p:sp>
        <p:nvSpPr>
          <p:cNvPr id="8" name="Shape 5"/>
          <p:cNvSpPr/>
          <p:nvPr/>
        </p:nvSpPr>
        <p:spPr>
          <a:xfrm>
            <a:off x="837724" y="3836075"/>
            <a:ext cx="4318278" cy="1740218"/>
          </a:xfrm>
          <a:prstGeom prst="roundRect">
            <a:avLst>
              <a:gd name="adj" fmla="val 2063"/>
            </a:avLst>
          </a:prstGeom>
          <a:solidFill>
            <a:srgbClr val="315251"/>
          </a:solidFill>
          <a:ln/>
        </p:spPr>
        <p:txBody>
          <a:bodyPr/>
          <a:lstStyle/>
          <a:p>
            <a:endParaRPr lang="en-US"/>
          </a:p>
        </p:txBody>
      </p:sp>
      <p:pic>
        <p:nvPicPr>
          <p:cNvPr id="9" name="Image 1" descr="preencoded.png"/>
          <p:cNvPicPr>
            <a:picLocks noChangeAspect="1"/>
          </p:cNvPicPr>
          <p:nvPr/>
        </p:nvPicPr>
        <p:blipFill>
          <a:blip r:embed="rId4"/>
          <a:stretch>
            <a:fillRect/>
          </a:stretch>
        </p:blipFill>
        <p:spPr>
          <a:xfrm>
            <a:off x="2828568" y="4495800"/>
            <a:ext cx="336590" cy="420767"/>
          </a:xfrm>
          <a:prstGeom prst="rect">
            <a:avLst/>
          </a:prstGeom>
        </p:spPr>
      </p:pic>
      <p:sp>
        <p:nvSpPr>
          <p:cNvPr id="10" name="Text 6"/>
          <p:cNvSpPr/>
          <p:nvPr/>
        </p:nvSpPr>
        <p:spPr>
          <a:xfrm>
            <a:off x="5395317" y="4075390"/>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Time Value</a:t>
            </a:r>
            <a:endParaRPr lang="en-US" sz="2200" dirty="0"/>
          </a:p>
        </p:txBody>
      </p:sp>
      <p:sp>
        <p:nvSpPr>
          <p:cNvPr id="11" name="Text 7"/>
          <p:cNvSpPr/>
          <p:nvPr/>
        </p:nvSpPr>
        <p:spPr>
          <a:xfrm>
            <a:off x="5395317" y="4570928"/>
            <a:ext cx="8158043"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Often the most important component, especially for high-income individuals.</a:t>
            </a:r>
            <a:endParaRPr lang="en-US" sz="1850" dirty="0"/>
          </a:p>
        </p:txBody>
      </p:sp>
      <p:sp>
        <p:nvSpPr>
          <p:cNvPr id="12" name="Shape 8"/>
          <p:cNvSpPr/>
          <p:nvPr/>
        </p:nvSpPr>
        <p:spPr>
          <a:xfrm>
            <a:off x="5275659" y="5561052"/>
            <a:ext cx="8397359" cy="15240"/>
          </a:xfrm>
          <a:prstGeom prst="roundRect">
            <a:avLst>
              <a:gd name="adj" fmla="val 235611"/>
            </a:avLst>
          </a:prstGeom>
          <a:solidFill>
            <a:srgbClr val="4A6B6A"/>
          </a:solidFill>
          <a:ln/>
        </p:spPr>
        <p:txBody>
          <a:bodyPr/>
          <a:lstStyle/>
          <a:p>
            <a:endParaRPr lang="en-US"/>
          </a:p>
        </p:txBody>
      </p:sp>
      <p:sp>
        <p:nvSpPr>
          <p:cNvPr id="13" name="Shape 9"/>
          <p:cNvSpPr/>
          <p:nvPr/>
        </p:nvSpPr>
        <p:spPr>
          <a:xfrm>
            <a:off x="837724" y="5695950"/>
            <a:ext cx="6477476" cy="1357193"/>
          </a:xfrm>
          <a:prstGeom prst="roundRect">
            <a:avLst>
              <a:gd name="adj" fmla="val 2646"/>
            </a:avLst>
          </a:prstGeom>
          <a:solidFill>
            <a:srgbClr val="315251"/>
          </a:solidFill>
          <a:ln/>
        </p:spPr>
        <p:txBody>
          <a:bodyPr/>
          <a:lstStyle/>
          <a:p>
            <a:endParaRPr lang="en-US"/>
          </a:p>
        </p:txBody>
      </p:sp>
      <p:pic>
        <p:nvPicPr>
          <p:cNvPr id="14" name="Image 2" descr="preencoded.png"/>
          <p:cNvPicPr>
            <a:picLocks noChangeAspect="1"/>
          </p:cNvPicPr>
          <p:nvPr/>
        </p:nvPicPr>
        <p:blipFill>
          <a:blip r:embed="rId5"/>
          <a:stretch>
            <a:fillRect/>
          </a:stretch>
        </p:blipFill>
        <p:spPr>
          <a:xfrm>
            <a:off x="3908107" y="6164104"/>
            <a:ext cx="336590" cy="420767"/>
          </a:xfrm>
          <a:prstGeom prst="rect">
            <a:avLst/>
          </a:prstGeom>
        </p:spPr>
      </p:pic>
      <p:sp>
        <p:nvSpPr>
          <p:cNvPr id="15" name="Text 10"/>
          <p:cNvSpPr/>
          <p:nvPr/>
        </p:nvSpPr>
        <p:spPr>
          <a:xfrm>
            <a:off x="7554516" y="5935266"/>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Disutility</a:t>
            </a:r>
            <a:endParaRPr lang="en-US" sz="2200" dirty="0"/>
          </a:p>
        </p:txBody>
      </p:sp>
      <p:sp>
        <p:nvSpPr>
          <p:cNvPr id="16" name="Text 11"/>
          <p:cNvSpPr/>
          <p:nvPr/>
        </p:nvSpPr>
        <p:spPr>
          <a:xfrm>
            <a:off x="7554516" y="6430804"/>
            <a:ext cx="5090755"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Stress, discomfort, and inconvenience of travel.</a:t>
            </a:r>
            <a:endParaRPr lang="en-US" sz="18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24124" y="1340406"/>
            <a:ext cx="7228880"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The Monocentric City Model</a:t>
            </a:r>
            <a:endParaRPr lang="en-US" sz="4400" dirty="0"/>
          </a:p>
        </p:txBody>
      </p:sp>
      <p:sp>
        <p:nvSpPr>
          <p:cNvPr id="4" name="Shape 1"/>
          <p:cNvSpPr/>
          <p:nvPr/>
        </p:nvSpPr>
        <p:spPr>
          <a:xfrm>
            <a:off x="6324124" y="2403396"/>
            <a:ext cx="3614618" cy="2506266"/>
          </a:xfrm>
          <a:prstGeom prst="roundRect">
            <a:avLst>
              <a:gd name="adj" fmla="val 1433"/>
            </a:avLst>
          </a:prstGeom>
          <a:solidFill>
            <a:srgbClr val="315251"/>
          </a:solidFill>
          <a:ln/>
        </p:spPr>
        <p:txBody>
          <a:bodyPr/>
          <a:lstStyle/>
          <a:p>
            <a:endParaRPr lang="en-US"/>
          </a:p>
        </p:txBody>
      </p:sp>
      <p:sp>
        <p:nvSpPr>
          <p:cNvPr id="5" name="Text 2"/>
          <p:cNvSpPr/>
          <p:nvPr/>
        </p:nvSpPr>
        <p:spPr>
          <a:xfrm>
            <a:off x="6563439" y="2642711"/>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Simplified Reality</a:t>
            </a:r>
            <a:endParaRPr lang="en-US" sz="2200" dirty="0"/>
          </a:p>
        </p:txBody>
      </p:sp>
      <p:sp>
        <p:nvSpPr>
          <p:cNvPr id="6" name="Text 3"/>
          <p:cNvSpPr/>
          <p:nvPr/>
        </p:nvSpPr>
        <p:spPr>
          <a:xfrm>
            <a:off x="6563439" y="3138249"/>
            <a:ext cx="3135987" cy="1532096"/>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A theoretical city with one central point where all jobs are located. All residents commute to this center.</a:t>
            </a:r>
            <a:endParaRPr lang="en-US" sz="1850" dirty="0"/>
          </a:p>
        </p:txBody>
      </p:sp>
      <p:sp>
        <p:nvSpPr>
          <p:cNvPr id="7" name="Shape 4"/>
          <p:cNvSpPr/>
          <p:nvPr/>
        </p:nvSpPr>
        <p:spPr>
          <a:xfrm>
            <a:off x="10178058" y="2403396"/>
            <a:ext cx="3614618" cy="2506266"/>
          </a:xfrm>
          <a:prstGeom prst="roundRect">
            <a:avLst>
              <a:gd name="adj" fmla="val 1433"/>
            </a:avLst>
          </a:prstGeom>
          <a:solidFill>
            <a:srgbClr val="315251"/>
          </a:solidFill>
          <a:ln/>
        </p:spPr>
        <p:txBody>
          <a:bodyPr/>
          <a:lstStyle/>
          <a:p>
            <a:endParaRPr lang="en-US"/>
          </a:p>
        </p:txBody>
      </p:sp>
      <p:sp>
        <p:nvSpPr>
          <p:cNvPr id="8" name="Text 5"/>
          <p:cNvSpPr/>
          <p:nvPr/>
        </p:nvSpPr>
        <p:spPr>
          <a:xfrm>
            <a:off x="10417373" y="2642711"/>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Circular Form</a:t>
            </a:r>
            <a:endParaRPr lang="en-US" sz="2200" dirty="0"/>
          </a:p>
        </p:txBody>
      </p:sp>
      <p:sp>
        <p:nvSpPr>
          <p:cNvPr id="9" name="Text 6"/>
          <p:cNvSpPr/>
          <p:nvPr/>
        </p:nvSpPr>
        <p:spPr>
          <a:xfrm>
            <a:off x="10417373" y="3138249"/>
            <a:ext cx="3135987" cy="1532096"/>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The city extends in a circle from the central business district (CBD) to an agricultural boundary.</a:t>
            </a:r>
            <a:endParaRPr lang="en-US" sz="1850" dirty="0"/>
          </a:p>
        </p:txBody>
      </p:sp>
      <p:sp>
        <p:nvSpPr>
          <p:cNvPr id="10" name="Shape 7"/>
          <p:cNvSpPr/>
          <p:nvPr/>
        </p:nvSpPr>
        <p:spPr>
          <a:xfrm>
            <a:off x="6324124" y="5148977"/>
            <a:ext cx="7468553" cy="1740218"/>
          </a:xfrm>
          <a:prstGeom prst="roundRect">
            <a:avLst>
              <a:gd name="adj" fmla="val 2063"/>
            </a:avLst>
          </a:prstGeom>
          <a:solidFill>
            <a:srgbClr val="315251"/>
          </a:solidFill>
          <a:ln/>
        </p:spPr>
        <p:txBody>
          <a:bodyPr/>
          <a:lstStyle/>
          <a:p>
            <a:endParaRPr lang="en-US"/>
          </a:p>
        </p:txBody>
      </p:sp>
      <p:sp>
        <p:nvSpPr>
          <p:cNvPr id="11" name="Text 8"/>
          <p:cNvSpPr/>
          <p:nvPr/>
        </p:nvSpPr>
        <p:spPr>
          <a:xfrm>
            <a:off x="6563439" y="5388293"/>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Equilibrium Rents</a:t>
            </a:r>
            <a:endParaRPr lang="en-US" sz="2200" dirty="0"/>
          </a:p>
        </p:txBody>
      </p:sp>
      <p:sp>
        <p:nvSpPr>
          <p:cNvPr id="12" name="Text 9"/>
          <p:cNvSpPr/>
          <p:nvPr/>
        </p:nvSpPr>
        <p:spPr>
          <a:xfrm>
            <a:off x="6563439" y="5883831"/>
            <a:ext cx="6989921"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Housing rents rise toward the center at exactly the rate that transportation costs fall.</a:t>
            </a:r>
            <a:endParaRPr lang="en-US" sz="18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559237" y="439341"/>
            <a:ext cx="4144447" cy="469940"/>
          </a:xfrm>
          <a:prstGeom prst="rect">
            <a:avLst/>
          </a:prstGeom>
          <a:noFill/>
          <a:ln/>
        </p:spPr>
        <p:txBody>
          <a:bodyPr wrap="none" lIns="0" tIns="0" rIns="0" bIns="0" rtlCol="0" anchor="t"/>
          <a:lstStyle/>
          <a:p>
            <a:pPr marL="0" indent="0" algn="l">
              <a:lnSpc>
                <a:spcPts val="3700"/>
              </a:lnSpc>
              <a:buNone/>
            </a:pPr>
            <a:r>
              <a:rPr lang="en-US" sz="2950" dirty="0">
                <a:solidFill>
                  <a:srgbClr val="FFD9BE"/>
                </a:solidFill>
                <a:latin typeface="Quattrocento" pitchFamily="34" charset="0"/>
                <a:ea typeface="Quattrocento" pitchFamily="34" charset="-122"/>
                <a:cs typeface="Quattrocento" pitchFamily="34" charset="-120"/>
              </a:rPr>
              <a:t>Circlopolis: A Model City: old simple model</a:t>
            </a:r>
            <a:endParaRPr lang="en-US" sz="2950" dirty="0"/>
          </a:p>
        </p:txBody>
      </p:sp>
      <p:sp>
        <p:nvSpPr>
          <p:cNvPr id="4" name="Shape 1"/>
          <p:cNvSpPr/>
          <p:nvPr/>
        </p:nvSpPr>
        <p:spPr>
          <a:xfrm>
            <a:off x="2605326" y="8635722"/>
            <a:ext cx="159782" cy="159782"/>
          </a:xfrm>
          <a:prstGeom prst="roundRect">
            <a:avLst>
              <a:gd name="adj" fmla="val 11446"/>
            </a:avLst>
          </a:prstGeom>
          <a:solidFill>
            <a:srgbClr val="7A2910"/>
          </a:solidFill>
          <a:ln/>
        </p:spPr>
        <p:txBody>
          <a:bodyPr/>
          <a:lstStyle/>
          <a:p>
            <a:endParaRPr lang="en-US"/>
          </a:p>
        </p:txBody>
      </p:sp>
      <p:sp>
        <p:nvSpPr>
          <p:cNvPr id="5" name="Text 2"/>
          <p:cNvSpPr/>
          <p:nvPr/>
        </p:nvSpPr>
        <p:spPr>
          <a:xfrm>
            <a:off x="2826068" y="8635722"/>
            <a:ext cx="2135505" cy="159782"/>
          </a:xfrm>
          <a:prstGeom prst="rect">
            <a:avLst/>
          </a:prstGeom>
          <a:noFill/>
          <a:ln/>
        </p:spPr>
        <p:txBody>
          <a:bodyPr wrap="none" lIns="0" tIns="0" rIns="0" bIns="0" rtlCol="0" anchor="t"/>
          <a:lstStyle/>
          <a:p>
            <a:pPr marL="0" indent="0" algn="l">
              <a:lnSpc>
                <a:spcPts val="1250"/>
              </a:lnSpc>
              <a:buNone/>
            </a:pPr>
            <a:r>
              <a:rPr lang="en-US" sz="1250" dirty="0">
                <a:solidFill>
                  <a:srgbClr val="F9EEE7"/>
                </a:solidFill>
                <a:latin typeface="Quattrocento" pitchFamily="34" charset="0"/>
                <a:ea typeface="Quattrocento" pitchFamily="34" charset="-122"/>
                <a:cs typeface="Quattrocento" pitchFamily="34" charset="-120"/>
              </a:rPr>
              <a:t>Agricultural Opportunity Cost</a:t>
            </a:r>
            <a:endParaRPr lang="en-US" sz="1250" dirty="0"/>
          </a:p>
        </p:txBody>
      </p:sp>
      <p:sp>
        <p:nvSpPr>
          <p:cNvPr id="6" name="Shape 3"/>
          <p:cNvSpPr/>
          <p:nvPr/>
        </p:nvSpPr>
        <p:spPr>
          <a:xfrm>
            <a:off x="6368653" y="8635722"/>
            <a:ext cx="159782" cy="159782"/>
          </a:xfrm>
          <a:prstGeom prst="roundRect">
            <a:avLst>
              <a:gd name="adj" fmla="val 11446"/>
            </a:avLst>
          </a:prstGeom>
          <a:solidFill>
            <a:srgbClr val="E14B1D"/>
          </a:solidFill>
          <a:ln/>
        </p:spPr>
        <p:txBody>
          <a:bodyPr/>
          <a:lstStyle/>
          <a:p>
            <a:endParaRPr lang="en-US"/>
          </a:p>
        </p:txBody>
      </p:sp>
      <p:sp>
        <p:nvSpPr>
          <p:cNvPr id="7" name="Text 4"/>
          <p:cNvSpPr/>
          <p:nvPr/>
        </p:nvSpPr>
        <p:spPr>
          <a:xfrm>
            <a:off x="6589395" y="8635722"/>
            <a:ext cx="1672233" cy="159782"/>
          </a:xfrm>
          <a:prstGeom prst="rect">
            <a:avLst/>
          </a:prstGeom>
          <a:noFill/>
          <a:ln/>
        </p:spPr>
        <p:txBody>
          <a:bodyPr wrap="none" lIns="0" tIns="0" rIns="0" bIns="0" rtlCol="0" anchor="t"/>
          <a:lstStyle/>
          <a:p>
            <a:pPr marL="0" indent="0" algn="l">
              <a:lnSpc>
                <a:spcPts val="1250"/>
              </a:lnSpc>
              <a:buNone/>
            </a:pPr>
            <a:r>
              <a:rPr lang="en-US" sz="1250" dirty="0">
                <a:solidFill>
                  <a:srgbClr val="F9EEE7"/>
                </a:solidFill>
                <a:latin typeface="Quattrocento" pitchFamily="34" charset="0"/>
                <a:ea typeface="Quattrocento" pitchFamily="34" charset="-122"/>
                <a:cs typeface="Quattrocento" pitchFamily="34" charset="-120"/>
              </a:rPr>
              <a:t>Construction Cost Rent</a:t>
            </a:r>
            <a:endParaRPr lang="en-US" sz="1250" dirty="0"/>
          </a:p>
        </p:txBody>
      </p:sp>
      <p:sp>
        <p:nvSpPr>
          <p:cNvPr id="8" name="Shape 5"/>
          <p:cNvSpPr/>
          <p:nvPr/>
        </p:nvSpPr>
        <p:spPr>
          <a:xfrm>
            <a:off x="9668708" y="8635722"/>
            <a:ext cx="159782" cy="159782"/>
          </a:xfrm>
          <a:prstGeom prst="roundRect">
            <a:avLst>
              <a:gd name="adj" fmla="val 11446"/>
            </a:avLst>
          </a:prstGeom>
          <a:solidFill>
            <a:srgbClr val="EF9C82"/>
          </a:solidFill>
          <a:ln/>
        </p:spPr>
        <p:txBody>
          <a:bodyPr/>
          <a:lstStyle/>
          <a:p>
            <a:endParaRPr lang="en-US"/>
          </a:p>
        </p:txBody>
      </p:sp>
      <p:sp>
        <p:nvSpPr>
          <p:cNvPr id="9" name="Text 6"/>
          <p:cNvSpPr/>
          <p:nvPr/>
        </p:nvSpPr>
        <p:spPr>
          <a:xfrm>
            <a:off x="9889450" y="8635722"/>
            <a:ext cx="1331119" cy="159782"/>
          </a:xfrm>
          <a:prstGeom prst="rect">
            <a:avLst/>
          </a:prstGeom>
          <a:noFill/>
          <a:ln/>
        </p:spPr>
        <p:txBody>
          <a:bodyPr wrap="none" lIns="0" tIns="0" rIns="0" bIns="0" rtlCol="0" anchor="t"/>
          <a:lstStyle/>
          <a:p>
            <a:pPr marL="0" indent="0" algn="l">
              <a:lnSpc>
                <a:spcPts val="1250"/>
              </a:lnSpc>
              <a:buNone/>
            </a:pPr>
            <a:r>
              <a:rPr lang="en-US" sz="1250" dirty="0">
                <a:solidFill>
                  <a:srgbClr val="F9EEE7"/>
                </a:solidFill>
                <a:latin typeface="Quattrocento" pitchFamily="34" charset="0"/>
                <a:ea typeface="Quattrocento" pitchFamily="34" charset="-122"/>
                <a:cs typeface="Quattrocento" pitchFamily="34" charset="-120"/>
              </a:rPr>
              <a:t>Location Premium</a:t>
            </a:r>
            <a:endParaRPr lang="en-US" sz="1250" dirty="0"/>
          </a:p>
        </p:txBody>
      </p:sp>
      <p:sp>
        <p:nvSpPr>
          <p:cNvPr id="10" name="Text 7"/>
          <p:cNvSpPr/>
          <p:nvPr/>
        </p:nvSpPr>
        <p:spPr>
          <a:xfrm>
            <a:off x="559237" y="8975169"/>
            <a:ext cx="13511927" cy="255627"/>
          </a:xfrm>
          <a:prstGeom prst="rect">
            <a:avLst/>
          </a:prstGeom>
          <a:noFill/>
          <a:ln/>
        </p:spPr>
        <p:txBody>
          <a:bodyPr wrap="none" lIns="0" tIns="0" rIns="0" bIns="0" rtlCol="0" anchor="t"/>
          <a:lstStyle/>
          <a:p>
            <a:pPr marL="0" indent="0" algn="l">
              <a:lnSpc>
                <a:spcPts val="2000"/>
              </a:lnSpc>
              <a:buNone/>
            </a:pPr>
            <a:r>
              <a:rPr lang="en-US" sz="1250" dirty="0">
                <a:solidFill>
                  <a:srgbClr val="F9EEE7"/>
                </a:solidFill>
                <a:latin typeface="Quattrocento" pitchFamily="34" charset="0"/>
                <a:ea typeface="Quattrocento" pitchFamily="34" charset="-122"/>
                <a:cs typeface="Quattrocento" pitchFamily="34" charset="-120"/>
              </a:rPr>
              <a:t>In our model city with 1 million residents at 2 persons per acre, the city radius is 16 miles. The rent gradient is $500 per mile, creating an $8,000 location premium at the center.</a:t>
            </a:r>
            <a:endParaRPr lang="en-US" sz="1250" dirty="0"/>
          </a:p>
        </p:txBody>
      </p:sp>
      <p:pic>
        <p:nvPicPr>
          <p:cNvPr id="11" name="Picture 10">
            <a:extLst>
              <a:ext uri="{FF2B5EF4-FFF2-40B4-BE49-F238E27FC236}">
                <a16:creationId xmlns:a16="http://schemas.microsoft.com/office/drawing/2014/main" id="{61EF46EA-E4F0-EAD4-EBD5-B49FCDE0DB5E}"/>
              </a:ext>
            </a:extLst>
          </p:cNvPr>
          <p:cNvPicPr>
            <a:picLocks noChangeAspect="1"/>
          </p:cNvPicPr>
          <p:nvPr/>
        </p:nvPicPr>
        <p:blipFill>
          <a:blip r:embed="rId3"/>
          <a:srcRect l="6933" t="4767" r="8013" b="4899"/>
          <a:stretch>
            <a:fillRect/>
          </a:stretch>
        </p:blipFill>
        <p:spPr>
          <a:xfrm>
            <a:off x="3643952" y="1214651"/>
            <a:ext cx="8010144" cy="638715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15089" y="563047"/>
            <a:ext cx="5675590" cy="600908"/>
          </a:xfrm>
          <a:prstGeom prst="rect">
            <a:avLst/>
          </a:prstGeom>
          <a:noFill/>
          <a:ln/>
        </p:spPr>
        <p:txBody>
          <a:bodyPr wrap="none" lIns="0" tIns="0" rIns="0" bIns="0" rtlCol="0" anchor="t"/>
          <a:lstStyle/>
          <a:p>
            <a:pPr marL="0" indent="0" algn="l">
              <a:lnSpc>
                <a:spcPts val="4700"/>
              </a:lnSpc>
              <a:buNone/>
            </a:pPr>
            <a:r>
              <a:rPr lang="en-US" sz="3750" dirty="0">
                <a:solidFill>
                  <a:srgbClr val="FFD9BE"/>
                </a:solidFill>
                <a:latin typeface="Quattrocento" pitchFamily="34" charset="0"/>
                <a:ea typeface="Quattrocento" pitchFamily="34" charset="-122"/>
                <a:cs typeface="Quattrocento" pitchFamily="34" charset="-120"/>
              </a:rPr>
              <a:t>Population Growth Effects</a:t>
            </a:r>
            <a:endParaRPr lang="en-US" sz="3750" dirty="0"/>
          </a:p>
        </p:txBody>
      </p:sp>
      <p:pic>
        <p:nvPicPr>
          <p:cNvPr id="3" name="Image 0" descr="preencoded.png"/>
          <p:cNvPicPr>
            <a:picLocks noChangeAspect="1"/>
          </p:cNvPicPr>
          <p:nvPr/>
        </p:nvPicPr>
        <p:blipFill>
          <a:blip r:embed="rId3"/>
          <a:stretch>
            <a:fillRect/>
          </a:stretch>
        </p:blipFill>
        <p:spPr>
          <a:xfrm>
            <a:off x="3198376" y="1572578"/>
            <a:ext cx="1633418" cy="1485186"/>
          </a:xfrm>
          <a:prstGeom prst="rect">
            <a:avLst/>
          </a:prstGeom>
        </p:spPr>
      </p:pic>
      <p:sp>
        <p:nvSpPr>
          <p:cNvPr id="4" name="Text 1"/>
          <p:cNvSpPr/>
          <p:nvPr/>
        </p:nvSpPr>
        <p:spPr>
          <a:xfrm>
            <a:off x="3871436" y="2327672"/>
            <a:ext cx="287298" cy="359092"/>
          </a:xfrm>
          <a:prstGeom prst="rect">
            <a:avLst/>
          </a:prstGeom>
          <a:noFill/>
          <a:ln/>
        </p:spPr>
        <p:txBody>
          <a:bodyPr wrap="none" lIns="0" tIns="0" rIns="0" bIns="0" rtlCol="0" anchor="t"/>
          <a:lstStyle/>
          <a:p>
            <a:pPr marL="0" indent="0" algn="ctr">
              <a:lnSpc>
                <a:spcPts val="3600"/>
              </a:lnSpc>
              <a:buNone/>
            </a:pPr>
            <a:r>
              <a:rPr lang="en-US" sz="2250" dirty="0">
                <a:solidFill>
                  <a:srgbClr val="F9EEE7"/>
                </a:solidFill>
                <a:latin typeface="Quattrocento" pitchFamily="34" charset="0"/>
                <a:ea typeface="Quattrocento" pitchFamily="34" charset="-122"/>
                <a:cs typeface="Quattrocento" pitchFamily="34" charset="-120"/>
              </a:rPr>
              <a:t>1</a:t>
            </a:r>
            <a:endParaRPr lang="en-US" sz="2250" dirty="0"/>
          </a:p>
        </p:txBody>
      </p:sp>
      <p:sp>
        <p:nvSpPr>
          <p:cNvPr id="5" name="Text 2"/>
          <p:cNvSpPr/>
          <p:nvPr/>
        </p:nvSpPr>
        <p:spPr>
          <a:xfrm>
            <a:off x="5036106" y="1940243"/>
            <a:ext cx="2403634" cy="300395"/>
          </a:xfrm>
          <a:prstGeom prst="rect">
            <a:avLst/>
          </a:prstGeom>
          <a:noFill/>
          <a:ln/>
        </p:spPr>
        <p:txBody>
          <a:bodyPr wrap="none" lIns="0" tIns="0" rIns="0" bIns="0" rtlCol="0" anchor="t"/>
          <a:lstStyle/>
          <a:p>
            <a:pPr marL="0" indent="0" algn="l">
              <a:lnSpc>
                <a:spcPts val="2350"/>
              </a:lnSpc>
              <a:buNone/>
            </a:pPr>
            <a:r>
              <a:rPr lang="en-US" sz="1850" dirty="0">
                <a:solidFill>
                  <a:srgbClr val="F9EEE7"/>
                </a:solidFill>
                <a:latin typeface="Quattrocento" pitchFamily="34" charset="0"/>
                <a:ea typeface="Quattrocento" pitchFamily="34" charset="-122"/>
                <a:cs typeface="Quattrocento" pitchFamily="34" charset="-120"/>
              </a:rPr>
              <a:t>Higher Average Rents</a:t>
            </a:r>
            <a:endParaRPr lang="en-US" sz="1850" dirty="0"/>
          </a:p>
        </p:txBody>
      </p:sp>
      <p:sp>
        <p:nvSpPr>
          <p:cNvPr id="6" name="Text 3"/>
          <p:cNvSpPr/>
          <p:nvPr/>
        </p:nvSpPr>
        <p:spPr>
          <a:xfrm>
            <a:off x="5036106" y="2363153"/>
            <a:ext cx="4340185" cy="326827"/>
          </a:xfrm>
          <a:prstGeom prst="rect">
            <a:avLst/>
          </a:prstGeom>
          <a:noFill/>
          <a:ln/>
        </p:spPr>
        <p:txBody>
          <a:bodyPr wrap="none" lIns="0" tIns="0" rIns="0" bIns="0" rtlCol="0" anchor="t"/>
          <a:lstStyle/>
          <a:p>
            <a:pPr marL="0" indent="0" algn="l">
              <a:lnSpc>
                <a:spcPts val="2550"/>
              </a:lnSpc>
              <a:buNone/>
            </a:pPr>
            <a:r>
              <a:rPr lang="en-US" sz="1600" dirty="0">
                <a:solidFill>
                  <a:srgbClr val="F9EEE7"/>
                </a:solidFill>
                <a:latin typeface="Quattrocento" pitchFamily="34" charset="0"/>
                <a:ea typeface="Quattrocento" pitchFamily="34" charset="-122"/>
                <a:cs typeface="Quattrocento" pitchFamily="34" charset="-120"/>
              </a:rPr>
              <a:t>Larger cities have higher average location rents.</a:t>
            </a:r>
            <a:endParaRPr lang="en-US" sz="1600" dirty="0"/>
          </a:p>
        </p:txBody>
      </p:sp>
      <p:sp>
        <p:nvSpPr>
          <p:cNvPr id="7" name="Shape 4"/>
          <p:cNvSpPr/>
          <p:nvPr/>
        </p:nvSpPr>
        <p:spPr>
          <a:xfrm>
            <a:off x="4882872" y="3073718"/>
            <a:ext cx="8981361" cy="11430"/>
          </a:xfrm>
          <a:prstGeom prst="roundRect">
            <a:avLst>
              <a:gd name="adj" fmla="val 268127"/>
            </a:avLst>
          </a:prstGeom>
          <a:solidFill>
            <a:srgbClr val="4A6B6A"/>
          </a:solidFill>
          <a:ln/>
        </p:spPr>
        <p:txBody>
          <a:bodyPr/>
          <a:lstStyle/>
          <a:p>
            <a:endParaRPr lang="en-US"/>
          </a:p>
        </p:txBody>
      </p:sp>
      <p:pic>
        <p:nvPicPr>
          <p:cNvPr id="8" name="Image 1" descr="preencoded.png"/>
          <p:cNvPicPr>
            <a:picLocks noChangeAspect="1"/>
          </p:cNvPicPr>
          <p:nvPr/>
        </p:nvPicPr>
        <p:blipFill>
          <a:blip r:embed="rId4"/>
          <a:stretch>
            <a:fillRect/>
          </a:stretch>
        </p:blipFill>
        <p:spPr>
          <a:xfrm>
            <a:off x="2381607" y="3108841"/>
            <a:ext cx="3266956" cy="1485186"/>
          </a:xfrm>
          <a:prstGeom prst="rect">
            <a:avLst/>
          </a:prstGeom>
        </p:spPr>
      </p:pic>
      <p:sp>
        <p:nvSpPr>
          <p:cNvPr id="9" name="Text 5"/>
          <p:cNvSpPr/>
          <p:nvPr/>
        </p:nvSpPr>
        <p:spPr>
          <a:xfrm>
            <a:off x="3871317" y="3671888"/>
            <a:ext cx="287298" cy="359092"/>
          </a:xfrm>
          <a:prstGeom prst="rect">
            <a:avLst/>
          </a:prstGeom>
          <a:noFill/>
          <a:ln/>
        </p:spPr>
        <p:txBody>
          <a:bodyPr wrap="none" lIns="0" tIns="0" rIns="0" bIns="0" rtlCol="0" anchor="t"/>
          <a:lstStyle/>
          <a:p>
            <a:pPr marL="0" indent="0" algn="ctr">
              <a:lnSpc>
                <a:spcPts val="3600"/>
              </a:lnSpc>
              <a:buNone/>
            </a:pPr>
            <a:r>
              <a:rPr lang="en-US" sz="2250" dirty="0">
                <a:solidFill>
                  <a:srgbClr val="F9EEE7"/>
                </a:solidFill>
                <a:latin typeface="Quattrocento" pitchFamily="34" charset="0"/>
                <a:ea typeface="Quattrocento" pitchFamily="34" charset="-122"/>
                <a:cs typeface="Quattrocento" pitchFamily="34" charset="-120"/>
              </a:rPr>
              <a:t>2</a:t>
            </a:r>
            <a:endParaRPr lang="en-US" sz="2250" dirty="0"/>
          </a:p>
        </p:txBody>
      </p:sp>
      <p:sp>
        <p:nvSpPr>
          <p:cNvPr id="10" name="Text 6"/>
          <p:cNvSpPr/>
          <p:nvPr/>
        </p:nvSpPr>
        <p:spPr>
          <a:xfrm>
            <a:off x="5852874" y="3476506"/>
            <a:ext cx="2590205" cy="300395"/>
          </a:xfrm>
          <a:prstGeom prst="rect">
            <a:avLst/>
          </a:prstGeom>
          <a:noFill/>
          <a:ln/>
        </p:spPr>
        <p:txBody>
          <a:bodyPr wrap="none" lIns="0" tIns="0" rIns="0" bIns="0" rtlCol="0" anchor="t"/>
          <a:lstStyle/>
          <a:p>
            <a:pPr marL="0" indent="0" algn="l">
              <a:lnSpc>
                <a:spcPts val="2350"/>
              </a:lnSpc>
              <a:buNone/>
            </a:pPr>
            <a:r>
              <a:rPr lang="en-US" sz="1850" dirty="0">
                <a:solidFill>
                  <a:srgbClr val="F9EEE7"/>
                </a:solidFill>
                <a:latin typeface="Quattrocento" pitchFamily="34" charset="0"/>
                <a:ea typeface="Quattrocento" pitchFamily="34" charset="-122"/>
                <a:cs typeface="Quattrocento" pitchFamily="34" charset="-120"/>
              </a:rPr>
              <a:t>Area vs. Density Growth</a:t>
            </a:r>
            <a:endParaRPr lang="en-US" sz="1850" dirty="0"/>
          </a:p>
        </p:txBody>
      </p:sp>
      <p:sp>
        <p:nvSpPr>
          <p:cNvPr id="11" name="Text 7"/>
          <p:cNvSpPr/>
          <p:nvPr/>
        </p:nvSpPr>
        <p:spPr>
          <a:xfrm>
            <a:off x="5852874" y="3899416"/>
            <a:ext cx="5516880" cy="326827"/>
          </a:xfrm>
          <a:prstGeom prst="rect">
            <a:avLst/>
          </a:prstGeom>
          <a:noFill/>
          <a:ln/>
        </p:spPr>
        <p:txBody>
          <a:bodyPr wrap="none" lIns="0" tIns="0" rIns="0" bIns="0" rtlCol="0" anchor="t"/>
          <a:lstStyle/>
          <a:p>
            <a:pPr marL="0" indent="0" algn="l">
              <a:lnSpc>
                <a:spcPts val="2550"/>
              </a:lnSpc>
              <a:buNone/>
            </a:pPr>
            <a:r>
              <a:rPr lang="en-US" sz="1600" dirty="0">
                <a:solidFill>
                  <a:srgbClr val="F9EEE7"/>
                </a:solidFill>
                <a:latin typeface="Quattrocento" pitchFamily="34" charset="0"/>
                <a:ea typeface="Quattrocento" pitchFamily="34" charset="-122"/>
                <a:cs typeface="Quattrocento" pitchFamily="34" charset="-120"/>
              </a:rPr>
              <a:t>Cities can grow by expanding outward or increasing density.</a:t>
            </a:r>
            <a:endParaRPr lang="en-US" sz="1600" dirty="0"/>
          </a:p>
        </p:txBody>
      </p:sp>
      <p:sp>
        <p:nvSpPr>
          <p:cNvPr id="12" name="Shape 8"/>
          <p:cNvSpPr/>
          <p:nvPr/>
        </p:nvSpPr>
        <p:spPr>
          <a:xfrm>
            <a:off x="5699641" y="4609981"/>
            <a:ext cx="8164592" cy="11430"/>
          </a:xfrm>
          <a:prstGeom prst="roundRect">
            <a:avLst>
              <a:gd name="adj" fmla="val 268127"/>
            </a:avLst>
          </a:prstGeom>
          <a:solidFill>
            <a:srgbClr val="4A6B6A"/>
          </a:solidFill>
          <a:ln/>
        </p:spPr>
        <p:txBody>
          <a:bodyPr/>
          <a:lstStyle/>
          <a:p>
            <a:endParaRPr lang="en-US"/>
          </a:p>
        </p:txBody>
      </p:sp>
      <p:pic>
        <p:nvPicPr>
          <p:cNvPr id="13" name="Image 2" descr="preencoded.png"/>
          <p:cNvPicPr>
            <a:picLocks noChangeAspect="1"/>
          </p:cNvPicPr>
          <p:nvPr/>
        </p:nvPicPr>
        <p:blipFill>
          <a:blip r:embed="rId5"/>
          <a:stretch>
            <a:fillRect/>
          </a:stretch>
        </p:blipFill>
        <p:spPr>
          <a:xfrm>
            <a:off x="1564838" y="4645104"/>
            <a:ext cx="4900493" cy="1485186"/>
          </a:xfrm>
          <a:prstGeom prst="rect">
            <a:avLst/>
          </a:prstGeom>
        </p:spPr>
      </p:pic>
      <p:sp>
        <p:nvSpPr>
          <p:cNvPr id="14" name="Text 9"/>
          <p:cNvSpPr/>
          <p:nvPr/>
        </p:nvSpPr>
        <p:spPr>
          <a:xfrm>
            <a:off x="3871436" y="5208151"/>
            <a:ext cx="287298" cy="359092"/>
          </a:xfrm>
          <a:prstGeom prst="rect">
            <a:avLst/>
          </a:prstGeom>
          <a:noFill/>
          <a:ln/>
        </p:spPr>
        <p:txBody>
          <a:bodyPr wrap="none" lIns="0" tIns="0" rIns="0" bIns="0" rtlCol="0" anchor="t"/>
          <a:lstStyle/>
          <a:p>
            <a:pPr marL="0" indent="0" algn="ctr">
              <a:lnSpc>
                <a:spcPts val="3600"/>
              </a:lnSpc>
              <a:buNone/>
            </a:pPr>
            <a:r>
              <a:rPr lang="en-US" sz="2250" dirty="0">
                <a:solidFill>
                  <a:srgbClr val="F9EEE7"/>
                </a:solidFill>
                <a:latin typeface="Quattrocento" pitchFamily="34" charset="0"/>
                <a:ea typeface="Quattrocento" pitchFamily="34" charset="-122"/>
                <a:cs typeface="Quattrocento" pitchFamily="34" charset="-120"/>
              </a:rPr>
              <a:t>3</a:t>
            </a:r>
            <a:endParaRPr lang="en-US" sz="2250" dirty="0"/>
          </a:p>
        </p:txBody>
      </p:sp>
      <p:sp>
        <p:nvSpPr>
          <p:cNvPr id="15" name="Text 10"/>
          <p:cNvSpPr/>
          <p:nvPr/>
        </p:nvSpPr>
        <p:spPr>
          <a:xfrm>
            <a:off x="6669643" y="5012769"/>
            <a:ext cx="2545199" cy="300395"/>
          </a:xfrm>
          <a:prstGeom prst="rect">
            <a:avLst/>
          </a:prstGeom>
          <a:noFill/>
          <a:ln/>
        </p:spPr>
        <p:txBody>
          <a:bodyPr wrap="none" lIns="0" tIns="0" rIns="0" bIns="0" rtlCol="0" anchor="t"/>
          <a:lstStyle/>
          <a:p>
            <a:pPr marL="0" indent="0" algn="l">
              <a:lnSpc>
                <a:spcPts val="2350"/>
              </a:lnSpc>
              <a:buNone/>
            </a:pPr>
            <a:r>
              <a:rPr lang="en-US" sz="1850" dirty="0">
                <a:solidFill>
                  <a:srgbClr val="F9EEE7"/>
                </a:solidFill>
                <a:latin typeface="Quattrocento" pitchFamily="34" charset="0"/>
                <a:ea typeface="Quattrocento" pitchFamily="34" charset="-122"/>
                <a:cs typeface="Quattrocento" pitchFamily="34" charset="-120"/>
              </a:rPr>
              <a:t>Geographic Constraints</a:t>
            </a:r>
            <a:endParaRPr lang="en-US" sz="1850" dirty="0"/>
          </a:p>
        </p:txBody>
      </p:sp>
      <p:sp>
        <p:nvSpPr>
          <p:cNvPr id="16" name="Text 11"/>
          <p:cNvSpPr/>
          <p:nvPr/>
        </p:nvSpPr>
        <p:spPr>
          <a:xfrm>
            <a:off x="6669643" y="5435679"/>
            <a:ext cx="6222802" cy="326827"/>
          </a:xfrm>
          <a:prstGeom prst="rect">
            <a:avLst/>
          </a:prstGeom>
          <a:noFill/>
          <a:ln/>
        </p:spPr>
        <p:txBody>
          <a:bodyPr wrap="none" lIns="0" tIns="0" rIns="0" bIns="0" rtlCol="0" anchor="t"/>
          <a:lstStyle/>
          <a:p>
            <a:pPr marL="0" indent="0" algn="l">
              <a:lnSpc>
                <a:spcPts val="2550"/>
              </a:lnSpc>
              <a:buNone/>
            </a:pPr>
            <a:r>
              <a:rPr lang="en-US" sz="1600" dirty="0">
                <a:solidFill>
                  <a:srgbClr val="F9EEE7"/>
                </a:solidFill>
                <a:latin typeface="Quattrocento" pitchFamily="34" charset="0"/>
                <a:ea typeface="Quattrocento" pitchFamily="34" charset="-122"/>
                <a:cs typeface="Quattrocento" pitchFamily="34" charset="-120"/>
              </a:rPr>
              <a:t>Coastlines, mountains, and lakes limit expansion and increase rents.</a:t>
            </a:r>
            <a:endParaRPr lang="en-US" sz="1600" dirty="0"/>
          </a:p>
        </p:txBody>
      </p:sp>
      <p:sp>
        <p:nvSpPr>
          <p:cNvPr id="17" name="Shape 12"/>
          <p:cNvSpPr/>
          <p:nvPr/>
        </p:nvSpPr>
        <p:spPr>
          <a:xfrm>
            <a:off x="6516410" y="6146244"/>
            <a:ext cx="7347823" cy="11430"/>
          </a:xfrm>
          <a:prstGeom prst="roundRect">
            <a:avLst>
              <a:gd name="adj" fmla="val 268127"/>
            </a:avLst>
          </a:prstGeom>
          <a:solidFill>
            <a:srgbClr val="4A6B6A"/>
          </a:solidFill>
          <a:ln/>
        </p:spPr>
        <p:txBody>
          <a:bodyPr/>
          <a:lstStyle/>
          <a:p>
            <a:endParaRPr lang="en-US"/>
          </a:p>
        </p:txBody>
      </p:sp>
      <p:pic>
        <p:nvPicPr>
          <p:cNvPr id="18" name="Image 3" descr="preencoded.png"/>
          <p:cNvPicPr>
            <a:picLocks noChangeAspect="1"/>
          </p:cNvPicPr>
          <p:nvPr/>
        </p:nvPicPr>
        <p:blipFill>
          <a:blip r:embed="rId6"/>
          <a:stretch>
            <a:fillRect/>
          </a:stretch>
        </p:blipFill>
        <p:spPr>
          <a:xfrm>
            <a:off x="748070" y="6181368"/>
            <a:ext cx="6534031" cy="1485186"/>
          </a:xfrm>
          <a:prstGeom prst="rect">
            <a:avLst/>
          </a:prstGeom>
        </p:spPr>
      </p:pic>
      <p:sp>
        <p:nvSpPr>
          <p:cNvPr id="19" name="Text 13"/>
          <p:cNvSpPr/>
          <p:nvPr/>
        </p:nvSpPr>
        <p:spPr>
          <a:xfrm>
            <a:off x="3871436" y="6744414"/>
            <a:ext cx="287298" cy="359092"/>
          </a:xfrm>
          <a:prstGeom prst="rect">
            <a:avLst/>
          </a:prstGeom>
          <a:noFill/>
          <a:ln/>
        </p:spPr>
        <p:txBody>
          <a:bodyPr wrap="none" lIns="0" tIns="0" rIns="0" bIns="0" rtlCol="0" anchor="t"/>
          <a:lstStyle/>
          <a:p>
            <a:pPr marL="0" indent="0" algn="ctr">
              <a:lnSpc>
                <a:spcPts val="3600"/>
              </a:lnSpc>
              <a:buNone/>
            </a:pPr>
            <a:r>
              <a:rPr lang="en-US" sz="2250" dirty="0">
                <a:solidFill>
                  <a:srgbClr val="F9EEE7"/>
                </a:solidFill>
                <a:latin typeface="Quattrocento" pitchFamily="34" charset="0"/>
                <a:ea typeface="Quattrocento" pitchFamily="34" charset="-122"/>
                <a:cs typeface="Quattrocento" pitchFamily="34" charset="-120"/>
              </a:rPr>
              <a:t>4</a:t>
            </a:r>
            <a:endParaRPr lang="en-US" sz="2250" dirty="0"/>
          </a:p>
        </p:txBody>
      </p:sp>
      <p:sp>
        <p:nvSpPr>
          <p:cNvPr id="20" name="Text 14"/>
          <p:cNvSpPr/>
          <p:nvPr/>
        </p:nvSpPr>
        <p:spPr>
          <a:xfrm>
            <a:off x="7486412" y="6385679"/>
            <a:ext cx="2403634" cy="300395"/>
          </a:xfrm>
          <a:prstGeom prst="rect">
            <a:avLst/>
          </a:prstGeom>
          <a:noFill/>
          <a:ln/>
        </p:spPr>
        <p:txBody>
          <a:bodyPr wrap="none" lIns="0" tIns="0" rIns="0" bIns="0" rtlCol="0" anchor="t"/>
          <a:lstStyle/>
          <a:p>
            <a:pPr marL="0" indent="0" algn="l">
              <a:lnSpc>
                <a:spcPts val="2350"/>
              </a:lnSpc>
              <a:buNone/>
            </a:pPr>
            <a:r>
              <a:rPr lang="en-US" sz="1850" dirty="0">
                <a:solidFill>
                  <a:srgbClr val="F9EEE7"/>
                </a:solidFill>
                <a:latin typeface="Quattrocento" pitchFamily="34" charset="0"/>
                <a:ea typeface="Quattrocento" pitchFamily="34" charset="-122"/>
                <a:cs typeface="Quattrocento" pitchFamily="34" charset="-120"/>
              </a:rPr>
              <a:t>Higher Incomes</a:t>
            </a:r>
            <a:endParaRPr lang="en-US" sz="1850" dirty="0"/>
          </a:p>
        </p:txBody>
      </p:sp>
      <p:sp>
        <p:nvSpPr>
          <p:cNvPr id="21" name="Text 15"/>
          <p:cNvSpPr/>
          <p:nvPr/>
        </p:nvSpPr>
        <p:spPr>
          <a:xfrm>
            <a:off x="7486412" y="6808589"/>
            <a:ext cx="6224587" cy="653653"/>
          </a:xfrm>
          <a:prstGeom prst="rect">
            <a:avLst/>
          </a:prstGeom>
          <a:noFill/>
          <a:ln/>
        </p:spPr>
        <p:txBody>
          <a:bodyPr wrap="square" lIns="0" tIns="0" rIns="0" bIns="0" rtlCol="0" anchor="t"/>
          <a:lstStyle/>
          <a:p>
            <a:pPr marL="0" indent="0" algn="l">
              <a:lnSpc>
                <a:spcPts val="2550"/>
              </a:lnSpc>
              <a:buNone/>
            </a:pPr>
            <a:r>
              <a:rPr lang="en-US" sz="1600" dirty="0">
                <a:solidFill>
                  <a:srgbClr val="F9EEE7"/>
                </a:solidFill>
                <a:latin typeface="Quattrocento" pitchFamily="34" charset="0"/>
                <a:ea typeface="Quattrocento" pitchFamily="34" charset="-122"/>
                <a:cs typeface="Quattrocento" pitchFamily="34" charset="-120"/>
              </a:rPr>
              <a:t>Larger cities must offer higher incomes to offset higher housing costs.</a:t>
            </a:r>
            <a:endParaRPr lang="en-US" sz="16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TotalTime>
  <Words>1525</Words>
  <Application>Microsoft Office PowerPoint</Application>
  <PresentationFormat>Custom</PresentationFormat>
  <Paragraphs>286</Paragraphs>
  <Slides>26</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Times New Roman</vt:lpstr>
      <vt:lpstr>Arial</vt:lpstr>
      <vt:lpstr>Quattrocento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4-Quadrant Diagram…</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Norman Miller</cp:lastModifiedBy>
  <cp:revision>2</cp:revision>
  <dcterms:created xsi:type="dcterms:W3CDTF">2025-06-13T20:16:54Z</dcterms:created>
  <dcterms:modified xsi:type="dcterms:W3CDTF">2025-06-13T20:35:02Z</dcterms:modified>
</cp:coreProperties>
</file>