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Quattrocento" panose="02020502030000000404" pitchFamily="18"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2" d="100"/>
          <a:sy n="62" d="100"/>
        </p:scale>
        <p:origin x="984"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man Miller" userId="33eb6ff97e000b03" providerId="LiveId" clId="{EF7EF49A-099B-45FA-9767-8DF8546B76EE}"/>
    <pc:docChg chg="modSld">
      <pc:chgData name="Norman Miller" userId="33eb6ff97e000b03" providerId="LiveId" clId="{EF7EF49A-099B-45FA-9767-8DF8546B76EE}" dt="2025-06-16T21:08:17.690" v="51" actId="20577"/>
      <pc:docMkLst>
        <pc:docMk/>
      </pc:docMkLst>
      <pc:sldChg chg="modSp mod">
        <pc:chgData name="Norman Miller" userId="33eb6ff97e000b03" providerId="LiveId" clId="{EF7EF49A-099B-45FA-9767-8DF8546B76EE}" dt="2025-06-16T21:08:17.690" v="51" actId="20577"/>
        <pc:sldMkLst>
          <pc:docMk/>
          <pc:sldMk cId="0" sldId="268"/>
        </pc:sldMkLst>
        <pc:spChg chg="mod">
          <ac:chgData name="Norman Miller" userId="33eb6ff97e000b03" providerId="LiveId" clId="{EF7EF49A-099B-45FA-9767-8DF8546B76EE}" dt="2025-06-16T21:08:17.690" v="51" actId="20577"/>
          <ac:spMkLst>
            <pc:docMk/>
            <pc:sldMk cId="0" sldId="268"/>
            <ac:spMk id="2" creationId="{00000000-0000-0000-0000-000000000000}"/>
          </ac:spMkLst>
        </pc:spChg>
        <pc:picChg chg="mod">
          <ac:chgData name="Norman Miller" userId="33eb6ff97e000b03" providerId="LiveId" clId="{EF7EF49A-099B-45FA-9767-8DF8546B76EE}" dt="2025-06-16T21:05:25.149" v="2" actId="1076"/>
          <ac:picMkLst>
            <pc:docMk/>
            <pc:sldMk cId="0" sldId="268"/>
            <ac:picMk id="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773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837486"/>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Determinants of Rent II: Property Level</a:t>
            </a:r>
            <a:endParaRPr lang="en-US" sz="4400" dirty="0"/>
          </a:p>
        </p:txBody>
      </p:sp>
      <p:sp>
        <p:nvSpPr>
          <p:cNvPr id="4" name="Text 1"/>
          <p:cNvSpPr/>
          <p:nvPr/>
        </p:nvSpPr>
        <p:spPr>
          <a:xfrm>
            <a:off x="6324124" y="2604492"/>
            <a:ext cx="7468553" cy="1915120"/>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This chapter extends the monocentric city model by exploring dynamic, real-world factors influencing urban land values and property investments. It distinguishes land rent from land value and highlights how rent growth expectations and market uncertainty shape investment decisions.</a:t>
            </a:r>
            <a:endParaRPr lang="en-US" sz="1850" dirty="0"/>
          </a:p>
        </p:txBody>
      </p:sp>
      <p:sp>
        <p:nvSpPr>
          <p:cNvPr id="5" name="Text 2"/>
          <p:cNvSpPr/>
          <p:nvPr/>
        </p:nvSpPr>
        <p:spPr>
          <a:xfrm>
            <a:off x="6324124" y="4788813"/>
            <a:ext cx="7468553" cy="1915120"/>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Viewing land as a call option, we'll see how uncertainty can raise land values and delay development, resulting in denser cities. We'll explore polycentric city structures, varied land uses, and examine how neighborhood and property life cycles impact long-term property value.</a:t>
            </a:r>
            <a:endParaRPr lang="en-US" sz="1850" dirty="0"/>
          </a:p>
        </p:txBody>
      </p:sp>
      <p:sp>
        <p:nvSpPr>
          <p:cNvPr id="7" name="Text 4"/>
          <p:cNvSpPr/>
          <p:nvPr/>
        </p:nvSpPr>
        <p:spPr>
          <a:xfrm>
            <a:off x="6435209" y="7133630"/>
            <a:ext cx="160615" cy="97512"/>
          </a:xfrm>
          <a:prstGeom prst="rect">
            <a:avLst/>
          </a:prstGeom>
          <a:noFill/>
          <a:ln/>
        </p:spPr>
        <p:txBody>
          <a:bodyPr wrap="none" lIns="0" tIns="0" rIns="0" bIns="0" rtlCol="0" anchor="t"/>
          <a:lstStyle/>
          <a:p>
            <a:pPr marL="0" indent="0" algn="ctr">
              <a:lnSpc>
                <a:spcPts val="750"/>
              </a:lnSpc>
              <a:buNone/>
            </a:pPr>
            <a:r>
              <a:rPr lang="en-US" sz="750" dirty="0">
                <a:solidFill>
                  <a:srgbClr val="38383C"/>
                </a:solidFill>
                <a:latin typeface="Quattrocento Medium" pitchFamily="34" charset="0"/>
                <a:ea typeface="Quattrocento Medium" pitchFamily="34" charset="-122"/>
                <a:cs typeface="Quattrocento Medium" pitchFamily="34" charset="-120"/>
              </a:rPr>
              <a:t>NM</a:t>
            </a:r>
            <a:endParaRPr lang="en-US" sz="750" dirty="0"/>
          </a:p>
        </p:txBody>
      </p:sp>
      <p:sp>
        <p:nvSpPr>
          <p:cNvPr id="8" name="Text 5"/>
          <p:cNvSpPr/>
          <p:nvPr/>
        </p:nvSpPr>
        <p:spPr>
          <a:xfrm>
            <a:off x="6826687" y="6973133"/>
            <a:ext cx="2138839" cy="418862"/>
          </a:xfrm>
          <a:prstGeom prst="rect">
            <a:avLst/>
          </a:prstGeom>
          <a:noFill/>
          <a:ln/>
        </p:spPr>
        <p:txBody>
          <a:bodyPr wrap="none" lIns="0" tIns="0" rIns="0" bIns="0" rtlCol="0" anchor="t"/>
          <a:lstStyle/>
          <a:p>
            <a:pPr marL="0" indent="0" algn="l">
              <a:lnSpc>
                <a:spcPts val="3250"/>
              </a:lnSpc>
              <a:buNone/>
            </a:pP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04478" y="644843"/>
            <a:ext cx="5499973" cy="687348"/>
          </a:xfrm>
          <a:prstGeom prst="rect">
            <a:avLst/>
          </a:prstGeom>
          <a:noFill/>
          <a:ln/>
        </p:spPr>
        <p:txBody>
          <a:bodyPr wrap="none" lIns="0" tIns="0" rIns="0" bIns="0" rtlCol="0" anchor="t"/>
          <a:lstStyle/>
          <a:p>
            <a:pPr marL="0" indent="0" algn="l">
              <a:lnSpc>
                <a:spcPts val="5400"/>
              </a:lnSpc>
              <a:buNone/>
            </a:pPr>
            <a:r>
              <a:rPr lang="en-US" sz="4300" dirty="0">
                <a:solidFill>
                  <a:srgbClr val="FFD9BE"/>
                </a:solidFill>
                <a:latin typeface="Quattrocento" pitchFamily="34" charset="0"/>
                <a:ea typeface="Quattrocento" pitchFamily="34" charset="-122"/>
                <a:cs typeface="Quattrocento" pitchFamily="34" charset="-120"/>
              </a:rPr>
              <a:t>Polycentric Cities</a:t>
            </a:r>
            <a:endParaRPr lang="en-US" sz="4300" dirty="0"/>
          </a:p>
        </p:txBody>
      </p:sp>
      <p:sp>
        <p:nvSpPr>
          <p:cNvPr id="4" name="Shape 1"/>
          <p:cNvSpPr/>
          <p:nvPr/>
        </p:nvSpPr>
        <p:spPr>
          <a:xfrm>
            <a:off x="6567368" y="1682710"/>
            <a:ext cx="30480" cy="5901928"/>
          </a:xfrm>
          <a:prstGeom prst="roundRect">
            <a:avLst>
              <a:gd name="adj" fmla="val 115036"/>
            </a:avLst>
          </a:prstGeom>
          <a:solidFill>
            <a:srgbClr val="4A6B6A"/>
          </a:solidFill>
          <a:ln/>
        </p:spPr>
        <p:txBody>
          <a:bodyPr/>
          <a:lstStyle/>
          <a:p>
            <a:endParaRPr lang="en-US"/>
          </a:p>
        </p:txBody>
      </p:sp>
      <p:sp>
        <p:nvSpPr>
          <p:cNvPr id="5" name="Shape 2"/>
          <p:cNvSpPr/>
          <p:nvPr/>
        </p:nvSpPr>
        <p:spPr>
          <a:xfrm>
            <a:off x="6799838" y="1930360"/>
            <a:ext cx="701159" cy="30480"/>
          </a:xfrm>
          <a:prstGeom prst="roundRect">
            <a:avLst>
              <a:gd name="adj" fmla="val 115036"/>
            </a:avLst>
          </a:prstGeom>
          <a:solidFill>
            <a:srgbClr val="4A6B6A"/>
          </a:solidFill>
          <a:ln/>
        </p:spPr>
        <p:txBody>
          <a:bodyPr/>
          <a:lstStyle/>
          <a:p>
            <a:endParaRPr lang="en-US"/>
          </a:p>
        </p:txBody>
      </p:sp>
      <p:sp>
        <p:nvSpPr>
          <p:cNvPr id="6" name="Shape 3"/>
          <p:cNvSpPr/>
          <p:nvPr/>
        </p:nvSpPr>
        <p:spPr>
          <a:xfrm>
            <a:off x="6304419" y="1682710"/>
            <a:ext cx="525899" cy="525899"/>
          </a:xfrm>
          <a:prstGeom prst="roundRect">
            <a:avLst>
              <a:gd name="adj" fmla="val 6667"/>
            </a:avLst>
          </a:prstGeom>
          <a:solidFill>
            <a:srgbClr val="315251"/>
          </a:solidFill>
          <a:ln/>
        </p:spPr>
        <p:txBody>
          <a:bodyPr/>
          <a:lstStyle/>
          <a:p>
            <a:endParaRPr lang="en-US"/>
          </a:p>
        </p:txBody>
      </p:sp>
      <p:sp>
        <p:nvSpPr>
          <p:cNvPr id="7" name="Text 4"/>
          <p:cNvSpPr/>
          <p:nvPr/>
        </p:nvSpPr>
        <p:spPr>
          <a:xfrm>
            <a:off x="6402348" y="1739384"/>
            <a:ext cx="329922" cy="412433"/>
          </a:xfrm>
          <a:prstGeom prst="rect">
            <a:avLst/>
          </a:prstGeom>
          <a:noFill/>
          <a:ln/>
        </p:spPr>
        <p:txBody>
          <a:bodyPr wrap="none" lIns="0" tIns="0" rIns="0" bIns="0" rtlCol="0" anchor="t"/>
          <a:lstStyle/>
          <a:p>
            <a:pPr marL="0" indent="0" algn="ctr">
              <a:lnSpc>
                <a:spcPts val="2550"/>
              </a:lnSpc>
              <a:buNone/>
            </a:pPr>
            <a:r>
              <a:rPr lang="en-US" sz="2550" dirty="0">
                <a:solidFill>
                  <a:srgbClr val="F9EEE7"/>
                </a:solidFill>
                <a:latin typeface="Quattrocento" pitchFamily="34" charset="0"/>
                <a:ea typeface="Quattrocento" pitchFamily="34" charset="-122"/>
                <a:cs typeface="Quattrocento" pitchFamily="34" charset="-120"/>
              </a:rPr>
              <a:t>1</a:t>
            </a:r>
            <a:endParaRPr lang="en-US" sz="2550" dirty="0"/>
          </a:p>
        </p:txBody>
      </p:sp>
      <p:sp>
        <p:nvSpPr>
          <p:cNvPr id="8" name="Text 5"/>
          <p:cNvSpPr/>
          <p:nvPr/>
        </p:nvSpPr>
        <p:spPr>
          <a:xfrm>
            <a:off x="7736205" y="1762958"/>
            <a:ext cx="2749987" cy="343733"/>
          </a:xfrm>
          <a:prstGeom prst="rect">
            <a:avLst/>
          </a:prstGeom>
          <a:noFill/>
          <a:ln/>
        </p:spPr>
        <p:txBody>
          <a:bodyPr wrap="none" lIns="0" tIns="0" rIns="0" bIns="0" rtlCol="0" anchor="t"/>
          <a:lstStyle/>
          <a:p>
            <a:pPr marL="0" indent="0" algn="l">
              <a:lnSpc>
                <a:spcPts val="2700"/>
              </a:lnSpc>
              <a:buNone/>
            </a:pPr>
            <a:r>
              <a:rPr lang="en-US" sz="2150" dirty="0">
                <a:solidFill>
                  <a:srgbClr val="F9EEE7"/>
                </a:solidFill>
                <a:latin typeface="Quattrocento" pitchFamily="34" charset="0"/>
                <a:ea typeface="Quattrocento" pitchFamily="34" charset="-122"/>
                <a:cs typeface="Quattrocento" pitchFamily="34" charset="-120"/>
              </a:rPr>
              <a:t>Traditional CBD</a:t>
            </a:r>
            <a:endParaRPr lang="en-US" sz="2150" dirty="0"/>
          </a:p>
        </p:txBody>
      </p:sp>
      <p:sp>
        <p:nvSpPr>
          <p:cNvPr id="9" name="Text 6"/>
          <p:cNvSpPr/>
          <p:nvPr/>
        </p:nvSpPr>
        <p:spPr>
          <a:xfrm>
            <a:off x="7736205" y="2246828"/>
            <a:ext cx="6076117" cy="373856"/>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Single dominant center known as downtown</a:t>
            </a:r>
            <a:endParaRPr lang="en-US" sz="1800" dirty="0"/>
          </a:p>
        </p:txBody>
      </p:sp>
      <p:sp>
        <p:nvSpPr>
          <p:cNvPr id="10" name="Shape 7"/>
          <p:cNvSpPr/>
          <p:nvPr/>
        </p:nvSpPr>
        <p:spPr>
          <a:xfrm>
            <a:off x="6799838" y="3335774"/>
            <a:ext cx="701159" cy="30480"/>
          </a:xfrm>
          <a:prstGeom prst="roundRect">
            <a:avLst>
              <a:gd name="adj" fmla="val 115036"/>
            </a:avLst>
          </a:prstGeom>
          <a:solidFill>
            <a:srgbClr val="4A6B6A"/>
          </a:solidFill>
          <a:ln/>
        </p:spPr>
        <p:txBody>
          <a:bodyPr/>
          <a:lstStyle/>
          <a:p>
            <a:endParaRPr lang="en-US"/>
          </a:p>
        </p:txBody>
      </p:sp>
      <p:sp>
        <p:nvSpPr>
          <p:cNvPr id="11" name="Shape 8"/>
          <p:cNvSpPr/>
          <p:nvPr/>
        </p:nvSpPr>
        <p:spPr>
          <a:xfrm>
            <a:off x="6304419" y="3088124"/>
            <a:ext cx="525899" cy="525899"/>
          </a:xfrm>
          <a:prstGeom prst="roundRect">
            <a:avLst>
              <a:gd name="adj" fmla="val 6667"/>
            </a:avLst>
          </a:prstGeom>
          <a:solidFill>
            <a:srgbClr val="315251"/>
          </a:solidFill>
          <a:ln/>
        </p:spPr>
        <p:txBody>
          <a:bodyPr/>
          <a:lstStyle/>
          <a:p>
            <a:endParaRPr lang="en-US"/>
          </a:p>
        </p:txBody>
      </p:sp>
      <p:sp>
        <p:nvSpPr>
          <p:cNvPr id="12" name="Text 9"/>
          <p:cNvSpPr/>
          <p:nvPr/>
        </p:nvSpPr>
        <p:spPr>
          <a:xfrm>
            <a:off x="6402348" y="3144798"/>
            <a:ext cx="329922" cy="412433"/>
          </a:xfrm>
          <a:prstGeom prst="rect">
            <a:avLst/>
          </a:prstGeom>
          <a:noFill/>
          <a:ln/>
        </p:spPr>
        <p:txBody>
          <a:bodyPr wrap="none" lIns="0" tIns="0" rIns="0" bIns="0" rtlCol="0" anchor="t"/>
          <a:lstStyle/>
          <a:p>
            <a:pPr marL="0" indent="0" algn="ctr">
              <a:lnSpc>
                <a:spcPts val="2550"/>
              </a:lnSpc>
              <a:buNone/>
            </a:pPr>
            <a:r>
              <a:rPr lang="en-US" sz="2550" dirty="0">
                <a:solidFill>
                  <a:srgbClr val="F9EEE7"/>
                </a:solidFill>
                <a:latin typeface="Quattrocento" pitchFamily="34" charset="0"/>
                <a:ea typeface="Quattrocento" pitchFamily="34" charset="-122"/>
                <a:cs typeface="Quattrocento" pitchFamily="34" charset="-120"/>
              </a:rPr>
              <a:t>2</a:t>
            </a:r>
            <a:endParaRPr lang="en-US" sz="2550" dirty="0"/>
          </a:p>
        </p:txBody>
      </p:sp>
      <p:sp>
        <p:nvSpPr>
          <p:cNvPr id="13" name="Text 10"/>
          <p:cNvSpPr/>
          <p:nvPr/>
        </p:nvSpPr>
        <p:spPr>
          <a:xfrm>
            <a:off x="7736205" y="3168372"/>
            <a:ext cx="2749987" cy="343733"/>
          </a:xfrm>
          <a:prstGeom prst="rect">
            <a:avLst/>
          </a:prstGeom>
          <a:noFill/>
          <a:ln/>
        </p:spPr>
        <p:txBody>
          <a:bodyPr wrap="none" lIns="0" tIns="0" rIns="0" bIns="0" rtlCol="0" anchor="t"/>
          <a:lstStyle/>
          <a:p>
            <a:pPr marL="0" indent="0" algn="l">
              <a:lnSpc>
                <a:spcPts val="2700"/>
              </a:lnSpc>
              <a:buNone/>
            </a:pPr>
            <a:r>
              <a:rPr lang="en-US" sz="2150" dirty="0">
                <a:solidFill>
                  <a:srgbClr val="F9EEE7"/>
                </a:solidFill>
                <a:latin typeface="Quattrocento" pitchFamily="34" charset="0"/>
                <a:ea typeface="Quattrocento" pitchFamily="34" charset="-122"/>
                <a:cs typeface="Quattrocento" pitchFamily="34" charset="-120"/>
              </a:rPr>
              <a:t>Major Activity Centers</a:t>
            </a:r>
            <a:endParaRPr lang="en-US" sz="2150" dirty="0"/>
          </a:p>
        </p:txBody>
      </p:sp>
      <p:sp>
        <p:nvSpPr>
          <p:cNvPr id="14" name="Text 11"/>
          <p:cNvSpPr/>
          <p:nvPr/>
        </p:nvSpPr>
        <p:spPr>
          <a:xfrm>
            <a:off x="7736205" y="3652242"/>
            <a:ext cx="6076117" cy="747713"/>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Airports, medical centers, sports complexes serving metropolitan needs</a:t>
            </a:r>
            <a:endParaRPr lang="en-US" sz="1800" dirty="0"/>
          </a:p>
        </p:txBody>
      </p:sp>
      <p:sp>
        <p:nvSpPr>
          <p:cNvPr id="15" name="Shape 12"/>
          <p:cNvSpPr/>
          <p:nvPr/>
        </p:nvSpPr>
        <p:spPr>
          <a:xfrm>
            <a:off x="6799838" y="5115044"/>
            <a:ext cx="701159" cy="30480"/>
          </a:xfrm>
          <a:prstGeom prst="roundRect">
            <a:avLst>
              <a:gd name="adj" fmla="val 115036"/>
            </a:avLst>
          </a:prstGeom>
          <a:solidFill>
            <a:srgbClr val="4A6B6A"/>
          </a:solidFill>
          <a:ln/>
        </p:spPr>
        <p:txBody>
          <a:bodyPr/>
          <a:lstStyle/>
          <a:p>
            <a:endParaRPr lang="en-US"/>
          </a:p>
        </p:txBody>
      </p:sp>
      <p:sp>
        <p:nvSpPr>
          <p:cNvPr id="16" name="Shape 13"/>
          <p:cNvSpPr/>
          <p:nvPr/>
        </p:nvSpPr>
        <p:spPr>
          <a:xfrm>
            <a:off x="6304419" y="4867394"/>
            <a:ext cx="525899" cy="525899"/>
          </a:xfrm>
          <a:prstGeom prst="roundRect">
            <a:avLst>
              <a:gd name="adj" fmla="val 6667"/>
            </a:avLst>
          </a:prstGeom>
          <a:solidFill>
            <a:srgbClr val="315251"/>
          </a:solidFill>
          <a:ln/>
        </p:spPr>
        <p:txBody>
          <a:bodyPr/>
          <a:lstStyle/>
          <a:p>
            <a:endParaRPr lang="en-US"/>
          </a:p>
        </p:txBody>
      </p:sp>
      <p:sp>
        <p:nvSpPr>
          <p:cNvPr id="17" name="Text 14"/>
          <p:cNvSpPr/>
          <p:nvPr/>
        </p:nvSpPr>
        <p:spPr>
          <a:xfrm>
            <a:off x="6402348" y="4924068"/>
            <a:ext cx="329922" cy="412433"/>
          </a:xfrm>
          <a:prstGeom prst="rect">
            <a:avLst/>
          </a:prstGeom>
          <a:noFill/>
          <a:ln/>
        </p:spPr>
        <p:txBody>
          <a:bodyPr wrap="none" lIns="0" tIns="0" rIns="0" bIns="0" rtlCol="0" anchor="t"/>
          <a:lstStyle/>
          <a:p>
            <a:pPr marL="0" indent="0" algn="ctr">
              <a:lnSpc>
                <a:spcPts val="2550"/>
              </a:lnSpc>
              <a:buNone/>
            </a:pPr>
            <a:r>
              <a:rPr lang="en-US" sz="2550" dirty="0">
                <a:solidFill>
                  <a:srgbClr val="F9EEE7"/>
                </a:solidFill>
                <a:latin typeface="Quattrocento" pitchFamily="34" charset="0"/>
                <a:ea typeface="Quattrocento" pitchFamily="34" charset="-122"/>
                <a:cs typeface="Quattrocento" pitchFamily="34" charset="-120"/>
              </a:rPr>
              <a:t>3</a:t>
            </a:r>
            <a:endParaRPr lang="en-US" sz="2550" dirty="0"/>
          </a:p>
        </p:txBody>
      </p:sp>
      <p:sp>
        <p:nvSpPr>
          <p:cNvPr id="18" name="Text 15"/>
          <p:cNvSpPr/>
          <p:nvPr/>
        </p:nvSpPr>
        <p:spPr>
          <a:xfrm>
            <a:off x="7736205" y="4947642"/>
            <a:ext cx="2830830" cy="343733"/>
          </a:xfrm>
          <a:prstGeom prst="rect">
            <a:avLst/>
          </a:prstGeom>
          <a:noFill/>
          <a:ln/>
        </p:spPr>
        <p:txBody>
          <a:bodyPr wrap="none" lIns="0" tIns="0" rIns="0" bIns="0" rtlCol="0" anchor="t"/>
          <a:lstStyle/>
          <a:p>
            <a:pPr marL="0" indent="0" algn="l">
              <a:lnSpc>
                <a:spcPts val="2700"/>
              </a:lnSpc>
              <a:buNone/>
            </a:pPr>
            <a:r>
              <a:rPr lang="en-US" sz="2150" dirty="0">
                <a:solidFill>
                  <a:srgbClr val="F9EEE7"/>
                </a:solidFill>
                <a:latin typeface="Quattrocento" pitchFamily="34" charset="0"/>
                <a:ea typeface="Quattrocento" pitchFamily="34" charset="-122"/>
                <a:cs typeface="Quattrocento" pitchFamily="34" charset="-120"/>
              </a:rPr>
              <a:t>Neighborhood Centers</a:t>
            </a:r>
            <a:endParaRPr lang="en-US" sz="2150" dirty="0"/>
          </a:p>
        </p:txBody>
      </p:sp>
      <p:sp>
        <p:nvSpPr>
          <p:cNvPr id="19" name="Text 16"/>
          <p:cNvSpPr/>
          <p:nvPr/>
        </p:nvSpPr>
        <p:spPr>
          <a:xfrm>
            <a:off x="7736205" y="5431512"/>
            <a:ext cx="6076117" cy="373856"/>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Business districts serving local community needs</a:t>
            </a:r>
            <a:endParaRPr lang="en-US" sz="1800" dirty="0"/>
          </a:p>
        </p:txBody>
      </p:sp>
      <p:sp>
        <p:nvSpPr>
          <p:cNvPr id="20" name="Shape 17"/>
          <p:cNvSpPr/>
          <p:nvPr/>
        </p:nvSpPr>
        <p:spPr>
          <a:xfrm>
            <a:off x="6799838" y="6520458"/>
            <a:ext cx="701159" cy="30480"/>
          </a:xfrm>
          <a:prstGeom prst="roundRect">
            <a:avLst>
              <a:gd name="adj" fmla="val 115036"/>
            </a:avLst>
          </a:prstGeom>
          <a:solidFill>
            <a:srgbClr val="4A6B6A"/>
          </a:solidFill>
          <a:ln/>
        </p:spPr>
        <p:txBody>
          <a:bodyPr/>
          <a:lstStyle/>
          <a:p>
            <a:endParaRPr lang="en-US"/>
          </a:p>
        </p:txBody>
      </p:sp>
      <p:sp>
        <p:nvSpPr>
          <p:cNvPr id="21" name="Shape 18"/>
          <p:cNvSpPr/>
          <p:nvPr/>
        </p:nvSpPr>
        <p:spPr>
          <a:xfrm>
            <a:off x="6304419" y="6272808"/>
            <a:ext cx="525899" cy="525899"/>
          </a:xfrm>
          <a:prstGeom prst="roundRect">
            <a:avLst>
              <a:gd name="adj" fmla="val 6667"/>
            </a:avLst>
          </a:prstGeom>
          <a:solidFill>
            <a:srgbClr val="315251"/>
          </a:solidFill>
          <a:ln/>
        </p:spPr>
        <p:txBody>
          <a:bodyPr/>
          <a:lstStyle/>
          <a:p>
            <a:endParaRPr lang="en-US"/>
          </a:p>
        </p:txBody>
      </p:sp>
      <p:sp>
        <p:nvSpPr>
          <p:cNvPr id="22" name="Text 19"/>
          <p:cNvSpPr/>
          <p:nvPr/>
        </p:nvSpPr>
        <p:spPr>
          <a:xfrm>
            <a:off x="6402348" y="6329482"/>
            <a:ext cx="329922" cy="412433"/>
          </a:xfrm>
          <a:prstGeom prst="rect">
            <a:avLst/>
          </a:prstGeom>
          <a:noFill/>
          <a:ln/>
        </p:spPr>
        <p:txBody>
          <a:bodyPr wrap="none" lIns="0" tIns="0" rIns="0" bIns="0" rtlCol="0" anchor="t"/>
          <a:lstStyle/>
          <a:p>
            <a:pPr marL="0" indent="0" algn="ctr">
              <a:lnSpc>
                <a:spcPts val="2550"/>
              </a:lnSpc>
              <a:buNone/>
            </a:pPr>
            <a:r>
              <a:rPr lang="en-US" sz="2550" dirty="0">
                <a:solidFill>
                  <a:srgbClr val="F9EEE7"/>
                </a:solidFill>
                <a:latin typeface="Quattrocento" pitchFamily="34" charset="0"/>
                <a:ea typeface="Quattrocento" pitchFamily="34" charset="-122"/>
                <a:cs typeface="Quattrocento" pitchFamily="34" charset="-120"/>
              </a:rPr>
              <a:t>4</a:t>
            </a:r>
            <a:endParaRPr lang="en-US" sz="2550" dirty="0"/>
          </a:p>
        </p:txBody>
      </p:sp>
      <p:sp>
        <p:nvSpPr>
          <p:cNvPr id="23" name="Text 20"/>
          <p:cNvSpPr/>
          <p:nvPr/>
        </p:nvSpPr>
        <p:spPr>
          <a:xfrm>
            <a:off x="7736205" y="6353056"/>
            <a:ext cx="2749987" cy="343733"/>
          </a:xfrm>
          <a:prstGeom prst="rect">
            <a:avLst/>
          </a:prstGeom>
          <a:noFill/>
          <a:ln/>
        </p:spPr>
        <p:txBody>
          <a:bodyPr wrap="none" lIns="0" tIns="0" rIns="0" bIns="0" rtlCol="0" anchor="t"/>
          <a:lstStyle/>
          <a:p>
            <a:pPr marL="0" indent="0" algn="l">
              <a:lnSpc>
                <a:spcPts val="2700"/>
              </a:lnSpc>
              <a:buNone/>
            </a:pPr>
            <a:r>
              <a:rPr lang="en-US" sz="2150" dirty="0">
                <a:solidFill>
                  <a:srgbClr val="F9EEE7"/>
                </a:solidFill>
                <a:latin typeface="Quattrocento" pitchFamily="34" charset="0"/>
                <a:ea typeface="Quattrocento" pitchFamily="34" charset="-122"/>
                <a:cs typeface="Quattrocento" pitchFamily="34" charset="-120"/>
              </a:rPr>
              <a:t>Edge Cities</a:t>
            </a:r>
            <a:endParaRPr lang="en-US" sz="2150" dirty="0"/>
          </a:p>
        </p:txBody>
      </p:sp>
      <p:sp>
        <p:nvSpPr>
          <p:cNvPr id="24" name="Text 21"/>
          <p:cNvSpPr/>
          <p:nvPr/>
        </p:nvSpPr>
        <p:spPr>
          <a:xfrm>
            <a:off x="7736205" y="6836926"/>
            <a:ext cx="6076117" cy="747713"/>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Large suburban centers at highway nodes, almost as large as traditional CBDs</a:t>
            </a:r>
            <a:endParaRPr lang="en-US"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37724" y="759381"/>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Polynuclear Cities</a:t>
            </a:r>
            <a:endParaRPr lang="en-US" sz="4400" dirty="0"/>
          </a:p>
        </p:txBody>
      </p:sp>
      <p:pic>
        <p:nvPicPr>
          <p:cNvPr id="3" name="Image 0" descr="preencoded.png"/>
          <p:cNvPicPr>
            <a:picLocks noChangeAspect="1"/>
          </p:cNvPicPr>
          <p:nvPr/>
        </p:nvPicPr>
        <p:blipFill>
          <a:blip r:embed="rId3"/>
          <a:stretch>
            <a:fillRect/>
          </a:stretch>
        </p:blipFill>
        <p:spPr>
          <a:xfrm>
            <a:off x="845344" y="2095738"/>
            <a:ext cx="4185523" cy="4185523"/>
          </a:xfrm>
          <a:prstGeom prst="rect">
            <a:avLst/>
          </a:prstGeom>
        </p:spPr>
      </p:pic>
      <p:pic>
        <p:nvPicPr>
          <p:cNvPr id="4" name="Image 1" descr="preencoded.png"/>
          <p:cNvPicPr>
            <a:picLocks noChangeAspect="1"/>
          </p:cNvPicPr>
          <p:nvPr/>
        </p:nvPicPr>
        <p:blipFill>
          <a:blip r:embed="rId4"/>
          <a:stretch>
            <a:fillRect/>
          </a:stretch>
        </p:blipFill>
        <p:spPr>
          <a:xfrm>
            <a:off x="5222319" y="2095738"/>
            <a:ext cx="4185642" cy="4185642"/>
          </a:xfrm>
          <a:prstGeom prst="rect">
            <a:avLst/>
          </a:prstGeom>
        </p:spPr>
      </p:pic>
      <p:pic>
        <p:nvPicPr>
          <p:cNvPr id="5" name="Image 2" descr="preencoded.png"/>
          <p:cNvPicPr>
            <a:picLocks noChangeAspect="1"/>
          </p:cNvPicPr>
          <p:nvPr/>
        </p:nvPicPr>
        <p:blipFill>
          <a:blip r:embed="rId5"/>
          <a:stretch>
            <a:fillRect/>
          </a:stretch>
        </p:blipFill>
        <p:spPr>
          <a:xfrm>
            <a:off x="9599414" y="2095738"/>
            <a:ext cx="4185642" cy="4185642"/>
          </a:xfrm>
          <a:prstGeom prst="rect">
            <a:avLst/>
          </a:prstGeom>
        </p:spPr>
      </p:pic>
      <p:sp>
        <p:nvSpPr>
          <p:cNvPr id="6" name="Text 1"/>
          <p:cNvSpPr/>
          <p:nvPr/>
        </p:nvSpPr>
        <p:spPr>
          <a:xfrm>
            <a:off x="837724" y="6704171"/>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Some metropolises have never had a single dominant CBD. These range from "twins" like Minneapolis-St. Paul to multicentered conglomerates like Los Angeles to urban clusters like China's Pearl River delta.</a:t>
            </a:r>
            <a:endParaRPr lang="en-US" sz="18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37724" y="1256348"/>
            <a:ext cx="62826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Neighborhood Life Cycle</a:t>
            </a:r>
            <a:endParaRPr lang="en-US" sz="4400" dirty="0"/>
          </a:p>
        </p:txBody>
      </p:sp>
      <p:sp>
        <p:nvSpPr>
          <p:cNvPr id="3" name="Text 1"/>
          <p:cNvSpPr/>
          <p:nvPr/>
        </p:nvSpPr>
        <p:spPr>
          <a:xfrm>
            <a:off x="1872972" y="2660571"/>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Initial Growth</a:t>
            </a:r>
            <a:endParaRPr lang="en-US" sz="2200" dirty="0"/>
          </a:p>
        </p:txBody>
      </p:sp>
      <p:sp>
        <p:nvSpPr>
          <p:cNvPr id="4" name="Text 2"/>
          <p:cNvSpPr/>
          <p:nvPr/>
        </p:nvSpPr>
        <p:spPr>
          <a:xfrm>
            <a:off x="837724" y="3156109"/>
            <a:ext cx="3851434" cy="1149072"/>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Rapid rise in usage and land values as area becomes ripe for urban development</a:t>
            </a:r>
            <a:endParaRPr lang="en-US" sz="1850" dirty="0"/>
          </a:p>
        </p:txBody>
      </p:sp>
      <p:pic>
        <p:nvPicPr>
          <p:cNvPr id="5" name="Image 0" descr="preencoded.png"/>
          <p:cNvPicPr>
            <a:picLocks noChangeAspect="1"/>
          </p:cNvPicPr>
          <p:nvPr/>
        </p:nvPicPr>
        <p:blipFill>
          <a:blip r:embed="rId3"/>
          <a:stretch>
            <a:fillRect/>
          </a:stretch>
        </p:blipFill>
        <p:spPr>
          <a:xfrm>
            <a:off x="5048131" y="2439114"/>
            <a:ext cx="4534138" cy="4534138"/>
          </a:xfrm>
          <a:prstGeom prst="rect">
            <a:avLst/>
          </a:prstGeom>
        </p:spPr>
      </p:pic>
      <p:pic>
        <p:nvPicPr>
          <p:cNvPr id="6" name="Image 1" descr="preencoded.png"/>
          <p:cNvPicPr>
            <a:picLocks noChangeAspect="1"/>
          </p:cNvPicPr>
          <p:nvPr/>
        </p:nvPicPr>
        <p:blipFill>
          <a:blip r:embed="rId4"/>
          <a:stretch>
            <a:fillRect/>
          </a:stretch>
        </p:blipFill>
        <p:spPr>
          <a:xfrm>
            <a:off x="6223516" y="3183969"/>
            <a:ext cx="358140" cy="447675"/>
          </a:xfrm>
          <a:prstGeom prst="rect">
            <a:avLst/>
          </a:prstGeom>
        </p:spPr>
      </p:pic>
      <p:sp>
        <p:nvSpPr>
          <p:cNvPr id="7" name="Text 3"/>
          <p:cNvSpPr/>
          <p:nvPr/>
        </p:nvSpPr>
        <p:spPr>
          <a:xfrm>
            <a:off x="9941243" y="266057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Maturity</a:t>
            </a:r>
            <a:endParaRPr lang="en-US" sz="2200" dirty="0"/>
          </a:p>
        </p:txBody>
      </p:sp>
      <p:sp>
        <p:nvSpPr>
          <p:cNvPr id="8" name="Text 4"/>
          <p:cNvSpPr/>
          <p:nvPr/>
        </p:nvSpPr>
        <p:spPr>
          <a:xfrm>
            <a:off x="9941243" y="3156109"/>
            <a:ext cx="3851434"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Fully built neighborhood with stable values and gradual structure replacement</a:t>
            </a:r>
            <a:endParaRPr lang="en-US" sz="1850" dirty="0"/>
          </a:p>
        </p:txBody>
      </p:sp>
      <p:pic>
        <p:nvPicPr>
          <p:cNvPr id="9" name="Image 2" descr="preencoded.png"/>
          <p:cNvPicPr>
            <a:picLocks noChangeAspect="1"/>
          </p:cNvPicPr>
          <p:nvPr/>
        </p:nvPicPr>
        <p:blipFill>
          <a:blip r:embed="rId5"/>
          <a:stretch>
            <a:fillRect/>
          </a:stretch>
        </p:blipFill>
        <p:spPr>
          <a:xfrm>
            <a:off x="5048131" y="2439114"/>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8434388" y="3569732"/>
            <a:ext cx="358140" cy="447675"/>
          </a:xfrm>
          <a:prstGeom prst="rect">
            <a:avLst/>
          </a:prstGeom>
        </p:spPr>
      </p:pic>
      <p:sp>
        <p:nvSpPr>
          <p:cNvPr id="11" name="Text 5"/>
          <p:cNvSpPr/>
          <p:nvPr/>
        </p:nvSpPr>
        <p:spPr>
          <a:xfrm>
            <a:off x="9941243" y="510706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Decline</a:t>
            </a:r>
            <a:endParaRPr lang="en-US" sz="2200" dirty="0"/>
          </a:p>
        </p:txBody>
      </p:sp>
      <p:sp>
        <p:nvSpPr>
          <p:cNvPr id="12" name="Text 6"/>
          <p:cNvSpPr/>
          <p:nvPr/>
        </p:nvSpPr>
        <p:spPr>
          <a:xfrm>
            <a:off x="9941243" y="5602605"/>
            <a:ext cx="3851434"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Aging structures, lower-income residents, disinvestment and deterioration</a:t>
            </a:r>
            <a:endParaRPr lang="en-US" sz="1850" dirty="0"/>
          </a:p>
        </p:txBody>
      </p:sp>
      <p:pic>
        <p:nvPicPr>
          <p:cNvPr id="13" name="Image 4" descr="preencoded.png"/>
          <p:cNvPicPr>
            <a:picLocks noChangeAspect="1"/>
          </p:cNvPicPr>
          <p:nvPr/>
        </p:nvPicPr>
        <p:blipFill>
          <a:blip r:embed="rId7"/>
          <a:stretch>
            <a:fillRect/>
          </a:stretch>
        </p:blipFill>
        <p:spPr>
          <a:xfrm>
            <a:off x="5048131" y="2439114"/>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8048625" y="5780603"/>
            <a:ext cx="358140" cy="447675"/>
          </a:xfrm>
          <a:prstGeom prst="rect">
            <a:avLst/>
          </a:prstGeom>
        </p:spPr>
      </p:pic>
      <p:sp>
        <p:nvSpPr>
          <p:cNvPr id="15" name="Text 7"/>
          <p:cNvSpPr/>
          <p:nvPr/>
        </p:nvSpPr>
        <p:spPr>
          <a:xfrm>
            <a:off x="1872972" y="5107067"/>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Renewal</a:t>
            </a:r>
            <a:endParaRPr lang="en-US" sz="2200" dirty="0"/>
          </a:p>
        </p:txBody>
      </p:sp>
      <p:sp>
        <p:nvSpPr>
          <p:cNvPr id="16" name="Text 8"/>
          <p:cNvSpPr/>
          <p:nvPr/>
        </p:nvSpPr>
        <p:spPr>
          <a:xfrm>
            <a:off x="837724" y="5602605"/>
            <a:ext cx="3851434" cy="1149072"/>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Redevelopment becomes profitable as property values bottom out</a:t>
            </a:r>
            <a:endParaRPr lang="en-US" sz="1850" dirty="0"/>
          </a:p>
        </p:txBody>
      </p:sp>
      <p:pic>
        <p:nvPicPr>
          <p:cNvPr id="17" name="Image 6" descr="preencoded.png"/>
          <p:cNvPicPr>
            <a:picLocks noChangeAspect="1"/>
          </p:cNvPicPr>
          <p:nvPr/>
        </p:nvPicPr>
        <p:blipFill>
          <a:blip r:embed="rId9"/>
          <a:stretch>
            <a:fillRect/>
          </a:stretch>
        </p:blipFill>
        <p:spPr>
          <a:xfrm>
            <a:off x="5048131" y="2439114"/>
            <a:ext cx="4534138" cy="4534138"/>
          </a:xfrm>
          <a:prstGeom prst="rect">
            <a:avLst/>
          </a:prstGeom>
        </p:spPr>
      </p:pic>
      <p:pic>
        <p:nvPicPr>
          <p:cNvPr id="18" name="Image 7" descr="preencoded.png"/>
          <p:cNvPicPr>
            <a:picLocks noChangeAspect="1"/>
          </p:cNvPicPr>
          <p:nvPr/>
        </p:nvPicPr>
        <p:blipFill>
          <a:blip r:embed="rId10"/>
          <a:stretch>
            <a:fillRect/>
          </a:stretch>
        </p:blipFill>
        <p:spPr>
          <a:xfrm>
            <a:off x="5837753" y="5394841"/>
            <a:ext cx="358140" cy="4476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550069" y="432197"/>
            <a:ext cx="4715113" cy="462201"/>
          </a:xfrm>
          <a:prstGeom prst="rect">
            <a:avLst/>
          </a:prstGeom>
          <a:noFill/>
          <a:ln/>
        </p:spPr>
        <p:txBody>
          <a:bodyPr wrap="none" lIns="0" tIns="0" rIns="0" bIns="0" rtlCol="0" anchor="t"/>
          <a:lstStyle/>
          <a:p>
            <a:pPr marL="0" indent="0" algn="l">
              <a:lnSpc>
                <a:spcPts val="3600"/>
              </a:lnSpc>
              <a:buNone/>
            </a:pPr>
            <a:r>
              <a:rPr lang="en-US" sz="2900" dirty="0">
                <a:solidFill>
                  <a:srgbClr val="FFD9BE"/>
                </a:solidFill>
                <a:latin typeface="Quattrocento" pitchFamily="34" charset="0"/>
                <a:ea typeface="Quattrocento" pitchFamily="34" charset="-122"/>
                <a:cs typeface="Quattrocento" pitchFamily="34" charset="-120"/>
              </a:rPr>
              <a:t>The Herengracht Case Study (Real price change over a long period of time)</a:t>
            </a:r>
            <a:endParaRPr lang="en-US" sz="2900" dirty="0"/>
          </a:p>
        </p:txBody>
      </p:sp>
      <p:pic>
        <p:nvPicPr>
          <p:cNvPr id="3" name="Image 0" descr="preencoded.png"/>
          <p:cNvPicPr>
            <a:picLocks noChangeAspect="1"/>
          </p:cNvPicPr>
          <p:nvPr/>
        </p:nvPicPr>
        <p:blipFill>
          <a:blip r:embed="rId3"/>
          <a:stretch>
            <a:fillRect/>
          </a:stretch>
        </p:blipFill>
        <p:spPr>
          <a:xfrm>
            <a:off x="858988" y="911061"/>
            <a:ext cx="12189747" cy="6826215"/>
          </a:xfrm>
          <a:prstGeom prst="rect">
            <a:avLst/>
          </a:prstGeom>
        </p:spPr>
      </p:pic>
      <p:sp>
        <p:nvSpPr>
          <p:cNvPr id="4" name="Text 1"/>
          <p:cNvSpPr/>
          <p:nvPr/>
        </p:nvSpPr>
        <p:spPr>
          <a:xfrm>
            <a:off x="550069" y="8962430"/>
            <a:ext cx="13530263" cy="502920"/>
          </a:xfrm>
          <a:prstGeom prst="rect">
            <a:avLst/>
          </a:prstGeom>
          <a:noFill/>
          <a:ln/>
        </p:spPr>
        <p:txBody>
          <a:bodyPr wrap="square" lIns="0" tIns="0" rIns="0" bIns="0" rtlCol="0" anchor="t"/>
          <a:lstStyle/>
          <a:p>
            <a:pPr marL="0" indent="0" algn="l">
              <a:lnSpc>
                <a:spcPts val="1950"/>
              </a:lnSpc>
              <a:buNone/>
            </a:pPr>
            <a:r>
              <a:rPr lang="en-US" sz="1200" dirty="0">
                <a:solidFill>
                  <a:srgbClr val="F9EEE7"/>
                </a:solidFill>
                <a:latin typeface="Quattrocento" pitchFamily="34" charset="0"/>
                <a:ea typeface="Quattrocento" pitchFamily="34" charset="-122"/>
                <a:cs typeface="Quattrocento" pitchFamily="34" charset="-120"/>
              </a:rPr>
              <a:t>Amsterdam's Herengracht canal shows property values cycling around a flat trend for almost three centuries. The only substantial increase came in the early 20th century when metropolitan expansion increased the location's centrality and altered its highest and best use.</a:t>
            </a:r>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837724" y="2318028"/>
            <a:ext cx="8846225"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Neighborhood Investment Returns</a:t>
            </a:r>
            <a:endParaRPr lang="en-US" sz="4400" dirty="0"/>
          </a:p>
        </p:txBody>
      </p:sp>
      <p:pic>
        <p:nvPicPr>
          <p:cNvPr id="3" name="Image 0" descr="preencoded.png"/>
          <p:cNvPicPr>
            <a:picLocks noChangeAspect="1"/>
          </p:cNvPicPr>
          <p:nvPr/>
        </p:nvPicPr>
        <p:blipFill>
          <a:blip r:embed="rId3"/>
          <a:stretch>
            <a:fillRect/>
          </a:stretch>
        </p:blipFill>
        <p:spPr>
          <a:xfrm>
            <a:off x="837724" y="3500795"/>
            <a:ext cx="2325648" cy="1437323"/>
          </a:xfrm>
          <a:prstGeom prst="rect">
            <a:avLst/>
          </a:prstGeom>
        </p:spPr>
      </p:pic>
      <p:sp>
        <p:nvSpPr>
          <p:cNvPr id="4" name="Text 1"/>
          <p:cNvSpPr/>
          <p:nvPr/>
        </p:nvSpPr>
        <p:spPr>
          <a:xfrm>
            <a:off x="3402687" y="350079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Amsterdam Yields</a:t>
            </a:r>
            <a:endParaRPr lang="en-US" sz="2200" dirty="0"/>
          </a:p>
        </p:txBody>
      </p:sp>
      <p:sp>
        <p:nvSpPr>
          <p:cNvPr id="5" name="Text 2"/>
          <p:cNvSpPr/>
          <p:nvPr/>
        </p:nvSpPr>
        <p:spPr>
          <a:xfrm>
            <a:off x="3402687" y="3996333"/>
            <a:ext cx="3762851" cy="1915120"/>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High variation within blocks. Canal belt shows lower yields while neighboring Jordaan offers higher yields due to lower property prices relative to rental income.</a:t>
            </a:r>
            <a:endParaRPr lang="en-US" sz="1850" dirty="0"/>
          </a:p>
        </p:txBody>
      </p:sp>
      <p:pic>
        <p:nvPicPr>
          <p:cNvPr id="6" name="Image 1" descr="preencoded.png"/>
          <p:cNvPicPr>
            <a:picLocks noChangeAspect="1"/>
          </p:cNvPicPr>
          <p:nvPr/>
        </p:nvPicPr>
        <p:blipFill>
          <a:blip r:embed="rId4"/>
          <a:stretch>
            <a:fillRect/>
          </a:stretch>
        </p:blipFill>
        <p:spPr>
          <a:xfrm>
            <a:off x="7464743" y="3500795"/>
            <a:ext cx="2325648" cy="1437323"/>
          </a:xfrm>
          <a:prstGeom prst="rect">
            <a:avLst/>
          </a:prstGeom>
        </p:spPr>
      </p:pic>
      <p:sp>
        <p:nvSpPr>
          <p:cNvPr id="7" name="Text 3"/>
          <p:cNvSpPr/>
          <p:nvPr/>
        </p:nvSpPr>
        <p:spPr>
          <a:xfrm>
            <a:off x="10029706" y="350079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Paris Yields</a:t>
            </a:r>
            <a:endParaRPr lang="en-US" sz="2200" dirty="0"/>
          </a:p>
        </p:txBody>
      </p:sp>
      <p:sp>
        <p:nvSpPr>
          <p:cNvPr id="8" name="Text 4"/>
          <p:cNvSpPr/>
          <p:nvPr/>
        </p:nvSpPr>
        <p:spPr>
          <a:xfrm>
            <a:off x="10029706" y="3996333"/>
            <a:ext cx="3762970"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More uniform distribution across the city, indicating a more homogeneous property investment landscape in space.</a:t>
            </a:r>
            <a:endParaRPr lang="en-US" sz="18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2934"/>
          </a:xfrm>
          <a:prstGeom prst="rect">
            <a:avLst/>
          </a:prstGeom>
        </p:spPr>
      </p:pic>
      <p:sp>
        <p:nvSpPr>
          <p:cNvPr id="3" name="Text 0"/>
          <p:cNvSpPr/>
          <p:nvPr/>
        </p:nvSpPr>
        <p:spPr>
          <a:xfrm>
            <a:off x="6224826" y="580192"/>
            <a:ext cx="4964668" cy="620554"/>
          </a:xfrm>
          <a:prstGeom prst="rect">
            <a:avLst/>
          </a:prstGeom>
          <a:noFill/>
          <a:ln/>
        </p:spPr>
        <p:txBody>
          <a:bodyPr wrap="none" lIns="0" tIns="0" rIns="0" bIns="0" rtlCol="0" anchor="t"/>
          <a:lstStyle/>
          <a:p>
            <a:pPr marL="0" indent="0" algn="l">
              <a:lnSpc>
                <a:spcPts val="4850"/>
              </a:lnSpc>
              <a:buNone/>
            </a:pPr>
            <a:r>
              <a:rPr lang="en-US" sz="3900" dirty="0">
                <a:solidFill>
                  <a:srgbClr val="FFD9BE"/>
                </a:solidFill>
                <a:latin typeface="Quattrocento" pitchFamily="34" charset="0"/>
                <a:ea typeface="Quattrocento" pitchFamily="34" charset="-122"/>
                <a:cs typeface="Quattrocento" pitchFamily="34" charset="-120"/>
              </a:rPr>
              <a:t>Property Life Cycle</a:t>
            </a:r>
            <a:endParaRPr lang="en-US" sz="3900" dirty="0"/>
          </a:p>
        </p:txBody>
      </p:sp>
      <p:pic>
        <p:nvPicPr>
          <p:cNvPr id="4" name="Image 1" descr="preencoded.png"/>
          <p:cNvPicPr>
            <a:picLocks noChangeAspect="1"/>
          </p:cNvPicPr>
          <p:nvPr/>
        </p:nvPicPr>
        <p:blipFill>
          <a:blip r:embed="rId4"/>
          <a:stretch>
            <a:fillRect/>
          </a:stretch>
        </p:blipFill>
        <p:spPr>
          <a:xfrm>
            <a:off x="6224826" y="1517213"/>
            <a:ext cx="1054894" cy="1533882"/>
          </a:xfrm>
          <a:prstGeom prst="rect">
            <a:avLst/>
          </a:prstGeom>
        </p:spPr>
      </p:pic>
      <p:sp>
        <p:nvSpPr>
          <p:cNvPr id="5" name="Text 1"/>
          <p:cNvSpPr/>
          <p:nvPr/>
        </p:nvSpPr>
        <p:spPr>
          <a:xfrm>
            <a:off x="7490698" y="1728192"/>
            <a:ext cx="2482334" cy="310277"/>
          </a:xfrm>
          <a:prstGeom prst="rect">
            <a:avLst/>
          </a:prstGeom>
          <a:noFill/>
          <a:ln/>
        </p:spPr>
        <p:txBody>
          <a:bodyPr wrap="none" lIns="0" tIns="0" rIns="0" bIns="0" rtlCol="0" anchor="t"/>
          <a:lstStyle/>
          <a:p>
            <a:pPr marL="0" indent="0" algn="l">
              <a:lnSpc>
                <a:spcPts val="2400"/>
              </a:lnSpc>
              <a:buNone/>
            </a:pPr>
            <a:r>
              <a:rPr lang="en-US" sz="1950" dirty="0">
                <a:solidFill>
                  <a:srgbClr val="F9EEE7"/>
                </a:solidFill>
                <a:latin typeface="Quattrocento" pitchFamily="34" charset="0"/>
                <a:ea typeface="Quattrocento" pitchFamily="34" charset="-122"/>
                <a:cs typeface="Quattrocento" pitchFamily="34" charset="-120"/>
              </a:rPr>
              <a:t>Initial Development</a:t>
            </a:r>
            <a:endParaRPr lang="en-US" sz="1950" dirty="0"/>
          </a:p>
        </p:txBody>
      </p:sp>
      <p:sp>
        <p:nvSpPr>
          <p:cNvPr id="6" name="Text 2"/>
          <p:cNvSpPr/>
          <p:nvPr/>
        </p:nvSpPr>
        <p:spPr>
          <a:xfrm>
            <a:off x="7490698" y="2165033"/>
            <a:ext cx="6401276" cy="675084"/>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Structure built to serve highest and best use, structure value dominates property value</a:t>
            </a:r>
            <a:endParaRPr lang="en-US" sz="1650" dirty="0"/>
          </a:p>
        </p:txBody>
      </p:sp>
      <p:pic>
        <p:nvPicPr>
          <p:cNvPr id="7" name="Image 2" descr="preencoded.png"/>
          <p:cNvPicPr>
            <a:picLocks noChangeAspect="1"/>
          </p:cNvPicPr>
          <p:nvPr/>
        </p:nvPicPr>
        <p:blipFill>
          <a:blip r:embed="rId5"/>
          <a:stretch>
            <a:fillRect/>
          </a:stretch>
        </p:blipFill>
        <p:spPr>
          <a:xfrm>
            <a:off x="6224826" y="3051096"/>
            <a:ext cx="1054894" cy="1533882"/>
          </a:xfrm>
          <a:prstGeom prst="rect">
            <a:avLst/>
          </a:prstGeom>
        </p:spPr>
      </p:pic>
      <p:sp>
        <p:nvSpPr>
          <p:cNvPr id="8" name="Text 3"/>
          <p:cNvSpPr/>
          <p:nvPr/>
        </p:nvSpPr>
        <p:spPr>
          <a:xfrm>
            <a:off x="7490698" y="3262074"/>
            <a:ext cx="2482334" cy="310277"/>
          </a:xfrm>
          <a:prstGeom prst="rect">
            <a:avLst/>
          </a:prstGeom>
          <a:noFill/>
          <a:ln/>
        </p:spPr>
        <p:txBody>
          <a:bodyPr wrap="none" lIns="0" tIns="0" rIns="0" bIns="0" rtlCol="0" anchor="t"/>
          <a:lstStyle/>
          <a:p>
            <a:pPr marL="0" indent="0" algn="l">
              <a:lnSpc>
                <a:spcPts val="2400"/>
              </a:lnSpc>
              <a:buNone/>
            </a:pPr>
            <a:r>
              <a:rPr lang="en-US" sz="1950" dirty="0">
                <a:solidFill>
                  <a:srgbClr val="F9EEE7"/>
                </a:solidFill>
                <a:latin typeface="Quattrocento" pitchFamily="34" charset="0"/>
                <a:ea typeface="Quattrocento" pitchFamily="34" charset="-122"/>
                <a:cs typeface="Quattrocento" pitchFamily="34" charset="-120"/>
              </a:rPr>
              <a:t>Aging Structure</a:t>
            </a:r>
            <a:endParaRPr lang="en-US" sz="1950" dirty="0"/>
          </a:p>
        </p:txBody>
      </p:sp>
      <p:sp>
        <p:nvSpPr>
          <p:cNvPr id="9" name="Text 4"/>
          <p:cNvSpPr/>
          <p:nvPr/>
        </p:nvSpPr>
        <p:spPr>
          <a:xfrm>
            <a:off x="7490698" y="3698915"/>
            <a:ext cx="6401276" cy="675084"/>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Building depreciates due to physical, functional, and economic obsolescence</a:t>
            </a:r>
            <a:endParaRPr lang="en-US" sz="1650" dirty="0"/>
          </a:p>
        </p:txBody>
      </p:sp>
      <p:pic>
        <p:nvPicPr>
          <p:cNvPr id="10" name="Image 3" descr="preencoded.png"/>
          <p:cNvPicPr>
            <a:picLocks noChangeAspect="1"/>
          </p:cNvPicPr>
          <p:nvPr/>
        </p:nvPicPr>
        <p:blipFill>
          <a:blip r:embed="rId6"/>
          <a:stretch>
            <a:fillRect/>
          </a:stretch>
        </p:blipFill>
        <p:spPr>
          <a:xfrm>
            <a:off x="6224826" y="4584978"/>
            <a:ext cx="1054894" cy="1533882"/>
          </a:xfrm>
          <a:prstGeom prst="rect">
            <a:avLst/>
          </a:prstGeom>
        </p:spPr>
      </p:pic>
      <p:sp>
        <p:nvSpPr>
          <p:cNvPr id="11" name="Text 5"/>
          <p:cNvSpPr/>
          <p:nvPr/>
        </p:nvSpPr>
        <p:spPr>
          <a:xfrm>
            <a:off x="7490698" y="4795957"/>
            <a:ext cx="2482334" cy="310277"/>
          </a:xfrm>
          <a:prstGeom prst="rect">
            <a:avLst/>
          </a:prstGeom>
          <a:noFill/>
          <a:ln/>
        </p:spPr>
        <p:txBody>
          <a:bodyPr wrap="none" lIns="0" tIns="0" rIns="0" bIns="0" rtlCol="0" anchor="t"/>
          <a:lstStyle/>
          <a:p>
            <a:pPr marL="0" indent="0" algn="l">
              <a:lnSpc>
                <a:spcPts val="2400"/>
              </a:lnSpc>
              <a:buNone/>
            </a:pPr>
            <a:r>
              <a:rPr lang="en-US" sz="1950" dirty="0">
                <a:solidFill>
                  <a:srgbClr val="F9EEE7"/>
                </a:solidFill>
                <a:latin typeface="Quattrocento" pitchFamily="34" charset="0"/>
                <a:ea typeface="Quattrocento" pitchFamily="34" charset="-122"/>
                <a:cs typeface="Quattrocento" pitchFamily="34" charset="-120"/>
              </a:rPr>
              <a:t>Changing Land Value</a:t>
            </a:r>
            <a:endParaRPr lang="en-US" sz="1950" dirty="0"/>
          </a:p>
        </p:txBody>
      </p:sp>
      <p:sp>
        <p:nvSpPr>
          <p:cNvPr id="12" name="Text 6"/>
          <p:cNvSpPr/>
          <p:nvPr/>
        </p:nvSpPr>
        <p:spPr>
          <a:xfrm>
            <a:off x="7490698" y="5232797"/>
            <a:ext cx="6401276" cy="675084"/>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Redevelopment option value grows as structure depreciates and HBU evolves</a:t>
            </a:r>
            <a:endParaRPr lang="en-US" sz="1650" dirty="0"/>
          </a:p>
        </p:txBody>
      </p:sp>
      <p:pic>
        <p:nvPicPr>
          <p:cNvPr id="13" name="Image 4" descr="preencoded.png"/>
          <p:cNvPicPr>
            <a:picLocks noChangeAspect="1"/>
          </p:cNvPicPr>
          <p:nvPr/>
        </p:nvPicPr>
        <p:blipFill>
          <a:blip r:embed="rId7"/>
          <a:stretch>
            <a:fillRect/>
          </a:stretch>
        </p:blipFill>
        <p:spPr>
          <a:xfrm>
            <a:off x="6224826" y="6118860"/>
            <a:ext cx="1054894" cy="1533882"/>
          </a:xfrm>
          <a:prstGeom prst="rect">
            <a:avLst/>
          </a:prstGeom>
        </p:spPr>
      </p:pic>
      <p:sp>
        <p:nvSpPr>
          <p:cNvPr id="14" name="Text 7"/>
          <p:cNvSpPr/>
          <p:nvPr/>
        </p:nvSpPr>
        <p:spPr>
          <a:xfrm>
            <a:off x="7490698" y="6329839"/>
            <a:ext cx="2482334" cy="310277"/>
          </a:xfrm>
          <a:prstGeom prst="rect">
            <a:avLst/>
          </a:prstGeom>
          <a:noFill/>
          <a:ln/>
        </p:spPr>
        <p:txBody>
          <a:bodyPr wrap="none" lIns="0" tIns="0" rIns="0" bIns="0" rtlCol="0" anchor="t"/>
          <a:lstStyle/>
          <a:p>
            <a:pPr marL="0" indent="0" algn="l">
              <a:lnSpc>
                <a:spcPts val="2400"/>
              </a:lnSpc>
              <a:buNone/>
            </a:pPr>
            <a:r>
              <a:rPr lang="en-US" sz="1950" dirty="0">
                <a:solidFill>
                  <a:srgbClr val="F9EEE7"/>
                </a:solidFill>
                <a:latin typeface="Quattrocento" pitchFamily="34" charset="0"/>
                <a:ea typeface="Quattrocento" pitchFamily="34" charset="-122"/>
                <a:cs typeface="Quattrocento" pitchFamily="34" charset="-120"/>
              </a:rPr>
              <a:t>Redevelopment</a:t>
            </a:r>
            <a:endParaRPr lang="en-US" sz="1950" dirty="0"/>
          </a:p>
        </p:txBody>
      </p:sp>
      <p:sp>
        <p:nvSpPr>
          <p:cNvPr id="15" name="Text 8"/>
          <p:cNvSpPr/>
          <p:nvPr/>
        </p:nvSpPr>
        <p:spPr>
          <a:xfrm>
            <a:off x="7490698" y="6766679"/>
            <a:ext cx="6401276" cy="675084"/>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Occurs when structure becomes worthless relative to redevelopment potential</a:t>
            </a:r>
            <a:endParaRPr lang="en-US" sz="16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37724" y="2186583"/>
            <a:ext cx="7773948"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Components of Property Value</a:t>
            </a:r>
            <a:endParaRPr lang="en-US" sz="4400" dirty="0"/>
          </a:p>
        </p:txBody>
      </p:sp>
      <p:sp>
        <p:nvSpPr>
          <p:cNvPr id="3" name="Text 1"/>
          <p:cNvSpPr/>
          <p:nvPr/>
        </p:nvSpPr>
        <p:spPr>
          <a:xfrm>
            <a:off x="837724" y="3488888"/>
            <a:ext cx="3028593"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Land Value Perspectives</a:t>
            </a:r>
            <a:endParaRPr lang="en-US" sz="2200" dirty="0"/>
          </a:p>
        </p:txBody>
      </p:sp>
      <p:sp>
        <p:nvSpPr>
          <p:cNvPr id="4" name="Text 2"/>
          <p:cNvSpPr/>
          <p:nvPr/>
        </p:nvSpPr>
        <p:spPr>
          <a:xfrm>
            <a:off x="837724" y="4080153"/>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Traditional appraisal view: value of vacant land similar to subject property</a:t>
            </a:r>
            <a:endParaRPr lang="en-US" sz="1850" dirty="0"/>
          </a:p>
        </p:txBody>
      </p:sp>
      <p:sp>
        <p:nvSpPr>
          <p:cNvPr id="5" name="Text 3"/>
          <p:cNvSpPr/>
          <p:nvPr/>
        </p:nvSpPr>
        <p:spPr>
          <a:xfrm>
            <a:off x="837724" y="5061585"/>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Economic view: value derives from development/redevelopment option</a:t>
            </a:r>
            <a:endParaRPr lang="en-US" sz="1850" dirty="0"/>
          </a:p>
        </p:txBody>
      </p:sp>
      <p:sp>
        <p:nvSpPr>
          <p:cNvPr id="6" name="Text 4"/>
          <p:cNvSpPr/>
          <p:nvPr/>
        </p:nvSpPr>
        <p:spPr>
          <a:xfrm>
            <a:off x="7614761" y="348888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Structure Value</a:t>
            </a:r>
            <a:endParaRPr lang="en-US" sz="2200" dirty="0"/>
          </a:p>
        </p:txBody>
      </p:sp>
      <p:sp>
        <p:nvSpPr>
          <p:cNvPr id="7" name="Text 5"/>
          <p:cNvSpPr/>
          <p:nvPr/>
        </p:nvSpPr>
        <p:spPr>
          <a:xfrm>
            <a:off x="7614761" y="4080153"/>
            <a:ext cx="618553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Difference between property value and land value</a:t>
            </a:r>
            <a:endParaRPr lang="en-US" sz="1850" dirty="0"/>
          </a:p>
        </p:txBody>
      </p:sp>
      <p:sp>
        <p:nvSpPr>
          <p:cNvPr id="8" name="Text 6"/>
          <p:cNvSpPr/>
          <p:nvPr/>
        </p:nvSpPr>
        <p:spPr>
          <a:xfrm>
            <a:off x="7614761" y="4678561"/>
            <a:ext cx="618553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Declines over time due to various forms of obsolescence</a:t>
            </a:r>
            <a:endParaRPr lang="en-US" sz="1850" dirty="0"/>
          </a:p>
        </p:txBody>
      </p:sp>
      <p:sp>
        <p:nvSpPr>
          <p:cNvPr id="9" name="Text 7"/>
          <p:cNvSpPr/>
          <p:nvPr/>
        </p:nvSpPr>
        <p:spPr>
          <a:xfrm>
            <a:off x="7614761" y="5276969"/>
            <a:ext cx="618553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Initially dominates property value after construction</a:t>
            </a:r>
            <a:endParaRPr lang="en-US" sz="18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957626"/>
            <a:ext cx="5792748"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Types of Obsolescence</a:t>
            </a:r>
            <a:endParaRPr lang="en-US" sz="4400" dirty="0"/>
          </a:p>
        </p:txBody>
      </p:sp>
      <p:pic>
        <p:nvPicPr>
          <p:cNvPr id="4" name="Image 1" descr="preencoded.png"/>
          <p:cNvPicPr>
            <a:picLocks noChangeAspect="1"/>
          </p:cNvPicPr>
          <p:nvPr/>
        </p:nvPicPr>
        <p:blipFill>
          <a:blip r:embed="rId4"/>
          <a:stretch>
            <a:fillRect/>
          </a:stretch>
        </p:blipFill>
        <p:spPr>
          <a:xfrm>
            <a:off x="6324124" y="3020616"/>
            <a:ext cx="572453" cy="572453"/>
          </a:xfrm>
          <a:prstGeom prst="rect">
            <a:avLst/>
          </a:prstGeom>
        </p:spPr>
      </p:pic>
      <p:sp>
        <p:nvSpPr>
          <p:cNvPr id="5" name="Text 1"/>
          <p:cNvSpPr/>
          <p:nvPr/>
        </p:nvSpPr>
        <p:spPr>
          <a:xfrm>
            <a:off x="6324124" y="3892272"/>
            <a:ext cx="2290048" cy="703898"/>
          </a:xfrm>
          <a:prstGeom prst="rect">
            <a:avLst/>
          </a:prstGeom>
          <a:noFill/>
          <a:ln/>
        </p:spPr>
        <p:txBody>
          <a:bodyPr wrap="squar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Physical Obsolescence</a:t>
            </a:r>
            <a:endParaRPr lang="en-US" sz="2200" dirty="0"/>
          </a:p>
        </p:txBody>
      </p:sp>
      <p:sp>
        <p:nvSpPr>
          <p:cNvPr id="6" name="Text 2"/>
          <p:cNvSpPr/>
          <p:nvPr/>
        </p:nvSpPr>
        <p:spPr>
          <a:xfrm>
            <a:off x="6324124" y="4739759"/>
            <a:ext cx="2290048"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Structure physically wearing out as components deteriorate over time</a:t>
            </a:r>
            <a:endParaRPr lang="en-US" sz="1850" dirty="0"/>
          </a:p>
        </p:txBody>
      </p:sp>
      <p:pic>
        <p:nvPicPr>
          <p:cNvPr id="7" name="Image 2" descr="preencoded.png"/>
          <p:cNvPicPr>
            <a:picLocks noChangeAspect="1"/>
          </p:cNvPicPr>
          <p:nvPr/>
        </p:nvPicPr>
        <p:blipFill>
          <a:blip r:embed="rId5"/>
          <a:stretch>
            <a:fillRect/>
          </a:stretch>
        </p:blipFill>
        <p:spPr>
          <a:xfrm>
            <a:off x="8913376" y="3020616"/>
            <a:ext cx="572453" cy="572453"/>
          </a:xfrm>
          <a:prstGeom prst="rect">
            <a:avLst/>
          </a:prstGeom>
        </p:spPr>
      </p:pic>
      <p:sp>
        <p:nvSpPr>
          <p:cNvPr id="8" name="Text 3"/>
          <p:cNvSpPr/>
          <p:nvPr/>
        </p:nvSpPr>
        <p:spPr>
          <a:xfrm>
            <a:off x="8913376" y="3892272"/>
            <a:ext cx="2290048" cy="703898"/>
          </a:xfrm>
          <a:prstGeom prst="rect">
            <a:avLst/>
          </a:prstGeom>
          <a:noFill/>
          <a:ln/>
        </p:spPr>
        <p:txBody>
          <a:bodyPr wrap="squar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Functional Obsolescence</a:t>
            </a:r>
            <a:endParaRPr lang="en-US" sz="2200" dirty="0"/>
          </a:p>
        </p:txBody>
      </p:sp>
      <p:sp>
        <p:nvSpPr>
          <p:cNvPr id="9" name="Text 4"/>
          <p:cNvSpPr/>
          <p:nvPr/>
        </p:nvSpPr>
        <p:spPr>
          <a:xfrm>
            <a:off x="8913376" y="4739759"/>
            <a:ext cx="2290048"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Changing technology and user requirements make design outdated</a:t>
            </a:r>
            <a:endParaRPr lang="en-US" sz="1850" dirty="0"/>
          </a:p>
        </p:txBody>
      </p:sp>
      <p:pic>
        <p:nvPicPr>
          <p:cNvPr id="10" name="Image 3" descr="preencoded.png"/>
          <p:cNvPicPr>
            <a:picLocks noChangeAspect="1"/>
          </p:cNvPicPr>
          <p:nvPr/>
        </p:nvPicPr>
        <p:blipFill>
          <a:blip r:embed="rId6"/>
          <a:stretch>
            <a:fillRect/>
          </a:stretch>
        </p:blipFill>
        <p:spPr>
          <a:xfrm>
            <a:off x="11502628" y="3020616"/>
            <a:ext cx="572453" cy="572453"/>
          </a:xfrm>
          <a:prstGeom prst="rect">
            <a:avLst/>
          </a:prstGeom>
        </p:spPr>
      </p:pic>
      <p:sp>
        <p:nvSpPr>
          <p:cNvPr id="11" name="Text 5"/>
          <p:cNvSpPr/>
          <p:nvPr/>
        </p:nvSpPr>
        <p:spPr>
          <a:xfrm>
            <a:off x="11502628" y="3892272"/>
            <a:ext cx="2290048" cy="703898"/>
          </a:xfrm>
          <a:prstGeom prst="rect">
            <a:avLst/>
          </a:prstGeom>
          <a:noFill/>
          <a:ln/>
        </p:spPr>
        <p:txBody>
          <a:bodyPr wrap="squar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Economic Obsolescence</a:t>
            </a:r>
            <a:endParaRPr lang="en-US" sz="2200" dirty="0"/>
          </a:p>
        </p:txBody>
      </p:sp>
      <p:sp>
        <p:nvSpPr>
          <p:cNvPr id="12" name="Text 6"/>
          <p:cNvSpPr/>
          <p:nvPr/>
        </p:nvSpPr>
        <p:spPr>
          <a:xfrm>
            <a:off x="11502628" y="4739759"/>
            <a:ext cx="2290048"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Structure becomes unsuited to evolving highest and best use of site</a:t>
            </a:r>
            <a:endParaRPr lang="en-US" sz="18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49761"/>
          </a:xfrm>
          <a:prstGeom prst="rect">
            <a:avLst/>
          </a:prstGeom>
        </p:spPr>
      </p:pic>
      <p:sp>
        <p:nvSpPr>
          <p:cNvPr id="3" name="Text 0"/>
          <p:cNvSpPr/>
          <p:nvPr/>
        </p:nvSpPr>
        <p:spPr>
          <a:xfrm>
            <a:off x="797838" y="3657600"/>
            <a:ext cx="6468904" cy="670441"/>
          </a:xfrm>
          <a:prstGeom prst="rect">
            <a:avLst/>
          </a:prstGeom>
          <a:noFill/>
          <a:ln/>
        </p:spPr>
        <p:txBody>
          <a:bodyPr wrap="none" lIns="0" tIns="0" rIns="0" bIns="0" rtlCol="0" anchor="t"/>
          <a:lstStyle/>
          <a:p>
            <a:pPr marL="0" indent="0" algn="l">
              <a:lnSpc>
                <a:spcPts val="5250"/>
              </a:lnSpc>
              <a:buNone/>
            </a:pPr>
            <a:r>
              <a:rPr lang="en-US" sz="4200" dirty="0">
                <a:solidFill>
                  <a:srgbClr val="FFD9BE"/>
                </a:solidFill>
                <a:latin typeface="Quattrocento" pitchFamily="34" charset="0"/>
                <a:ea typeface="Quattrocento" pitchFamily="34" charset="-122"/>
                <a:cs typeface="Quattrocento" pitchFamily="34" charset="-120"/>
              </a:rPr>
              <a:t>The Depreciation Principle</a:t>
            </a:r>
            <a:endParaRPr lang="en-US" sz="4200" dirty="0"/>
          </a:p>
        </p:txBody>
      </p:sp>
      <p:sp>
        <p:nvSpPr>
          <p:cNvPr id="4" name="Shape 1"/>
          <p:cNvSpPr/>
          <p:nvPr/>
        </p:nvSpPr>
        <p:spPr>
          <a:xfrm>
            <a:off x="797838" y="4669988"/>
            <a:ext cx="4192905" cy="2751773"/>
          </a:xfrm>
          <a:prstGeom prst="roundRect">
            <a:avLst>
              <a:gd name="adj" fmla="val 1243"/>
            </a:avLst>
          </a:prstGeom>
          <a:solidFill>
            <a:srgbClr val="315251"/>
          </a:solidFill>
          <a:ln/>
        </p:spPr>
        <p:txBody>
          <a:bodyPr/>
          <a:lstStyle/>
          <a:p>
            <a:endParaRPr lang="en-US"/>
          </a:p>
        </p:txBody>
      </p:sp>
      <p:sp>
        <p:nvSpPr>
          <p:cNvPr id="5" name="Text 2"/>
          <p:cNvSpPr/>
          <p:nvPr/>
        </p:nvSpPr>
        <p:spPr>
          <a:xfrm>
            <a:off x="1025723" y="4897874"/>
            <a:ext cx="2682121" cy="335280"/>
          </a:xfrm>
          <a:prstGeom prst="rect">
            <a:avLst/>
          </a:prstGeom>
          <a:noFill/>
          <a:ln/>
        </p:spPr>
        <p:txBody>
          <a:bodyPr wrap="none" lIns="0" tIns="0" rIns="0" bIns="0" rtlCol="0" anchor="t"/>
          <a:lstStyle/>
          <a:p>
            <a:pPr marL="0" indent="0" algn="l">
              <a:lnSpc>
                <a:spcPts val="2600"/>
              </a:lnSpc>
              <a:buNone/>
            </a:pPr>
            <a:r>
              <a:rPr lang="en-US" sz="2100" dirty="0">
                <a:solidFill>
                  <a:srgbClr val="F9EEE7"/>
                </a:solidFill>
                <a:latin typeface="Quattrocento" pitchFamily="34" charset="0"/>
                <a:ea typeface="Quattrocento" pitchFamily="34" charset="-122"/>
                <a:cs typeface="Quattrocento" pitchFamily="34" charset="-120"/>
              </a:rPr>
              <a:t>Key Insight</a:t>
            </a:r>
            <a:endParaRPr lang="en-US" sz="2100" dirty="0"/>
          </a:p>
        </p:txBody>
      </p:sp>
      <p:sp>
        <p:nvSpPr>
          <p:cNvPr id="6" name="Text 3"/>
          <p:cNvSpPr/>
          <p:nvPr/>
        </p:nvSpPr>
        <p:spPr>
          <a:xfrm>
            <a:off x="1025723" y="5369838"/>
            <a:ext cx="3737134" cy="1824038"/>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Over the long run, change in location value provides a theoretical ceiling to the investment capital gain of the unlevered investor in stabilized property.</a:t>
            </a:r>
            <a:endParaRPr lang="en-US" sz="1750" dirty="0"/>
          </a:p>
        </p:txBody>
      </p:sp>
      <p:sp>
        <p:nvSpPr>
          <p:cNvPr id="7" name="Shape 4"/>
          <p:cNvSpPr/>
          <p:nvPr/>
        </p:nvSpPr>
        <p:spPr>
          <a:xfrm>
            <a:off x="5218628" y="4669988"/>
            <a:ext cx="4193024" cy="2751773"/>
          </a:xfrm>
          <a:prstGeom prst="roundRect">
            <a:avLst>
              <a:gd name="adj" fmla="val 1243"/>
            </a:avLst>
          </a:prstGeom>
          <a:solidFill>
            <a:srgbClr val="315251"/>
          </a:solidFill>
          <a:ln/>
        </p:spPr>
        <p:txBody>
          <a:bodyPr/>
          <a:lstStyle/>
          <a:p>
            <a:endParaRPr lang="en-US"/>
          </a:p>
        </p:txBody>
      </p:sp>
      <p:sp>
        <p:nvSpPr>
          <p:cNvPr id="8" name="Text 5"/>
          <p:cNvSpPr/>
          <p:nvPr/>
        </p:nvSpPr>
        <p:spPr>
          <a:xfrm>
            <a:off x="5446514" y="4897874"/>
            <a:ext cx="2682121" cy="335280"/>
          </a:xfrm>
          <a:prstGeom prst="rect">
            <a:avLst/>
          </a:prstGeom>
          <a:noFill/>
          <a:ln/>
        </p:spPr>
        <p:txBody>
          <a:bodyPr wrap="none" lIns="0" tIns="0" rIns="0" bIns="0" rtlCol="0" anchor="t"/>
          <a:lstStyle/>
          <a:p>
            <a:pPr marL="0" indent="0" algn="l">
              <a:lnSpc>
                <a:spcPts val="2600"/>
              </a:lnSpc>
              <a:buNone/>
            </a:pPr>
            <a:r>
              <a:rPr lang="en-US" sz="2100" dirty="0">
                <a:solidFill>
                  <a:srgbClr val="F9EEE7"/>
                </a:solidFill>
                <a:latin typeface="Quattrocento" pitchFamily="34" charset="0"/>
                <a:ea typeface="Quattrocento" pitchFamily="34" charset="-122"/>
                <a:cs typeface="Quattrocento" pitchFamily="34" charset="-120"/>
              </a:rPr>
              <a:t>Numerical Example</a:t>
            </a:r>
            <a:endParaRPr lang="en-US" sz="2100" dirty="0"/>
          </a:p>
        </p:txBody>
      </p:sp>
      <p:sp>
        <p:nvSpPr>
          <p:cNvPr id="9" name="Text 6"/>
          <p:cNvSpPr/>
          <p:nvPr/>
        </p:nvSpPr>
        <p:spPr>
          <a:xfrm>
            <a:off x="5446514" y="5369838"/>
            <a:ext cx="3737253" cy="1824038"/>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If redevelopment occurs every 50 years and land value is 20% of redeveloped property value, built property value grows 3.2% less annually than location value.</a:t>
            </a:r>
            <a:endParaRPr lang="en-US" sz="1750" dirty="0"/>
          </a:p>
        </p:txBody>
      </p:sp>
      <p:sp>
        <p:nvSpPr>
          <p:cNvPr id="10" name="Shape 7"/>
          <p:cNvSpPr/>
          <p:nvPr/>
        </p:nvSpPr>
        <p:spPr>
          <a:xfrm>
            <a:off x="9639538" y="4669988"/>
            <a:ext cx="4192905" cy="2751773"/>
          </a:xfrm>
          <a:prstGeom prst="roundRect">
            <a:avLst>
              <a:gd name="adj" fmla="val 1243"/>
            </a:avLst>
          </a:prstGeom>
          <a:solidFill>
            <a:srgbClr val="315251"/>
          </a:solidFill>
          <a:ln/>
        </p:spPr>
        <p:txBody>
          <a:bodyPr/>
          <a:lstStyle/>
          <a:p>
            <a:endParaRPr lang="en-US"/>
          </a:p>
        </p:txBody>
      </p:sp>
      <p:sp>
        <p:nvSpPr>
          <p:cNvPr id="11" name="Text 8"/>
          <p:cNvSpPr/>
          <p:nvPr/>
        </p:nvSpPr>
        <p:spPr>
          <a:xfrm>
            <a:off x="9867424" y="4897874"/>
            <a:ext cx="2682121" cy="335280"/>
          </a:xfrm>
          <a:prstGeom prst="rect">
            <a:avLst/>
          </a:prstGeom>
          <a:noFill/>
          <a:ln/>
        </p:spPr>
        <p:txBody>
          <a:bodyPr wrap="none" lIns="0" tIns="0" rIns="0" bIns="0" rtlCol="0" anchor="t"/>
          <a:lstStyle/>
          <a:p>
            <a:pPr marL="0" indent="0" algn="l">
              <a:lnSpc>
                <a:spcPts val="2600"/>
              </a:lnSpc>
              <a:buNone/>
            </a:pPr>
            <a:r>
              <a:rPr lang="en-US" sz="2100" dirty="0">
                <a:solidFill>
                  <a:srgbClr val="F9EEE7"/>
                </a:solidFill>
                <a:latin typeface="Quattrocento" pitchFamily="34" charset="0"/>
                <a:ea typeface="Quattrocento" pitchFamily="34" charset="-122"/>
                <a:cs typeface="Quattrocento" pitchFamily="34" charset="-120"/>
              </a:rPr>
              <a:t>Rental Implications</a:t>
            </a:r>
            <a:endParaRPr lang="en-US" sz="2100" dirty="0"/>
          </a:p>
        </p:txBody>
      </p:sp>
      <p:sp>
        <p:nvSpPr>
          <p:cNvPr id="12" name="Text 9"/>
          <p:cNvSpPr/>
          <p:nvPr/>
        </p:nvSpPr>
        <p:spPr>
          <a:xfrm>
            <a:off x="9867424" y="5369838"/>
            <a:ext cx="3737134" cy="1459230"/>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Rents must also grow at a rate less than that of the location value as property competes with newer, less obsolete buildings.</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2214" y="625554"/>
            <a:ext cx="7552373" cy="1337548"/>
          </a:xfrm>
          <a:prstGeom prst="rect">
            <a:avLst/>
          </a:prstGeom>
          <a:noFill/>
          <a:ln/>
        </p:spPr>
        <p:txBody>
          <a:bodyPr wrap="square" lIns="0" tIns="0" rIns="0" bIns="0" rtlCol="0" anchor="t"/>
          <a:lstStyle/>
          <a:p>
            <a:pPr marL="0" indent="0" algn="l">
              <a:lnSpc>
                <a:spcPts val="5250"/>
              </a:lnSpc>
              <a:buNone/>
            </a:pPr>
            <a:r>
              <a:rPr lang="en-US" sz="4200" dirty="0">
                <a:solidFill>
                  <a:srgbClr val="FFD9BE"/>
                </a:solidFill>
                <a:latin typeface="Quattrocento" pitchFamily="34" charset="0"/>
                <a:ea typeface="Quattrocento" pitchFamily="34" charset="-122"/>
                <a:cs typeface="Quattrocento" pitchFamily="34" charset="-120"/>
              </a:rPr>
              <a:t>Optimal Redevelopment Timing</a:t>
            </a:r>
            <a:endParaRPr lang="en-US" sz="4200" dirty="0"/>
          </a:p>
        </p:txBody>
      </p:sp>
      <p:sp>
        <p:nvSpPr>
          <p:cNvPr id="4" name="Shape 1"/>
          <p:cNvSpPr/>
          <p:nvPr/>
        </p:nvSpPr>
        <p:spPr>
          <a:xfrm>
            <a:off x="6282214" y="2304098"/>
            <a:ext cx="227290" cy="1652945"/>
          </a:xfrm>
          <a:prstGeom prst="roundRect">
            <a:avLst>
              <a:gd name="adj" fmla="val 15006"/>
            </a:avLst>
          </a:prstGeom>
          <a:solidFill>
            <a:srgbClr val="315251"/>
          </a:solidFill>
          <a:ln/>
        </p:spPr>
        <p:txBody>
          <a:bodyPr/>
          <a:lstStyle/>
          <a:p>
            <a:endParaRPr lang="en-US"/>
          </a:p>
        </p:txBody>
      </p:sp>
      <p:sp>
        <p:nvSpPr>
          <p:cNvPr id="5" name="Text 2"/>
          <p:cNvSpPr/>
          <p:nvPr/>
        </p:nvSpPr>
        <p:spPr>
          <a:xfrm>
            <a:off x="6736794" y="2531388"/>
            <a:ext cx="2891909" cy="334328"/>
          </a:xfrm>
          <a:prstGeom prst="rect">
            <a:avLst/>
          </a:prstGeom>
          <a:noFill/>
          <a:ln/>
        </p:spPr>
        <p:txBody>
          <a:bodyPr wrap="none" lIns="0" tIns="0" rIns="0" bIns="0" rtlCol="0" anchor="t"/>
          <a:lstStyle/>
          <a:p>
            <a:pPr marL="0" indent="0" algn="l">
              <a:lnSpc>
                <a:spcPts val="2600"/>
              </a:lnSpc>
              <a:buNone/>
            </a:pPr>
            <a:r>
              <a:rPr lang="en-US" sz="2100" dirty="0">
                <a:solidFill>
                  <a:srgbClr val="F9EEE7"/>
                </a:solidFill>
                <a:latin typeface="Quattrocento" pitchFamily="34" charset="0"/>
                <a:ea typeface="Quattrocento" pitchFamily="34" charset="-122"/>
                <a:cs typeface="Quattrocento" pitchFamily="34" charset="-120"/>
              </a:rPr>
              <a:t>Monitor Structure Value</a:t>
            </a:r>
            <a:endParaRPr lang="en-US" sz="2100" dirty="0"/>
          </a:p>
        </p:txBody>
      </p:sp>
      <p:sp>
        <p:nvSpPr>
          <p:cNvPr id="6" name="Text 3"/>
          <p:cNvSpPr/>
          <p:nvPr/>
        </p:nvSpPr>
        <p:spPr>
          <a:xfrm>
            <a:off x="6736794" y="3002042"/>
            <a:ext cx="7097792" cy="727710"/>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Track depreciation of existing building relative to potential new development</a:t>
            </a:r>
            <a:endParaRPr lang="en-US" sz="1750" dirty="0"/>
          </a:p>
        </p:txBody>
      </p:sp>
      <p:sp>
        <p:nvSpPr>
          <p:cNvPr id="7" name="Shape 4"/>
          <p:cNvSpPr/>
          <p:nvPr/>
        </p:nvSpPr>
        <p:spPr>
          <a:xfrm>
            <a:off x="6623209" y="4127540"/>
            <a:ext cx="227290" cy="1652945"/>
          </a:xfrm>
          <a:prstGeom prst="roundRect">
            <a:avLst>
              <a:gd name="adj" fmla="val 15006"/>
            </a:avLst>
          </a:prstGeom>
          <a:solidFill>
            <a:srgbClr val="315251"/>
          </a:solidFill>
          <a:ln/>
        </p:spPr>
        <p:txBody>
          <a:bodyPr/>
          <a:lstStyle/>
          <a:p>
            <a:endParaRPr lang="en-US"/>
          </a:p>
        </p:txBody>
      </p:sp>
      <p:sp>
        <p:nvSpPr>
          <p:cNvPr id="8" name="Text 5"/>
          <p:cNvSpPr/>
          <p:nvPr/>
        </p:nvSpPr>
        <p:spPr>
          <a:xfrm>
            <a:off x="7077789" y="4354830"/>
            <a:ext cx="3893344" cy="334328"/>
          </a:xfrm>
          <a:prstGeom prst="rect">
            <a:avLst/>
          </a:prstGeom>
          <a:noFill/>
          <a:ln/>
        </p:spPr>
        <p:txBody>
          <a:bodyPr wrap="none" lIns="0" tIns="0" rIns="0" bIns="0" rtlCol="0" anchor="t"/>
          <a:lstStyle/>
          <a:p>
            <a:pPr marL="0" indent="0" algn="l">
              <a:lnSpc>
                <a:spcPts val="2600"/>
              </a:lnSpc>
              <a:buNone/>
            </a:pPr>
            <a:r>
              <a:rPr lang="en-US" sz="2100" dirty="0">
                <a:solidFill>
                  <a:srgbClr val="F9EEE7"/>
                </a:solidFill>
                <a:latin typeface="Quattrocento" pitchFamily="34" charset="0"/>
                <a:ea typeface="Quattrocento" pitchFamily="34" charset="-122"/>
                <a:cs typeface="Quattrocento" pitchFamily="34" charset="-120"/>
              </a:rPr>
              <a:t>Evaluate Redevelopment Option</a:t>
            </a:r>
            <a:endParaRPr lang="en-US" sz="2100" dirty="0"/>
          </a:p>
        </p:txBody>
      </p:sp>
      <p:sp>
        <p:nvSpPr>
          <p:cNvPr id="9" name="Text 6"/>
          <p:cNvSpPr/>
          <p:nvPr/>
        </p:nvSpPr>
        <p:spPr>
          <a:xfrm>
            <a:off x="7077789" y="4825484"/>
            <a:ext cx="6756797" cy="727710"/>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Calculate value of potential new development minus demolition and construction costs</a:t>
            </a:r>
            <a:endParaRPr lang="en-US" sz="1750" dirty="0"/>
          </a:p>
        </p:txBody>
      </p:sp>
      <p:sp>
        <p:nvSpPr>
          <p:cNvPr id="10" name="Shape 7"/>
          <p:cNvSpPr/>
          <p:nvPr/>
        </p:nvSpPr>
        <p:spPr>
          <a:xfrm>
            <a:off x="6964323" y="5950982"/>
            <a:ext cx="227290" cy="1652945"/>
          </a:xfrm>
          <a:prstGeom prst="roundRect">
            <a:avLst>
              <a:gd name="adj" fmla="val 15006"/>
            </a:avLst>
          </a:prstGeom>
          <a:solidFill>
            <a:srgbClr val="315251"/>
          </a:solidFill>
          <a:ln/>
        </p:spPr>
        <p:txBody>
          <a:bodyPr/>
          <a:lstStyle/>
          <a:p>
            <a:endParaRPr lang="en-US"/>
          </a:p>
        </p:txBody>
      </p:sp>
      <p:sp>
        <p:nvSpPr>
          <p:cNvPr id="11" name="Text 8"/>
          <p:cNvSpPr/>
          <p:nvPr/>
        </p:nvSpPr>
        <p:spPr>
          <a:xfrm>
            <a:off x="7418903" y="6178272"/>
            <a:ext cx="2871788" cy="334328"/>
          </a:xfrm>
          <a:prstGeom prst="rect">
            <a:avLst/>
          </a:prstGeom>
          <a:noFill/>
          <a:ln/>
        </p:spPr>
        <p:txBody>
          <a:bodyPr wrap="none" lIns="0" tIns="0" rIns="0" bIns="0" rtlCol="0" anchor="t"/>
          <a:lstStyle/>
          <a:p>
            <a:pPr marL="0" indent="0" algn="l">
              <a:lnSpc>
                <a:spcPts val="2600"/>
              </a:lnSpc>
              <a:buNone/>
            </a:pPr>
            <a:r>
              <a:rPr lang="en-US" sz="2100" dirty="0">
                <a:solidFill>
                  <a:srgbClr val="F9EEE7"/>
                </a:solidFill>
                <a:latin typeface="Quattrocento" pitchFamily="34" charset="0"/>
                <a:ea typeface="Quattrocento" pitchFamily="34" charset="-122"/>
                <a:cs typeface="Quattrocento" pitchFamily="34" charset="-120"/>
              </a:rPr>
              <a:t>Identify Optimal Timing</a:t>
            </a:r>
            <a:endParaRPr lang="en-US" sz="2100" dirty="0"/>
          </a:p>
        </p:txBody>
      </p:sp>
      <p:sp>
        <p:nvSpPr>
          <p:cNvPr id="12" name="Text 9"/>
          <p:cNvSpPr/>
          <p:nvPr/>
        </p:nvSpPr>
        <p:spPr>
          <a:xfrm>
            <a:off x="7418903" y="6648926"/>
            <a:ext cx="6415683" cy="727710"/>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Redevelop when existing structure becomes worthless relative to redevelopment potential</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736759"/>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From Property Rent to Property Value</a:t>
            </a:r>
            <a:endParaRPr lang="en-US" sz="4400" dirty="0"/>
          </a:p>
        </p:txBody>
      </p:sp>
      <p:sp>
        <p:nvSpPr>
          <p:cNvPr id="4" name="Shape 1"/>
          <p:cNvSpPr/>
          <p:nvPr/>
        </p:nvSpPr>
        <p:spPr>
          <a:xfrm>
            <a:off x="837724" y="2503765"/>
            <a:ext cx="538520" cy="538520"/>
          </a:xfrm>
          <a:prstGeom prst="roundRect">
            <a:avLst>
              <a:gd name="adj" fmla="val 6668"/>
            </a:avLst>
          </a:prstGeom>
          <a:solidFill>
            <a:srgbClr val="315251"/>
          </a:solidFill>
          <a:ln/>
        </p:spPr>
        <p:txBody>
          <a:bodyPr/>
          <a:lstStyle/>
          <a:p>
            <a:endParaRPr lang="en-US"/>
          </a:p>
        </p:txBody>
      </p:sp>
      <p:sp>
        <p:nvSpPr>
          <p:cNvPr id="5" name="Text 2"/>
          <p:cNvSpPr/>
          <p:nvPr/>
        </p:nvSpPr>
        <p:spPr>
          <a:xfrm>
            <a:off x="937974" y="2561749"/>
            <a:ext cx="337899" cy="422434"/>
          </a:xfrm>
          <a:prstGeom prst="rect">
            <a:avLst/>
          </a:prstGeom>
          <a:noFill/>
          <a:ln/>
        </p:spPr>
        <p:txBody>
          <a:bodyPr wrap="none" lIns="0" tIns="0" rIns="0" bIns="0" rtlCol="0" anchor="t"/>
          <a:lstStyle/>
          <a:p>
            <a:pPr marL="0" indent="0" algn="ctr">
              <a:lnSpc>
                <a:spcPts val="2650"/>
              </a:lnSpc>
              <a:buNone/>
            </a:pPr>
            <a:r>
              <a:rPr lang="en-US" sz="2650" dirty="0">
                <a:solidFill>
                  <a:srgbClr val="F9EEE7"/>
                </a:solidFill>
                <a:latin typeface="Quattrocento" pitchFamily="34" charset="0"/>
                <a:ea typeface="Quattrocento" pitchFamily="34" charset="-122"/>
                <a:cs typeface="Quattrocento" pitchFamily="34" charset="-120"/>
              </a:rPr>
              <a:t>1</a:t>
            </a:r>
            <a:endParaRPr lang="en-US" sz="2650" dirty="0"/>
          </a:p>
        </p:txBody>
      </p:sp>
      <p:sp>
        <p:nvSpPr>
          <p:cNvPr id="6" name="Text 3"/>
          <p:cNvSpPr/>
          <p:nvPr/>
        </p:nvSpPr>
        <p:spPr>
          <a:xfrm>
            <a:off x="1615559" y="2586038"/>
            <a:ext cx="4051697"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Property Value vs. Property Rent</a:t>
            </a:r>
            <a:endParaRPr lang="en-US" sz="2200" dirty="0"/>
          </a:p>
        </p:txBody>
      </p:sp>
      <p:sp>
        <p:nvSpPr>
          <p:cNvPr id="7" name="Text 4"/>
          <p:cNvSpPr/>
          <p:nvPr/>
        </p:nvSpPr>
        <p:spPr>
          <a:xfrm>
            <a:off x="1615559" y="3081576"/>
            <a:ext cx="669071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Property value is the present value of expected future rents. Higher growth rates in future rents increase present value.</a:t>
            </a:r>
            <a:endParaRPr lang="en-US" sz="1850" dirty="0"/>
          </a:p>
        </p:txBody>
      </p:sp>
      <p:sp>
        <p:nvSpPr>
          <p:cNvPr id="8" name="Shape 5"/>
          <p:cNvSpPr/>
          <p:nvPr/>
        </p:nvSpPr>
        <p:spPr>
          <a:xfrm>
            <a:off x="837724" y="4326374"/>
            <a:ext cx="538520" cy="538520"/>
          </a:xfrm>
          <a:prstGeom prst="roundRect">
            <a:avLst>
              <a:gd name="adj" fmla="val 6668"/>
            </a:avLst>
          </a:prstGeom>
          <a:solidFill>
            <a:srgbClr val="315251"/>
          </a:solidFill>
          <a:ln/>
        </p:spPr>
        <p:txBody>
          <a:bodyPr/>
          <a:lstStyle/>
          <a:p>
            <a:endParaRPr lang="en-US"/>
          </a:p>
        </p:txBody>
      </p:sp>
      <p:sp>
        <p:nvSpPr>
          <p:cNvPr id="9" name="Text 6"/>
          <p:cNvSpPr/>
          <p:nvPr/>
        </p:nvSpPr>
        <p:spPr>
          <a:xfrm>
            <a:off x="937974" y="4384358"/>
            <a:ext cx="337899" cy="422434"/>
          </a:xfrm>
          <a:prstGeom prst="rect">
            <a:avLst/>
          </a:prstGeom>
          <a:noFill/>
          <a:ln/>
        </p:spPr>
        <p:txBody>
          <a:bodyPr wrap="none" lIns="0" tIns="0" rIns="0" bIns="0" rtlCol="0" anchor="t"/>
          <a:lstStyle/>
          <a:p>
            <a:pPr marL="0" indent="0" algn="ctr">
              <a:lnSpc>
                <a:spcPts val="2650"/>
              </a:lnSpc>
              <a:buNone/>
            </a:pPr>
            <a:r>
              <a:rPr lang="en-US" sz="2650" dirty="0">
                <a:solidFill>
                  <a:srgbClr val="F9EEE7"/>
                </a:solidFill>
                <a:latin typeface="Quattrocento" pitchFamily="34" charset="0"/>
                <a:ea typeface="Quattrocento" pitchFamily="34" charset="-122"/>
                <a:cs typeface="Quattrocento" pitchFamily="34" charset="-120"/>
              </a:rPr>
              <a:t>2</a:t>
            </a:r>
            <a:endParaRPr lang="en-US" sz="2650" dirty="0"/>
          </a:p>
        </p:txBody>
      </p:sp>
      <p:sp>
        <p:nvSpPr>
          <p:cNvPr id="10" name="Text 7"/>
          <p:cNvSpPr/>
          <p:nvPr/>
        </p:nvSpPr>
        <p:spPr>
          <a:xfrm>
            <a:off x="1615559" y="440864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Growth Premium</a:t>
            </a:r>
            <a:endParaRPr lang="en-US" sz="2200" dirty="0"/>
          </a:p>
        </p:txBody>
      </p:sp>
      <p:sp>
        <p:nvSpPr>
          <p:cNvPr id="11" name="Text 8"/>
          <p:cNvSpPr/>
          <p:nvPr/>
        </p:nvSpPr>
        <p:spPr>
          <a:xfrm>
            <a:off x="1615559" y="4904184"/>
            <a:ext cx="669071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Properties sell at higher multiples of current rent in cities expecting greater future rent growth.</a:t>
            </a:r>
            <a:endParaRPr lang="en-US" sz="1850" dirty="0"/>
          </a:p>
        </p:txBody>
      </p:sp>
      <p:sp>
        <p:nvSpPr>
          <p:cNvPr id="12" name="Shape 9"/>
          <p:cNvSpPr/>
          <p:nvPr/>
        </p:nvSpPr>
        <p:spPr>
          <a:xfrm>
            <a:off x="837724" y="6148983"/>
            <a:ext cx="538520" cy="538520"/>
          </a:xfrm>
          <a:prstGeom prst="roundRect">
            <a:avLst>
              <a:gd name="adj" fmla="val 6668"/>
            </a:avLst>
          </a:prstGeom>
          <a:solidFill>
            <a:srgbClr val="315251"/>
          </a:solidFill>
          <a:ln/>
        </p:spPr>
        <p:txBody>
          <a:bodyPr/>
          <a:lstStyle/>
          <a:p>
            <a:endParaRPr lang="en-US"/>
          </a:p>
        </p:txBody>
      </p:sp>
      <p:sp>
        <p:nvSpPr>
          <p:cNvPr id="13" name="Text 10"/>
          <p:cNvSpPr/>
          <p:nvPr/>
        </p:nvSpPr>
        <p:spPr>
          <a:xfrm>
            <a:off x="937974" y="6206966"/>
            <a:ext cx="337899" cy="422434"/>
          </a:xfrm>
          <a:prstGeom prst="rect">
            <a:avLst/>
          </a:prstGeom>
          <a:noFill/>
          <a:ln/>
        </p:spPr>
        <p:txBody>
          <a:bodyPr wrap="none" lIns="0" tIns="0" rIns="0" bIns="0" rtlCol="0" anchor="t"/>
          <a:lstStyle/>
          <a:p>
            <a:pPr marL="0" indent="0" algn="ctr">
              <a:lnSpc>
                <a:spcPts val="2650"/>
              </a:lnSpc>
              <a:buNone/>
            </a:pPr>
            <a:r>
              <a:rPr lang="en-US" sz="2650" dirty="0">
                <a:solidFill>
                  <a:srgbClr val="F9EEE7"/>
                </a:solidFill>
                <a:latin typeface="Quattrocento" pitchFamily="34" charset="0"/>
                <a:ea typeface="Quattrocento" pitchFamily="34" charset="-122"/>
                <a:cs typeface="Quattrocento" pitchFamily="34" charset="-120"/>
              </a:rPr>
              <a:t>3</a:t>
            </a:r>
            <a:endParaRPr lang="en-US" sz="2650" dirty="0"/>
          </a:p>
        </p:txBody>
      </p:sp>
      <p:sp>
        <p:nvSpPr>
          <p:cNvPr id="14" name="Text 11"/>
          <p:cNvSpPr/>
          <p:nvPr/>
        </p:nvSpPr>
        <p:spPr>
          <a:xfrm>
            <a:off x="1615559" y="6231255"/>
            <a:ext cx="3444359"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Highest and Best Use (HBU)</a:t>
            </a:r>
            <a:endParaRPr lang="en-US" sz="2200" dirty="0"/>
          </a:p>
        </p:txBody>
      </p:sp>
      <p:sp>
        <p:nvSpPr>
          <p:cNvPr id="15" name="Text 12"/>
          <p:cNvSpPr/>
          <p:nvPr/>
        </p:nvSpPr>
        <p:spPr>
          <a:xfrm>
            <a:off x="1615559" y="6726793"/>
            <a:ext cx="669071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Optimal delay in development occurs when future HBU evolution is expected to yield higher returns.</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40807" y="633889"/>
            <a:ext cx="4980265" cy="622459"/>
          </a:xfrm>
          <a:prstGeom prst="rect">
            <a:avLst/>
          </a:prstGeom>
          <a:noFill/>
          <a:ln/>
        </p:spPr>
        <p:txBody>
          <a:bodyPr wrap="none" lIns="0" tIns="0" rIns="0" bIns="0" rtlCol="0" anchor="t"/>
          <a:lstStyle/>
          <a:p>
            <a:pPr marL="0" indent="0" algn="l">
              <a:lnSpc>
                <a:spcPts val="4900"/>
              </a:lnSpc>
              <a:buNone/>
            </a:pPr>
            <a:r>
              <a:rPr lang="en-US" sz="3900" dirty="0">
                <a:solidFill>
                  <a:srgbClr val="FFD9BE"/>
                </a:solidFill>
                <a:latin typeface="Quattrocento" pitchFamily="34" charset="0"/>
                <a:ea typeface="Quattrocento" pitchFamily="34" charset="-122"/>
                <a:cs typeface="Quattrocento" pitchFamily="34" charset="-120"/>
              </a:rPr>
              <a:t>Key Takeaways</a:t>
            </a:r>
            <a:endParaRPr lang="en-US" sz="3900" dirty="0"/>
          </a:p>
        </p:txBody>
      </p:sp>
      <p:sp>
        <p:nvSpPr>
          <p:cNvPr id="4" name="Shape 1"/>
          <p:cNvSpPr/>
          <p:nvPr/>
        </p:nvSpPr>
        <p:spPr>
          <a:xfrm>
            <a:off x="740807" y="1573768"/>
            <a:ext cx="476131" cy="476131"/>
          </a:xfrm>
          <a:prstGeom prst="roundRect">
            <a:avLst>
              <a:gd name="adj" fmla="val 6668"/>
            </a:avLst>
          </a:prstGeom>
          <a:solidFill>
            <a:srgbClr val="315251"/>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829449" y="1625025"/>
            <a:ext cx="298728" cy="373499"/>
          </a:xfrm>
          <a:prstGeom prst="rect">
            <a:avLst/>
          </a:prstGeom>
        </p:spPr>
      </p:pic>
      <p:sp>
        <p:nvSpPr>
          <p:cNvPr id="6" name="Text 2"/>
          <p:cNvSpPr/>
          <p:nvPr/>
        </p:nvSpPr>
        <p:spPr>
          <a:xfrm>
            <a:off x="1428512" y="1646515"/>
            <a:ext cx="2490073" cy="311110"/>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Land Value vs. Rent</a:t>
            </a:r>
            <a:endParaRPr lang="en-US" sz="1950" dirty="0"/>
          </a:p>
        </p:txBody>
      </p:sp>
      <p:sp>
        <p:nvSpPr>
          <p:cNvPr id="7" name="Text 3"/>
          <p:cNvSpPr/>
          <p:nvPr/>
        </p:nvSpPr>
        <p:spPr>
          <a:xfrm>
            <a:off x="1428512" y="2084546"/>
            <a:ext cx="6974681" cy="677228"/>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Property value reflects present value of expected future rents, with growth expectations and uncertainty affecting current values.</a:t>
            </a:r>
            <a:endParaRPr lang="en-US" sz="1650" dirty="0"/>
          </a:p>
        </p:txBody>
      </p:sp>
      <p:sp>
        <p:nvSpPr>
          <p:cNvPr id="8" name="Shape 4"/>
          <p:cNvSpPr/>
          <p:nvPr/>
        </p:nvSpPr>
        <p:spPr>
          <a:xfrm>
            <a:off x="740807" y="3185041"/>
            <a:ext cx="476131" cy="476131"/>
          </a:xfrm>
          <a:prstGeom prst="roundRect">
            <a:avLst>
              <a:gd name="adj" fmla="val 6668"/>
            </a:avLst>
          </a:prstGeom>
          <a:solidFill>
            <a:srgbClr val="315251"/>
          </a:solidFill>
          <a:ln/>
        </p:spPr>
        <p:txBody>
          <a:bodyPr/>
          <a:lstStyle/>
          <a:p>
            <a:endParaRPr lang="en-US"/>
          </a:p>
        </p:txBody>
      </p:sp>
      <p:pic>
        <p:nvPicPr>
          <p:cNvPr id="9" name="Image 2" descr="preencoded.png"/>
          <p:cNvPicPr>
            <a:picLocks noChangeAspect="1"/>
          </p:cNvPicPr>
          <p:nvPr/>
        </p:nvPicPr>
        <p:blipFill>
          <a:blip r:embed="rId5"/>
          <a:stretch>
            <a:fillRect/>
          </a:stretch>
        </p:blipFill>
        <p:spPr>
          <a:xfrm>
            <a:off x="829449" y="3236297"/>
            <a:ext cx="298728" cy="373499"/>
          </a:xfrm>
          <a:prstGeom prst="rect">
            <a:avLst/>
          </a:prstGeom>
        </p:spPr>
      </p:pic>
      <p:sp>
        <p:nvSpPr>
          <p:cNvPr id="10" name="Text 5"/>
          <p:cNvSpPr/>
          <p:nvPr/>
        </p:nvSpPr>
        <p:spPr>
          <a:xfrm>
            <a:off x="1428512" y="3257788"/>
            <a:ext cx="2490073" cy="311110"/>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Urban Form Models</a:t>
            </a:r>
            <a:endParaRPr lang="en-US" sz="1950" dirty="0"/>
          </a:p>
        </p:txBody>
      </p:sp>
      <p:sp>
        <p:nvSpPr>
          <p:cNvPr id="11" name="Text 6"/>
          <p:cNvSpPr/>
          <p:nvPr/>
        </p:nvSpPr>
        <p:spPr>
          <a:xfrm>
            <a:off x="1428512" y="3695819"/>
            <a:ext cx="6974681" cy="677228"/>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Both concentric ring and sector models explain aspects of real cities, with polycentric structures increasingly common.</a:t>
            </a:r>
            <a:endParaRPr lang="en-US" sz="1650" dirty="0"/>
          </a:p>
        </p:txBody>
      </p:sp>
      <p:sp>
        <p:nvSpPr>
          <p:cNvPr id="12" name="Shape 7"/>
          <p:cNvSpPr/>
          <p:nvPr/>
        </p:nvSpPr>
        <p:spPr>
          <a:xfrm>
            <a:off x="740807" y="4796314"/>
            <a:ext cx="476131" cy="476131"/>
          </a:xfrm>
          <a:prstGeom prst="roundRect">
            <a:avLst>
              <a:gd name="adj" fmla="val 6668"/>
            </a:avLst>
          </a:prstGeom>
          <a:solidFill>
            <a:srgbClr val="315251"/>
          </a:solidFill>
          <a:ln/>
        </p:spPr>
        <p:txBody>
          <a:bodyPr/>
          <a:lstStyle/>
          <a:p>
            <a:endParaRPr lang="en-US"/>
          </a:p>
        </p:txBody>
      </p:sp>
      <p:pic>
        <p:nvPicPr>
          <p:cNvPr id="13" name="Image 3" descr="preencoded.png"/>
          <p:cNvPicPr>
            <a:picLocks noChangeAspect="1"/>
          </p:cNvPicPr>
          <p:nvPr/>
        </p:nvPicPr>
        <p:blipFill>
          <a:blip r:embed="rId6"/>
          <a:stretch>
            <a:fillRect/>
          </a:stretch>
        </p:blipFill>
        <p:spPr>
          <a:xfrm>
            <a:off x="829449" y="4847570"/>
            <a:ext cx="298728" cy="373499"/>
          </a:xfrm>
          <a:prstGeom prst="rect">
            <a:avLst/>
          </a:prstGeom>
        </p:spPr>
      </p:pic>
      <p:sp>
        <p:nvSpPr>
          <p:cNvPr id="14" name="Text 8"/>
          <p:cNvSpPr/>
          <p:nvPr/>
        </p:nvSpPr>
        <p:spPr>
          <a:xfrm>
            <a:off x="1428512" y="4869061"/>
            <a:ext cx="2490073" cy="311110"/>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Life Cycles</a:t>
            </a:r>
            <a:endParaRPr lang="en-US" sz="1950" dirty="0"/>
          </a:p>
        </p:txBody>
      </p:sp>
      <p:sp>
        <p:nvSpPr>
          <p:cNvPr id="15" name="Text 9"/>
          <p:cNvSpPr/>
          <p:nvPr/>
        </p:nvSpPr>
        <p:spPr>
          <a:xfrm>
            <a:off x="1428512" y="5307092"/>
            <a:ext cx="6974681" cy="677228"/>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Neighborhoods and properties follow predictable cycles of development, maturity, decline, and renewal.</a:t>
            </a:r>
            <a:endParaRPr lang="en-US" sz="1650" dirty="0"/>
          </a:p>
        </p:txBody>
      </p:sp>
      <p:sp>
        <p:nvSpPr>
          <p:cNvPr id="16" name="Shape 10"/>
          <p:cNvSpPr/>
          <p:nvPr/>
        </p:nvSpPr>
        <p:spPr>
          <a:xfrm>
            <a:off x="740807" y="6407587"/>
            <a:ext cx="476131" cy="476131"/>
          </a:xfrm>
          <a:prstGeom prst="roundRect">
            <a:avLst>
              <a:gd name="adj" fmla="val 6668"/>
            </a:avLst>
          </a:prstGeom>
          <a:solidFill>
            <a:srgbClr val="315251"/>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829449" y="6458843"/>
            <a:ext cx="298728" cy="373499"/>
          </a:xfrm>
          <a:prstGeom prst="rect">
            <a:avLst/>
          </a:prstGeom>
        </p:spPr>
      </p:pic>
      <p:sp>
        <p:nvSpPr>
          <p:cNvPr id="18" name="Text 11"/>
          <p:cNvSpPr/>
          <p:nvPr/>
        </p:nvSpPr>
        <p:spPr>
          <a:xfrm>
            <a:off x="1428512" y="6480334"/>
            <a:ext cx="2734866" cy="311110"/>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Investment Implications</a:t>
            </a:r>
            <a:endParaRPr lang="en-US" sz="1950" dirty="0"/>
          </a:p>
        </p:txBody>
      </p:sp>
      <p:sp>
        <p:nvSpPr>
          <p:cNvPr id="19" name="Text 12"/>
          <p:cNvSpPr/>
          <p:nvPr/>
        </p:nvSpPr>
        <p:spPr>
          <a:xfrm>
            <a:off x="1428512" y="6918365"/>
            <a:ext cx="6974681" cy="677228"/>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Structure depreciation means property value growth is capped by location value growth, a fundamental principle for investors.</a:t>
            </a:r>
            <a:endParaRPr lang="en-US" sz="16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86038" y="953691"/>
            <a:ext cx="7302460" cy="576501"/>
          </a:xfrm>
          <a:prstGeom prst="rect">
            <a:avLst/>
          </a:prstGeom>
          <a:noFill/>
          <a:ln/>
        </p:spPr>
        <p:txBody>
          <a:bodyPr wrap="none" lIns="0" tIns="0" rIns="0" bIns="0" rtlCol="0" anchor="t"/>
          <a:lstStyle/>
          <a:p>
            <a:pPr marL="0" indent="0" algn="l">
              <a:lnSpc>
                <a:spcPts val="4500"/>
              </a:lnSpc>
              <a:buNone/>
            </a:pPr>
            <a:r>
              <a:rPr lang="en-US" sz="3600" dirty="0">
                <a:solidFill>
                  <a:srgbClr val="FFD9BE"/>
                </a:solidFill>
                <a:latin typeface="Quattrocento" pitchFamily="34" charset="0"/>
                <a:ea typeface="Quattrocento" pitchFamily="34" charset="-122"/>
                <a:cs typeface="Quattrocento" pitchFamily="34" charset="-120"/>
              </a:rPr>
              <a:t>Effect of Uncertainty on Land Value</a:t>
            </a:r>
            <a:endParaRPr lang="en-US" sz="3600" dirty="0"/>
          </a:p>
        </p:txBody>
      </p:sp>
      <p:pic>
        <p:nvPicPr>
          <p:cNvPr id="4" name="Image 1" descr="preencoded.png"/>
          <p:cNvPicPr>
            <a:picLocks noChangeAspect="1"/>
          </p:cNvPicPr>
          <p:nvPr/>
        </p:nvPicPr>
        <p:blipFill>
          <a:blip r:embed="rId4"/>
          <a:stretch>
            <a:fillRect/>
          </a:stretch>
        </p:blipFill>
        <p:spPr>
          <a:xfrm>
            <a:off x="686038" y="1824157"/>
            <a:ext cx="980122" cy="1176218"/>
          </a:xfrm>
          <a:prstGeom prst="rect">
            <a:avLst/>
          </a:prstGeom>
        </p:spPr>
      </p:pic>
      <p:sp>
        <p:nvSpPr>
          <p:cNvPr id="5" name="Text 1"/>
          <p:cNvSpPr/>
          <p:nvPr/>
        </p:nvSpPr>
        <p:spPr>
          <a:xfrm>
            <a:off x="1862138" y="2020133"/>
            <a:ext cx="2306360" cy="288250"/>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Land as a Call Option</a:t>
            </a:r>
            <a:endParaRPr lang="en-US" sz="1800" dirty="0"/>
          </a:p>
        </p:txBody>
      </p:sp>
      <p:sp>
        <p:nvSpPr>
          <p:cNvPr id="6" name="Text 2"/>
          <p:cNvSpPr/>
          <p:nvPr/>
        </p:nvSpPr>
        <p:spPr>
          <a:xfrm>
            <a:off x="1862138" y="2425898"/>
            <a:ext cx="6595824" cy="313730"/>
          </a:xfrm>
          <a:prstGeom prst="rect">
            <a:avLst/>
          </a:prstGeom>
          <a:noFill/>
          <a:ln/>
        </p:spPr>
        <p:txBody>
          <a:bodyPr wrap="non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Landowners have the right but not obligation to develop at any time.</a:t>
            </a:r>
            <a:endParaRPr lang="en-US" sz="1500" dirty="0"/>
          </a:p>
        </p:txBody>
      </p:sp>
      <p:pic>
        <p:nvPicPr>
          <p:cNvPr id="7" name="Image 2" descr="preencoded.png"/>
          <p:cNvPicPr>
            <a:picLocks noChangeAspect="1"/>
          </p:cNvPicPr>
          <p:nvPr/>
        </p:nvPicPr>
        <p:blipFill>
          <a:blip r:embed="rId5"/>
          <a:stretch>
            <a:fillRect/>
          </a:stretch>
        </p:blipFill>
        <p:spPr>
          <a:xfrm>
            <a:off x="686038" y="3000375"/>
            <a:ext cx="980122" cy="1425178"/>
          </a:xfrm>
          <a:prstGeom prst="rect">
            <a:avLst/>
          </a:prstGeom>
        </p:spPr>
      </p:pic>
      <p:sp>
        <p:nvSpPr>
          <p:cNvPr id="8" name="Text 3"/>
          <p:cNvSpPr/>
          <p:nvPr/>
        </p:nvSpPr>
        <p:spPr>
          <a:xfrm>
            <a:off x="1862138" y="3196352"/>
            <a:ext cx="2737723" cy="288250"/>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Profiting from Uncertainty</a:t>
            </a:r>
            <a:endParaRPr lang="en-US" sz="1800" dirty="0"/>
          </a:p>
        </p:txBody>
      </p:sp>
      <p:sp>
        <p:nvSpPr>
          <p:cNvPr id="9" name="Text 4"/>
          <p:cNvSpPr/>
          <p:nvPr/>
        </p:nvSpPr>
        <p:spPr>
          <a:xfrm>
            <a:off x="1862138" y="3602117"/>
            <a:ext cx="6595824" cy="627459"/>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Owners can take advantage of market upswings while avoiding downside exposure.</a:t>
            </a:r>
            <a:endParaRPr lang="en-US" sz="1500" dirty="0"/>
          </a:p>
        </p:txBody>
      </p:sp>
      <p:pic>
        <p:nvPicPr>
          <p:cNvPr id="10" name="Image 3" descr="preencoded.png"/>
          <p:cNvPicPr>
            <a:picLocks noChangeAspect="1"/>
          </p:cNvPicPr>
          <p:nvPr/>
        </p:nvPicPr>
        <p:blipFill>
          <a:blip r:embed="rId6"/>
          <a:stretch>
            <a:fillRect/>
          </a:stretch>
        </p:blipFill>
        <p:spPr>
          <a:xfrm>
            <a:off x="686038" y="4425553"/>
            <a:ext cx="980122" cy="1425178"/>
          </a:xfrm>
          <a:prstGeom prst="rect">
            <a:avLst/>
          </a:prstGeom>
        </p:spPr>
      </p:pic>
      <p:sp>
        <p:nvSpPr>
          <p:cNvPr id="11" name="Text 5"/>
          <p:cNvSpPr/>
          <p:nvPr/>
        </p:nvSpPr>
        <p:spPr>
          <a:xfrm>
            <a:off x="1862138" y="4621530"/>
            <a:ext cx="2417802" cy="288250"/>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Irreversibility Premium</a:t>
            </a:r>
            <a:endParaRPr lang="en-US" sz="1800" dirty="0"/>
          </a:p>
        </p:txBody>
      </p:sp>
      <p:sp>
        <p:nvSpPr>
          <p:cNvPr id="12" name="Text 6"/>
          <p:cNvSpPr/>
          <p:nvPr/>
        </p:nvSpPr>
        <p:spPr>
          <a:xfrm>
            <a:off x="1862138" y="5027295"/>
            <a:ext cx="6595824" cy="627459"/>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Uncertainty creates a premium in rent required before development occurs.</a:t>
            </a:r>
            <a:endParaRPr lang="en-US" sz="1500" dirty="0"/>
          </a:p>
        </p:txBody>
      </p:sp>
      <p:pic>
        <p:nvPicPr>
          <p:cNvPr id="13" name="Image 4" descr="preencoded.png"/>
          <p:cNvPicPr>
            <a:picLocks noChangeAspect="1"/>
          </p:cNvPicPr>
          <p:nvPr/>
        </p:nvPicPr>
        <p:blipFill>
          <a:blip r:embed="rId7"/>
          <a:stretch>
            <a:fillRect/>
          </a:stretch>
        </p:blipFill>
        <p:spPr>
          <a:xfrm>
            <a:off x="686038" y="5850731"/>
            <a:ext cx="980122" cy="1425178"/>
          </a:xfrm>
          <a:prstGeom prst="rect">
            <a:avLst/>
          </a:prstGeom>
        </p:spPr>
      </p:pic>
      <p:sp>
        <p:nvSpPr>
          <p:cNvPr id="14" name="Text 7"/>
          <p:cNvSpPr/>
          <p:nvPr/>
        </p:nvSpPr>
        <p:spPr>
          <a:xfrm>
            <a:off x="1862138" y="6046708"/>
            <a:ext cx="2306360" cy="288250"/>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Urban Impact</a:t>
            </a:r>
            <a:endParaRPr lang="en-US" sz="1800" dirty="0"/>
          </a:p>
        </p:txBody>
      </p:sp>
      <p:sp>
        <p:nvSpPr>
          <p:cNvPr id="15" name="Text 8"/>
          <p:cNvSpPr/>
          <p:nvPr/>
        </p:nvSpPr>
        <p:spPr>
          <a:xfrm>
            <a:off x="1862138" y="6452473"/>
            <a:ext cx="6595824" cy="627459"/>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Results in smaller, denser cities with higher rents than would exist without uncertainty.</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719376"/>
            <a:ext cx="9239369"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Speculative Land Value Components</a:t>
            </a:r>
            <a:endParaRPr lang="en-US" sz="4400" dirty="0"/>
          </a:p>
        </p:txBody>
      </p:sp>
      <p:pic>
        <p:nvPicPr>
          <p:cNvPr id="3" name="Image 0" descr="preencoded.png"/>
          <p:cNvPicPr>
            <a:picLocks noChangeAspect="1"/>
          </p:cNvPicPr>
          <p:nvPr/>
        </p:nvPicPr>
        <p:blipFill>
          <a:blip r:embed="rId3"/>
          <a:stretch>
            <a:fillRect/>
          </a:stretch>
        </p:blipFill>
        <p:spPr>
          <a:xfrm>
            <a:off x="3274814" y="1902143"/>
            <a:ext cx="1603058" cy="1357193"/>
          </a:xfrm>
          <a:prstGeom prst="rect">
            <a:avLst/>
          </a:prstGeom>
        </p:spPr>
      </p:pic>
      <p:pic>
        <p:nvPicPr>
          <p:cNvPr id="4" name="Image 1" descr="preencoded.png"/>
          <p:cNvPicPr>
            <a:picLocks noChangeAspect="1"/>
          </p:cNvPicPr>
          <p:nvPr/>
        </p:nvPicPr>
        <p:blipFill>
          <a:blip r:embed="rId4"/>
          <a:stretch>
            <a:fillRect/>
          </a:stretch>
        </p:blipFill>
        <p:spPr>
          <a:xfrm>
            <a:off x="3907988" y="2537936"/>
            <a:ext cx="336590" cy="420767"/>
          </a:xfrm>
          <a:prstGeom prst="rect">
            <a:avLst/>
          </a:prstGeom>
        </p:spPr>
      </p:pic>
      <p:sp>
        <p:nvSpPr>
          <p:cNvPr id="5" name="Text 1"/>
          <p:cNvSpPr/>
          <p:nvPr/>
        </p:nvSpPr>
        <p:spPr>
          <a:xfrm>
            <a:off x="5117187" y="2141458"/>
            <a:ext cx="2952274"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Irreversibility Premium</a:t>
            </a:r>
            <a:endParaRPr lang="en-US" sz="2200" dirty="0"/>
          </a:p>
        </p:txBody>
      </p:sp>
      <p:sp>
        <p:nvSpPr>
          <p:cNvPr id="6" name="Text 2"/>
          <p:cNvSpPr/>
          <p:nvPr/>
        </p:nvSpPr>
        <p:spPr>
          <a:xfrm>
            <a:off x="5117187" y="2636996"/>
            <a:ext cx="5737146"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Value of option to wait for better development timing</a:t>
            </a:r>
            <a:endParaRPr lang="en-US" sz="1850" dirty="0"/>
          </a:p>
        </p:txBody>
      </p:sp>
      <p:sp>
        <p:nvSpPr>
          <p:cNvPr id="7" name="Shape 3"/>
          <p:cNvSpPr/>
          <p:nvPr/>
        </p:nvSpPr>
        <p:spPr>
          <a:xfrm>
            <a:off x="4937641" y="3273981"/>
            <a:ext cx="8795266" cy="15240"/>
          </a:xfrm>
          <a:prstGeom prst="roundRect">
            <a:avLst>
              <a:gd name="adj" fmla="val 235611"/>
            </a:avLst>
          </a:prstGeom>
          <a:solidFill>
            <a:srgbClr val="4A6B6A"/>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2473285" y="3319105"/>
            <a:ext cx="3206234" cy="1357193"/>
          </a:xfrm>
          <a:prstGeom prst="rect">
            <a:avLst/>
          </a:prstGeom>
        </p:spPr>
      </p:pic>
      <p:pic>
        <p:nvPicPr>
          <p:cNvPr id="9" name="Image 3" descr="preencoded.png"/>
          <p:cNvPicPr>
            <a:picLocks noChangeAspect="1"/>
          </p:cNvPicPr>
          <p:nvPr/>
        </p:nvPicPr>
        <p:blipFill>
          <a:blip r:embed="rId6"/>
          <a:stretch>
            <a:fillRect/>
          </a:stretch>
        </p:blipFill>
        <p:spPr>
          <a:xfrm>
            <a:off x="3907988" y="3787259"/>
            <a:ext cx="336590" cy="420767"/>
          </a:xfrm>
          <a:prstGeom prst="rect">
            <a:avLst/>
          </a:prstGeom>
        </p:spPr>
      </p:pic>
      <p:sp>
        <p:nvSpPr>
          <p:cNvPr id="10" name="Text 4"/>
          <p:cNvSpPr/>
          <p:nvPr/>
        </p:nvSpPr>
        <p:spPr>
          <a:xfrm>
            <a:off x="5918835" y="355842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Growth Premium</a:t>
            </a:r>
            <a:endParaRPr lang="en-US" sz="2200" dirty="0"/>
          </a:p>
        </p:txBody>
      </p:sp>
      <p:sp>
        <p:nvSpPr>
          <p:cNvPr id="11" name="Text 5"/>
          <p:cNvSpPr/>
          <p:nvPr/>
        </p:nvSpPr>
        <p:spPr>
          <a:xfrm>
            <a:off x="5918835" y="4053959"/>
            <a:ext cx="5049083"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Present value of expected future rent increases</a:t>
            </a:r>
            <a:endParaRPr lang="en-US" sz="1850" dirty="0"/>
          </a:p>
        </p:txBody>
      </p:sp>
      <p:sp>
        <p:nvSpPr>
          <p:cNvPr id="12" name="Shape 6"/>
          <p:cNvSpPr/>
          <p:nvPr/>
        </p:nvSpPr>
        <p:spPr>
          <a:xfrm>
            <a:off x="5739289" y="4690943"/>
            <a:ext cx="7993618" cy="15240"/>
          </a:xfrm>
          <a:prstGeom prst="roundRect">
            <a:avLst>
              <a:gd name="adj" fmla="val 235611"/>
            </a:avLst>
          </a:prstGeom>
          <a:solidFill>
            <a:srgbClr val="4A6B6A"/>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1671638" y="4736068"/>
            <a:ext cx="4809411" cy="1357193"/>
          </a:xfrm>
          <a:prstGeom prst="rect">
            <a:avLst/>
          </a:prstGeom>
        </p:spPr>
      </p:pic>
      <p:pic>
        <p:nvPicPr>
          <p:cNvPr id="14" name="Image 5" descr="preencoded.png"/>
          <p:cNvPicPr>
            <a:picLocks noChangeAspect="1"/>
          </p:cNvPicPr>
          <p:nvPr/>
        </p:nvPicPr>
        <p:blipFill>
          <a:blip r:embed="rId8"/>
          <a:stretch>
            <a:fillRect/>
          </a:stretch>
        </p:blipFill>
        <p:spPr>
          <a:xfrm>
            <a:off x="3907988" y="5204222"/>
            <a:ext cx="336590" cy="420767"/>
          </a:xfrm>
          <a:prstGeom prst="rect">
            <a:avLst/>
          </a:prstGeom>
        </p:spPr>
      </p:pic>
      <p:sp>
        <p:nvSpPr>
          <p:cNvPr id="15" name="Text 7"/>
          <p:cNvSpPr/>
          <p:nvPr/>
        </p:nvSpPr>
        <p:spPr>
          <a:xfrm>
            <a:off x="6720364" y="4975384"/>
            <a:ext cx="2947868"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Construction Cost Rent</a:t>
            </a:r>
            <a:endParaRPr lang="en-US" sz="2200" dirty="0"/>
          </a:p>
        </p:txBody>
      </p:sp>
      <p:sp>
        <p:nvSpPr>
          <p:cNvPr id="16" name="Text 8"/>
          <p:cNvSpPr/>
          <p:nvPr/>
        </p:nvSpPr>
        <p:spPr>
          <a:xfrm>
            <a:off x="6720364" y="5470922"/>
            <a:ext cx="3958590"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Compensation for building expenses</a:t>
            </a:r>
            <a:endParaRPr lang="en-US" sz="1850" dirty="0"/>
          </a:p>
        </p:txBody>
      </p:sp>
      <p:sp>
        <p:nvSpPr>
          <p:cNvPr id="17" name="Shape 9"/>
          <p:cNvSpPr/>
          <p:nvPr/>
        </p:nvSpPr>
        <p:spPr>
          <a:xfrm>
            <a:off x="6540818" y="6107906"/>
            <a:ext cx="7192089" cy="15240"/>
          </a:xfrm>
          <a:prstGeom prst="roundRect">
            <a:avLst>
              <a:gd name="adj" fmla="val 235611"/>
            </a:avLst>
          </a:prstGeom>
          <a:solidFill>
            <a:srgbClr val="4A6B6A"/>
          </a:solidFill>
          <a:ln/>
        </p:spPr>
        <p:txBody>
          <a:bodyPr/>
          <a:lstStyle/>
          <a:p>
            <a:endParaRPr lang="en-US"/>
          </a:p>
        </p:txBody>
      </p:sp>
      <p:pic>
        <p:nvPicPr>
          <p:cNvPr id="18" name="Image 6" descr="preencoded.png"/>
          <p:cNvPicPr>
            <a:picLocks noChangeAspect="1"/>
          </p:cNvPicPr>
          <p:nvPr/>
        </p:nvPicPr>
        <p:blipFill>
          <a:blip r:embed="rId9"/>
          <a:stretch>
            <a:fillRect/>
          </a:stretch>
        </p:blipFill>
        <p:spPr>
          <a:xfrm>
            <a:off x="870109" y="6153031"/>
            <a:ext cx="6412587" cy="1357193"/>
          </a:xfrm>
          <a:prstGeom prst="rect">
            <a:avLst/>
          </a:prstGeom>
        </p:spPr>
      </p:pic>
      <p:pic>
        <p:nvPicPr>
          <p:cNvPr id="19" name="Image 7" descr="preencoded.png"/>
          <p:cNvPicPr>
            <a:picLocks noChangeAspect="1"/>
          </p:cNvPicPr>
          <p:nvPr/>
        </p:nvPicPr>
        <p:blipFill>
          <a:blip r:embed="rId10"/>
          <a:stretch>
            <a:fillRect/>
          </a:stretch>
        </p:blipFill>
        <p:spPr>
          <a:xfrm>
            <a:off x="3907988" y="6621185"/>
            <a:ext cx="336590" cy="420767"/>
          </a:xfrm>
          <a:prstGeom prst="rect">
            <a:avLst/>
          </a:prstGeom>
        </p:spPr>
      </p:pic>
      <p:sp>
        <p:nvSpPr>
          <p:cNvPr id="20" name="Text 10"/>
          <p:cNvSpPr/>
          <p:nvPr/>
        </p:nvSpPr>
        <p:spPr>
          <a:xfrm>
            <a:off x="7522012" y="639234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Agricultural Rent</a:t>
            </a:r>
            <a:endParaRPr lang="en-US" sz="2200" dirty="0"/>
          </a:p>
        </p:txBody>
      </p:sp>
      <p:sp>
        <p:nvSpPr>
          <p:cNvPr id="21" name="Text 11"/>
          <p:cNvSpPr/>
          <p:nvPr/>
        </p:nvSpPr>
        <p:spPr>
          <a:xfrm>
            <a:off x="7522012" y="6887885"/>
            <a:ext cx="4117419"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Opportunity cost of undeveloped land</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437203"/>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Historical Urban Rent Growth</a:t>
            </a:r>
            <a:endParaRPr lang="en-US" sz="4400" dirty="0"/>
          </a:p>
        </p:txBody>
      </p:sp>
      <p:sp>
        <p:nvSpPr>
          <p:cNvPr id="4" name="Text 1"/>
          <p:cNvSpPr/>
          <p:nvPr/>
        </p:nvSpPr>
        <p:spPr>
          <a:xfrm>
            <a:off x="837724" y="3323868"/>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0.4%</a:t>
            </a:r>
            <a:endParaRPr lang="en-US" sz="6200" dirty="0"/>
          </a:p>
        </p:txBody>
      </p:sp>
      <p:sp>
        <p:nvSpPr>
          <p:cNvPr id="5" name="Text 2"/>
          <p:cNvSpPr/>
          <p:nvPr/>
        </p:nvSpPr>
        <p:spPr>
          <a:xfrm>
            <a:off x="837724" y="4412813"/>
            <a:ext cx="229004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Annual Growth</a:t>
            </a:r>
            <a:endParaRPr lang="en-US" sz="2200" dirty="0"/>
          </a:p>
        </p:txBody>
      </p:sp>
      <p:sp>
        <p:nvSpPr>
          <p:cNvPr id="6" name="Text 3"/>
          <p:cNvSpPr/>
          <p:nvPr/>
        </p:nvSpPr>
        <p:spPr>
          <a:xfrm>
            <a:off x="837724" y="4908352"/>
            <a:ext cx="2290048" cy="1149072"/>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Average real rent growth in European cities over 500 years</a:t>
            </a:r>
            <a:endParaRPr lang="en-US" sz="1850" dirty="0"/>
          </a:p>
        </p:txBody>
      </p:sp>
      <p:sp>
        <p:nvSpPr>
          <p:cNvPr id="7" name="Text 4"/>
          <p:cNvSpPr/>
          <p:nvPr/>
        </p:nvSpPr>
        <p:spPr>
          <a:xfrm>
            <a:off x="3426976" y="3323868"/>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100%</a:t>
            </a:r>
            <a:endParaRPr lang="en-US" sz="6200" dirty="0"/>
          </a:p>
        </p:txBody>
      </p:sp>
      <p:sp>
        <p:nvSpPr>
          <p:cNvPr id="8" name="Text 5"/>
          <p:cNvSpPr/>
          <p:nvPr/>
        </p:nvSpPr>
        <p:spPr>
          <a:xfrm>
            <a:off x="3426976" y="4412813"/>
            <a:ext cx="2290048" cy="703898"/>
          </a:xfrm>
          <a:prstGeom prst="rect">
            <a:avLst/>
          </a:prstGeom>
          <a:noFill/>
          <a:ln/>
        </p:spPr>
        <p:txBody>
          <a:bodyPr wrap="squar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Industrial Revolution</a:t>
            </a:r>
            <a:endParaRPr lang="en-US" sz="2200" dirty="0"/>
          </a:p>
        </p:txBody>
      </p:sp>
      <p:sp>
        <p:nvSpPr>
          <p:cNvPr id="9" name="Text 6"/>
          <p:cNvSpPr/>
          <p:nvPr/>
        </p:nvSpPr>
        <p:spPr>
          <a:xfrm>
            <a:off x="3426976" y="5260300"/>
            <a:ext cx="2290048" cy="1532096"/>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Real rents doubled between 1850-1900 during rapid urbanization</a:t>
            </a:r>
            <a:endParaRPr lang="en-US" sz="1850" dirty="0"/>
          </a:p>
        </p:txBody>
      </p:sp>
      <p:sp>
        <p:nvSpPr>
          <p:cNvPr id="10" name="Text 7"/>
          <p:cNvSpPr/>
          <p:nvPr/>
        </p:nvSpPr>
        <p:spPr>
          <a:xfrm>
            <a:off x="6016228" y="3323868"/>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7</a:t>
            </a:r>
            <a:endParaRPr lang="en-US" sz="6200" dirty="0"/>
          </a:p>
        </p:txBody>
      </p:sp>
      <p:sp>
        <p:nvSpPr>
          <p:cNvPr id="11" name="Text 8"/>
          <p:cNvSpPr/>
          <p:nvPr/>
        </p:nvSpPr>
        <p:spPr>
          <a:xfrm>
            <a:off x="6016228" y="4412813"/>
            <a:ext cx="229004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Cities Studied</a:t>
            </a:r>
            <a:endParaRPr lang="en-US" sz="2200" dirty="0"/>
          </a:p>
        </p:txBody>
      </p:sp>
      <p:sp>
        <p:nvSpPr>
          <p:cNvPr id="12" name="Text 9"/>
          <p:cNvSpPr/>
          <p:nvPr/>
        </p:nvSpPr>
        <p:spPr>
          <a:xfrm>
            <a:off x="6016228" y="4908352"/>
            <a:ext cx="2290048" cy="1532096"/>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Long-term data from major Western European urban centers</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2186583"/>
            <a:ext cx="7953613"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Density Variations in Real Cities</a:t>
            </a:r>
            <a:endParaRPr lang="en-US" sz="4400" dirty="0"/>
          </a:p>
        </p:txBody>
      </p:sp>
      <p:sp>
        <p:nvSpPr>
          <p:cNvPr id="3" name="Text 1"/>
          <p:cNvSpPr/>
          <p:nvPr/>
        </p:nvSpPr>
        <p:spPr>
          <a:xfrm>
            <a:off x="837724" y="348888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Central Density Logic</a:t>
            </a:r>
            <a:endParaRPr lang="en-US" sz="2200" dirty="0"/>
          </a:p>
        </p:txBody>
      </p:sp>
      <p:sp>
        <p:nvSpPr>
          <p:cNvPr id="4" name="Text 2"/>
          <p:cNvSpPr/>
          <p:nvPr/>
        </p:nvSpPr>
        <p:spPr>
          <a:xfrm>
            <a:off x="837724" y="4080153"/>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Denser, more intensive land uses locate closer to central points where transportation costs are minimized.</a:t>
            </a:r>
            <a:endParaRPr lang="en-US" sz="1850" dirty="0"/>
          </a:p>
        </p:txBody>
      </p:sp>
      <p:sp>
        <p:nvSpPr>
          <p:cNvPr id="5" name="Text 3"/>
          <p:cNvSpPr/>
          <p:nvPr/>
        </p:nvSpPr>
        <p:spPr>
          <a:xfrm>
            <a:off x="837724" y="5061585"/>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This maximizes profits by minimizing aggregate transportation costs for society.</a:t>
            </a:r>
            <a:endParaRPr lang="en-US" sz="1850" dirty="0"/>
          </a:p>
        </p:txBody>
      </p:sp>
      <p:sp>
        <p:nvSpPr>
          <p:cNvPr id="6" name="Text 4"/>
          <p:cNvSpPr/>
          <p:nvPr/>
        </p:nvSpPr>
        <p:spPr>
          <a:xfrm>
            <a:off x="7614761" y="348888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Economic Principle</a:t>
            </a:r>
            <a:endParaRPr lang="en-US" sz="2200" dirty="0"/>
          </a:p>
        </p:txBody>
      </p:sp>
      <p:sp>
        <p:nvSpPr>
          <p:cNvPr id="7" name="Text 5"/>
          <p:cNvSpPr/>
          <p:nvPr/>
        </p:nvSpPr>
        <p:spPr>
          <a:xfrm>
            <a:off x="7614761" y="4080153"/>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Scarce input factors (like central locations) should be used more sparingly and productively.</a:t>
            </a:r>
            <a:endParaRPr lang="en-US" sz="1850" dirty="0"/>
          </a:p>
        </p:txBody>
      </p:sp>
      <p:sp>
        <p:nvSpPr>
          <p:cNvPr id="8" name="Text 6"/>
          <p:cNvSpPr/>
          <p:nvPr/>
        </p:nvSpPr>
        <p:spPr>
          <a:xfrm>
            <a:off x="7614761" y="5061585"/>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Higher-density land uses tend to be more productive per acre and have steeper rent gradients.</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1709738"/>
            <a:ext cx="583442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Concentric Ring Model</a:t>
            </a:r>
            <a:endParaRPr lang="en-US" sz="4400" dirty="0"/>
          </a:p>
        </p:txBody>
      </p:sp>
      <p:sp>
        <p:nvSpPr>
          <p:cNvPr id="3" name="Text 1"/>
          <p:cNvSpPr/>
          <p:nvPr/>
        </p:nvSpPr>
        <p:spPr>
          <a:xfrm>
            <a:off x="2326362" y="3078718"/>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CBD</a:t>
            </a:r>
            <a:endParaRPr lang="en-US" sz="2200" dirty="0"/>
          </a:p>
        </p:txBody>
      </p:sp>
      <p:sp>
        <p:nvSpPr>
          <p:cNvPr id="4" name="Text 2"/>
          <p:cNvSpPr/>
          <p:nvPr/>
        </p:nvSpPr>
        <p:spPr>
          <a:xfrm>
            <a:off x="837724" y="3574256"/>
            <a:ext cx="4304824"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Central business district with highest density commercial uses</a:t>
            </a:r>
            <a:endParaRPr lang="en-US" sz="1850" dirty="0"/>
          </a:p>
        </p:txBody>
      </p:sp>
      <p:pic>
        <p:nvPicPr>
          <p:cNvPr id="5" name="Image 0" descr="preencoded.png"/>
          <p:cNvPicPr>
            <a:picLocks noChangeAspect="1"/>
          </p:cNvPicPr>
          <p:nvPr/>
        </p:nvPicPr>
        <p:blipFill>
          <a:blip r:embed="rId3"/>
          <a:stretch>
            <a:fillRect/>
          </a:stretch>
        </p:blipFill>
        <p:spPr>
          <a:xfrm>
            <a:off x="5501521" y="2892504"/>
            <a:ext cx="3627358" cy="3627358"/>
          </a:xfrm>
          <a:prstGeom prst="rect">
            <a:avLst/>
          </a:prstGeom>
        </p:spPr>
      </p:pic>
      <p:sp>
        <p:nvSpPr>
          <p:cNvPr id="6" name="Shape 3"/>
          <p:cNvSpPr/>
          <p:nvPr/>
        </p:nvSpPr>
        <p:spPr>
          <a:xfrm>
            <a:off x="5781556" y="3172539"/>
            <a:ext cx="598408" cy="598408"/>
          </a:xfrm>
          <a:prstGeom prst="roundRect">
            <a:avLst>
              <a:gd name="adj" fmla="val 1526526"/>
            </a:avLst>
          </a:prstGeom>
          <a:solidFill>
            <a:srgbClr val="315251"/>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5946100" y="3303389"/>
            <a:ext cx="269200" cy="336590"/>
          </a:xfrm>
          <a:prstGeom prst="rect">
            <a:avLst/>
          </a:prstGeom>
        </p:spPr>
      </p:pic>
      <p:sp>
        <p:nvSpPr>
          <p:cNvPr id="8" name="Text 4"/>
          <p:cNvSpPr/>
          <p:nvPr/>
        </p:nvSpPr>
        <p:spPr>
          <a:xfrm>
            <a:off x="9487853" y="307871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Transition Zone</a:t>
            </a:r>
            <a:endParaRPr lang="en-US" sz="2200" dirty="0"/>
          </a:p>
        </p:txBody>
      </p:sp>
      <p:sp>
        <p:nvSpPr>
          <p:cNvPr id="9" name="Text 5"/>
          <p:cNvSpPr/>
          <p:nvPr/>
        </p:nvSpPr>
        <p:spPr>
          <a:xfrm>
            <a:off x="9487853" y="3574256"/>
            <a:ext cx="430482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Warehouses and industrial plants requiring good transportation access</a:t>
            </a:r>
            <a:endParaRPr lang="en-US" sz="1850" dirty="0"/>
          </a:p>
        </p:txBody>
      </p:sp>
      <p:pic>
        <p:nvPicPr>
          <p:cNvPr id="10" name="Image 2" descr="preencoded.png"/>
          <p:cNvPicPr>
            <a:picLocks noChangeAspect="1"/>
          </p:cNvPicPr>
          <p:nvPr/>
        </p:nvPicPr>
        <p:blipFill>
          <a:blip r:embed="rId5"/>
          <a:stretch>
            <a:fillRect/>
          </a:stretch>
        </p:blipFill>
        <p:spPr>
          <a:xfrm>
            <a:off x="5501521" y="2892504"/>
            <a:ext cx="3627358" cy="3627358"/>
          </a:xfrm>
          <a:prstGeom prst="rect">
            <a:avLst/>
          </a:prstGeom>
        </p:spPr>
      </p:pic>
      <p:sp>
        <p:nvSpPr>
          <p:cNvPr id="11" name="Shape 6"/>
          <p:cNvSpPr/>
          <p:nvPr/>
        </p:nvSpPr>
        <p:spPr>
          <a:xfrm>
            <a:off x="8250317" y="3172539"/>
            <a:ext cx="598408" cy="598408"/>
          </a:xfrm>
          <a:prstGeom prst="roundRect">
            <a:avLst>
              <a:gd name="adj" fmla="val 1526526"/>
            </a:avLst>
          </a:prstGeom>
          <a:solidFill>
            <a:srgbClr val="315251"/>
          </a:solidFill>
          <a:ln/>
        </p:spPr>
        <p:txBody>
          <a:bodyPr/>
          <a:lstStyle/>
          <a:p>
            <a:endParaRPr lang="en-US"/>
          </a:p>
        </p:txBody>
      </p:sp>
      <p:pic>
        <p:nvPicPr>
          <p:cNvPr id="12" name="Image 3" descr="preencoded.png"/>
          <p:cNvPicPr>
            <a:picLocks noChangeAspect="1"/>
          </p:cNvPicPr>
          <p:nvPr/>
        </p:nvPicPr>
        <p:blipFill>
          <a:blip r:embed="rId6"/>
          <a:stretch>
            <a:fillRect/>
          </a:stretch>
        </p:blipFill>
        <p:spPr>
          <a:xfrm>
            <a:off x="8414861" y="3303389"/>
            <a:ext cx="269200" cy="336590"/>
          </a:xfrm>
          <a:prstGeom prst="rect">
            <a:avLst/>
          </a:prstGeom>
        </p:spPr>
      </p:pic>
      <p:sp>
        <p:nvSpPr>
          <p:cNvPr id="13" name="Text 7"/>
          <p:cNvSpPr/>
          <p:nvPr/>
        </p:nvSpPr>
        <p:spPr>
          <a:xfrm>
            <a:off x="9487853" y="5071943"/>
            <a:ext cx="2943820"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Working Class Housing</a:t>
            </a:r>
            <a:endParaRPr lang="en-US" sz="2200" dirty="0"/>
          </a:p>
        </p:txBody>
      </p:sp>
      <p:sp>
        <p:nvSpPr>
          <p:cNvPr id="14" name="Text 8"/>
          <p:cNvSpPr/>
          <p:nvPr/>
        </p:nvSpPr>
        <p:spPr>
          <a:xfrm>
            <a:off x="9487853" y="5567482"/>
            <a:ext cx="430482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Higher-density, older housing for factory workers</a:t>
            </a:r>
            <a:endParaRPr lang="en-US" sz="1850" dirty="0"/>
          </a:p>
        </p:txBody>
      </p:sp>
      <p:pic>
        <p:nvPicPr>
          <p:cNvPr id="15" name="Image 4" descr="preencoded.png"/>
          <p:cNvPicPr>
            <a:picLocks noChangeAspect="1"/>
          </p:cNvPicPr>
          <p:nvPr/>
        </p:nvPicPr>
        <p:blipFill>
          <a:blip r:embed="rId7"/>
          <a:stretch>
            <a:fillRect/>
          </a:stretch>
        </p:blipFill>
        <p:spPr>
          <a:xfrm>
            <a:off x="5501521" y="2892504"/>
            <a:ext cx="3627358" cy="3627358"/>
          </a:xfrm>
          <a:prstGeom prst="rect">
            <a:avLst/>
          </a:prstGeom>
        </p:spPr>
      </p:pic>
      <p:sp>
        <p:nvSpPr>
          <p:cNvPr id="16" name="Shape 9"/>
          <p:cNvSpPr/>
          <p:nvPr/>
        </p:nvSpPr>
        <p:spPr>
          <a:xfrm>
            <a:off x="8250317" y="5641300"/>
            <a:ext cx="598408" cy="598408"/>
          </a:xfrm>
          <a:prstGeom prst="roundRect">
            <a:avLst>
              <a:gd name="adj" fmla="val 1526526"/>
            </a:avLst>
          </a:prstGeom>
          <a:solidFill>
            <a:srgbClr val="315251"/>
          </a:solidFill>
          <a:ln/>
        </p:spPr>
        <p:txBody>
          <a:bodyPr/>
          <a:lstStyle/>
          <a:p>
            <a:endParaRPr lang="en-US"/>
          </a:p>
        </p:txBody>
      </p:sp>
      <p:pic>
        <p:nvPicPr>
          <p:cNvPr id="17" name="Image 5" descr="preencoded.png"/>
          <p:cNvPicPr>
            <a:picLocks noChangeAspect="1"/>
          </p:cNvPicPr>
          <p:nvPr/>
        </p:nvPicPr>
        <p:blipFill>
          <a:blip r:embed="rId8"/>
          <a:stretch>
            <a:fillRect/>
          </a:stretch>
        </p:blipFill>
        <p:spPr>
          <a:xfrm>
            <a:off x="8414861" y="5772150"/>
            <a:ext cx="269200" cy="336590"/>
          </a:xfrm>
          <a:prstGeom prst="rect">
            <a:avLst/>
          </a:prstGeom>
        </p:spPr>
      </p:pic>
      <p:sp>
        <p:nvSpPr>
          <p:cNvPr id="18" name="Text 10"/>
          <p:cNvSpPr/>
          <p:nvPr/>
        </p:nvSpPr>
        <p:spPr>
          <a:xfrm>
            <a:off x="2290763" y="5071943"/>
            <a:ext cx="28517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Middle/Upper Income</a:t>
            </a:r>
            <a:endParaRPr lang="en-US" sz="2200" dirty="0"/>
          </a:p>
        </p:txBody>
      </p:sp>
      <p:sp>
        <p:nvSpPr>
          <p:cNvPr id="19" name="Text 11"/>
          <p:cNvSpPr/>
          <p:nvPr/>
        </p:nvSpPr>
        <p:spPr>
          <a:xfrm>
            <a:off x="837724" y="5567482"/>
            <a:ext cx="4304824"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Lower-density, newer housing for higher-income residents</a:t>
            </a:r>
            <a:endParaRPr lang="en-US" sz="1850" dirty="0"/>
          </a:p>
        </p:txBody>
      </p:sp>
      <p:pic>
        <p:nvPicPr>
          <p:cNvPr id="20" name="Image 6" descr="preencoded.png"/>
          <p:cNvPicPr>
            <a:picLocks noChangeAspect="1"/>
          </p:cNvPicPr>
          <p:nvPr/>
        </p:nvPicPr>
        <p:blipFill>
          <a:blip r:embed="rId9"/>
          <a:stretch>
            <a:fillRect/>
          </a:stretch>
        </p:blipFill>
        <p:spPr>
          <a:xfrm>
            <a:off x="5501521" y="2892504"/>
            <a:ext cx="3627358" cy="3627358"/>
          </a:xfrm>
          <a:prstGeom prst="rect">
            <a:avLst/>
          </a:prstGeom>
        </p:spPr>
      </p:pic>
      <p:sp>
        <p:nvSpPr>
          <p:cNvPr id="21" name="Shape 12"/>
          <p:cNvSpPr/>
          <p:nvPr/>
        </p:nvSpPr>
        <p:spPr>
          <a:xfrm>
            <a:off x="5781556" y="5641300"/>
            <a:ext cx="598408" cy="598408"/>
          </a:xfrm>
          <a:prstGeom prst="roundRect">
            <a:avLst>
              <a:gd name="adj" fmla="val 1526526"/>
            </a:avLst>
          </a:prstGeom>
          <a:solidFill>
            <a:srgbClr val="315251"/>
          </a:solidFill>
          <a:ln/>
        </p:spPr>
        <p:txBody>
          <a:bodyPr/>
          <a:lstStyle/>
          <a:p>
            <a:endParaRPr lang="en-US"/>
          </a:p>
        </p:txBody>
      </p:sp>
      <p:pic>
        <p:nvPicPr>
          <p:cNvPr id="22" name="Image 7" descr="preencoded.png"/>
          <p:cNvPicPr>
            <a:picLocks noChangeAspect="1"/>
          </p:cNvPicPr>
          <p:nvPr/>
        </p:nvPicPr>
        <p:blipFill>
          <a:blip r:embed="rId10"/>
          <a:stretch>
            <a:fillRect/>
          </a:stretch>
        </p:blipFill>
        <p:spPr>
          <a:xfrm>
            <a:off x="5946100" y="5772150"/>
            <a:ext cx="269200" cy="3365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1176457"/>
            <a:ext cx="7232213"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Sector Model of Urban Form</a:t>
            </a:r>
            <a:endParaRPr lang="en-US" sz="4400" dirty="0"/>
          </a:p>
        </p:txBody>
      </p:sp>
      <p:sp>
        <p:nvSpPr>
          <p:cNvPr id="3" name="Shape 1"/>
          <p:cNvSpPr/>
          <p:nvPr/>
        </p:nvSpPr>
        <p:spPr>
          <a:xfrm>
            <a:off x="837724" y="2359223"/>
            <a:ext cx="2159079" cy="1357193"/>
          </a:xfrm>
          <a:prstGeom prst="roundRect">
            <a:avLst>
              <a:gd name="adj" fmla="val 2646"/>
            </a:avLst>
          </a:prstGeom>
          <a:solidFill>
            <a:srgbClr val="315251"/>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1748909" y="2827377"/>
            <a:ext cx="336590" cy="420767"/>
          </a:xfrm>
          <a:prstGeom prst="rect">
            <a:avLst/>
          </a:prstGeom>
        </p:spPr>
      </p:pic>
      <p:sp>
        <p:nvSpPr>
          <p:cNvPr id="5" name="Text 2"/>
          <p:cNvSpPr/>
          <p:nvPr/>
        </p:nvSpPr>
        <p:spPr>
          <a:xfrm>
            <a:off x="3236119" y="259853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Directional Growth</a:t>
            </a:r>
            <a:endParaRPr lang="en-US" sz="2200" dirty="0"/>
          </a:p>
        </p:txBody>
      </p:sp>
      <p:sp>
        <p:nvSpPr>
          <p:cNvPr id="6" name="Text 3"/>
          <p:cNvSpPr/>
          <p:nvPr/>
        </p:nvSpPr>
        <p:spPr>
          <a:xfrm>
            <a:off x="3236119" y="3094077"/>
            <a:ext cx="6260783"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Similar land uses cluster along rays or wedges from center</a:t>
            </a:r>
            <a:endParaRPr lang="en-US" sz="1850" dirty="0"/>
          </a:p>
        </p:txBody>
      </p:sp>
      <p:sp>
        <p:nvSpPr>
          <p:cNvPr id="7" name="Shape 4"/>
          <p:cNvSpPr/>
          <p:nvPr/>
        </p:nvSpPr>
        <p:spPr>
          <a:xfrm>
            <a:off x="3116461" y="3701177"/>
            <a:ext cx="10556558" cy="15240"/>
          </a:xfrm>
          <a:prstGeom prst="roundRect">
            <a:avLst>
              <a:gd name="adj" fmla="val 235611"/>
            </a:avLst>
          </a:prstGeom>
          <a:solidFill>
            <a:srgbClr val="4A6B6A"/>
          </a:solidFill>
          <a:ln/>
        </p:spPr>
        <p:txBody>
          <a:bodyPr/>
          <a:lstStyle/>
          <a:p>
            <a:endParaRPr lang="en-US"/>
          </a:p>
        </p:txBody>
      </p:sp>
      <p:sp>
        <p:nvSpPr>
          <p:cNvPr id="8" name="Shape 5"/>
          <p:cNvSpPr/>
          <p:nvPr/>
        </p:nvSpPr>
        <p:spPr>
          <a:xfrm>
            <a:off x="837724" y="3836075"/>
            <a:ext cx="4318278" cy="1357193"/>
          </a:xfrm>
          <a:prstGeom prst="roundRect">
            <a:avLst>
              <a:gd name="adj" fmla="val 2646"/>
            </a:avLst>
          </a:prstGeom>
          <a:solidFill>
            <a:srgbClr val="315251"/>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2828568" y="4304228"/>
            <a:ext cx="336590" cy="420767"/>
          </a:xfrm>
          <a:prstGeom prst="rect">
            <a:avLst/>
          </a:prstGeom>
        </p:spPr>
      </p:pic>
      <p:sp>
        <p:nvSpPr>
          <p:cNvPr id="10" name="Text 6"/>
          <p:cNvSpPr/>
          <p:nvPr/>
        </p:nvSpPr>
        <p:spPr>
          <a:xfrm>
            <a:off x="5395317" y="407539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Outward Expansion</a:t>
            </a:r>
            <a:endParaRPr lang="en-US" sz="2200" dirty="0"/>
          </a:p>
        </p:txBody>
      </p:sp>
      <p:sp>
        <p:nvSpPr>
          <p:cNvPr id="11" name="Text 7"/>
          <p:cNvSpPr/>
          <p:nvPr/>
        </p:nvSpPr>
        <p:spPr>
          <a:xfrm>
            <a:off x="5395317" y="4570928"/>
            <a:ext cx="6687979"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Established land uses continue in same direction as city grows</a:t>
            </a:r>
            <a:endParaRPr lang="en-US" sz="1850" dirty="0"/>
          </a:p>
        </p:txBody>
      </p:sp>
      <p:sp>
        <p:nvSpPr>
          <p:cNvPr id="12" name="Shape 8"/>
          <p:cNvSpPr/>
          <p:nvPr/>
        </p:nvSpPr>
        <p:spPr>
          <a:xfrm>
            <a:off x="5275659" y="5178028"/>
            <a:ext cx="8397359" cy="15240"/>
          </a:xfrm>
          <a:prstGeom prst="roundRect">
            <a:avLst>
              <a:gd name="adj" fmla="val 235611"/>
            </a:avLst>
          </a:prstGeom>
          <a:solidFill>
            <a:srgbClr val="4A6B6A"/>
          </a:solidFill>
          <a:ln/>
        </p:spPr>
        <p:txBody>
          <a:bodyPr/>
          <a:lstStyle/>
          <a:p>
            <a:endParaRPr lang="en-US"/>
          </a:p>
        </p:txBody>
      </p:sp>
      <p:sp>
        <p:nvSpPr>
          <p:cNvPr id="13" name="Shape 9"/>
          <p:cNvSpPr/>
          <p:nvPr/>
        </p:nvSpPr>
        <p:spPr>
          <a:xfrm>
            <a:off x="837724" y="5312926"/>
            <a:ext cx="6477476" cy="1740218"/>
          </a:xfrm>
          <a:prstGeom prst="roundRect">
            <a:avLst>
              <a:gd name="adj" fmla="val 2063"/>
            </a:avLst>
          </a:prstGeom>
          <a:solidFill>
            <a:srgbClr val="315251"/>
          </a:solidFill>
          <a:ln/>
        </p:spPr>
        <p:txBody>
          <a:bodyPr/>
          <a:lstStyle/>
          <a:p>
            <a:endParaRPr lang="en-US"/>
          </a:p>
        </p:txBody>
      </p:sp>
      <p:pic>
        <p:nvPicPr>
          <p:cNvPr id="14" name="Image 2" descr="preencoded.png"/>
          <p:cNvPicPr>
            <a:picLocks noChangeAspect="1"/>
          </p:cNvPicPr>
          <p:nvPr/>
        </p:nvPicPr>
        <p:blipFill>
          <a:blip r:embed="rId5"/>
          <a:stretch>
            <a:fillRect/>
          </a:stretch>
        </p:blipFill>
        <p:spPr>
          <a:xfrm>
            <a:off x="3908107" y="5972651"/>
            <a:ext cx="336590" cy="420767"/>
          </a:xfrm>
          <a:prstGeom prst="rect">
            <a:avLst/>
          </a:prstGeom>
        </p:spPr>
      </p:pic>
      <p:sp>
        <p:nvSpPr>
          <p:cNvPr id="15" name="Text 10"/>
          <p:cNvSpPr/>
          <p:nvPr/>
        </p:nvSpPr>
        <p:spPr>
          <a:xfrm>
            <a:off x="7554516" y="5552242"/>
            <a:ext cx="2870954"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Environmental Factors</a:t>
            </a:r>
            <a:endParaRPr lang="en-US" sz="2200" dirty="0"/>
          </a:p>
        </p:txBody>
      </p:sp>
      <p:sp>
        <p:nvSpPr>
          <p:cNvPr id="16" name="Text 11"/>
          <p:cNvSpPr/>
          <p:nvPr/>
        </p:nvSpPr>
        <p:spPr>
          <a:xfrm>
            <a:off x="7554516" y="6047780"/>
            <a:ext cx="599884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High-income areas often located upwind from industrial zones</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7332" y="1134308"/>
            <a:ext cx="7159823" cy="664607"/>
          </a:xfrm>
          <a:prstGeom prst="rect">
            <a:avLst/>
          </a:prstGeom>
          <a:noFill/>
          <a:ln/>
        </p:spPr>
        <p:txBody>
          <a:bodyPr wrap="none" lIns="0" tIns="0" rIns="0" bIns="0" rtlCol="0" anchor="t"/>
          <a:lstStyle/>
          <a:p>
            <a:pPr marL="0" indent="0" algn="l">
              <a:lnSpc>
                <a:spcPts val="5200"/>
              </a:lnSpc>
              <a:buNone/>
            </a:pPr>
            <a:r>
              <a:rPr lang="en-US" sz="4150" dirty="0">
                <a:solidFill>
                  <a:srgbClr val="FFD9BE"/>
                </a:solidFill>
                <a:latin typeface="Quattrocento" pitchFamily="34" charset="0"/>
                <a:ea typeface="Quattrocento" pitchFamily="34" charset="-122"/>
                <a:cs typeface="Quattrocento" pitchFamily="34" charset="-120"/>
              </a:rPr>
              <a:t>Effect of Land Use Boundaries</a:t>
            </a:r>
            <a:endParaRPr lang="en-US" sz="4150" dirty="0"/>
          </a:p>
        </p:txBody>
      </p:sp>
      <p:sp>
        <p:nvSpPr>
          <p:cNvPr id="4" name="Shape 1"/>
          <p:cNvSpPr/>
          <p:nvPr/>
        </p:nvSpPr>
        <p:spPr>
          <a:xfrm>
            <a:off x="6277332" y="2137886"/>
            <a:ext cx="3668078" cy="2727127"/>
          </a:xfrm>
          <a:prstGeom prst="roundRect">
            <a:avLst>
              <a:gd name="adj" fmla="val 1243"/>
            </a:avLst>
          </a:prstGeom>
          <a:solidFill>
            <a:srgbClr val="315251"/>
          </a:solidFill>
          <a:ln/>
        </p:spPr>
        <p:txBody>
          <a:bodyPr/>
          <a:lstStyle/>
          <a:p>
            <a:endParaRPr lang="en-US"/>
          </a:p>
        </p:txBody>
      </p:sp>
      <p:sp>
        <p:nvSpPr>
          <p:cNvPr id="5" name="Text 2"/>
          <p:cNvSpPr/>
          <p:nvPr/>
        </p:nvSpPr>
        <p:spPr>
          <a:xfrm>
            <a:off x="6503313" y="2363867"/>
            <a:ext cx="2658666" cy="332303"/>
          </a:xfrm>
          <a:prstGeom prst="rect">
            <a:avLst/>
          </a:prstGeom>
          <a:noFill/>
          <a:ln/>
        </p:spPr>
        <p:txBody>
          <a:bodyPr wrap="non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Compatibility Effects</a:t>
            </a:r>
            <a:endParaRPr lang="en-US" sz="2050" dirty="0"/>
          </a:p>
        </p:txBody>
      </p:sp>
      <p:sp>
        <p:nvSpPr>
          <p:cNvPr id="6" name="Text 3"/>
          <p:cNvSpPr/>
          <p:nvPr/>
        </p:nvSpPr>
        <p:spPr>
          <a:xfrm>
            <a:off x="6503313" y="2831663"/>
            <a:ext cx="3216116" cy="1807369"/>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Similar land uses tend to "clump together" in cities, forming districts. Compatible uses bring synergy and increase value for each other.</a:t>
            </a:r>
            <a:endParaRPr lang="en-US" sz="1750" dirty="0"/>
          </a:p>
        </p:txBody>
      </p:sp>
      <p:sp>
        <p:nvSpPr>
          <p:cNvPr id="7" name="Shape 4"/>
          <p:cNvSpPr/>
          <p:nvPr/>
        </p:nvSpPr>
        <p:spPr>
          <a:xfrm>
            <a:off x="10171390" y="2137886"/>
            <a:ext cx="3668078" cy="2727127"/>
          </a:xfrm>
          <a:prstGeom prst="roundRect">
            <a:avLst>
              <a:gd name="adj" fmla="val 1243"/>
            </a:avLst>
          </a:prstGeom>
          <a:solidFill>
            <a:srgbClr val="315251"/>
          </a:solidFill>
          <a:ln/>
        </p:spPr>
        <p:txBody>
          <a:bodyPr/>
          <a:lstStyle/>
          <a:p>
            <a:endParaRPr lang="en-US"/>
          </a:p>
        </p:txBody>
      </p:sp>
      <p:sp>
        <p:nvSpPr>
          <p:cNvPr id="8" name="Text 5"/>
          <p:cNvSpPr/>
          <p:nvPr/>
        </p:nvSpPr>
        <p:spPr>
          <a:xfrm>
            <a:off x="10397371" y="2363867"/>
            <a:ext cx="2658666" cy="332303"/>
          </a:xfrm>
          <a:prstGeom prst="rect">
            <a:avLst/>
          </a:prstGeom>
          <a:noFill/>
          <a:ln/>
        </p:spPr>
        <p:txBody>
          <a:bodyPr wrap="non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Negative Externalities</a:t>
            </a:r>
            <a:endParaRPr lang="en-US" sz="2050" dirty="0"/>
          </a:p>
        </p:txBody>
      </p:sp>
      <p:sp>
        <p:nvSpPr>
          <p:cNvPr id="9" name="Text 6"/>
          <p:cNvSpPr/>
          <p:nvPr/>
        </p:nvSpPr>
        <p:spPr>
          <a:xfrm>
            <a:off x="10397371" y="2831663"/>
            <a:ext cx="3216116" cy="1807369"/>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Incompatible uses detract from each other's value. Location rents often depress near boundaries for unfavorably affected uses.</a:t>
            </a:r>
            <a:endParaRPr lang="en-US" sz="1750" dirty="0"/>
          </a:p>
        </p:txBody>
      </p:sp>
      <p:sp>
        <p:nvSpPr>
          <p:cNvPr id="10" name="Shape 7"/>
          <p:cNvSpPr/>
          <p:nvPr/>
        </p:nvSpPr>
        <p:spPr>
          <a:xfrm>
            <a:off x="6277332" y="5090993"/>
            <a:ext cx="7562136" cy="2004179"/>
          </a:xfrm>
          <a:prstGeom prst="roundRect">
            <a:avLst>
              <a:gd name="adj" fmla="val 1691"/>
            </a:avLst>
          </a:prstGeom>
          <a:solidFill>
            <a:srgbClr val="315251"/>
          </a:solidFill>
          <a:ln/>
        </p:spPr>
        <p:txBody>
          <a:bodyPr/>
          <a:lstStyle/>
          <a:p>
            <a:endParaRPr lang="en-US"/>
          </a:p>
        </p:txBody>
      </p:sp>
      <p:sp>
        <p:nvSpPr>
          <p:cNvPr id="11" name="Text 8"/>
          <p:cNvSpPr/>
          <p:nvPr/>
        </p:nvSpPr>
        <p:spPr>
          <a:xfrm>
            <a:off x="6503313" y="5316974"/>
            <a:ext cx="2658666" cy="332303"/>
          </a:xfrm>
          <a:prstGeom prst="rect">
            <a:avLst/>
          </a:prstGeom>
          <a:noFill/>
          <a:ln/>
        </p:spPr>
        <p:txBody>
          <a:bodyPr wrap="non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Zoning Impact</a:t>
            </a:r>
            <a:endParaRPr lang="en-US" sz="2050" dirty="0"/>
          </a:p>
        </p:txBody>
      </p:sp>
      <p:sp>
        <p:nvSpPr>
          <p:cNvPr id="12" name="Text 9"/>
          <p:cNvSpPr/>
          <p:nvPr/>
        </p:nvSpPr>
        <p:spPr>
          <a:xfrm>
            <a:off x="6503313" y="5784771"/>
            <a:ext cx="7110174" cy="1084421"/>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Both free markets and zoning regulations tend to separate incompatible uses and draw compatible uses together over the long run.</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1174</Words>
  <Application>Microsoft Office PowerPoint</Application>
  <PresentationFormat>Custom</PresentationFormat>
  <Paragraphs>170</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Quattrocento Medium</vt:lpstr>
      <vt:lpstr>Arial</vt:lpstr>
      <vt:lpstr>Quattrocento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Norman Miller</cp:lastModifiedBy>
  <cp:revision>2</cp:revision>
  <dcterms:created xsi:type="dcterms:W3CDTF">2025-06-14T20:21:26Z</dcterms:created>
  <dcterms:modified xsi:type="dcterms:W3CDTF">2025-06-16T21:08:24Z</dcterms:modified>
</cp:coreProperties>
</file>