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4630400" cy="8229600"/>
  <p:notesSz cx="8229600" cy="14630400"/>
  <p:embeddedFontLst>
    <p:embeddedFont>
      <p:font typeface="Quattrocento" panose="02020502030000000404" pitchFamily="18" charset="0"/>
      <p:regular r:id="rId24"/>
      <p:bold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BF683C-9205-4408-8EE8-025E54141475}" v="1" dt="2025-06-16T21:14:47.4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984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orman Miller" userId="33eb6ff97e000b03" providerId="LiveId" clId="{18BF683C-9205-4408-8EE8-025E54141475}"/>
    <pc:docChg chg="custSel addSld modSld">
      <pc:chgData name="Norman Miller" userId="33eb6ff97e000b03" providerId="LiveId" clId="{18BF683C-9205-4408-8EE8-025E54141475}" dt="2025-06-16T21:15:02.462" v="69" actId="14100"/>
      <pc:docMkLst>
        <pc:docMk/>
      </pc:docMkLst>
      <pc:sldChg chg="addSp delSp modSp mod">
        <pc:chgData name="Norman Miller" userId="33eb6ff97e000b03" providerId="LiveId" clId="{18BF683C-9205-4408-8EE8-025E54141475}" dt="2025-06-16T21:13:02.803" v="47" actId="20577"/>
        <pc:sldMkLst>
          <pc:docMk/>
          <pc:sldMk cId="0" sldId="264"/>
        </pc:sldMkLst>
        <pc:spChg chg="mod">
          <ac:chgData name="Norman Miller" userId="33eb6ff97e000b03" providerId="LiveId" clId="{18BF683C-9205-4408-8EE8-025E54141475}" dt="2025-06-16T21:13:02.803" v="47" actId="20577"/>
          <ac:spMkLst>
            <pc:docMk/>
            <pc:sldMk cId="0" sldId="264"/>
            <ac:spMk id="2" creationId="{00000000-0000-0000-0000-000000000000}"/>
          </ac:spMkLst>
        </pc:spChg>
        <pc:spChg chg="del">
          <ac:chgData name="Norman Miller" userId="33eb6ff97e000b03" providerId="LiveId" clId="{18BF683C-9205-4408-8EE8-025E54141475}" dt="2025-06-16T21:12:16.795" v="2" actId="478"/>
          <ac:spMkLst>
            <pc:docMk/>
            <pc:sldMk cId="0" sldId="264"/>
            <ac:spMk id="4" creationId="{00000000-0000-0000-0000-000000000000}"/>
          </ac:spMkLst>
        </pc:spChg>
        <pc:spChg chg="del">
          <ac:chgData name="Norman Miller" userId="33eb6ff97e000b03" providerId="LiveId" clId="{18BF683C-9205-4408-8EE8-025E54141475}" dt="2025-06-16T21:12:18.524" v="3" actId="478"/>
          <ac:spMkLst>
            <pc:docMk/>
            <pc:sldMk cId="0" sldId="264"/>
            <ac:spMk id="5" creationId="{00000000-0000-0000-0000-000000000000}"/>
          </ac:spMkLst>
        </pc:spChg>
        <pc:spChg chg="del">
          <ac:chgData name="Norman Miller" userId="33eb6ff97e000b03" providerId="LiveId" clId="{18BF683C-9205-4408-8EE8-025E54141475}" dt="2025-06-16T21:12:20.179" v="5" actId="478"/>
          <ac:spMkLst>
            <pc:docMk/>
            <pc:sldMk cId="0" sldId="264"/>
            <ac:spMk id="6" creationId="{00000000-0000-0000-0000-000000000000}"/>
          </ac:spMkLst>
        </pc:spChg>
        <pc:spChg chg="del">
          <ac:chgData name="Norman Miller" userId="33eb6ff97e000b03" providerId="LiveId" clId="{18BF683C-9205-4408-8EE8-025E54141475}" dt="2025-06-16T21:12:19.258" v="4" actId="478"/>
          <ac:spMkLst>
            <pc:docMk/>
            <pc:sldMk cId="0" sldId="264"/>
            <ac:spMk id="7" creationId="{00000000-0000-0000-0000-000000000000}"/>
          </ac:spMkLst>
        </pc:spChg>
        <pc:picChg chg="del">
          <ac:chgData name="Norman Miller" userId="33eb6ff97e000b03" providerId="LiveId" clId="{18BF683C-9205-4408-8EE8-025E54141475}" dt="2025-06-16T21:12:15.060" v="1" actId="478"/>
          <ac:picMkLst>
            <pc:docMk/>
            <pc:sldMk cId="0" sldId="264"/>
            <ac:picMk id="3" creationId="{00000000-0000-0000-0000-000000000000}"/>
          </ac:picMkLst>
        </pc:picChg>
        <pc:picChg chg="add mod">
          <ac:chgData name="Norman Miller" userId="33eb6ff97e000b03" providerId="LiveId" clId="{18BF683C-9205-4408-8EE8-025E54141475}" dt="2025-06-16T21:12:25.489" v="8" actId="1076"/>
          <ac:picMkLst>
            <pc:docMk/>
            <pc:sldMk cId="0" sldId="264"/>
            <ac:picMk id="10" creationId="{44C538B6-07F6-43C3-EB39-25ACE82F5994}"/>
          </ac:picMkLst>
        </pc:picChg>
      </pc:sldChg>
      <pc:sldChg chg="addSp modSp new mod">
        <pc:chgData name="Norman Miller" userId="33eb6ff97e000b03" providerId="LiveId" clId="{18BF683C-9205-4408-8EE8-025E54141475}" dt="2025-06-16T21:15:02.462" v="69" actId="14100"/>
        <pc:sldMkLst>
          <pc:docMk/>
          <pc:sldMk cId="162725068" sldId="276"/>
        </pc:sldMkLst>
        <pc:spChg chg="add mod">
          <ac:chgData name="Norman Miller" userId="33eb6ff97e000b03" providerId="LiveId" clId="{18BF683C-9205-4408-8EE8-025E54141475}" dt="2025-06-16T21:14:55.155" v="67" actId="20577"/>
          <ac:spMkLst>
            <pc:docMk/>
            <pc:sldMk cId="162725068" sldId="276"/>
            <ac:spMk id="4" creationId="{7EB767B8-F205-8981-AB86-FA8E1F646A58}"/>
          </ac:spMkLst>
        </pc:spChg>
        <pc:picChg chg="add mod">
          <ac:chgData name="Norman Miller" userId="33eb6ff97e000b03" providerId="LiveId" clId="{18BF683C-9205-4408-8EE8-025E54141475}" dt="2025-06-16T21:15:02.462" v="69" actId="14100"/>
          <ac:picMkLst>
            <pc:docMk/>
            <pc:sldMk cId="162725068" sldId="276"/>
            <ac:picMk id="3" creationId="{54A7EC4A-16E4-BD15-ADE0-78DD6161000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869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C424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23332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769150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Forecasting the Space Market: Real Estate Market Analysis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4240173"/>
            <a:ext cx="7468553" cy="15320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This presentation explores how to forecast rental trends in real estate markets. We'll examine the economic forces governing urban land values and how to predict rental growth - arguably the most crucial and difficult exercise for real estate investors.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48809" y="6201966"/>
            <a:ext cx="160615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750"/>
              </a:lnSpc>
              <a:buNone/>
            </a:pPr>
            <a:r>
              <a:rPr lang="en-US" sz="750" dirty="0">
                <a:solidFill>
                  <a:srgbClr val="38383C"/>
                </a:solidFill>
                <a:latin typeface="Quattrocento Medium" pitchFamily="34" charset="0"/>
                <a:ea typeface="Quattrocento Medium" pitchFamily="34" charset="-122"/>
                <a:cs typeface="Quattrocento Medium" pitchFamily="34" charset="-120"/>
              </a:rPr>
              <a:t>NM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340287" y="6041469"/>
            <a:ext cx="2138839" cy="4188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endParaRPr lang="en-US" sz="23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A7EC4A-16E4-BD15-ADE0-78DD61610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559" y="1324537"/>
            <a:ext cx="12137814" cy="4923683"/>
          </a:xfrm>
          <a:prstGeom prst="rect">
            <a:avLst/>
          </a:prstGeom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7EB767B8-F205-8981-AB86-FA8E1F646A58}"/>
              </a:ext>
            </a:extLst>
          </p:cNvPr>
          <p:cNvSpPr/>
          <p:nvPr/>
        </p:nvSpPr>
        <p:spPr>
          <a:xfrm>
            <a:off x="559237" y="439341"/>
            <a:ext cx="4542949" cy="469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Rent-Vacancy Relationship for Boston Office Market </a:t>
            </a:r>
            <a:endParaRPr lang="en-US" sz="2950" dirty="0"/>
          </a:p>
        </p:txBody>
      </p:sp>
    </p:spTree>
    <p:extLst>
      <p:ext uri="{BB962C8B-B14F-4D97-AF65-F5344CB8AC3E}">
        <p14:creationId xmlns:p14="http://schemas.microsoft.com/office/powerpoint/2010/main" val="1627250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71199"/>
            <a:ext cx="1035831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Dynamics: Boston vs. Los Angeles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7350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Boston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6476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CBD rents 60% higher than non-CBD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46317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Average vacancy: 9%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061585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Strong regulatory constraints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65999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 physical constraints (34% undevelopable)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27350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Los Angeles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386476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Minimal CBD/non-CBD rent difference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46317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Average vacancy: 11%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5061585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Moderate regulatory constraints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65999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 physical constraints (53% undevelopable)</a:t>
            </a:r>
            <a:endParaRPr lang="en-US" sz="18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05193" y="830580"/>
            <a:ext cx="6139458" cy="6881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3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Months Supply Indicator</a:t>
            </a:r>
            <a:endParaRPr lang="en-US" sz="4300" dirty="0"/>
          </a:p>
        </p:txBody>
      </p:sp>
      <p:sp>
        <p:nvSpPr>
          <p:cNvPr id="4" name="Text 1"/>
          <p:cNvSpPr/>
          <p:nvPr/>
        </p:nvSpPr>
        <p:spPr>
          <a:xfrm>
            <a:off x="6305193" y="1869638"/>
            <a:ext cx="7506414" cy="7312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endParaRPr lang="en-US" sz="205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5193" y="1869638"/>
            <a:ext cx="7506414" cy="731282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6305193" y="2897029"/>
            <a:ext cx="526375" cy="526375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7065526" y="2977396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Interpretation</a:t>
            </a:r>
            <a:endParaRPr lang="en-US" sz="2150" dirty="0"/>
          </a:p>
        </p:txBody>
      </p:sp>
      <p:sp>
        <p:nvSpPr>
          <p:cNvPr id="8" name="Text 4"/>
          <p:cNvSpPr/>
          <p:nvPr/>
        </p:nvSpPr>
        <p:spPr>
          <a:xfrm>
            <a:off x="7065526" y="3461861"/>
            <a:ext cx="6746081" cy="7486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Months needed to absorb all vacant space at current absorption rate.</a:t>
            </a:r>
            <a:endParaRPr lang="en-US" sz="1800" dirty="0"/>
          </a:p>
        </p:txBody>
      </p:sp>
      <p:sp>
        <p:nvSpPr>
          <p:cNvPr id="9" name="Shape 5"/>
          <p:cNvSpPr/>
          <p:nvPr/>
        </p:nvSpPr>
        <p:spPr>
          <a:xfrm>
            <a:off x="6305193" y="4678442"/>
            <a:ext cx="526375" cy="526375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7065526" y="4758809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Decision Rule</a:t>
            </a:r>
            <a:endParaRPr lang="en-US" sz="2150" dirty="0"/>
          </a:p>
        </p:txBody>
      </p:sp>
      <p:sp>
        <p:nvSpPr>
          <p:cNvPr id="11" name="Text 7"/>
          <p:cNvSpPr/>
          <p:nvPr/>
        </p:nvSpPr>
        <p:spPr>
          <a:xfrm>
            <a:off x="7065526" y="5243274"/>
            <a:ext cx="6746081" cy="3743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Compare to typical construction time to assess market capacity.</a:t>
            </a:r>
            <a:endParaRPr lang="en-US" sz="1800" dirty="0"/>
          </a:p>
        </p:txBody>
      </p:sp>
      <p:sp>
        <p:nvSpPr>
          <p:cNvPr id="12" name="Shape 8"/>
          <p:cNvSpPr/>
          <p:nvPr/>
        </p:nvSpPr>
        <p:spPr>
          <a:xfrm>
            <a:off x="6305193" y="6085523"/>
            <a:ext cx="526375" cy="526375"/>
          </a:xfrm>
          <a:prstGeom prst="roundRect">
            <a:avLst>
              <a:gd name="adj" fmla="val 6667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Text 9"/>
          <p:cNvSpPr/>
          <p:nvPr/>
        </p:nvSpPr>
        <p:spPr>
          <a:xfrm>
            <a:off x="7065526" y="6165890"/>
            <a:ext cx="2752487" cy="344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Signal</a:t>
            </a:r>
            <a:endParaRPr lang="en-US" sz="2150" dirty="0"/>
          </a:p>
        </p:txBody>
      </p:sp>
      <p:sp>
        <p:nvSpPr>
          <p:cNvPr id="14" name="Text 10"/>
          <p:cNvSpPr/>
          <p:nvPr/>
        </p:nvSpPr>
        <p:spPr>
          <a:xfrm>
            <a:off x="7065526" y="6650355"/>
            <a:ext cx="6746081" cy="7486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18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If months supply exceeds construction time, market may be oversupplied.</a:t>
            </a:r>
            <a:endParaRPr lang="en-US" sz="18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46733" y="1053703"/>
            <a:ext cx="6799183" cy="6388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Office Space Demand Drivers</a:t>
            </a:r>
            <a:endParaRPr lang="en-US" sz="40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733" y="2018467"/>
            <a:ext cx="543044" cy="5430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246733" y="2832973"/>
            <a:ext cx="2360057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Office Employment</a:t>
            </a:r>
            <a:endParaRPr lang="en-US" sz="2000" dirty="0"/>
          </a:p>
        </p:txBody>
      </p:sp>
      <p:sp>
        <p:nvSpPr>
          <p:cNvPr id="6" name="Text 2"/>
          <p:cNvSpPr/>
          <p:nvPr/>
        </p:nvSpPr>
        <p:spPr>
          <a:xfrm>
            <a:off x="6246733" y="3282672"/>
            <a:ext cx="2360057" cy="1042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FIRE industry jobs (Finance, Insurance, Real Estate)</a:t>
            </a:r>
            <a:endParaRPr lang="en-US" sz="17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253" y="2018467"/>
            <a:ext cx="543044" cy="54304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8878253" y="2832973"/>
            <a:ext cx="2360176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Space Per Employee</a:t>
            </a:r>
            <a:endParaRPr lang="en-US" sz="2000" dirty="0"/>
          </a:p>
        </p:txBody>
      </p:sp>
      <p:sp>
        <p:nvSpPr>
          <p:cNvPr id="9" name="Text 4"/>
          <p:cNvSpPr/>
          <p:nvPr/>
        </p:nvSpPr>
        <p:spPr>
          <a:xfrm>
            <a:off x="8878253" y="3282672"/>
            <a:ext cx="2360176" cy="1042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Trending down pre-COVID, spiked after pandemic</a:t>
            </a:r>
            <a:endParaRPr lang="en-US" sz="17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09891" y="2018467"/>
            <a:ext cx="543044" cy="54304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1509891" y="2832973"/>
            <a:ext cx="2360176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Work From Home</a:t>
            </a:r>
            <a:endParaRPr lang="en-US" sz="2000" dirty="0"/>
          </a:p>
        </p:txBody>
      </p:sp>
      <p:sp>
        <p:nvSpPr>
          <p:cNvPr id="12" name="Text 6"/>
          <p:cNvSpPr/>
          <p:nvPr/>
        </p:nvSpPr>
        <p:spPr>
          <a:xfrm>
            <a:off x="11509891" y="3282672"/>
            <a:ext cx="2360176" cy="695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Reduced office demand in many markets</a:t>
            </a:r>
            <a:endParaRPr lang="en-US" sz="170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6733" y="4868704"/>
            <a:ext cx="543044" cy="54304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6246733" y="5683210"/>
            <a:ext cx="2360057" cy="31944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Industry Base</a:t>
            </a:r>
            <a:endParaRPr lang="en-US" sz="2000" dirty="0"/>
          </a:p>
        </p:txBody>
      </p:sp>
      <p:sp>
        <p:nvSpPr>
          <p:cNvPr id="15" name="Text 8"/>
          <p:cNvSpPr/>
          <p:nvPr/>
        </p:nvSpPr>
        <p:spPr>
          <a:xfrm>
            <a:off x="6246733" y="6132909"/>
            <a:ext cx="2360057" cy="10429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Different industries have varying WFH potential</a:t>
            </a:r>
            <a:endParaRPr lang="en-US" sz="17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24032" y="649367"/>
            <a:ext cx="7495937" cy="13849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450"/>
              </a:lnSpc>
              <a:buNone/>
            </a:pPr>
            <a:r>
              <a:rPr lang="en-US" sz="43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COVID-19 Impact on Office Markets</a:t>
            </a:r>
            <a:endParaRPr lang="en-US" sz="4350" dirty="0"/>
          </a:p>
        </p:txBody>
      </p:sp>
      <p:sp>
        <p:nvSpPr>
          <p:cNvPr id="4" name="Shape 1"/>
          <p:cNvSpPr/>
          <p:nvPr/>
        </p:nvSpPr>
        <p:spPr>
          <a:xfrm>
            <a:off x="1088827" y="2387441"/>
            <a:ext cx="30480" cy="5192673"/>
          </a:xfrm>
          <a:prstGeom prst="roundRect">
            <a:avLst>
              <a:gd name="adj" fmla="val 115874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1323201" y="2636996"/>
            <a:ext cx="706279" cy="30480"/>
          </a:xfrm>
          <a:prstGeom prst="roundRect">
            <a:avLst>
              <a:gd name="adj" fmla="val 115874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Shape 3"/>
          <p:cNvSpPr/>
          <p:nvPr/>
        </p:nvSpPr>
        <p:spPr>
          <a:xfrm>
            <a:off x="823972" y="2387441"/>
            <a:ext cx="529709" cy="529709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615" y="2444532"/>
            <a:ext cx="332303" cy="415409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266117" y="2468285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Initial Shutdown</a:t>
            </a:r>
            <a:endParaRPr lang="en-US" sz="2150" dirty="0"/>
          </a:p>
        </p:txBody>
      </p:sp>
      <p:sp>
        <p:nvSpPr>
          <p:cNvPr id="9" name="Text 5"/>
          <p:cNvSpPr/>
          <p:nvPr/>
        </p:nvSpPr>
        <p:spPr>
          <a:xfrm>
            <a:off x="2266117" y="2955727"/>
            <a:ext cx="6053852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Forced remote work, negative absorption</a:t>
            </a:r>
            <a:endParaRPr lang="en-US" sz="1850" dirty="0"/>
          </a:p>
        </p:txBody>
      </p:sp>
      <p:sp>
        <p:nvSpPr>
          <p:cNvPr id="10" name="Shape 6"/>
          <p:cNvSpPr/>
          <p:nvPr/>
        </p:nvSpPr>
        <p:spPr>
          <a:xfrm>
            <a:off x="1323201" y="4052888"/>
            <a:ext cx="706279" cy="30480"/>
          </a:xfrm>
          <a:prstGeom prst="roundRect">
            <a:avLst>
              <a:gd name="adj" fmla="val 115874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Shape 7"/>
          <p:cNvSpPr/>
          <p:nvPr/>
        </p:nvSpPr>
        <p:spPr>
          <a:xfrm>
            <a:off x="823972" y="3803333"/>
            <a:ext cx="529709" cy="529709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15" y="3860423"/>
            <a:ext cx="332303" cy="415409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2266117" y="3884176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Technology Adoption</a:t>
            </a:r>
            <a:endParaRPr lang="en-US" sz="2150" dirty="0"/>
          </a:p>
        </p:txBody>
      </p:sp>
      <p:sp>
        <p:nvSpPr>
          <p:cNvPr id="14" name="Text 9"/>
          <p:cNvSpPr/>
          <p:nvPr/>
        </p:nvSpPr>
        <p:spPr>
          <a:xfrm>
            <a:off x="2266117" y="4371618"/>
            <a:ext cx="6053852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Zoom and remote work technologies accelerated</a:t>
            </a:r>
            <a:endParaRPr lang="en-US" sz="1850" dirty="0"/>
          </a:p>
        </p:txBody>
      </p:sp>
      <p:sp>
        <p:nvSpPr>
          <p:cNvPr id="15" name="Shape 10"/>
          <p:cNvSpPr/>
          <p:nvPr/>
        </p:nvSpPr>
        <p:spPr>
          <a:xfrm>
            <a:off x="1323201" y="5468779"/>
            <a:ext cx="706279" cy="30480"/>
          </a:xfrm>
          <a:prstGeom prst="roundRect">
            <a:avLst>
              <a:gd name="adj" fmla="val 115874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6" name="Shape 11"/>
          <p:cNvSpPr/>
          <p:nvPr/>
        </p:nvSpPr>
        <p:spPr>
          <a:xfrm>
            <a:off x="823972" y="5219224"/>
            <a:ext cx="529709" cy="529709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615" y="5276314"/>
            <a:ext cx="332303" cy="415409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2266117" y="5300067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Vacancy Increase</a:t>
            </a:r>
            <a:endParaRPr lang="en-US" sz="2150" dirty="0"/>
          </a:p>
        </p:txBody>
      </p:sp>
      <p:sp>
        <p:nvSpPr>
          <p:cNvPr id="19" name="Text 13"/>
          <p:cNvSpPr/>
          <p:nvPr/>
        </p:nvSpPr>
        <p:spPr>
          <a:xfrm>
            <a:off x="2266117" y="5787509"/>
            <a:ext cx="6053852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Rates jumped from 7% to 12% in Boston</a:t>
            </a:r>
            <a:endParaRPr lang="en-US" sz="1850" dirty="0"/>
          </a:p>
        </p:txBody>
      </p:sp>
      <p:sp>
        <p:nvSpPr>
          <p:cNvPr id="20" name="Shape 14"/>
          <p:cNvSpPr/>
          <p:nvPr/>
        </p:nvSpPr>
        <p:spPr>
          <a:xfrm>
            <a:off x="1323201" y="6884670"/>
            <a:ext cx="706279" cy="30480"/>
          </a:xfrm>
          <a:prstGeom prst="roundRect">
            <a:avLst>
              <a:gd name="adj" fmla="val 115874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1" name="Shape 15"/>
          <p:cNvSpPr/>
          <p:nvPr/>
        </p:nvSpPr>
        <p:spPr>
          <a:xfrm>
            <a:off x="823972" y="6635115"/>
            <a:ext cx="529709" cy="529709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615" y="6692205"/>
            <a:ext cx="332303" cy="415409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2266117" y="6715958"/>
            <a:ext cx="2769989" cy="3462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Hybrid Models</a:t>
            </a:r>
            <a:endParaRPr lang="en-US" sz="2150" dirty="0"/>
          </a:p>
        </p:txBody>
      </p:sp>
      <p:sp>
        <p:nvSpPr>
          <p:cNvPr id="24" name="Text 17"/>
          <p:cNvSpPr/>
          <p:nvPr/>
        </p:nvSpPr>
        <p:spPr>
          <a:xfrm>
            <a:off x="2266117" y="7203400"/>
            <a:ext cx="6053852" cy="3767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Partial return with reduced space per employee</a:t>
            </a:r>
            <a:endParaRPr lang="en-US" sz="18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19376"/>
            <a:ext cx="781121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Multi-Family Housing Demand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4814" y="1902143"/>
            <a:ext cx="1603058" cy="135719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7988" y="2537936"/>
            <a:ext cx="336590" cy="420767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5117187" y="21414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Population Growth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5117187" y="2636996"/>
            <a:ext cx="363140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Overall driver of housing demand</a:t>
            </a:r>
            <a:endParaRPr lang="en-US" sz="1850" dirty="0"/>
          </a:p>
        </p:txBody>
      </p:sp>
      <p:sp>
        <p:nvSpPr>
          <p:cNvPr id="7" name="Shape 3"/>
          <p:cNvSpPr/>
          <p:nvPr/>
        </p:nvSpPr>
        <p:spPr>
          <a:xfrm>
            <a:off x="4937641" y="3273981"/>
            <a:ext cx="8795266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3285" y="3319105"/>
            <a:ext cx="3206234" cy="135719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7988" y="3787259"/>
            <a:ext cx="336590" cy="420767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5918835" y="355842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Young Households</a:t>
            </a:r>
            <a:endParaRPr lang="en-US" sz="2200" dirty="0"/>
          </a:p>
        </p:txBody>
      </p:sp>
      <p:sp>
        <p:nvSpPr>
          <p:cNvPr id="11" name="Text 5"/>
          <p:cNvSpPr/>
          <p:nvPr/>
        </p:nvSpPr>
        <p:spPr>
          <a:xfrm>
            <a:off x="5918835" y="4053959"/>
            <a:ext cx="304026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64% of people under 35 rent</a:t>
            </a:r>
            <a:endParaRPr lang="en-US" sz="1850" dirty="0"/>
          </a:p>
        </p:txBody>
      </p:sp>
      <p:sp>
        <p:nvSpPr>
          <p:cNvPr id="12" name="Shape 6"/>
          <p:cNvSpPr/>
          <p:nvPr/>
        </p:nvSpPr>
        <p:spPr>
          <a:xfrm>
            <a:off x="5739289" y="4690943"/>
            <a:ext cx="7993618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1638" y="4736068"/>
            <a:ext cx="4809411" cy="1357193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988" y="5204222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6720364" y="497538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Income Levels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6720364" y="5470922"/>
            <a:ext cx="3623786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61% of lower income quartile rent</a:t>
            </a:r>
            <a:endParaRPr lang="en-US" sz="1850" dirty="0"/>
          </a:p>
        </p:txBody>
      </p:sp>
      <p:sp>
        <p:nvSpPr>
          <p:cNvPr id="17" name="Shape 9"/>
          <p:cNvSpPr/>
          <p:nvPr/>
        </p:nvSpPr>
        <p:spPr>
          <a:xfrm>
            <a:off x="6540818" y="6107906"/>
            <a:ext cx="7192089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0109" y="6153031"/>
            <a:ext cx="6412587" cy="1357193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07988" y="6621185"/>
            <a:ext cx="336590" cy="420767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7522012" y="6392347"/>
            <a:ext cx="2815352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Employment Growth</a:t>
            </a:r>
            <a:endParaRPr lang="en-US" sz="2200" dirty="0"/>
          </a:p>
        </p:txBody>
      </p:sp>
      <p:sp>
        <p:nvSpPr>
          <p:cNvPr id="21" name="Text 11"/>
          <p:cNvSpPr/>
          <p:nvPr/>
        </p:nvSpPr>
        <p:spPr>
          <a:xfrm>
            <a:off x="7522012" y="6887885"/>
            <a:ext cx="28153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Especially blue-collar jobs</a:t>
            </a:r>
            <a:endParaRPr lang="en-US" sz="185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023908E-D09B-9C31-B394-9CC5BEA52F8E}"/>
              </a:ext>
            </a:extLst>
          </p:cNvPr>
          <p:cNvSpPr txBox="1"/>
          <p:nvPr/>
        </p:nvSpPr>
        <p:spPr>
          <a:xfrm>
            <a:off x="272955" y="7520701"/>
            <a:ext cx="14248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Note there is interaction with the homeowner market in that the less affordable is housing the greater the demand for MF rentals.  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759381"/>
            <a:ext cx="688086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Warehouse Space Demand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44" y="2095738"/>
            <a:ext cx="4185523" cy="418552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2319" y="2095738"/>
            <a:ext cx="4185642" cy="4185642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99414" y="2095738"/>
            <a:ext cx="4185642" cy="4185642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837724" y="6704171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Warehouse demand follows inventory needs, driven by e-commerce growth. Key indicators include employment in NAICS codes 48-49, truck tonnage, port volumes, and e-commerce sales.</a:t>
            </a:r>
            <a:endParaRPr lang="en-US" sz="18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447562"/>
            <a:ext cx="594431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Retail Space Challenges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324124" y="2630210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1%</a:t>
            </a:r>
            <a:endParaRPr lang="en-US" sz="6200" dirty="0"/>
          </a:p>
        </p:txBody>
      </p:sp>
      <p:sp>
        <p:nvSpPr>
          <p:cNvPr id="5" name="Text 2"/>
          <p:cNvSpPr/>
          <p:nvPr/>
        </p:nvSpPr>
        <p:spPr>
          <a:xfrm>
            <a:off x="6324124" y="3719155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2000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324124" y="4214693"/>
            <a:ext cx="22900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E-commerce as percentage of total sales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8913376" y="2630210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4%</a:t>
            </a:r>
            <a:endParaRPr lang="en-US" sz="6200" dirty="0"/>
          </a:p>
        </p:txBody>
      </p:sp>
      <p:sp>
        <p:nvSpPr>
          <p:cNvPr id="8" name="Text 5"/>
          <p:cNvSpPr/>
          <p:nvPr/>
        </p:nvSpPr>
        <p:spPr>
          <a:xfrm>
            <a:off x="8913376" y="3719155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2010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8913376" y="4214693"/>
            <a:ext cx="22900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E-commerce as percentage of total sales</a:t>
            </a:r>
            <a:endParaRPr lang="en-US" sz="1850" dirty="0"/>
          </a:p>
        </p:txBody>
      </p:sp>
      <p:sp>
        <p:nvSpPr>
          <p:cNvPr id="10" name="Text 7"/>
          <p:cNvSpPr/>
          <p:nvPr/>
        </p:nvSpPr>
        <p:spPr>
          <a:xfrm>
            <a:off x="11502628" y="2630210"/>
            <a:ext cx="2290048" cy="7898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200"/>
              </a:lnSpc>
              <a:buNone/>
            </a:pPr>
            <a:r>
              <a:rPr lang="en-US" sz="6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16%</a:t>
            </a:r>
            <a:endParaRPr lang="en-US" sz="6200" dirty="0"/>
          </a:p>
        </p:txBody>
      </p:sp>
      <p:sp>
        <p:nvSpPr>
          <p:cNvPr id="11" name="Text 8"/>
          <p:cNvSpPr/>
          <p:nvPr/>
        </p:nvSpPr>
        <p:spPr>
          <a:xfrm>
            <a:off x="11502628" y="3719155"/>
            <a:ext cx="229004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2024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1502628" y="4214693"/>
            <a:ext cx="2290048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E-commerce as percentage of total sales</a:t>
            </a:r>
            <a:endParaRPr lang="en-US" sz="1850" dirty="0"/>
          </a:p>
        </p:txBody>
      </p:sp>
      <p:sp>
        <p:nvSpPr>
          <p:cNvPr id="13" name="Text 10"/>
          <p:cNvSpPr/>
          <p:nvPr/>
        </p:nvSpPr>
        <p:spPr>
          <a:xfrm>
            <a:off x="6324124" y="5632966"/>
            <a:ext cx="7468553" cy="11490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Retail space demand is driven by retail sales and consumption, but e-commerce growth has reduced traditional space needs. Sales data must be adjusted for online shopping trends.</a:t>
            </a:r>
            <a:endParaRPr lang="en-US" sz="18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3364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4856" y="593169"/>
            <a:ext cx="7634288" cy="126873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950"/>
              </a:lnSpc>
              <a:buNone/>
            </a:pPr>
            <a:r>
              <a:rPr lang="en-US" sz="3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Demand Drivers by Property Type</a:t>
            </a:r>
            <a:endParaRPr lang="en-US" sz="3950" dirty="0"/>
          </a:p>
        </p:txBody>
      </p:sp>
      <p:sp>
        <p:nvSpPr>
          <p:cNvPr id="4" name="Shape 1"/>
          <p:cNvSpPr/>
          <p:nvPr/>
        </p:nvSpPr>
        <p:spPr>
          <a:xfrm>
            <a:off x="754856" y="2185392"/>
            <a:ext cx="7634288" cy="5455087"/>
          </a:xfrm>
          <a:prstGeom prst="roundRect">
            <a:avLst>
              <a:gd name="adj" fmla="val 593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" name="Shape 2"/>
          <p:cNvSpPr/>
          <p:nvPr/>
        </p:nvSpPr>
        <p:spPr>
          <a:xfrm>
            <a:off x="762476" y="2193012"/>
            <a:ext cx="7618214" cy="61900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6" name="Text 3"/>
          <p:cNvSpPr/>
          <p:nvPr/>
        </p:nvSpPr>
        <p:spPr>
          <a:xfrm>
            <a:off x="978932" y="2329934"/>
            <a:ext cx="210407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Type</a:t>
            </a:r>
            <a:endParaRPr lang="en-US" sz="1650" dirty="0"/>
          </a:p>
        </p:txBody>
      </p:sp>
      <p:sp>
        <p:nvSpPr>
          <p:cNvPr id="7" name="Text 4"/>
          <p:cNvSpPr/>
          <p:nvPr/>
        </p:nvSpPr>
        <p:spPr>
          <a:xfrm>
            <a:off x="3521869" y="2329934"/>
            <a:ext cx="210026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Primary Drivers</a:t>
            </a:r>
            <a:endParaRPr lang="en-US" sz="1650" dirty="0"/>
          </a:p>
        </p:txBody>
      </p:sp>
      <p:sp>
        <p:nvSpPr>
          <p:cNvPr id="8" name="Text 5"/>
          <p:cNvSpPr/>
          <p:nvPr/>
        </p:nvSpPr>
        <p:spPr>
          <a:xfrm>
            <a:off x="6060996" y="2329934"/>
            <a:ext cx="210407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Secondary Drivers</a:t>
            </a:r>
            <a:endParaRPr lang="en-US" sz="1650" dirty="0"/>
          </a:p>
        </p:txBody>
      </p:sp>
      <p:sp>
        <p:nvSpPr>
          <p:cNvPr id="9" name="Shape 6"/>
          <p:cNvSpPr/>
          <p:nvPr/>
        </p:nvSpPr>
        <p:spPr>
          <a:xfrm>
            <a:off x="762476" y="2812018"/>
            <a:ext cx="7618214" cy="96416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0" name="Text 7"/>
          <p:cNvSpPr/>
          <p:nvPr/>
        </p:nvSpPr>
        <p:spPr>
          <a:xfrm>
            <a:off x="978932" y="2948940"/>
            <a:ext cx="210407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Office</a:t>
            </a:r>
            <a:endParaRPr lang="en-US" sz="1650" dirty="0"/>
          </a:p>
        </p:txBody>
      </p:sp>
      <p:sp>
        <p:nvSpPr>
          <p:cNvPr id="11" name="Text 8"/>
          <p:cNvSpPr/>
          <p:nvPr/>
        </p:nvSpPr>
        <p:spPr>
          <a:xfrm>
            <a:off x="3521869" y="2948940"/>
            <a:ext cx="210026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FIRE Employment</a:t>
            </a:r>
            <a:endParaRPr lang="en-US" sz="1650" dirty="0"/>
          </a:p>
        </p:txBody>
      </p:sp>
      <p:sp>
        <p:nvSpPr>
          <p:cNvPr id="12" name="Text 9"/>
          <p:cNvSpPr/>
          <p:nvPr/>
        </p:nvSpPr>
        <p:spPr>
          <a:xfrm>
            <a:off x="6060996" y="2948940"/>
            <a:ext cx="2104073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Public Administration</a:t>
            </a:r>
            <a:endParaRPr lang="en-US" sz="1650" dirty="0"/>
          </a:p>
        </p:txBody>
      </p:sp>
      <p:sp>
        <p:nvSpPr>
          <p:cNvPr id="13" name="Shape 10"/>
          <p:cNvSpPr/>
          <p:nvPr/>
        </p:nvSpPr>
        <p:spPr>
          <a:xfrm>
            <a:off x="762476" y="3776186"/>
            <a:ext cx="7618214" cy="96416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978932" y="3913108"/>
            <a:ext cx="210407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Multi-Family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3521869" y="3913108"/>
            <a:ext cx="210026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Population Growth</a:t>
            </a:r>
            <a:endParaRPr lang="en-US" sz="1650" dirty="0"/>
          </a:p>
        </p:txBody>
      </p:sp>
      <p:sp>
        <p:nvSpPr>
          <p:cNvPr id="16" name="Text 13"/>
          <p:cNvSpPr/>
          <p:nvPr/>
        </p:nvSpPr>
        <p:spPr>
          <a:xfrm>
            <a:off x="6060996" y="3913108"/>
            <a:ext cx="2104073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Young Population, Blue-collar Jobs</a:t>
            </a:r>
            <a:endParaRPr lang="en-US" sz="1650" dirty="0"/>
          </a:p>
        </p:txBody>
      </p:sp>
      <p:sp>
        <p:nvSpPr>
          <p:cNvPr id="17" name="Shape 14"/>
          <p:cNvSpPr/>
          <p:nvPr/>
        </p:nvSpPr>
        <p:spPr>
          <a:xfrm>
            <a:off x="762476" y="4740354"/>
            <a:ext cx="7618214" cy="96416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8" name="Text 15"/>
          <p:cNvSpPr/>
          <p:nvPr/>
        </p:nvSpPr>
        <p:spPr>
          <a:xfrm>
            <a:off x="978932" y="4877276"/>
            <a:ext cx="210407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Retail</a:t>
            </a:r>
            <a:endParaRPr lang="en-US" sz="1650" dirty="0"/>
          </a:p>
        </p:txBody>
      </p:sp>
      <p:sp>
        <p:nvSpPr>
          <p:cNvPr id="19" name="Text 16"/>
          <p:cNvSpPr/>
          <p:nvPr/>
        </p:nvSpPr>
        <p:spPr>
          <a:xfrm>
            <a:off x="3521869" y="4877276"/>
            <a:ext cx="210026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Retail Sales</a:t>
            </a:r>
            <a:endParaRPr lang="en-US" sz="1650" dirty="0"/>
          </a:p>
        </p:txBody>
      </p:sp>
      <p:sp>
        <p:nvSpPr>
          <p:cNvPr id="20" name="Text 17"/>
          <p:cNvSpPr/>
          <p:nvPr/>
        </p:nvSpPr>
        <p:spPr>
          <a:xfrm>
            <a:off x="6060996" y="4877276"/>
            <a:ext cx="2104073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Disposable Income, Employment</a:t>
            </a:r>
            <a:endParaRPr lang="en-US" sz="1650" dirty="0"/>
          </a:p>
        </p:txBody>
      </p:sp>
      <p:sp>
        <p:nvSpPr>
          <p:cNvPr id="21" name="Shape 18"/>
          <p:cNvSpPr/>
          <p:nvPr/>
        </p:nvSpPr>
        <p:spPr>
          <a:xfrm>
            <a:off x="762476" y="5704523"/>
            <a:ext cx="7618214" cy="964168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2" name="Text 19"/>
          <p:cNvSpPr/>
          <p:nvPr/>
        </p:nvSpPr>
        <p:spPr>
          <a:xfrm>
            <a:off x="978932" y="5841444"/>
            <a:ext cx="210407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Warehouse</a:t>
            </a:r>
            <a:endParaRPr lang="en-US" sz="1650" dirty="0"/>
          </a:p>
        </p:txBody>
      </p:sp>
      <p:sp>
        <p:nvSpPr>
          <p:cNvPr id="23" name="Text 20"/>
          <p:cNvSpPr/>
          <p:nvPr/>
        </p:nvSpPr>
        <p:spPr>
          <a:xfrm>
            <a:off x="3521869" y="5841444"/>
            <a:ext cx="210026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Inventory Needs</a:t>
            </a:r>
            <a:endParaRPr lang="en-US" sz="1650" dirty="0"/>
          </a:p>
        </p:txBody>
      </p:sp>
      <p:sp>
        <p:nvSpPr>
          <p:cNvPr id="24" name="Text 21"/>
          <p:cNvSpPr/>
          <p:nvPr/>
        </p:nvSpPr>
        <p:spPr>
          <a:xfrm>
            <a:off x="6060996" y="5841444"/>
            <a:ext cx="2104073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Transportation Employment</a:t>
            </a:r>
            <a:endParaRPr lang="en-US" sz="1650" dirty="0"/>
          </a:p>
        </p:txBody>
      </p:sp>
      <p:sp>
        <p:nvSpPr>
          <p:cNvPr id="25" name="Shape 22"/>
          <p:cNvSpPr/>
          <p:nvPr/>
        </p:nvSpPr>
        <p:spPr>
          <a:xfrm>
            <a:off x="762476" y="6668691"/>
            <a:ext cx="7618214" cy="964168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26" name="Text 23"/>
          <p:cNvSpPr/>
          <p:nvPr/>
        </p:nvSpPr>
        <p:spPr>
          <a:xfrm>
            <a:off x="978932" y="6805613"/>
            <a:ext cx="210407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Single-Family</a:t>
            </a:r>
            <a:endParaRPr lang="en-US" sz="1650" dirty="0"/>
          </a:p>
        </p:txBody>
      </p:sp>
      <p:sp>
        <p:nvSpPr>
          <p:cNvPr id="27" name="Text 24"/>
          <p:cNvSpPr/>
          <p:nvPr/>
        </p:nvSpPr>
        <p:spPr>
          <a:xfrm>
            <a:off x="3521869" y="6805613"/>
            <a:ext cx="2100263" cy="3451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Population</a:t>
            </a:r>
            <a:endParaRPr lang="en-US" sz="1650" dirty="0"/>
          </a:p>
        </p:txBody>
      </p:sp>
      <p:sp>
        <p:nvSpPr>
          <p:cNvPr id="28" name="Text 25"/>
          <p:cNvSpPr/>
          <p:nvPr/>
        </p:nvSpPr>
        <p:spPr>
          <a:xfrm>
            <a:off x="6060996" y="6805613"/>
            <a:ext cx="2104073" cy="690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6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Interest Rates, Employment</a:t>
            </a:r>
            <a:endParaRPr lang="en-US" sz="16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6401514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Market Cycles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1872972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Rising Demand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47561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Absorption exceeds construction, vacancy falls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516" y="3183969"/>
            <a:ext cx="358140" cy="44767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941243" y="30435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Rising Rents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941243" y="3539133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Low vacancy triggers rent increases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4388" y="3569732"/>
            <a:ext cx="358140" cy="447675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941243" y="549009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New Construction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941243" y="5985629"/>
            <a:ext cx="38514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High rents stimulate development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8625" y="5780603"/>
            <a:ext cx="358140" cy="447675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1872972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Oversupply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794177"/>
            <a:ext cx="3851434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Construction exceeds absorption, vacancy rises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7753" y="5394841"/>
            <a:ext cx="358140" cy="4476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88194" y="951905"/>
            <a:ext cx="7423904" cy="662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Understanding Market Analysis</a:t>
            </a:r>
            <a:endParaRPr lang="en-US" sz="4150" dirty="0"/>
          </a:p>
        </p:txBody>
      </p:sp>
      <p:sp>
        <p:nvSpPr>
          <p:cNvPr id="4" name="Shape 1"/>
          <p:cNvSpPr/>
          <p:nvPr/>
        </p:nvSpPr>
        <p:spPr>
          <a:xfrm>
            <a:off x="788194" y="1951911"/>
            <a:ext cx="506611" cy="50661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1519952" y="2029301"/>
            <a:ext cx="2649379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Purpose</a:t>
            </a:r>
            <a:endParaRPr lang="en-US" sz="2050" dirty="0"/>
          </a:p>
        </p:txBody>
      </p:sp>
      <p:sp>
        <p:nvSpPr>
          <p:cNvPr id="6" name="Text 3"/>
          <p:cNvSpPr/>
          <p:nvPr/>
        </p:nvSpPr>
        <p:spPr>
          <a:xfrm>
            <a:off x="1519952" y="2495431"/>
            <a:ext cx="6835854" cy="72032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Quantitative or qualitative characterization of supply and demand in a specific space usage market.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88194" y="3666053"/>
            <a:ext cx="506611" cy="50661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1519952" y="3743444"/>
            <a:ext cx="2649379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Primary Goal</a:t>
            </a:r>
            <a:endParaRPr lang="en-US" sz="2050" dirty="0"/>
          </a:p>
        </p:txBody>
      </p:sp>
      <p:sp>
        <p:nvSpPr>
          <p:cNvPr id="9" name="Text 6"/>
          <p:cNvSpPr/>
          <p:nvPr/>
        </p:nvSpPr>
        <p:spPr>
          <a:xfrm>
            <a:off x="1519952" y="4209574"/>
            <a:ext cx="6835854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Forecast rent and price trends for investment decisions.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88194" y="5020032"/>
            <a:ext cx="506611" cy="50661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1519952" y="5097423"/>
            <a:ext cx="2649379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Types</a:t>
            </a:r>
            <a:endParaRPr lang="en-US" sz="2050" dirty="0"/>
          </a:p>
        </p:txBody>
      </p:sp>
      <p:sp>
        <p:nvSpPr>
          <p:cNvPr id="12" name="Text 9"/>
          <p:cNvSpPr/>
          <p:nvPr/>
        </p:nvSpPr>
        <p:spPr>
          <a:xfrm>
            <a:off x="1519952" y="5563553"/>
            <a:ext cx="6835854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Multi-family, office, retail, industrial, and specialty properties.</a:t>
            </a:r>
            <a:endParaRPr lang="en-US" sz="1750" dirty="0"/>
          </a:p>
        </p:txBody>
      </p:sp>
      <p:sp>
        <p:nvSpPr>
          <p:cNvPr id="13" name="Shape 10"/>
          <p:cNvSpPr/>
          <p:nvPr/>
        </p:nvSpPr>
        <p:spPr>
          <a:xfrm>
            <a:off x="788194" y="6374011"/>
            <a:ext cx="506611" cy="506611"/>
          </a:xfrm>
          <a:prstGeom prst="roundRect">
            <a:avLst>
              <a:gd name="adj" fmla="val 6668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1519952" y="6451402"/>
            <a:ext cx="2649379" cy="331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Scope</a:t>
            </a:r>
            <a:endParaRPr lang="en-US" sz="2050" dirty="0"/>
          </a:p>
        </p:txBody>
      </p:sp>
      <p:sp>
        <p:nvSpPr>
          <p:cNvPr id="15" name="Text 12"/>
          <p:cNvSpPr/>
          <p:nvPr/>
        </p:nvSpPr>
        <p:spPr>
          <a:xfrm>
            <a:off x="1519952" y="6917531"/>
            <a:ext cx="6835854" cy="3601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Typically conducted at metro level with 5-10 year horizon.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500188"/>
            <a:ext cx="77638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Cyclical Market Characteristics</a:t>
            </a:r>
            <a:endParaRPr lang="en-US" sz="44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724" y="2682954"/>
            <a:ext cx="4118848" cy="254555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4" y="5467826"/>
            <a:ext cx="283047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Construction Volatility</a:t>
            </a:r>
            <a:endParaRPr lang="en-US" sz="2200" dirty="0"/>
          </a:p>
        </p:txBody>
      </p:sp>
      <p:sp>
        <p:nvSpPr>
          <p:cNvPr id="5" name="Text 2"/>
          <p:cNvSpPr/>
          <p:nvPr/>
        </p:nvSpPr>
        <p:spPr>
          <a:xfrm>
            <a:off x="837724" y="5963364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Cycles are more exaggerated in construction than in rents or vacancy.</a:t>
            </a:r>
            <a:endParaRPr lang="en-US" sz="18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776" y="2682954"/>
            <a:ext cx="4118848" cy="2545556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255776" y="54678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Leading Indicators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5255776" y="5963364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Vacancy cycle leads rent cycle slightly; vacancy peaks before rent bottoms.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3828" y="2682954"/>
            <a:ext cx="4118848" cy="2545556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673828" y="546782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Independent Cycles</a:t>
            </a:r>
            <a:endParaRPr lang="en-US" sz="2200" dirty="0"/>
          </a:p>
        </p:txBody>
      </p:sp>
      <p:sp>
        <p:nvSpPr>
          <p:cNvPr id="11" name="Text 6"/>
          <p:cNvSpPr/>
          <p:nvPr/>
        </p:nvSpPr>
        <p:spPr>
          <a:xfrm>
            <a:off x="9673828" y="5963364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Real estate cycles may differ from underlying business cycles.</a:t>
            </a:r>
            <a:endParaRPr lang="en-US" sz="18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0661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3775" y="2937629"/>
            <a:ext cx="4530209" cy="56626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Key Takeaways</a:t>
            </a:r>
            <a:endParaRPr lang="en-US" sz="3550" dirty="0"/>
          </a:p>
        </p:txBody>
      </p:sp>
      <p:sp>
        <p:nvSpPr>
          <p:cNvPr id="4" name="Shape 1"/>
          <p:cNvSpPr/>
          <p:nvPr/>
        </p:nvSpPr>
        <p:spPr>
          <a:xfrm>
            <a:off x="673775" y="4081343"/>
            <a:ext cx="6569273" cy="192524"/>
          </a:xfrm>
          <a:prstGeom prst="roundRect">
            <a:avLst>
              <a:gd name="adj" fmla="val 15001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866299" y="4466392"/>
            <a:ext cx="2265045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Define Your Market</a:t>
            </a: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866299" y="4864894"/>
            <a:ext cx="6184225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Specify geographic scope, property type, and temporal range for analysis.</a:t>
            </a:r>
            <a:endParaRPr lang="en-US" sz="1500" dirty="0"/>
          </a:p>
        </p:txBody>
      </p:sp>
      <p:sp>
        <p:nvSpPr>
          <p:cNvPr id="7" name="Shape 4"/>
          <p:cNvSpPr/>
          <p:nvPr/>
        </p:nvSpPr>
        <p:spPr>
          <a:xfrm>
            <a:off x="7387352" y="3792617"/>
            <a:ext cx="6569273" cy="192524"/>
          </a:xfrm>
          <a:prstGeom prst="roundRect">
            <a:avLst>
              <a:gd name="adj" fmla="val 15001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579876" y="4177665"/>
            <a:ext cx="2265045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Track Key Indicators</a:t>
            </a: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7579876" y="4576167"/>
            <a:ext cx="6184225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Monitor construction, absorption, vacancy, and rent to understand market dynamics.</a:t>
            </a:r>
            <a:endParaRPr lang="en-US" sz="1500" dirty="0"/>
          </a:p>
        </p:txBody>
      </p:sp>
      <p:sp>
        <p:nvSpPr>
          <p:cNvPr id="10" name="Shape 7"/>
          <p:cNvSpPr/>
          <p:nvPr/>
        </p:nvSpPr>
        <p:spPr>
          <a:xfrm>
            <a:off x="673775" y="6106478"/>
            <a:ext cx="6569273" cy="192524"/>
          </a:xfrm>
          <a:prstGeom prst="roundRect">
            <a:avLst>
              <a:gd name="adj" fmla="val 15001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66299" y="6491526"/>
            <a:ext cx="2520791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Identify Demand Drivers</a:t>
            </a:r>
            <a:endParaRPr lang="en-US" sz="1750" dirty="0"/>
          </a:p>
        </p:txBody>
      </p:sp>
      <p:sp>
        <p:nvSpPr>
          <p:cNvPr id="12" name="Text 9"/>
          <p:cNvSpPr/>
          <p:nvPr/>
        </p:nvSpPr>
        <p:spPr>
          <a:xfrm>
            <a:off x="866299" y="6890028"/>
            <a:ext cx="6184225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Focus on property-specific drivers like employment, population, or sales.</a:t>
            </a:r>
            <a:endParaRPr lang="en-US" sz="1500" dirty="0"/>
          </a:p>
        </p:txBody>
      </p:sp>
      <p:sp>
        <p:nvSpPr>
          <p:cNvPr id="13" name="Shape 10"/>
          <p:cNvSpPr/>
          <p:nvPr/>
        </p:nvSpPr>
        <p:spPr>
          <a:xfrm>
            <a:off x="7387352" y="5817751"/>
            <a:ext cx="6569273" cy="192524"/>
          </a:xfrm>
          <a:prstGeom prst="roundRect">
            <a:avLst>
              <a:gd name="adj" fmla="val 15001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579876" y="6202799"/>
            <a:ext cx="2265045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Anticipate Cycles</a:t>
            </a:r>
            <a:endParaRPr lang="en-US" sz="1750" dirty="0"/>
          </a:p>
        </p:txBody>
      </p:sp>
      <p:sp>
        <p:nvSpPr>
          <p:cNvPr id="15" name="Text 12"/>
          <p:cNvSpPr/>
          <p:nvPr/>
        </p:nvSpPr>
        <p:spPr>
          <a:xfrm>
            <a:off x="7579876" y="6601301"/>
            <a:ext cx="6184225" cy="6160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Understand that real estate markets are inherently cyclical with predictable patterns.</a:t>
            </a:r>
            <a:endParaRPr lang="en-US" sz="15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2168723"/>
            <a:ext cx="852463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Micro vs. General Market Analysis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4710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Micro-Level Analysis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406229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Focuses on specific sites or users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66070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Feasibility analysis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12742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Site analysis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59415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Individual building assessment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471029"/>
            <a:ext cx="305312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General Market Analysis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4062293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Broader characterization of markets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66070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Quantifies supply and demand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5127427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Forecasts rents and vacancies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594152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Examines market-wide trends</a:t>
            </a:r>
            <a:endParaRPr lang="en-US" sz="18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256348"/>
            <a:ext cx="6704528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Defining Market Segments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2231946" y="2852023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Geographic Scope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347561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Metropolitan level or narrower (quadrant, neighborhood)</a:t>
            </a:r>
            <a:endParaRPr lang="en-US" sz="18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266" y="3670221"/>
            <a:ext cx="336590" cy="420767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582269" y="3043595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Property Type</a:t>
            </a:r>
            <a:endParaRPr lang="en-US" sz="2200" dirty="0"/>
          </a:p>
        </p:txBody>
      </p:sp>
      <p:sp>
        <p:nvSpPr>
          <p:cNvPr id="8" name="Text 4"/>
          <p:cNvSpPr/>
          <p:nvPr/>
        </p:nvSpPr>
        <p:spPr>
          <a:xfrm>
            <a:off x="9582269" y="3539133"/>
            <a:ext cx="421040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Office, retail, multi-family, industrial</a:t>
            </a:r>
            <a:endParaRPr lang="en-US" sz="18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2306" y="3670221"/>
            <a:ext cx="336590" cy="420767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9582269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Quality Class</a:t>
            </a:r>
            <a:endParaRPr lang="en-US" sz="2200" dirty="0"/>
          </a:p>
        </p:txBody>
      </p:sp>
      <p:sp>
        <p:nvSpPr>
          <p:cNvPr id="12" name="Text 6"/>
          <p:cNvSpPr/>
          <p:nvPr/>
        </p:nvSpPr>
        <p:spPr>
          <a:xfrm>
            <a:off x="9582269" y="5794177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Class A, B, or C properties at different price points</a:t>
            </a:r>
            <a:endParaRPr lang="en-US" sz="1850" dirty="0"/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306" y="5321260"/>
            <a:ext cx="336590" cy="420767"/>
          </a:xfrm>
          <a:prstGeom prst="rect">
            <a:avLst/>
          </a:prstGeom>
        </p:spPr>
      </p:pic>
      <p:sp>
        <p:nvSpPr>
          <p:cNvPr id="15" name="Text 7"/>
          <p:cNvSpPr/>
          <p:nvPr/>
        </p:nvSpPr>
        <p:spPr>
          <a:xfrm>
            <a:off x="2231946" y="529863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Temporal Range</a:t>
            </a:r>
            <a:endParaRPr lang="en-US" sz="2200" dirty="0"/>
          </a:p>
        </p:txBody>
      </p:sp>
      <p:sp>
        <p:nvSpPr>
          <p:cNvPr id="16" name="Text 8"/>
          <p:cNvSpPr/>
          <p:nvPr/>
        </p:nvSpPr>
        <p:spPr>
          <a:xfrm>
            <a:off x="837724" y="5794177"/>
            <a:ext cx="421040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Historical analysis and future forecasts (5-10 years)</a:t>
            </a:r>
            <a:endParaRPr lang="en-US" sz="1850" dirty="0"/>
          </a:p>
        </p:txBody>
      </p:sp>
      <p:pic>
        <p:nvPicPr>
          <p:cNvPr id="1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48131" y="2439114"/>
            <a:ext cx="4534138" cy="4534138"/>
          </a:xfrm>
          <a:prstGeom prst="rect">
            <a:avLst/>
          </a:prstGeom>
        </p:spPr>
      </p:pic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21266" y="5321260"/>
            <a:ext cx="336590" cy="42076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73951" y="372903"/>
            <a:ext cx="12032115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Structural Approach to Rent Forecasting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410" y="1713963"/>
            <a:ext cx="1196816" cy="143625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610131" y="174593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Rent = f(Vacancy)</a:t>
            </a:r>
            <a:endParaRPr lang="en-US" sz="2200" dirty="0"/>
          </a:p>
        </p:txBody>
      </p:sp>
      <p:sp>
        <p:nvSpPr>
          <p:cNvPr id="6" name="Text 2"/>
          <p:cNvSpPr/>
          <p:nvPr/>
        </p:nvSpPr>
        <p:spPr>
          <a:xfrm>
            <a:off x="7610131" y="2695338"/>
            <a:ext cx="60324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Vacancy and sublet space drives rent levels</a:t>
            </a:r>
            <a:endParaRPr lang="en-US" sz="18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8410" y="3906405"/>
            <a:ext cx="1196816" cy="143625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610131" y="3816789"/>
            <a:ext cx="437649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Occupied Space = f(Rent, Demand)</a:t>
            </a:r>
            <a:endParaRPr lang="en-US" sz="2200" dirty="0"/>
          </a:p>
        </p:txBody>
      </p:sp>
      <p:sp>
        <p:nvSpPr>
          <p:cNvPr id="9" name="Text 4"/>
          <p:cNvSpPr/>
          <p:nvPr/>
        </p:nvSpPr>
        <p:spPr>
          <a:xfrm>
            <a:off x="7610130" y="4573310"/>
            <a:ext cx="60324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Space usage relates to demand and rent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8410" y="5716429"/>
            <a:ext cx="1196816" cy="143625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610130" y="5518787"/>
            <a:ext cx="3932634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Construction = f(Rent, Vacancy) </a:t>
            </a:r>
          </a:p>
        </p:txBody>
      </p:sp>
      <p:sp>
        <p:nvSpPr>
          <p:cNvPr id="12" name="Text 6"/>
          <p:cNvSpPr/>
          <p:nvPr/>
        </p:nvSpPr>
        <p:spPr>
          <a:xfrm>
            <a:off x="7610129" y="6452655"/>
            <a:ext cx="60324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Development responds to profitability signals where</a:t>
            </a:r>
          </a:p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</a:rPr>
              <a:t>Value exceeds cost to create new space or upgrade space.</a:t>
            </a:r>
            <a:endParaRPr lang="en-US" sz="18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087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58428" y="3304699"/>
            <a:ext cx="5098971" cy="6373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000"/>
              </a:lnSpc>
              <a:buNone/>
            </a:pPr>
            <a:r>
              <a:rPr lang="en-US" sz="40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Key Physical Variables</a:t>
            </a:r>
            <a:endParaRPr lang="en-US" sz="4000" dirty="0"/>
          </a:p>
        </p:txBody>
      </p:sp>
      <p:sp>
        <p:nvSpPr>
          <p:cNvPr id="4" name="Shape 1"/>
          <p:cNvSpPr/>
          <p:nvPr/>
        </p:nvSpPr>
        <p:spPr>
          <a:xfrm>
            <a:off x="758428" y="4267081"/>
            <a:ext cx="6448425" cy="1575435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5" name="Text 2"/>
          <p:cNvSpPr/>
          <p:nvPr/>
        </p:nvSpPr>
        <p:spPr>
          <a:xfrm>
            <a:off x="975122" y="4483775"/>
            <a:ext cx="2549485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Construction</a:t>
            </a:r>
            <a:endParaRPr lang="en-US" sz="2000" dirty="0"/>
          </a:p>
        </p:txBody>
      </p:sp>
      <p:sp>
        <p:nvSpPr>
          <p:cNvPr id="6" name="Text 3"/>
          <p:cNvSpPr/>
          <p:nvPr/>
        </p:nvSpPr>
        <p:spPr>
          <a:xfrm>
            <a:off x="975122" y="4932402"/>
            <a:ext cx="60150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Addition of new supply to the stock of space available in the market.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7423547" y="4267081"/>
            <a:ext cx="6448425" cy="1575435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Text 5"/>
          <p:cNvSpPr/>
          <p:nvPr/>
        </p:nvSpPr>
        <p:spPr>
          <a:xfrm>
            <a:off x="7640241" y="4483775"/>
            <a:ext cx="2549485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Absorption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640241" y="4932402"/>
            <a:ext cx="60150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Amount of additional space occupied per year, indicating demand activity.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758428" y="6059210"/>
            <a:ext cx="6448425" cy="1575435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975122" y="6275903"/>
            <a:ext cx="2549485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Vacancy Rate</a:t>
            </a:r>
            <a:endParaRPr lang="en-US" sz="2000" dirty="0"/>
          </a:p>
        </p:txBody>
      </p:sp>
      <p:sp>
        <p:nvSpPr>
          <p:cNvPr id="12" name="Text 9"/>
          <p:cNvSpPr/>
          <p:nvPr/>
        </p:nvSpPr>
        <p:spPr>
          <a:xfrm>
            <a:off x="975122" y="6724531"/>
            <a:ext cx="60150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Percentage of stock not currently occupied, reflecting supply-demand balance.</a:t>
            </a:r>
            <a:endParaRPr lang="en-US" sz="1700" dirty="0"/>
          </a:p>
        </p:txBody>
      </p:sp>
      <p:sp>
        <p:nvSpPr>
          <p:cNvPr id="13" name="Shape 10"/>
          <p:cNvSpPr/>
          <p:nvPr/>
        </p:nvSpPr>
        <p:spPr>
          <a:xfrm>
            <a:off x="7423547" y="6059210"/>
            <a:ext cx="6448425" cy="1575435"/>
          </a:xfrm>
          <a:prstGeom prst="roundRect">
            <a:avLst>
              <a:gd name="adj" fmla="val 2063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4" name="Text 11"/>
          <p:cNvSpPr/>
          <p:nvPr/>
        </p:nvSpPr>
        <p:spPr>
          <a:xfrm>
            <a:off x="7640241" y="6275903"/>
            <a:ext cx="2549485" cy="31861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Rent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7640241" y="6724531"/>
            <a:ext cx="6015038" cy="6934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17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Rent level charged on typical new leases, the key economic indicator.</a:t>
            </a:r>
            <a:endParaRPr lang="en-US" sz="17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1977152"/>
            <a:ext cx="6758583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Understanding Absorption</a:t>
            </a:r>
            <a:endParaRPr lang="en-US" sz="4400" dirty="0"/>
          </a:p>
        </p:txBody>
      </p:sp>
      <p:sp>
        <p:nvSpPr>
          <p:cNvPr id="3" name="Text 1"/>
          <p:cNvSpPr/>
          <p:nvPr/>
        </p:nvSpPr>
        <p:spPr>
          <a:xfrm>
            <a:off x="837724" y="32794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Gross Absorption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837724" y="387072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Total amount of space for which leases were signed during a period.</a:t>
            </a:r>
            <a:endParaRPr lang="en-US" sz="1850" dirty="0"/>
          </a:p>
        </p:txBody>
      </p:sp>
      <p:sp>
        <p:nvSpPr>
          <p:cNvPr id="5" name="Text 3"/>
          <p:cNvSpPr/>
          <p:nvPr/>
        </p:nvSpPr>
        <p:spPr>
          <a:xfrm>
            <a:off x="837724" y="485215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Measures transaction volume</a:t>
            </a:r>
            <a:endParaRPr lang="en-US" sz="1850" dirty="0"/>
          </a:p>
        </p:txBody>
      </p:sp>
      <p:sp>
        <p:nvSpPr>
          <p:cNvPr id="6" name="Text 4"/>
          <p:cNvSpPr/>
          <p:nvPr/>
        </p:nvSpPr>
        <p:spPr>
          <a:xfrm>
            <a:off x="837724" y="531887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Includes internal market moves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837724" y="578560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Relevant for brokerage services</a:t>
            </a:r>
            <a:endParaRPr lang="en-US" sz="1850" dirty="0"/>
          </a:p>
        </p:txBody>
      </p:sp>
      <p:sp>
        <p:nvSpPr>
          <p:cNvPr id="8" name="Text 6"/>
          <p:cNvSpPr/>
          <p:nvPr/>
        </p:nvSpPr>
        <p:spPr>
          <a:xfrm>
            <a:off x="7614761" y="327945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Net Absorption</a:t>
            </a:r>
            <a:endParaRPr lang="en-US" sz="2200" dirty="0"/>
          </a:p>
        </p:txBody>
      </p:sp>
      <p:sp>
        <p:nvSpPr>
          <p:cNvPr id="9" name="Text 7"/>
          <p:cNvSpPr/>
          <p:nvPr/>
        </p:nvSpPr>
        <p:spPr>
          <a:xfrm>
            <a:off x="7614761" y="3870722"/>
            <a:ext cx="6185535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Net change in the amount of occupied space in the market.</a:t>
            </a:r>
            <a:endParaRPr lang="en-US" sz="1850" dirty="0"/>
          </a:p>
        </p:txBody>
      </p:sp>
      <p:sp>
        <p:nvSpPr>
          <p:cNvPr id="10" name="Text 8"/>
          <p:cNvSpPr/>
          <p:nvPr/>
        </p:nvSpPr>
        <p:spPr>
          <a:xfrm>
            <a:off x="7614761" y="485215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Better measure of true demand growth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7614761" y="5318879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Comparable to net construction</a:t>
            </a:r>
            <a:endParaRPr lang="en-US" sz="1850" dirty="0"/>
          </a:p>
        </p:txBody>
      </p:sp>
      <p:sp>
        <p:nvSpPr>
          <p:cNvPr id="12" name="Text 10"/>
          <p:cNvSpPr/>
          <p:nvPr/>
        </p:nvSpPr>
        <p:spPr>
          <a:xfrm>
            <a:off x="7614761" y="5785604"/>
            <a:ext cx="6185535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3000"/>
              </a:lnSpc>
              <a:buSzPct val="100000"/>
              <a:buChar char="•"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Indicates market direction</a:t>
            </a:r>
            <a:endParaRPr lang="en-US" sz="18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37724" y="850344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Natural Vacancy Rate</a:t>
            </a:r>
            <a:endParaRPr lang="en-US" sz="4400" dirty="0"/>
          </a:p>
        </p:txBody>
      </p:sp>
      <p:sp>
        <p:nvSpPr>
          <p:cNvPr id="3" name="Shape 1"/>
          <p:cNvSpPr/>
          <p:nvPr/>
        </p:nvSpPr>
        <p:spPr>
          <a:xfrm>
            <a:off x="837724" y="2033111"/>
            <a:ext cx="2159079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8909" y="2501265"/>
            <a:ext cx="336590" cy="420767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236119" y="2272427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Search Time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3236119" y="2767965"/>
            <a:ext cx="6172200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Landlords and tenants need time to find optimal matches</a:t>
            </a:r>
            <a:endParaRPr lang="en-US" sz="1850" dirty="0"/>
          </a:p>
        </p:txBody>
      </p:sp>
      <p:sp>
        <p:nvSpPr>
          <p:cNvPr id="7" name="Shape 4"/>
          <p:cNvSpPr/>
          <p:nvPr/>
        </p:nvSpPr>
        <p:spPr>
          <a:xfrm>
            <a:off x="3116461" y="3375065"/>
            <a:ext cx="10556558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8" name="Shape 5"/>
          <p:cNvSpPr/>
          <p:nvPr/>
        </p:nvSpPr>
        <p:spPr>
          <a:xfrm>
            <a:off x="837724" y="3509962"/>
            <a:ext cx="4318278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568" y="3978116"/>
            <a:ext cx="336590" cy="420767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395317" y="3749278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Balance</a:t>
            </a:r>
            <a:endParaRPr lang="en-US" sz="2200" dirty="0"/>
          </a:p>
        </p:txBody>
      </p:sp>
      <p:sp>
        <p:nvSpPr>
          <p:cNvPr id="11" name="Text 7"/>
          <p:cNvSpPr/>
          <p:nvPr/>
        </p:nvSpPr>
        <p:spPr>
          <a:xfrm>
            <a:off x="5395317" y="4244816"/>
            <a:ext cx="603337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Point at which no rent pressure exists in either direction</a:t>
            </a:r>
            <a:endParaRPr lang="en-US" sz="1850" dirty="0"/>
          </a:p>
        </p:txBody>
      </p:sp>
      <p:sp>
        <p:nvSpPr>
          <p:cNvPr id="12" name="Shape 8"/>
          <p:cNvSpPr/>
          <p:nvPr/>
        </p:nvSpPr>
        <p:spPr>
          <a:xfrm>
            <a:off x="5275659" y="4851916"/>
            <a:ext cx="8397359" cy="15240"/>
          </a:xfrm>
          <a:prstGeom prst="roundRect">
            <a:avLst>
              <a:gd name="adj" fmla="val 235611"/>
            </a:avLst>
          </a:prstGeom>
          <a:solidFill>
            <a:srgbClr val="4A6B6A"/>
          </a:solidFill>
          <a:ln/>
        </p:spPr>
        <p:txBody>
          <a:bodyPr/>
          <a:lstStyle/>
          <a:p>
            <a:endParaRPr lang="en-US"/>
          </a:p>
        </p:txBody>
      </p:sp>
      <p:sp>
        <p:nvSpPr>
          <p:cNvPr id="13" name="Shape 9"/>
          <p:cNvSpPr/>
          <p:nvPr/>
        </p:nvSpPr>
        <p:spPr>
          <a:xfrm>
            <a:off x="837724" y="4986814"/>
            <a:ext cx="6477476" cy="1357193"/>
          </a:xfrm>
          <a:prstGeom prst="roundRect">
            <a:avLst>
              <a:gd name="adj" fmla="val 2646"/>
            </a:avLst>
          </a:prstGeom>
          <a:solidFill>
            <a:srgbClr val="315251"/>
          </a:solidFill>
          <a:ln/>
        </p:spPr>
        <p:txBody>
          <a:bodyPr/>
          <a:lstStyle/>
          <a:p>
            <a:endParaRPr lang="en-US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8107" y="5454968"/>
            <a:ext cx="336590" cy="42076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554516" y="5226129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Market Indicator</a:t>
            </a:r>
            <a:endParaRPr lang="en-US" sz="2200" dirty="0"/>
          </a:p>
        </p:txBody>
      </p:sp>
      <p:sp>
        <p:nvSpPr>
          <p:cNvPr id="16" name="Text 11"/>
          <p:cNvSpPr/>
          <p:nvPr/>
        </p:nvSpPr>
        <p:spPr>
          <a:xfrm>
            <a:off x="7554516" y="5721668"/>
            <a:ext cx="427517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Varies by market and changes over time</a:t>
            </a:r>
            <a:endParaRPr lang="en-US" sz="1850" dirty="0"/>
          </a:p>
        </p:txBody>
      </p:sp>
      <p:sp>
        <p:nvSpPr>
          <p:cNvPr id="17" name="Text 12"/>
          <p:cNvSpPr/>
          <p:nvPr/>
        </p:nvSpPr>
        <p:spPr>
          <a:xfrm>
            <a:off x="837724" y="6613207"/>
            <a:ext cx="12954952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185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Zero vacancy indicates suboptimal behavior. Natural vacancy tends to be higher in faster-growing, more volatile markets with fewer constraints on development.  It also varies by market and property type.  I.e. Office is lumpy and has a higher vacancy rate while multifamily has a lower natural vacancy rate. </a:t>
            </a:r>
            <a:endParaRPr lang="en-US" sz="18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9237" y="439341"/>
            <a:ext cx="4542949" cy="4699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FFD9BE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Rent-Vacancy Relationship for Los Angeles Office Market </a:t>
            </a:r>
            <a:endParaRPr lang="en-US" sz="2950" dirty="0"/>
          </a:p>
        </p:txBody>
      </p:sp>
      <p:sp>
        <p:nvSpPr>
          <p:cNvPr id="8" name="Text 5"/>
          <p:cNvSpPr/>
          <p:nvPr/>
        </p:nvSpPr>
        <p:spPr>
          <a:xfrm>
            <a:off x="654771" y="7534456"/>
            <a:ext cx="13511927" cy="2556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When vacancy is below the natural rate, rents rise. When vacancy is above the natural rate, rents fall.</a:t>
            </a:r>
          </a:p>
          <a:p>
            <a:pPr marL="0" indent="0" algn="l">
              <a:lnSpc>
                <a:spcPts val="2000"/>
              </a:lnSpc>
              <a:buNone/>
            </a:pPr>
            <a:r>
              <a:rPr lang="en-US" sz="1600" dirty="0">
                <a:solidFill>
                  <a:srgbClr val="F9EEE7"/>
                </a:solidFill>
                <a:latin typeface="Quattrocento" pitchFamily="34" charset="0"/>
                <a:ea typeface="Quattrocento" pitchFamily="34" charset="-122"/>
                <a:cs typeface="Quattrocento" pitchFamily="34" charset="-120"/>
              </a:rPr>
              <a:t> The rent cycle typically lags behind the vacancy cycle.</a:t>
            </a:r>
            <a:endParaRPr lang="en-US" sz="16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C538B6-07F6-43C3-EB39-25ACE82F5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14" y="1215469"/>
            <a:ext cx="11837910" cy="571742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1037</Words>
  <Application>Microsoft Office PowerPoint</Application>
  <PresentationFormat>Custom</PresentationFormat>
  <Paragraphs>195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Quattrocento</vt:lpstr>
      <vt:lpstr>Arial</vt:lpstr>
      <vt:lpstr>Quattrocento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Norman Miller</cp:lastModifiedBy>
  <cp:revision>2</cp:revision>
  <dcterms:created xsi:type="dcterms:W3CDTF">2025-06-14T20:27:19Z</dcterms:created>
  <dcterms:modified xsi:type="dcterms:W3CDTF">2025-06-16T21:15:06Z</dcterms:modified>
</cp:coreProperties>
</file>