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Quattrocento" panose="02020502030000000404" pitchFamily="18"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2" d="100"/>
          <a:sy n="62" d="100"/>
        </p:scale>
        <p:origin x="984"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man Miller" userId="33eb6ff97e000b03" providerId="LiveId" clId="{2BBF4CE1-DD97-402F-B066-945B137E554E}"/>
    <pc:docChg chg="modSld">
      <pc:chgData name="Norman Miller" userId="33eb6ff97e000b03" providerId="LiveId" clId="{2BBF4CE1-DD97-402F-B066-945B137E554E}" dt="2025-06-16T21:18:38.741" v="29" actId="14100"/>
      <pc:docMkLst>
        <pc:docMk/>
      </pc:docMkLst>
      <pc:sldChg chg="modSp mod">
        <pc:chgData name="Norman Miller" userId="33eb6ff97e000b03" providerId="LiveId" clId="{2BBF4CE1-DD97-402F-B066-945B137E554E}" dt="2025-06-16T21:18:15.082" v="25" actId="20577"/>
        <pc:sldMkLst>
          <pc:docMk/>
          <pc:sldMk cId="0" sldId="266"/>
        </pc:sldMkLst>
        <pc:spChg chg="mod">
          <ac:chgData name="Norman Miller" userId="33eb6ff97e000b03" providerId="LiveId" clId="{2BBF4CE1-DD97-402F-B066-945B137E554E}" dt="2025-06-16T21:17:22.953" v="8" actId="1076"/>
          <ac:spMkLst>
            <pc:docMk/>
            <pc:sldMk cId="0" sldId="266"/>
            <ac:spMk id="4" creationId="{00000000-0000-0000-0000-000000000000}"/>
          </ac:spMkLst>
        </pc:spChg>
        <pc:spChg chg="mod">
          <ac:chgData name="Norman Miller" userId="33eb6ff97e000b03" providerId="LiveId" clId="{2BBF4CE1-DD97-402F-B066-945B137E554E}" dt="2025-06-16T21:17:29.220" v="13" actId="403"/>
          <ac:spMkLst>
            <pc:docMk/>
            <pc:sldMk cId="0" sldId="266"/>
            <ac:spMk id="5" creationId="{00000000-0000-0000-0000-000000000000}"/>
          </ac:spMkLst>
        </pc:spChg>
        <pc:spChg chg="mod">
          <ac:chgData name="Norman Miller" userId="33eb6ff97e000b03" providerId="LiveId" clId="{2BBF4CE1-DD97-402F-B066-945B137E554E}" dt="2025-06-16T21:17:31.903" v="14" actId="14100"/>
          <ac:spMkLst>
            <pc:docMk/>
            <pc:sldMk cId="0" sldId="266"/>
            <ac:spMk id="6" creationId="{00000000-0000-0000-0000-000000000000}"/>
          </ac:spMkLst>
        </pc:spChg>
        <pc:spChg chg="mod">
          <ac:chgData name="Norman Miller" userId="33eb6ff97e000b03" providerId="LiveId" clId="{2BBF4CE1-DD97-402F-B066-945B137E554E}" dt="2025-06-16T21:18:15.082" v="25" actId="20577"/>
          <ac:spMkLst>
            <pc:docMk/>
            <pc:sldMk cId="0" sldId="266"/>
            <ac:spMk id="7" creationId="{00000000-0000-0000-0000-000000000000}"/>
          </ac:spMkLst>
        </pc:spChg>
        <pc:picChg chg="mod">
          <ac:chgData name="Norman Miller" userId="33eb6ff97e000b03" providerId="LiveId" clId="{2BBF4CE1-DD97-402F-B066-945B137E554E}" dt="2025-06-16T21:16:57.617" v="2" actId="1076"/>
          <ac:picMkLst>
            <pc:docMk/>
            <pc:sldMk cId="0" sldId="266"/>
            <ac:picMk id="3" creationId="{00000000-0000-0000-0000-000000000000}"/>
          </ac:picMkLst>
        </pc:picChg>
      </pc:sldChg>
      <pc:sldChg chg="modSp mod">
        <pc:chgData name="Norman Miller" userId="33eb6ff97e000b03" providerId="LiveId" clId="{2BBF4CE1-DD97-402F-B066-945B137E554E}" dt="2025-06-16T21:18:38.741" v="29" actId="14100"/>
        <pc:sldMkLst>
          <pc:docMk/>
          <pc:sldMk cId="0" sldId="269"/>
        </pc:sldMkLst>
        <pc:picChg chg="mod">
          <ac:chgData name="Norman Miller" userId="33eb6ff97e000b03" providerId="LiveId" clId="{2BBF4CE1-DD97-402F-B066-945B137E554E}" dt="2025-06-16T21:18:38.741" v="29" actId="14100"/>
          <ac:picMkLst>
            <pc:docMk/>
            <pc:sldMk cId="0" sldId="269"/>
            <ac:picMk id="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083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2113240"/>
            <a:ext cx="7468553" cy="2112050"/>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Forecasting the Space Market: Estimating Cash Flow Growth</a:t>
            </a:r>
            <a:endParaRPr lang="en-US" sz="4400" dirty="0"/>
          </a:p>
        </p:txBody>
      </p:sp>
      <p:sp>
        <p:nvSpPr>
          <p:cNvPr id="4" name="Text 1"/>
          <p:cNvSpPr/>
          <p:nvPr/>
        </p:nvSpPr>
        <p:spPr>
          <a:xfrm>
            <a:off x="6324124" y="4584263"/>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This presentation explores the essential techniques for forecasting real estate market fundamentals and cash flows. We'll examine how to develop accurate numerical forecasts, understand market dynamics, and account for depreciation in property valuations.</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1995011"/>
            <a:ext cx="6447115"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Vintage and Survivor Bias</a:t>
            </a:r>
            <a:endParaRPr lang="en-US" sz="4400" dirty="0"/>
          </a:p>
        </p:txBody>
      </p:sp>
      <p:sp>
        <p:nvSpPr>
          <p:cNvPr id="3" name="Text 1"/>
          <p:cNvSpPr/>
          <p:nvPr/>
        </p:nvSpPr>
        <p:spPr>
          <a:xfrm>
            <a:off x="837724" y="329731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Vintage Effect</a:t>
            </a:r>
            <a:endParaRPr lang="en-US" sz="2200" dirty="0"/>
          </a:p>
        </p:txBody>
      </p:sp>
      <p:sp>
        <p:nvSpPr>
          <p:cNvPr id="4" name="Text 2"/>
          <p:cNvSpPr/>
          <p:nvPr/>
        </p:nvSpPr>
        <p:spPr>
          <a:xfrm>
            <a:off x="837724" y="3888581"/>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Some architectural styles from specific eras command premium values. Examples include Art Nouveau buildings in New York and canal houses in Amsterdam.</a:t>
            </a:r>
            <a:endParaRPr lang="en-US" sz="1850" dirty="0"/>
          </a:p>
        </p:txBody>
      </p:sp>
      <p:sp>
        <p:nvSpPr>
          <p:cNvPr id="5" name="Text 3"/>
          <p:cNvSpPr/>
          <p:nvPr/>
        </p:nvSpPr>
        <p:spPr>
          <a:xfrm>
            <a:off x="837724" y="5253038"/>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Original, authentic examples have cachet that imparts extra value and can resist some depreciation effects.</a:t>
            </a:r>
            <a:endParaRPr lang="en-US" sz="1850" dirty="0"/>
          </a:p>
        </p:txBody>
      </p:sp>
      <p:sp>
        <p:nvSpPr>
          <p:cNvPr id="6" name="Text 4"/>
          <p:cNvSpPr/>
          <p:nvPr/>
        </p:nvSpPr>
        <p:spPr>
          <a:xfrm>
            <a:off x="7614761" y="329731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Survivor Bias</a:t>
            </a:r>
            <a:endParaRPr lang="en-US" sz="2200" dirty="0"/>
          </a:p>
        </p:txBody>
      </p:sp>
      <p:sp>
        <p:nvSpPr>
          <p:cNvPr id="7" name="Text 5"/>
          <p:cNvSpPr/>
          <p:nvPr/>
        </p:nvSpPr>
        <p:spPr>
          <a:xfrm>
            <a:off x="7614761" y="3888581"/>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Only the best-built properties from earlier eras remain standing today. This creates a false impression that older buildings don't depreciate.</a:t>
            </a:r>
            <a:endParaRPr lang="en-US" sz="1850" dirty="0"/>
          </a:p>
        </p:txBody>
      </p:sp>
      <p:sp>
        <p:nvSpPr>
          <p:cNvPr id="8" name="Text 6"/>
          <p:cNvSpPr/>
          <p:nvPr/>
        </p:nvSpPr>
        <p:spPr>
          <a:xfrm>
            <a:off x="7614761" y="5253038"/>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Data shows only about 20% of commercial buildings developed 200 years ago still exist in their original form.</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550069" y="432197"/>
            <a:ext cx="4851797" cy="462201"/>
          </a:xfrm>
          <a:prstGeom prst="rect">
            <a:avLst/>
          </a:prstGeom>
          <a:noFill/>
          <a:ln/>
        </p:spPr>
        <p:txBody>
          <a:bodyPr wrap="none" lIns="0" tIns="0" rIns="0" bIns="0" rtlCol="0" anchor="t"/>
          <a:lstStyle/>
          <a:p>
            <a:pPr marL="0" indent="0" algn="l">
              <a:lnSpc>
                <a:spcPts val="3600"/>
              </a:lnSpc>
              <a:buNone/>
            </a:pPr>
            <a:r>
              <a:rPr lang="en-US" sz="2900" dirty="0">
                <a:solidFill>
                  <a:srgbClr val="FFD9BE"/>
                </a:solidFill>
                <a:latin typeface="Quattrocento" pitchFamily="34" charset="0"/>
                <a:ea typeface="Quattrocento" pitchFamily="34" charset="-122"/>
                <a:cs typeface="Quattrocento" pitchFamily="34" charset="-120"/>
              </a:rPr>
              <a:t>Rent Depreciation Over Time</a:t>
            </a:r>
            <a:endParaRPr lang="en-US" sz="2900" dirty="0"/>
          </a:p>
        </p:txBody>
      </p:sp>
      <p:pic>
        <p:nvPicPr>
          <p:cNvPr id="3" name="Image 0" descr="preencoded.png"/>
          <p:cNvPicPr>
            <a:picLocks noChangeAspect="1"/>
          </p:cNvPicPr>
          <p:nvPr/>
        </p:nvPicPr>
        <p:blipFill>
          <a:blip r:embed="rId3"/>
          <a:stretch>
            <a:fillRect/>
          </a:stretch>
        </p:blipFill>
        <p:spPr>
          <a:xfrm>
            <a:off x="427916" y="1297460"/>
            <a:ext cx="13530263" cy="5894462"/>
          </a:xfrm>
          <a:prstGeom prst="rect">
            <a:avLst/>
          </a:prstGeom>
        </p:spPr>
      </p:pic>
      <p:sp>
        <p:nvSpPr>
          <p:cNvPr id="4" name="Shape 1"/>
          <p:cNvSpPr/>
          <p:nvPr/>
        </p:nvSpPr>
        <p:spPr>
          <a:xfrm>
            <a:off x="3793526" y="7350180"/>
            <a:ext cx="432486" cy="398144"/>
          </a:xfrm>
          <a:prstGeom prst="roundRect">
            <a:avLst>
              <a:gd name="adj" fmla="val 11636"/>
            </a:avLst>
          </a:prstGeom>
          <a:solidFill>
            <a:srgbClr val="D9491C"/>
          </a:solidFill>
          <a:ln/>
        </p:spPr>
        <p:txBody>
          <a:bodyPr/>
          <a:lstStyle/>
          <a:p>
            <a:endParaRPr lang="en-US"/>
          </a:p>
        </p:txBody>
      </p:sp>
      <p:sp>
        <p:nvSpPr>
          <p:cNvPr id="5" name="Text 2"/>
          <p:cNvSpPr/>
          <p:nvPr/>
        </p:nvSpPr>
        <p:spPr>
          <a:xfrm>
            <a:off x="4499851" y="7456969"/>
            <a:ext cx="1378625" cy="157163"/>
          </a:xfrm>
          <a:prstGeom prst="rect">
            <a:avLst/>
          </a:prstGeom>
          <a:noFill/>
          <a:ln/>
        </p:spPr>
        <p:txBody>
          <a:bodyPr wrap="none" lIns="0" tIns="0" rIns="0" bIns="0" rtlCol="0" anchor="t"/>
          <a:lstStyle/>
          <a:p>
            <a:pPr marL="0" indent="0" algn="l">
              <a:lnSpc>
                <a:spcPts val="1200"/>
              </a:lnSpc>
              <a:buNone/>
            </a:pPr>
            <a:r>
              <a:rPr lang="en-US" sz="2000" dirty="0">
                <a:solidFill>
                  <a:srgbClr val="F9EEE7"/>
                </a:solidFill>
                <a:latin typeface="Quattrocento" pitchFamily="34" charset="0"/>
                <a:ea typeface="Quattrocento" pitchFamily="34" charset="-122"/>
                <a:cs typeface="Quattrocento" pitchFamily="34" charset="-120"/>
              </a:rPr>
              <a:t>Building Age (Years)</a:t>
            </a:r>
            <a:endParaRPr lang="en-US" sz="2000" dirty="0"/>
          </a:p>
        </p:txBody>
      </p:sp>
      <p:sp>
        <p:nvSpPr>
          <p:cNvPr id="6" name="Shape 3"/>
          <p:cNvSpPr/>
          <p:nvPr/>
        </p:nvSpPr>
        <p:spPr>
          <a:xfrm>
            <a:off x="7315201" y="7350180"/>
            <a:ext cx="372904" cy="315421"/>
          </a:xfrm>
          <a:prstGeom prst="roundRect">
            <a:avLst>
              <a:gd name="adj" fmla="val 11636"/>
            </a:avLst>
          </a:prstGeom>
          <a:solidFill>
            <a:srgbClr val="EF997E"/>
          </a:solidFill>
          <a:ln/>
        </p:spPr>
        <p:txBody>
          <a:bodyPr/>
          <a:lstStyle/>
          <a:p>
            <a:endParaRPr lang="en-US"/>
          </a:p>
        </p:txBody>
      </p:sp>
      <p:sp>
        <p:nvSpPr>
          <p:cNvPr id="7" name="Text 4"/>
          <p:cNvSpPr/>
          <p:nvPr/>
        </p:nvSpPr>
        <p:spPr>
          <a:xfrm>
            <a:off x="7844302" y="7456969"/>
            <a:ext cx="772239" cy="805577"/>
          </a:xfrm>
          <a:prstGeom prst="rect">
            <a:avLst/>
          </a:prstGeom>
          <a:noFill/>
          <a:ln/>
        </p:spPr>
        <p:txBody>
          <a:bodyPr wrap="none" lIns="0" tIns="0" rIns="0" bIns="0" rtlCol="0" anchor="t"/>
          <a:lstStyle/>
          <a:p>
            <a:pPr marL="0" indent="0" algn="l">
              <a:lnSpc>
                <a:spcPts val="1200"/>
              </a:lnSpc>
              <a:buNone/>
            </a:pPr>
            <a:r>
              <a:rPr lang="en-US" sz="2400" dirty="0">
                <a:solidFill>
                  <a:srgbClr val="F9EEE7"/>
                </a:solidFill>
                <a:latin typeface="Quattrocento" pitchFamily="34" charset="0"/>
                <a:ea typeface="Quattrocento" pitchFamily="34" charset="-122"/>
                <a:cs typeface="Quattrocento" pitchFamily="34" charset="-120"/>
              </a:rPr>
              <a:t>Real Rent Index</a:t>
            </a:r>
            <a:endParaRPr lang="en-US" sz="2400" dirty="0"/>
          </a:p>
        </p:txBody>
      </p:sp>
      <p:sp>
        <p:nvSpPr>
          <p:cNvPr id="8" name="Text 5"/>
          <p:cNvSpPr/>
          <p:nvPr/>
        </p:nvSpPr>
        <p:spPr>
          <a:xfrm>
            <a:off x="550069" y="8962430"/>
            <a:ext cx="13530263" cy="502920"/>
          </a:xfrm>
          <a:prstGeom prst="rect">
            <a:avLst/>
          </a:prstGeom>
          <a:noFill/>
          <a:ln/>
        </p:spPr>
        <p:txBody>
          <a:bodyPr wrap="square" lIns="0" tIns="0" rIns="0" bIns="0" rtlCol="0" anchor="t"/>
          <a:lstStyle/>
          <a:p>
            <a:pPr marL="0" indent="0" algn="l">
              <a:lnSpc>
                <a:spcPts val="1950"/>
              </a:lnSpc>
              <a:buNone/>
            </a:pPr>
            <a:r>
              <a:rPr lang="en-US" sz="1200" dirty="0">
                <a:solidFill>
                  <a:srgbClr val="F9EEE7"/>
                </a:solidFill>
                <a:latin typeface="Quattrocento" pitchFamily="34" charset="0"/>
                <a:ea typeface="Quattrocento" pitchFamily="34" charset="-122"/>
                <a:cs typeface="Quattrocento" pitchFamily="34" charset="-120"/>
              </a:rPr>
              <a:t>Rent depreciation follows distinct life cycles. Initial 30-40 years show steady decline as buildings lose "A" status. Middle age (30-90 years) shows plateau at "B" class level. After 90 years, buildings either undergo major renovation or enter terminal depreciation.</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92160"/>
          </a:xfrm>
          <a:prstGeom prst="rect">
            <a:avLst/>
          </a:prstGeom>
        </p:spPr>
      </p:pic>
      <p:sp>
        <p:nvSpPr>
          <p:cNvPr id="3" name="Text 0"/>
          <p:cNvSpPr/>
          <p:nvPr/>
        </p:nvSpPr>
        <p:spPr>
          <a:xfrm>
            <a:off x="837724" y="3844290"/>
            <a:ext cx="7789783"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Impact on Operating Expenses</a:t>
            </a:r>
            <a:endParaRPr lang="en-US" sz="4400" dirty="0"/>
          </a:p>
        </p:txBody>
      </p:sp>
      <p:sp>
        <p:nvSpPr>
          <p:cNvPr id="4" name="Text 1"/>
          <p:cNvSpPr/>
          <p:nvPr/>
        </p:nvSpPr>
        <p:spPr>
          <a:xfrm>
            <a:off x="837724" y="5026938"/>
            <a:ext cx="41188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5%</a:t>
            </a:r>
            <a:endParaRPr lang="en-US" sz="6200" dirty="0"/>
          </a:p>
        </p:txBody>
      </p:sp>
      <p:sp>
        <p:nvSpPr>
          <p:cNvPr id="5" name="Text 2"/>
          <p:cNvSpPr/>
          <p:nvPr/>
        </p:nvSpPr>
        <p:spPr>
          <a:xfrm>
            <a:off x="1488996" y="6115883"/>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OpEx Increase</a:t>
            </a:r>
            <a:endParaRPr lang="en-US" sz="2200" dirty="0"/>
          </a:p>
        </p:txBody>
      </p:sp>
      <p:sp>
        <p:nvSpPr>
          <p:cNvPr id="6" name="Text 3"/>
          <p:cNvSpPr/>
          <p:nvPr/>
        </p:nvSpPr>
        <p:spPr>
          <a:xfrm>
            <a:off x="837724" y="6611422"/>
            <a:ext cx="4118848"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Higher operating expenses as percentage of EGI after 60 years</a:t>
            </a:r>
            <a:endParaRPr lang="en-US" sz="1850" dirty="0"/>
          </a:p>
        </p:txBody>
      </p:sp>
      <p:sp>
        <p:nvSpPr>
          <p:cNvPr id="7" name="Text 4"/>
          <p:cNvSpPr/>
          <p:nvPr/>
        </p:nvSpPr>
        <p:spPr>
          <a:xfrm>
            <a:off x="5255776" y="5026938"/>
            <a:ext cx="41188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35%</a:t>
            </a:r>
            <a:endParaRPr lang="en-US" sz="6200" dirty="0"/>
          </a:p>
        </p:txBody>
      </p:sp>
      <p:sp>
        <p:nvSpPr>
          <p:cNvPr id="8" name="Text 5"/>
          <p:cNvSpPr/>
          <p:nvPr/>
        </p:nvSpPr>
        <p:spPr>
          <a:xfrm>
            <a:off x="5907048" y="6115883"/>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Peak CapEx</a:t>
            </a:r>
            <a:endParaRPr lang="en-US" sz="2200" dirty="0"/>
          </a:p>
        </p:txBody>
      </p:sp>
      <p:sp>
        <p:nvSpPr>
          <p:cNvPr id="9" name="Text 6"/>
          <p:cNvSpPr/>
          <p:nvPr/>
        </p:nvSpPr>
        <p:spPr>
          <a:xfrm>
            <a:off x="5255776" y="6611422"/>
            <a:ext cx="4118848"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Capital expenditures as percentage of NOI around age 60</a:t>
            </a:r>
            <a:endParaRPr lang="en-US" sz="1850" dirty="0"/>
          </a:p>
        </p:txBody>
      </p:sp>
      <p:sp>
        <p:nvSpPr>
          <p:cNvPr id="10" name="Text 7"/>
          <p:cNvSpPr/>
          <p:nvPr/>
        </p:nvSpPr>
        <p:spPr>
          <a:xfrm>
            <a:off x="9673828" y="5026938"/>
            <a:ext cx="41188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11%</a:t>
            </a:r>
            <a:endParaRPr lang="en-US" sz="6200" dirty="0"/>
          </a:p>
        </p:txBody>
      </p:sp>
      <p:sp>
        <p:nvSpPr>
          <p:cNvPr id="11" name="Text 8"/>
          <p:cNvSpPr/>
          <p:nvPr/>
        </p:nvSpPr>
        <p:spPr>
          <a:xfrm>
            <a:off x="10325100" y="6115883"/>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Vacancy Rate</a:t>
            </a:r>
            <a:endParaRPr lang="en-US" sz="2200" dirty="0"/>
          </a:p>
        </p:txBody>
      </p:sp>
      <p:sp>
        <p:nvSpPr>
          <p:cNvPr id="12" name="Text 9"/>
          <p:cNvSpPr/>
          <p:nvPr/>
        </p:nvSpPr>
        <p:spPr>
          <a:xfrm>
            <a:off x="9673828" y="6611422"/>
            <a:ext cx="4118848"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Average vacancy for 80-year-old buildings vs. 5% for new buildings</a:t>
            </a:r>
            <a:endParaRPr lang="en-US" sz="1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37724" y="1458397"/>
            <a:ext cx="6013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Cash Flow Depreciation</a:t>
            </a:r>
            <a:endParaRPr lang="en-US" sz="4400" dirty="0"/>
          </a:p>
        </p:txBody>
      </p:sp>
      <p:pic>
        <p:nvPicPr>
          <p:cNvPr id="3" name="Image 0" descr="preencoded.png"/>
          <p:cNvPicPr>
            <a:picLocks noChangeAspect="1"/>
          </p:cNvPicPr>
          <p:nvPr/>
        </p:nvPicPr>
        <p:blipFill>
          <a:blip r:embed="rId3"/>
          <a:stretch>
            <a:fillRect/>
          </a:stretch>
        </p:blipFill>
        <p:spPr>
          <a:xfrm>
            <a:off x="837724" y="2790587"/>
            <a:ext cx="6185535" cy="3711297"/>
          </a:xfrm>
          <a:prstGeom prst="rect">
            <a:avLst/>
          </a:prstGeom>
        </p:spPr>
      </p:pic>
      <p:sp>
        <p:nvSpPr>
          <p:cNvPr id="4" name="Text 1"/>
          <p:cNvSpPr/>
          <p:nvPr/>
        </p:nvSpPr>
        <p:spPr>
          <a:xfrm>
            <a:off x="7614761" y="2760702"/>
            <a:ext cx="3330297"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Beyond Rent Depreciation</a:t>
            </a:r>
            <a:endParaRPr lang="en-US" sz="2200" dirty="0"/>
          </a:p>
        </p:txBody>
      </p:sp>
      <p:sp>
        <p:nvSpPr>
          <p:cNvPr id="5" name="Text 2"/>
          <p:cNvSpPr/>
          <p:nvPr/>
        </p:nvSpPr>
        <p:spPr>
          <a:xfrm>
            <a:off x="7614761" y="3351967"/>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Cash flow depreciation exceeds rent depreciation due to rising expenses and capital needs.</a:t>
            </a:r>
            <a:endParaRPr lang="en-US" sz="1850" dirty="0"/>
          </a:p>
        </p:txBody>
      </p:sp>
      <p:sp>
        <p:nvSpPr>
          <p:cNvPr id="6" name="Text 3"/>
          <p:cNvSpPr/>
          <p:nvPr/>
        </p:nvSpPr>
        <p:spPr>
          <a:xfrm>
            <a:off x="7614761" y="4333399"/>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 first 40 years, rents typically decrease by 16% while PBTCF decreases by 37%.</a:t>
            </a:r>
            <a:endParaRPr lang="en-US" sz="1850" dirty="0"/>
          </a:p>
        </p:txBody>
      </p:sp>
      <p:sp>
        <p:nvSpPr>
          <p:cNvPr id="7" name="Text 4"/>
          <p:cNvSpPr/>
          <p:nvPr/>
        </p:nvSpPr>
        <p:spPr>
          <a:xfrm>
            <a:off x="7614761" y="5314831"/>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After 50 years, PBTCF often flattens as capital expenditures decrease and property value shifts toward land value.</a:t>
            </a:r>
            <a:endParaRPr lang="en-US" sz="1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559237" y="439341"/>
            <a:ext cx="5089803" cy="469940"/>
          </a:xfrm>
          <a:prstGeom prst="rect">
            <a:avLst/>
          </a:prstGeom>
          <a:noFill/>
          <a:ln/>
        </p:spPr>
        <p:txBody>
          <a:bodyPr wrap="none" lIns="0" tIns="0" rIns="0" bIns="0" rtlCol="0" anchor="t"/>
          <a:lstStyle/>
          <a:p>
            <a:pPr marL="0" indent="0" algn="l">
              <a:lnSpc>
                <a:spcPts val="3700"/>
              </a:lnSpc>
              <a:buNone/>
            </a:pPr>
            <a:r>
              <a:rPr lang="en-US" sz="2950" dirty="0">
                <a:solidFill>
                  <a:srgbClr val="FFD9BE"/>
                </a:solidFill>
                <a:latin typeface="Quattrocento" pitchFamily="34" charset="0"/>
                <a:ea typeface="Quattrocento" pitchFamily="34" charset="-122"/>
                <a:cs typeface="Quattrocento" pitchFamily="34" charset="-120"/>
              </a:rPr>
              <a:t>Vacancy Rates by Building Age</a:t>
            </a:r>
            <a:endParaRPr lang="en-US" sz="2950" dirty="0"/>
          </a:p>
        </p:txBody>
      </p:sp>
      <p:pic>
        <p:nvPicPr>
          <p:cNvPr id="3" name="Image 0" descr="preencoded.png"/>
          <p:cNvPicPr>
            <a:picLocks noChangeAspect="1"/>
          </p:cNvPicPr>
          <p:nvPr/>
        </p:nvPicPr>
        <p:blipFill>
          <a:blip r:embed="rId3"/>
          <a:stretch>
            <a:fillRect/>
          </a:stretch>
        </p:blipFill>
        <p:spPr>
          <a:xfrm>
            <a:off x="1359243" y="1224572"/>
            <a:ext cx="11837773" cy="5780455"/>
          </a:xfrm>
          <a:prstGeom prst="rect">
            <a:avLst/>
          </a:prstGeom>
        </p:spPr>
      </p:pic>
      <p:sp>
        <p:nvSpPr>
          <p:cNvPr id="4" name="Text 1"/>
          <p:cNvSpPr/>
          <p:nvPr/>
        </p:nvSpPr>
        <p:spPr>
          <a:xfrm>
            <a:off x="559237" y="8975169"/>
            <a:ext cx="13511927" cy="511254"/>
          </a:xfrm>
          <a:prstGeom prst="rect">
            <a:avLst/>
          </a:prstGeom>
          <a:noFill/>
          <a:ln/>
        </p:spPr>
        <p:txBody>
          <a:bodyPr wrap="square" lIns="0" tIns="0" rIns="0" bIns="0" rtlCol="0" anchor="t"/>
          <a:lstStyle/>
          <a:p>
            <a:pPr marL="0" indent="0" algn="l">
              <a:lnSpc>
                <a:spcPts val="2000"/>
              </a:lnSpc>
              <a:buNone/>
            </a:pPr>
            <a:r>
              <a:rPr lang="en-US" sz="1250" dirty="0">
                <a:solidFill>
                  <a:srgbClr val="F9EEE7"/>
                </a:solidFill>
                <a:latin typeface="Quattrocento" pitchFamily="34" charset="0"/>
                <a:ea typeface="Quattrocento" pitchFamily="34" charset="-122"/>
                <a:cs typeface="Quattrocento" pitchFamily="34" charset="-120"/>
              </a:rPr>
              <a:t>Older buildings consistently experience higher vacancy rates than newer properties. The difference averages about four percentage points between buildings from the 1980s and those from the 2000s.</a:t>
            </a:r>
            <a:endParaRPr lang="en-US" sz="12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447562"/>
            <a:ext cx="5727978"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Rising Insurance Costs</a:t>
            </a:r>
            <a:endParaRPr lang="en-US" sz="4400" dirty="0"/>
          </a:p>
        </p:txBody>
      </p:sp>
      <p:sp>
        <p:nvSpPr>
          <p:cNvPr id="4" name="Text 1"/>
          <p:cNvSpPr/>
          <p:nvPr/>
        </p:nvSpPr>
        <p:spPr>
          <a:xfrm>
            <a:off x="6324124" y="2630210"/>
            <a:ext cx="3584615"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100%</a:t>
            </a:r>
            <a:endParaRPr lang="en-US" sz="6200" dirty="0"/>
          </a:p>
        </p:txBody>
      </p:sp>
      <p:sp>
        <p:nvSpPr>
          <p:cNvPr id="5" name="Text 2"/>
          <p:cNvSpPr/>
          <p:nvPr/>
        </p:nvSpPr>
        <p:spPr>
          <a:xfrm>
            <a:off x="6708338" y="3719155"/>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National Increase</a:t>
            </a:r>
            <a:endParaRPr lang="en-US" sz="2200" dirty="0"/>
          </a:p>
        </p:txBody>
      </p:sp>
      <p:sp>
        <p:nvSpPr>
          <p:cNvPr id="6" name="Text 3"/>
          <p:cNvSpPr/>
          <p:nvPr/>
        </p:nvSpPr>
        <p:spPr>
          <a:xfrm>
            <a:off x="6324124" y="4214693"/>
            <a:ext cx="3584615"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Average insurance cost increase since 2018</a:t>
            </a:r>
            <a:endParaRPr lang="en-US" sz="1850" dirty="0"/>
          </a:p>
        </p:txBody>
      </p:sp>
      <p:sp>
        <p:nvSpPr>
          <p:cNvPr id="7" name="Text 4"/>
          <p:cNvSpPr/>
          <p:nvPr/>
        </p:nvSpPr>
        <p:spPr>
          <a:xfrm>
            <a:off x="10207943" y="2630210"/>
            <a:ext cx="3584734"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400%</a:t>
            </a:r>
            <a:endParaRPr lang="en-US" sz="6200" dirty="0"/>
          </a:p>
        </p:txBody>
      </p:sp>
      <p:sp>
        <p:nvSpPr>
          <p:cNvPr id="8" name="Text 5"/>
          <p:cNvSpPr/>
          <p:nvPr/>
        </p:nvSpPr>
        <p:spPr>
          <a:xfrm>
            <a:off x="10592157" y="3719155"/>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Florida Increase</a:t>
            </a:r>
            <a:endParaRPr lang="en-US" sz="2200" dirty="0"/>
          </a:p>
        </p:txBody>
      </p:sp>
      <p:sp>
        <p:nvSpPr>
          <p:cNvPr id="9" name="Text 6"/>
          <p:cNvSpPr/>
          <p:nvPr/>
        </p:nvSpPr>
        <p:spPr>
          <a:xfrm>
            <a:off x="10207943" y="4214693"/>
            <a:ext cx="3584734"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Insurance cost increase in climate-vulnerable regions</a:t>
            </a:r>
            <a:endParaRPr lang="en-US" sz="1850" dirty="0"/>
          </a:p>
        </p:txBody>
      </p:sp>
      <p:sp>
        <p:nvSpPr>
          <p:cNvPr id="10" name="Text 7"/>
          <p:cNvSpPr/>
          <p:nvPr/>
        </p:nvSpPr>
        <p:spPr>
          <a:xfrm>
            <a:off x="6324124" y="5249942"/>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Climate-related events are driving unprecedented increases in property insurance costs. Some locations face difficulty obtaining insurance at all, affecting mortgage availability and overall property economics.</a:t>
            </a:r>
            <a:endParaRPr lang="en-US" sz="1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67239" y="683181"/>
            <a:ext cx="7609523" cy="1289685"/>
          </a:xfrm>
          <a:prstGeom prst="rect">
            <a:avLst/>
          </a:prstGeom>
          <a:noFill/>
          <a:ln/>
        </p:spPr>
        <p:txBody>
          <a:bodyPr wrap="square" lIns="0" tIns="0" rIns="0" bIns="0" rtlCol="0" anchor="t"/>
          <a:lstStyle/>
          <a:p>
            <a:pPr marL="0" indent="0" algn="l">
              <a:lnSpc>
                <a:spcPts val="5050"/>
              </a:lnSpc>
              <a:buNone/>
            </a:pPr>
            <a:r>
              <a:rPr lang="en-US" sz="4050" dirty="0">
                <a:solidFill>
                  <a:srgbClr val="FFD9BE"/>
                </a:solidFill>
                <a:latin typeface="Quattrocento" pitchFamily="34" charset="0"/>
                <a:ea typeface="Quattrocento" pitchFamily="34" charset="-122"/>
                <a:cs typeface="Quattrocento" pitchFamily="34" charset="-120"/>
              </a:rPr>
              <a:t>Adjusting Market Forecasts for Individual Properties</a:t>
            </a:r>
            <a:endParaRPr lang="en-US" sz="4050" dirty="0"/>
          </a:p>
        </p:txBody>
      </p:sp>
      <p:pic>
        <p:nvPicPr>
          <p:cNvPr id="4" name="Image 1" descr="preencoded.png"/>
          <p:cNvPicPr>
            <a:picLocks noChangeAspect="1"/>
          </p:cNvPicPr>
          <p:nvPr/>
        </p:nvPicPr>
        <p:blipFill>
          <a:blip r:embed="rId4"/>
          <a:stretch>
            <a:fillRect/>
          </a:stretch>
        </p:blipFill>
        <p:spPr>
          <a:xfrm>
            <a:off x="767239" y="2301716"/>
            <a:ext cx="1096089" cy="1315403"/>
          </a:xfrm>
          <a:prstGeom prst="rect">
            <a:avLst/>
          </a:prstGeom>
        </p:spPr>
      </p:pic>
      <p:sp>
        <p:nvSpPr>
          <p:cNvPr id="5" name="Text 1"/>
          <p:cNvSpPr/>
          <p:nvPr/>
        </p:nvSpPr>
        <p:spPr>
          <a:xfrm>
            <a:off x="2082522" y="2520910"/>
            <a:ext cx="2579251" cy="322302"/>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Market Forecast</a:t>
            </a:r>
            <a:endParaRPr lang="en-US" sz="2000" dirty="0"/>
          </a:p>
        </p:txBody>
      </p:sp>
      <p:sp>
        <p:nvSpPr>
          <p:cNvPr id="6" name="Text 2"/>
          <p:cNvSpPr/>
          <p:nvPr/>
        </p:nvSpPr>
        <p:spPr>
          <a:xfrm>
            <a:off x="2082522" y="2974658"/>
            <a:ext cx="6294239" cy="350639"/>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Average market rent growth projection (e.g., 4% annually)</a:t>
            </a:r>
            <a:endParaRPr lang="en-US" sz="1700" dirty="0"/>
          </a:p>
        </p:txBody>
      </p:sp>
      <p:pic>
        <p:nvPicPr>
          <p:cNvPr id="7" name="Image 2" descr="preencoded.png"/>
          <p:cNvPicPr>
            <a:picLocks noChangeAspect="1"/>
          </p:cNvPicPr>
          <p:nvPr/>
        </p:nvPicPr>
        <p:blipFill>
          <a:blip r:embed="rId5"/>
          <a:stretch>
            <a:fillRect/>
          </a:stretch>
        </p:blipFill>
        <p:spPr>
          <a:xfrm>
            <a:off x="767239" y="3617119"/>
            <a:ext cx="1096089" cy="1315403"/>
          </a:xfrm>
          <a:prstGeom prst="rect">
            <a:avLst/>
          </a:prstGeom>
        </p:spPr>
      </p:pic>
      <p:sp>
        <p:nvSpPr>
          <p:cNvPr id="8" name="Text 3"/>
          <p:cNvSpPr/>
          <p:nvPr/>
        </p:nvSpPr>
        <p:spPr>
          <a:xfrm>
            <a:off x="2082522" y="3836313"/>
            <a:ext cx="2579251" cy="322302"/>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Depreciation Rate</a:t>
            </a:r>
            <a:endParaRPr lang="en-US" sz="2000" dirty="0"/>
          </a:p>
        </p:txBody>
      </p:sp>
      <p:sp>
        <p:nvSpPr>
          <p:cNvPr id="9" name="Text 4"/>
          <p:cNvSpPr/>
          <p:nvPr/>
        </p:nvSpPr>
        <p:spPr>
          <a:xfrm>
            <a:off x="2082522" y="4290060"/>
            <a:ext cx="6294239" cy="350639"/>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Property-specific depreciation (e.g., 0.4% annually)</a:t>
            </a:r>
            <a:endParaRPr lang="en-US" sz="1700" dirty="0"/>
          </a:p>
        </p:txBody>
      </p:sp>
      <p:pic>
        <p:nvPicPr>
          <p:cNvPr id="10" name="Image 3" descr="preencoded.png"/>
          <p:cNvPicPr>
            <a:picLocks noChangeAspect="1"/>
          </p:cNvPicPr>
          <p:nvPr/>
        </p:nvPicPr>
        <p:blipFill>
          <a:blip r:embed="rId6"/>
          <a:stretch>
            <a:fillRect/>
          </a:stretch>
        </p:blipFill>
        <p:spPr>
          <a:xfrm>
            <a:off x="767239" y="4932521"/>
            <a:ext cx="1096089" cy="1315403"/>
          </a:xfrm>
          <a:prstGeom prst="rect">
            <a:avLst/>
          </a:prstGeom>
        </p:spPr>
      </p:pic>
      <p:sp>
        <p:nvSpPr>
          <p:cNvPr id="11" name="Text 5"/>
          <p:cNvSpPr/>
          <p:nvPr/>
        </p:nvSpPr>
        <p:spPr>
          <a:xfrm>
            <a:off x="2082522" y="5151715"/>
            <a:ext cx="2579251" cy="322302"/>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Property Forecast</a:t>
            </a:r>
            <a:endParaRPr lang="en-US" sz="2000" dirty="0"/>
          </a:p>
        </p:txBody>
      </p:sp>
      <p:sp>
        <p:nvSpPr>
          <p:cNvPr id="12" name="Text 6"/>
          <p:cNvSpPr/>
          <p:nvPr/>
        </p:nvSpPr>
        <p:spPr>
          <a:xfrm>
            <a:off x="2082522" y="5605462"/>
            <a:ext cx="6294239" cy="350639"/>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Adjusted growth rate for specific property (e.g., 3.6% annually)</a:t>
            </a:r>
            <a:endParaRPr lang="en-US" sz="1700" dirty="0"/>
          </a:p>
        </p:txBody>
      </p:sp>
      <p:sp>
        <p:nvSpPr>
          <p:cNvPr id="13" name="Text 7"/>
          <p:cNvSpPr/>
          <p:nvPr/>
        </p:nvSpPr>
        <p:spPr>
          <a:xfrm>
            <a:off x="767239" y="6494502"/>
            <a:ext cx="7609523" cy="1051917"/>
          </a:xfrm>
          <a:prstGeom prst="rect">
            <a:avLst/>
          </a:prstGeom>
          <a:noFill/>
          <a:ln/>
        </p:spPr>
        <p:txBody>
          <a:bodyPr wrap="squar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Market-level forecasts must be adjusted for individual property depreciation. A property's rent growth will typically be lower than market averages due to aging effects.</a:t>
            </a:r>
            <a:endParaRPr lang="en-US" sz="17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465892" y="367546"/>
            <a:ext cx="5146238" cy="391478"/>
          </a:xfrm>
          <a:prstGeom prst="rect">
            <a:avLst/>
          </a:prstGeom>
          <a:noFill/>
          <a:ln/>
        </p:spPr>
        <p:txBody>
          <a:bodyPr wrap="none" lIns="0" tIns="0" rIns="0" bIns="0" rtlCol="0" anchor="t"/>
          <a:lstStyle/>
          <a:p>
            <a:pPr marL="0" indent="0" algn="l">
              <a:lnSpc>
                <a:spcPts val="3050"/>
              </a:lnSpc>
              <a:buNone/>
            </a:pPr>
            <a:r>
              <a:rPr lang="en-US" sz="2450" dirty="0">
                <a:solidFill>
                  <a:srgbClr val="FFD9BE"/>
                </a:solidFill>
                <a:latin typeface="Quattrocento" pitchFamily="34" charset="0"/>
                <a:ea typeface="Quattrocento" pitchFamily="34" charset="-122"/>
                <a:cs typeface="Quattrocento" pitchFamily="34" charset="-120"/>
              </a:rPr>
              <a:t>Determining Potential Gross Income</a:t>
            </a:r>
            <a:endParaRPr lang="en-US" sz="2450" dirty="0"/>
          </a:p>
        </p:txBody>
      </p:sp>
      <p:pic>
        <p:nvPicPr>
          <p:cNvPr id="3" name="Image 0" descr="preencoded.png"/>
          <p:cNvPicPr>
            <a:picLocks noChangeAspect="1"/>
          </p:cNvPicPr>
          <p:nvPr/>
        </p:nvPicPr>
        <p:blipFill>
          <a:blip r:embed="rId3"/>
          <a:stretch>
            <a:fillRect/>
          </a:stretch>
        </p:blipFill>
        <p:spPr>
          <a:xfrm>
            <a:off x="465892" y="1025247"/>
            <a:ext cx="3328392" cy="2057043"/>
          </a:xfrm>
          <a:prstGeom prst="rect">
            <a:avLst/>
          </a:prstGeom>
        </p:spPr>
      </p:pic>
      <p:sp>
        <p:nvSpPr>
          <p:cNvPr id="4" name="Text 1"/>
          <p:cNvSpPr/>
          <p:nvPr/>
        </p:nvSpPr>
        <p:spPr>
          <a:xfrm>
            <a:off x="3927396" y="1025247"/>
            <a:ext cx="1566267" cy="195858"/>
          </a:xfrm>
          <a:prstGeom prst="rect">
            <a:avLst/>
          </a:prstGeom>
          <a:noFill/>
          <a:ln/>
        </p:spPr>
        <p:txBody>
          <a:bodyPr wrap="none" lIns="0" tIns="0" rIns="0" bIns="0" rtlCol="0" anchor="t"/>
          <a:lstStyle/>
          <a:p>
            <a:pPr marL="0" indent="0" algn="l">
              <a:lnSpc>
                <a:spcPts val="1500"/>
              </a:lnSpc>
              <a:buNone/>
            </a:pPr>
            <a:r>
              <a:rPr lang="en-US" sz="2000" dirty="0">
                <a:solidFill>
                  <a:srgbClr val="F9EEE7"/>
                </a:solidFill>
                <a:latin typeface="Quattrocento" pitchFamily="34" charset="0"/>
                <a:ea typeface="Quattrocento" pitchFamily="34" charset="-122"/>
                <a:cs typeface="Quattrocento" pitchFamily="34" charset="-120"/>
              </a:rPr>
              <a:t>Current Leases</a:t>
            </a:r>
            <a:endParaRPr lang="en-US" sz="2000" dirty="0"/>
          </a:p>
        </p:txBody>
      </p:sp>
      <p:sp>
        <p:nvSpPr>
          <p:cNvPr id="5" name="Text 2"/>
          <p:cNvSpPr/>
          <p:nvPr/>
        </p:nvSpPr>
        <p:spPr>
          <a:xfrm>
            <a:off x="3927396" y="1300877"/>
            <a:ext cx="10237113" cy="212884"/>
          </a:xfrm>
          <a:prstGeom prst="rect">
            <a:avLst/>
          </a:prstGeom>
          <a:noFill/>
          <a:ln/>
        </p:spPr>
        <p:txBody>
          <a:bodyPr wrap="none" lIns="0" tIns="0" rIns="0" bIns="0" rtlCol="0" anchor="t"/>
          <a:lstStyle/>
          <a:p>
            <a:pPr marL="0" indent="0" algn="l">
              <a:lnSpc>
                <a:spcPts val="1650"/>
              </a:lnSpc>
              <a:buNone/>
            </a:pPr>
            <a:r>
              <a:rPr lang="en-US" sz="2000" dirty="0">
                <a:solidFill>
                  <a:srgbClr val="F9EEE7"/>
                </a:solidFill>
                <a:latin typeface="Quattrocento" pitchFamily="34" charset="0"/>
                <a:ea typeface="Quattrocento" pitchFamily="34" charset="-122"/>
                <a:cs typeface="Quattrocento" pitchFamily="34" charset="-120"/>
              </a:rPr>
              <a:t>Analyze existing leases, including rates, terms, and expiration dates</a:t>
            </a:r>
          </a:p>
          <a:p>
            <a:pPr marL="0" indent="0" algn="l">
              <a:lnSpc>
                <a:spcPts val="1650"/>
              </a:lnSpc>
              <a:buNone/>
            </a:pPr>
            <a:r>
              <a:rPr lang="en-US" sz="2000" dirty="0">
                <a:solidFill>
                  <a:srgbClr val="F9EEE7"/>
                </a:solidFill>
                <a:latin typeface="Quattrocento" pitchFamily="34" charset="0"/>
                <a:ea typeface="Quattrocento" pitchFamily="34" charset="-122"/>
                <a:cs typeface="Quattrocento" pitchFamily="34" charset="-120"/>
              </a:rPr>
              <a:t> to project near-term income.</a:t>
            </a:r>
            <a:endParaRPr lang="en-US" sz="2000" dirty="0"/>
          </a:p>
        </p:txBody>
      </p:sp>
      <p:pic>
        <p:nvPicPr>
          <p:cNvPr id="6" name="Image 1" descr="preencoded.png"/>
          <p:cNvPicPr>
            <a:picLocks noChangeAspect="1"/>
          </p:cNvPicPr>
          <p:nvPr/>
        </p:nvPicPr>
        <p:blipFill>
          <a:blip r:embed="rId4"/>
          <a:stretch>
            <a:fillRect/>
          </a:stretch>
        </p:blipFill>
        <p:spPr>
          <a:xfrm>
            <a:off x="465892" y="3415070"/>
            <a:ext cx="3328392" cy="2057043"/>
          </a:xfrm>
          <a:prstGeom prst="rect">
            <a:avLst/>
          </a:prstGeom>
        </p:spPr>
      </p:pic>
      <p:sp>
        <p:nvSpPr>
          <p:cNvPr id="7" name="Text 3"/>
          <p:cNvSpPr/>
          <p:nvPr/>
        </p:nvSpPr>
        <p:spPr>
          <a:xfrm>
            <a:off x="3927396" y="3415070"/>
            <a:ext cx="1566267" cy="195858"/>
          </a:xfrm>
          <a:prstGeom prst="rect">
            <a:avLst/>
          </a:prstGeom>
          <a:noFill/>
          <a:ln/>
        </p:spPr>
        <p:txBody>
          <a:bodyPr wrap="none" lIns="0" tIns="0" rIns="0" bIns="0" rtlCol="0" anchor="t"/>
          <a:lstStyle/>
          <a:p>
            <a:pPr marL="0" indent="0" algn="l">
              <a:lnSpc>
                <a:spcPts val="1500"/>
              </a:lnSpc>
              <a:buNone/>
            </a:pPr>
            <a:r>
              <a:rPr lang="en-US" sz="2000" dirty="0">
                <a:solidFill>
                  <a:srgbClr val="F9EEE7"/>
                </a:solidFill>
                <a:latin typeface="Quattrocento" pitchFamily="34" charset="0"/>
                <a:ea typeface="Quattrocento" pitchFamily="34" charset="-122"/>
                <a:cs typeface="Quattrocento" pitchFamily="34" charset="-120"/>
              </a:rPr>
              <a:t>Vacancy Projections</a:t>
            </a:r>
            <a:endParaRPr lang="en-US" sz="2000" dirty="0"/>
          </a:p>
        </p:txBody>
      </p:sp>
      <p:sp>
        <p:nvSpPr>
          <p:cNvPr id="8" name="Text 4"/>
          <p:cNvSpPr/>
          <p:nvPr/>
        </p:nvSpPr>
        <p:spPr>
          <a:xfrm>
            <a:off x="3927396" y="3690699"/>
            <a:ext cx="10237113" cy="212884"/>
          </a:xfrm>
          <a:prstGeom prst="rect">
            <a:avLst/>
          </a:prstGeom>
          <a:noFill/>
          <a:ln/>
        </p:spPr>
        <p:txBody>
          <a:bodyPr wrap="none" lIns="0" tIns="0" rIns="0" bIns="0" rtlCol="0" anchor="t"/>
          <a:lstStyle/>
          <a:p>
            <a:pPr marL="0" indent="0" algn="l">
              <a:lnSpc>
                <a:spcPts val="1650"/>
              </a:lnSpc>
              <a:buNone/>
            </a:pPr>
            <a:r>
              <a:rPr lang="en-US" sz="2000" dirty="0">
                <a:solidFill>
                  <a:srgbClr val="F9EEE7"/>
                </a:solidFill>
                <a:latin typeface="Quattrocento" pitchFamily="34" charset="0"/>
                <a:ea typeface="Quattrocento" pitchFamily="34" charset="-122"/>
                <a:cs typeface="Quattrocento" pitchFamily="34" charset="-120"/>
              </a:rPr>
              <a:t>Estimate probability of lease renewal and expected downtime between tenants.</a:t>
            </a:r>
            <a:endParaRPr lang="en-US" sz="2000" dirty="0"/>
          </a:p>
        </p:txBody>
      </p:sp>
      <p:pic>
        <p:nvPicPr>
          <p:cNvPr id="9" name="Image 2" descr="preencoded.png"/>
          <p:cNvPicPr>
            <a:picLocks noChangeAspect="1"/>
          </p:cNvPicPr>
          <p:nvPr/>
        </p:nvPicPr>
        <p:blipFill>
          <a:blip r:embed="rId5"/>
          <a:stretch>
            <a:fillRect/>
          </a:stretch>
        </p:blipFill>
        <p:spPr>
          <a:xfrm>
            <a:off x="465892" y="5804892"/>
            <a:ext cx="3328392" cy="2057043"/>
          </a:xfrm>
          <a:prstGeom prst="rect">
            <a:avLst/>
          </a:prstGeom>
        </p:spPr>
      </p:pic>
      <p:sp>
        <p:nvSpPr>
          <p:cNvPr id="10" name="Text 5"/>
          <p:cNvSpPr/>
          <p:nvPr/>
        </p:nvSpPr>
        <p:spPr>
          <a:xfrm>
            <a:off x="3927396" y="5804892"/>
            <a:ext cx="1687116" cy="195858"/>
          </a:xfrm>
          <a:prstGeom prst="rect">
            <a:avLst/>
          </a:prstGeom>
          <a:noFill/>
          <a:ln/>
        </p:spPr>
        <p:txBody>
          <a:bodyPr wrap="none" lIns="0" tIns="0" rIns="0" bIns="0" rtlCol="0" anchor="t"/>
          <a:lstStyle/>
          <a:p>
            <a:pPr marL="0" indent="0" algn="l">
              <a:lnSpc>
                <a:spcPts val="1500"/>
              </a:lnSpc>
              <a:buNone/>
            </a:pPr>
            <a:r>
              <a:rPr lang="en-US" sz="2000" dirty="0">
                <a:solidFill>
                  <a:srgbClr val="F9EEE7"/>
                </a:solidFill>
                <a:latin typeface="Quattrocento" pitchFamily="34" charset="0"/>
                <a:ea typeface="Quattrocento" pitchFamily="34" charset="-122"/>
                <a:cs typeface="Quattrocento" pitchFamily="34" charset="-120"/>
              </a:rPr>
              <a:t>Market Rent Projections</a:t>
            </a:r>
            <a:endParaRPr lang="en-US" sz="2000" dirty="0"/>
          </a:p>
        </p:txBody>
      </p:sp>
      <p:sp>
        <p:nvSpPr>
          <p:cNvPr id="11" name="Text 6"/>
          <p:cNvSpPr/>
          <p:nvPr/>
        </p:nvSpPr>
        <p:spPr>
          <a:xfrm>
            <a:off x="3927396" y="6080522"/>
            <a:ext cx="10237113" cy="212884"/>
          </a:xfrm>
          <a:prstGeom prst="rect">
            <a:avLst/>
          </a:prstGeom>
          <a:noFill/>
          <a:ln/>
        </p:spPr>
        <p:txBody>
          <a:bodyPr wrap="none" lIns="0" tIns="0" rIns="0" bIns="0" rtlCol="0" anchor="t"/>
          <a:lstStyle/>
          <a:p>
            <a:pPr marL="0" indent="0" algn="l">
              <a:lnSpc>
                <a:spcPts val="1650"/>
              </a:lnSpc>
              <a:buNone/>
            </a:pPr>
            <a:r>
              <a:rPr lang="en-US" sz="2000" dirty="0">
                <a:solidFill>
                  <a:srgbClr val="F9EEE7"/>
                </a:solidFill>
                <a:latin typeface="Quattrocento" pitchFamily="34" charset="0"/>
                <a:ea typeface="Quattrocento" pitchFamily="34" charset="-122"/>
                <a:cs typeface="Quattrocento" pitchFamily="34" charset="-120"/>
              </a:rPr>
              <a:t>Forecast market rents for when spaces "roll over" to new leases.</a:t>
            </a:r>
            <a:endParaRPr lang="en-US"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13673" y="640318"/>
            <a:ext cx="6870621" cy="683776"/>
          </a:xfrm>
          <a:prstGeom prst="rect">
            <a:avLst/>
          </a:prstGeom>
          <a:noFill/>
          <a:ln/>
        </p:spPr>
        <p:txBody>
          <a:bodyPr wrap="none" lIns="0" tIns="0" rIns="0" bIns="0" rtlCol="0" anchor="t"/>
          <a:lstStyle/>
          <a:p>
            <a:pPr marL="0" indent="0" algn="l">
              <a:lnSpc>
                <a:spcPts val="5350"/>
              </a:lnSpc>
              <a:buNone/>
            </a:pPr>
            <a:r>
              <a:rPr lang="en-US" sz="4300" dirty="0">
                <a:solidFill>
                  <a:srgbClr val="FFD9BE"/>
                </a:solidFill>
                <a:latin typeface="Quattrocento" pitchFamily="34" charset="0"/>
                <a:ea typeface="Quattrocento" pitchFamily="34" charset="-122"/>
                <a:cs typeface="Quattrocento" pitchFamily="34" charset="-120"/>
              </a:rPr>
              <a:t>Lease Roll Analysis Example</a:t>
            </a:r>
            <a:endParaRPr lang="en-US" sz="4300" dirty="0"/>
          </a:p>
        </p:txBody>
      </p:sp>
      <p:sp>
        <p:nvSpPr>
          <p:cNvPr id="4" name="Shape 1"/>
          <p:cNvSpPr/>
          <p:nvPr/>
        </p:nvSpPr>
        <p:spPr>
          <a:xfrm>
            <a:off x="813673" y="1672828"/>
            <a:ext cx="7516654" cy="4539139"/>
          </a:xfrm>
          <a:prstGeom prst="roundRect">
            <a:avLst>
              <a:gd name="adj" fmla="val 768"/>
            </a:avLst>
          </a:prstGeom>
          <a:noFill/>
          <a:ln w="7620">
            <a:solidFill>
              <a:srgbClr val="FFFFFF">
                <a:alpha val="24000"/>
              </a:srgbClr>
            </a:solidFill>
            <a:prstDash val="solid"/>
          </a:ln>
        </p:spPr>
        <p:txBody>
          <a:bodyPr/>
          <a:lstStyle/>
          <a:p>
            <a:endParaRPr lang="en-US"/>
          </a:p>
        </p:txBody>
      </p:sp>
      <p:sp>
        <p:nvSpPr>
          <p:cNvPr id="5" name="Shape 2"/>
          <p:cNvSpPr/>
          <p:nvPr/>
        </p:nvSpPr>
        <p:spPr>
          <a:xfrm>
            <a:off x="821293" y="1680448"/>
            <a:ext cx="7501414" cy="1409938"/>
          </a:xfrm>
          <a:prstGeom prst="rect">
            <a:avLst/>
          </a:prstGeom>
          <a:solidFill>
            <a:srgbClr val="FFFFFF">
              <a:alpha val="4000"/>
            </a:srgbClr>
          </a:solidFill>
          <a:ln/>
        </p:spPr>
        <p:txBody>
          <a:bodyPr/>
          <a:lstStyle/>
          <a:p>
            <a:endParaRPr lang="en-US"/>
          </a:p>
        </p:txBody>
      </p:sp>
      <p:sp>
        <p:nvSpPr>
          <p:cNvPr id="6" name="Text 3"/>
          <p:cNvSpPr/>
          <p:nvPr/>
        </p:nvSpPr>
        <p:spPr>
          <a:xfrm>
            <a:off x="1054179" y="1827490"/>
            <a:ext cx="1031558" cy="371951"/>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Space</a:t>
            </a:r>
            <a:endParaRPr lang="en-US" sz="1800" dirty="0"/>
          </a:p>
        </p:txBody>
      </p:sp>
      <p:sp>
        <p:nvSpPr>
          <p:cNvPr id="7" name="Text 4"/>
          <p:cNvSpPr/>
          <p:nvPr/>
        </p:nvSpPr>
        <p:spPr>
          <a:xfrm>
            <a:off x="2558177" y="1827490"/>
            <a:ext cx="1027748" cy="743903"/>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Current Status</a:t>
            </a:r>
            <a:endParaRPr lang="en-US" sz="1800" dirty="0"/>
          </a:p>
        </p:txBody>
      </p:sp>
      <p:sp>
        <p:nvSpPr>
          <p:cNvPr id="8" name="Text 5"/>
          <p:cNvSpPr/>
          <p:nvPr/>
        </p:nvSpPr>
        <p:spPr>
          <a:xfrm>
            <a:off x="4058364" y="1827490"/>
            <a:ext cx="1027748" cy="1115854"/>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Lease </a:t>
            </a:r>
            <a:r>
              <a:rPr lang="en-US" sz="1600" dirty="0">
                <a:solidFill>
                  <a:srgbClr val="F9EEE7"/>
                </a:solidFill>
                <a:latin typeface="Quattrocento" pitchFamily="34" charset="0"/>
                <a:ea typeface="Quattrocento" pitchFamily="34" charset="-122"/>
                <a:cs typeface="Quattrocento" pitchFamily="34" charset="-120"/>
              </a:rPr>
              <a:t>Expiration</a:t>
            </a:r>
            <a:endParaRPr lang="en-US" sz="1600" dirty="0"/>
          </a:p>
        </p:txBody>
      </p:sp>
      <p:sp>
        <p:nvSpPr>
          <p:cNvPr id="9" name="Text 6"/>
          <p:cNvSpPr/>
          <p:nvPr/>
        </p:nvSpPr>
        <p:spPr>
          <a:xfrm>
            <a:off x="5558552" y="1827490"/>
            <a:ext cx="1027748" cy="743903"/>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Current Rent</a:t>
            </a:r>
            <a:endParaRPr lang="en-US" sz="1800" dirty="0"/>
          </a:p>
        </p:txBody>
      </p:sp>
      <p:sp>
        <p:nvSpPr>
          <p:cNvPr id="10" name="Text 7"/>
          <p:cNvSpPr/>
          <p:nvPr/>
        </p:nvSpPr>
        <p:spPr>
          <a:xfrm>
            <a:off x="7058739" y="1827490"/>
            <a:ext cx="1031558" cy="743903"/>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Market Rent</a:t>
            </a:r>
            <a:endParaRPr lang="en-US" sz="1800" dirty="0"/>
          </a:p>
        </p:txBody>
      </p:sp>
      <p:sp>
        <p:nvSpPr>
          <p:cNvPr id="11" name="Shape 8"/>
          <p:cNvSpPr/>
          <p:nvPr/>
        </p:nvSpPr>
        <p:spPr>
          <a:xfrm>
            <a:off x="821293" y="3090386"/>
            <a:ext cx="7501414" cy="1037987"/>
          </a:xfrm>
          <a:prstGeom prst="rect">
            <a:avLst/>
          </a:prstGeom>
          <a:solidFill>
            <a:srgbClr val="000000">
              <a:alpha val="4000"/>
            </a:srgbClr>
          </a:solidFill>
          <a:ln/>
        </p:spPr>
        <p:txBody>
          <a:bodyPr/>
          <a:lstStyle/>
          <a:p>
            <a:endParaRPr lang="en-US"/>
          </a:p>
        </p:txBody>
      </p:sp>
      <p:sp>
        <p:nvSpPr>
          <p:cNvPr id="12" name="Text 9"/>
          <p:cNvSpPr/>
          <p:nvPr/>
        </p:nvSpPr>
        <p:spPr>
          <a:xfrm>
            <a:off x="1054179" y="3237428"/>
            <a:ext cx="1031558" cy="371951"/>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Space 1</a:t>
            </a:r>
            <a:endParaRPr lang="en-US" sz="1800" dirty="0"/>
          </a:p>
        </p:txBody>
      </p:sp>
      <p:sp>
        <p:nvSpPr>
          <p:cNvPr id="13" name="Text 10"/>
          <p:cNvSpPr/>
          <p:nvPr/>
        </p:nvSpPr>
        <p:spPr>
          <a:xfrm>
            <a:off x="2558177" y="3237428"/>
            <a:ext cx="1027748" cy="371951"/>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Leased</a:t>
            </a:r>
            <a:endParaRPr lang="en-US" sz="1800" dirty="0"/>
          </a:p>
        </p:txBody>
      </p:sp>
      <p:sp>
        <p:nvSpPr>
          <p:cNvPr id="14" name="Text 11"/>
          <p:cNvSpPr/>
          <p:nvPr/>
        </p:nvSpPr>
        <p:spPr>
          <a:xfrm>
            <a:off x="4058364" y="3237428"/>
            <a:ext cx="1027748" cy="371951"/>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Year 3</a:t>
            </a:r>
            <a:endParaRPr lang="en-US" sz="1800" dirty="0"/>
          </a:p>
        </p:txBody>
      </p:sp>
      <p:sp>
        <p:nvSpPr>
          <p:cNvPr id="15" name="Text 12"/>
          <p:cNvSpPr/>
          <p:nvPr/>
        </p:nvSpPr>
        <p:spPr>
          <a:xfrm>
            <a:off x="5558552" y="3237428"/>
            <a:ext cx="1027748" cy="743903"/>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$10.50/SF</a:t>
            </a:r>
            <a:endParaRPr lang="en-US" sz="1800" dirty="0"/>
          </a:p>
        </p:txBody>
      </p:sp>
      <p:sp>
        <p:nvSpPr>
          <p:cNvPr id="16" name="Text 13"/>
          <p:cNvSpPr/>
          <p:nvPr/>
        </p:nvSpPr>
        <p:spPr>
          <a:xfrm>
            <a:off x="7058739" y="3237428"/>
            <a:ext cx="1031558" cy="743903"/>
          </a:xfrm>
          <a:prstGeom prst="rect">
            <a:avLst/>
          </a:prstGeom>
          <a:noFill/>
          <a:ln/>
        </p:spPr>
        <p:txBody>
          <a:bodyPr wrap="square" lIns="0" tIns="0" rIns="0" bIns="0" rtlCol="0" anchor="t"/>
          <a:lstStyle/>
          <a:p>
            <a:pPr marL="0" indent="0" algn="l">
              <a:lnSpc>
                <a:spcPts val="2900"/>
              </a:lnSpc>
              <a:buNone/>
            </a:pPr>
            <a:r>
              <a:rPr lang="en-US" sz="1600" dirty="0">
                <a:solidFill>
                  <a:srgbClr val="F9EEE7"/>
                </a:solidFill>
                <a:latin typeface="Quattrocento" pitchFamily="34" charset="0"/>
                <a:ea typeface="Quattrocento" pitchFamily="34" charset="-122"/>
                <a:cs typeface="Quattrocento" pitchFamily="34" charset="-120"/>
              </a:rPr>
              <a:t>$10.00/SF</a:t>
            </a:r>
            <a:endParaRPr lang="en-US" sz="1600" dirty="0"/>
          </a:p>
        </p:txBody>
      </p:sp>
      <p:sp>
        <p:nvSpPr>
          <p:cNvPr id="17" name="Shape 14"/>
          <p:cNvSpPr/>
          <p:nvPr/>
        </p:nvSpPr>
        <p:spPr>
          <a:xfrm>
            <a:off x="821293" y="4128373"/>
            <a:ext cx="7501414" cy="1037987"/>
          </a:xfrm>
          <a:prstGeom prst="rect">
            <a:avLst/>
          </a:prstGeom>
          <a:solidFill>
            <a:srgbClr val="FFFFFF">
              <a:alpha val="4000"/>
            </a:srgbClr>
          </a:solidFill>
          <a:ln/>
        </p:spPr>
        <p:txBody>
          <a:bodyPr/>
          <a:lstStyle/>
          <a:p>
            <a:endParaRPr lang="en-US"/>
          </a:p>
        </p:txBody>
      </p:sp>
      <p:sp>
        <p:nvSpPr>
          <p:cNvPr id="18" name="Text 15"/>
          <p:cNvSpPr/>
          <p:nvPr/>
        </p:nvSpPr>
        <p:spPr>
          <a:xfrm>
            <a:off x="1054179" y="4275415"/>
            <a:ext cx="1031558" cy="371951"/>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Space 2</a:t>
            </a:r>
            <a:endParaRPr lang="en-US" sz="1800" dirty="0"/>
          </a:p>
        </p:txBody>
      </p:sp>
      <p:sp>
        <p:nvSpPr>
          <p:cNvPr id="19" name="Text 16"/>
          <p:cNvSpPr/>
          <p:nvPr/>
        </p:nvSpPr>
        <p:spPr>
          <a:xfrm>
            <a:off x="2558177" y="4275415"/>
            <a:ext cx="1027748" cy="371951"/>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Leased</a:t>
            </a:r>
            <a:endParaRPr lang="en-US" sz="1800" dirty="0"/>
          </a:p>
        </p:txBody>
      </p:sp>
      <p:sp>
        <p:nvSpPr>
          <p:cNvPr id="20" name="Text 17"/>
          <p:cNvSpPr/>
          <p:nvPr/>
        </p:nvSpPr>
        <p:spPr>
          <a:xfrm>
            <a:off x="4058364" y="4275415"/>
            <a:ext cx="1027748" cy="371951"/>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Year 5</a:t>
            </a:r>
            <a:endParaRPr lang="en-US" sz="1800" dirty="0"/>
          </a:p>
        </p:txBody>
      </p:sp>
      <p:sp>
        <p:nvSpPr>
          <p:cNvPr id="21" name="Text 18"/>
          <p:cNvSpPr/>
          <p:nvPr/>
        </p:nvSpPr>
        <p:spPr>
          <a:xfrm>
            <a:off x="5558552" y="4275415"/>
            <a:ext cx="1027748" cy="743903"/>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a:t>
            </a:r>
            <a:r>
              <a:rPr lang="en-US" sz="1600" dirty="0">
                <a:solidFill>
                  <a:srgbClr val="F9EEE7"/>
                </a:solidFill>
                <a:latin typeface="Quattrocento" pitchFamily="34" charset="0"/>
                <a:ea typeface="Quattrocento" pitchFamily="34" charset="-122"/>
                <a:cs typeface="Quattrocento" pitchFamily="34" charset="-120"/>
              </a:rPr>
              <a:t>10.00/SF</a:t>
            </a:r>
            <a:endParaRPr lang="en-US" sz="1600" dirty="0"/>
          </a:p>
        </p:txBody>
      </p:sp>
      <p:sp>
        <p:nvSpPr>
          <p:cNvPr id="22" name="Text 19"/>
          <p:cNvSpPr/>
          <p:nvPr/>
        </p:nvSpPr>
        <p:spPr>
          <a:xfrm>
            <a:off x="7058739" y="4275415"/>
            <a:ext cx="1031558" cy="743903"/>
          </a:xfrm>
          <a:prstGeom prst="rect">
            <a:avLst/>
          </a:prstGeom>
          <a:noFill/>
          <a:ln/>
        </p:spPr>
        <p:txBody>
          <a:bodyPr wrap="square" lIns="0" tIns="0" rIns="0" bIns="0" rtlCol="0" anchor="t"/>
          <a:lstStyle/>
          <a:p>
            <a:pPr marL="0" indent="0" algn="l">
              <a:lnSpc>
                <a:spcPts val="2900"/>
              </a:lnSpc>
              <a:buNone/>
            </a:pPr>
            <a:r>
              <a:rPr lang="en-US" sz="1600" dirty="0">
                <a:solidFill>
                  <a:srgbClr val="F9EEE7"/>
                </a:solidFill>
                <a:latin typeface="Quattrocento" pitchFamily="34" charset="0"/>
                <a:ea typeface="Quattrocento" pitchFamily="34" charset="-122"/>
                <a:cs typeface="Quattrocento" pitchFamily="34" charset="-120"/>
              </a:rPr>
              <a:t>$10.00/SF</a:t>
            </a:r>
            <a:endParaRPr lang="en-US" sz="1600" dirty="0"/>
          </a:p>
        </p:txBody>
      </p:sp>
      <p:sp>
        <p:nvSpPr>
          <p:cNvPr id="23" name="Shape 20"/>
          <p:cNvSpPr/>
          <p:nvPr/>
        </p:nvSpPr>
        <p:spPr>
          <a:xfrm>
            <a:off x="821293" y="5166360"/>
            <a:ext cx="7501414" cy="1037987"/>
          </a:xfrm>
          <a:prstGeom prst="rect">
            <a:avLst/>
          </a:prstGeom>
          <a:solidFill>
            <a:srgbClr val="000000">
              <a:alpha val="4000"/>
            </a:srgbClr>
          </a:solidFill>
          <a:ln/>
        </p:spPr>
        <p:txBody>
          <a:bodyPr/>
          <a:lstStyle/>
          <a:p>
            <a:endParaRPr lang="en-US"/>
          </a:p>
        </p:txBody>
      </p:sp>
      <p:sp>
        <p:nvSpPr>
          <p:cNvPr id="24" name="Text 21"/>
          <p:cNvSpPr/>
          <p:nvPr/>
        </p:nvSpPr>
        <p:spPr>
          <a:xfrm>
            <a:off x="1054179" y="5313402"/>
            <a:ext cx="1031558" cy="371951"/>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Space 3</a:t>
            </a:r>
            <a:endParaRPr lang="en-US" sz="1800" dirty="0"/>
          </a:p>
        </p:txBody>
      </p:sp>
      <p:sp>
        <p:nvSpPr>
          <p:cNvPr id="25" name="Text 22"/>
          <p:cNvSpPr/>
          <p:nvPr/>
        </p:nvSpPr>
        <p:spPr>
          <a:xfrm>
            <a:off x="2558177" y="5313402"/>
            <a:ext cx="1027748" cy="371951"/>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Vacant</a:t>
            </a:r>
            <a:endParaRPr lang="en-US" sz="1800" dirty="0"/>
          </a:p>
        </p:txBody>
      </p:sp>
      <p:sp>
        <p:nvSpPr>
          <p:cNvPr id="26" name="Text 23"/>
          <p:cNvSpPr/>
          <p:nvPr/>
        </p:nvSpPr>
        <p:spPr>
          <a:xfrm>
            <a:off x="4058364" y="5313402"/>
            <a:ext cx="1027748" cy="371951"/>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N/A</a:t>
            </a:r>
            <a:endParaRPr lang="en-US" sz="1800" dirty="0"/>
          </a:p>
        </p:txBody>
      </p:sp>
      <p:sp>
        <p:nvSpPr>
          <p:cNvPr id="27" name="Text 24"/>
          <p:cNvSpPr/>
          <p:nvPr/>
        </p:nvSpPr>
        <p:spPr>
          <a:xfrm>
            <a:off x="5558552" y="5313402"/>
            <a:ext cx="1027748" cy="371951"/>
          </a:xfrm>
          <a:prstGeom prst="rect">
            <a:avLst/>
          </a:prstGeom>
          <a:noFill/>
          <a:ln/>
        </p:spPr>
        <p:txBody>
          <a:bodyPr wrap="non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N/A</a:t>
            </a:r>
            <a:endParaRPr lang="en-US" sz="1800" dirty="0"/>
          </a:p>
        </p:txBody>
      </p:sp>
      <p:sp>
        <p:nvSpPr>
          <p:cNvPr id="28" name="Text 25"/>
          <p:cNvSpPr/>
          <p:nvPr/>
        </p:nvSpPr>
        <p:spPr>
          <a:xfrm>
            <a:off x="7058739" y="5313402"/>
            <a:ext cx="1031558" cy="743903"/>
          </a:xfrm>
          <a:prstGeom prst="rect">
            <a:avLst/>
          </a:prstGeom>
          <a:noFill/>
          <a:ln/>
        </p:spPr>
        <p:txBody>
          <a:bodyPr wrap="square" lIns="0" tIns="0" rIns="0" bIns="0" rtlCol="0" anchor="t"/>
          <a:lstStyle/>
          <a:p>
            <a:pPr marL="0" indent="0" algn="l">
              <a:lnSpc>
                <a:spcPts val="2900"/>
              </a:lnSpc>
              <a:buNone/>
            </a:pPr>
            <a:r>
              <a:rPr lang="en-US" sz="1600" dirty="0">
                <a:solidFill>
                  <a:srgbClr val="F9EEE7"/>
                </a:solidFill>
                <a:latin typeface="Quattrocento" pitchFamily="34" charset="0"/>
                <a:ea typeface="Quattrocento" pitchFamily="34" charset="-122"/>
                <a:cs typeface="Quattrocento" pitchFamily="34" charset="-120"/>
              </a:rPr>
              <a:t>$10.00/SF</a:t>
            </a:r>
            <a:endParaRPr lang="en-US" sz="1600" dirty="0"/>
          </a:p>
        </p:txBody>
      </p:sp>
      <p:sp>
        <p:nvSpPr>
          <p:cNvPr id="29" name="Text 26"/>
          <p:cNvSpPr/>
          <p:nvPr/>
        </p:nvSpPr>
        <p:spPr>
          <a:xfrm>
            <a:off x="813673" y="6473428"/>
            <a:ext cx="7516654" cy="1115854"/>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When forecasting property income, analyze each space individually. Account for above/below market rents, lease expirations, and expected vacancy periods.</a:t>
            </a:r>
            <a:endParaRPr lang="en-US"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781407"/>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Tenant Analysis</a:t>
            </a:r>
            <a:endParaRPr lang="en-US" sz="4400" dirty="0"/>
          </a:p>
        </p:txBody>
      </p:sp>
      <p:sp>
        <p:nvSpPr>
          <p:cNvPr id="4" name="Shape 1"/>
          <p:cNvSpPr/>
          <p:nvPr/>
        </p:nvSpPr>
        <p:spPr>
          <a:xfrm>
            <a:off x="837724" y="1844397"/>
            <a:ext cx="3614618" cy="3624263"/>
          </a:xfrm>
          <a:prstGeom prst="roundRect">
            <a:avLst>
              <a:gd name="adj" fmla="val 993"/>
            </a:avLst>
          </a:prstGeom>
          <a:solidFill>
            <a:srgbClr val="315251"/>
          </a:solidFill>
          <a:ln/>
        </p:spPr>
        <p:txBody>
          <a:bodyPr/>
          <a:lstStyle/>
          <a:p>
            <a:endParaRPr lang="en-US"/>
          </a:p>
        </p:txBody>
      </p:sp>
      <p:sp>
        <p:nvSpPr>
          <p:cNvPr id="5" name="Text 2"/>
          <p:cNvSpPr/>
          <p:nvPr/>
        </p:nvSpPr>
        <p:spPr>
          <a:xfrm>
            <a:off x="1077039" y="2083713"/>
            <a:ext cx="3135987" cy="703898"/>
          </a:xfrm>
          <a:prstGeom prst="rect">
            <a:avLst/>
          </a:prstGeom>
          <a:noFill/>
          <a:ln/>
        </p:spPr>
        <p:txBody>
          <a:bodyPr wrap="squar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Credit Quality and Resilience</a:t>
            </a:r>
            <a:endParaRPr lang="en-US" sz="2200" dirty="0"/>
          </a:p>
        </p:txBody>
      </p:sp>
      <p:sp>
        <p:nvSpPr>
          <p:cNvPr id="6" name="Text 3"/>
          <p:cNvSpPr/>
          <p:nvPr/>
        </p:nvSpPr>
        <p:spPr>
          <a:xfrm>
            <a:off x="1077039" y="2931200"/>
            <a:ext cx="3135987" cy="2298144"/>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Assess tenant financial strength and ability to fulfill lease obligations. Government tenants like the Department of Commerce offer high reliability.</a:t>
            </a:r>
            <a:endParaRPr lang="en-US" sz="1850" dirty="0"/>
          </a:p>
        </p:txBody>
      </p:sp>
      <p:sp>
        <p:nvSpPr>
          <p:cNvPr id="7" name="Shape 4"/>
          <p:cNvSpPr/>
          <p:nvPr/>
        </p:nvSpPr>
        <p:spPr>
          <a:xfrm>
            <a:off x="4691658" y="1844397"/>
            <a:ext cx="3614618" cy="3624263"/>
          </a:xfrm>
          <a:prstGeom prst="roundRect">
            <a:avLst>
              <a:gd name="adj" fmla="val 993"/>
            </a:avLst>
          </a:prstGeom>
          <a:solidFill>
            <a:srgbClr val="315251"/>
          </a:solidFill>
          <a:ln/>
        </p:spPr>
        <p:txBody>
          <a:bodyPr/>
          <a:lstStyle/>
          <a:p>
            <a:endParaRPr lang="en-US"/>
          </a:p>
        </p:txBody>
      </p:sp>
      <p:sp>
        <p:nvSpPr>
          <p:cNvPr id="8" name="Text 5"/>
          <p:cNvSpPr/>
          <p:nvPr/>
        </p:nvSpPr>
        <p:spPr>
          <a:xfrm>
            <a:off x="4930973" y="208371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Renewal Probability</a:t>
            </a:r>
            <a:endParaRPr lang="en-US" sz="2200" dirty="0"/>
          </a:p>
        </p:txBody>
      </p:sp>
      <p:sp>
        <p:nvSpPr>
          <p:cNvPr id="9" name="Text 6"/>
          <p:cNvSpPr/>
          <p:nvPr/>
        </p:nvSpPr>
        <p:spPr>
          <a:xfrm>
            <a:off x="4930973" y="2579251"/>
            <a:ext cx="3135987" cy="2298144"/>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Consider space customization, tenant improvements, and industry type. Legal and architectural firms tend to be more static than insurance agencies.</a:t>
            </a:r>
            <a:endParaRPr lang="en-US" sz="1850" dirty="0"/>
          </a:p>
        </p:txBody>
      </p:sp>
      <p:sp>
        <p:nvSpPr>
          <p:cNvPr id="10" name="Shape 7"/>
          <p:cNvSpPr/>
          <p:nvPr/>
        </p:nvSpPr>
        <p:spPr>
          <a:xfrm>
            <a:off x="837724" y="5707975"/>
            <a:ext cx="7468553" cy="1740218"/>
          </a:xfrm>
          <a:prstGeom prst="roundRect">
            <a:avLst>
              <a:gd name="adj" fmla="val 2063"/>
            </a:avLst>
          </a:prstGeom>
          <a:solidFill>
            <a:srgbClr val="315251"/>
          </a:solidFill>
          <a:ln/>
        </p:spPr>
        <p:txBody>
          <a:bodyPr/>
          <a:lstStyle/>
          <a:p>
            <a:endParaRPr lang="en-US"/>
          </a:p>
        </p:txBody>
      </p:sp>
      <p:sp>
        <p:nvSpPr>
          <p:cNvPr id="11" name="Text 8"/>
          <p:cNvSpPr/>
          <p:nvPr/>
        </p:nvSpPr>
        <p:spPr>
          <a:xfrm>
            <a:off x="1077039" y="594729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Sublease Activity</a:t>
            </a:r>
            <a:endParaRPr lang="en-US" sz="2200" dirty="0"/>
          </a:p>
        </p:txBody>
      </p:sp>
      <p:sp>
        <p:nvSpPr>
          <p:cNvPr id="12" name="Text 9"/>
          <p:cNvSpPr/>
          <p:nvPr/>
        </p:nvSpPr>
        <p:spPr>
          <a:xfrm>
            <a:off x="1077039" y="6442829"/>
            <a:ext cx="698992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Monitor sublease space as a leading indicator of future vacancy and potential rent movements in the market.</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943451"/>
            <a:ext cx="6660594"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Forecasting Fundamentals</a:t>
            </a:r>
            <a:endParaRPr lang="en-US" sz="4400" dirty="0"/>
          </a:p>
        </p:txBody>
      </p:sp>
      <p:sp>
        <p:nvSpPr>
          <p:cNvPr id="3" name="Shape 1"/>
          <p:cNvSpPr/>
          <p:nvPr/>
        </p:nvSpPr>
        <p:spPr>
          <a:xfrm>
            <a:off x="837724" y="2006441"/>
            <a:ext cx="538520" cy="538520"/>
          </a:xfrm>
          <a:prstGeom prst="roundRect">
            <a:avLst>
              <a:gd name="adj" fmla="val 6668"/>
            </a:avLst>
          </a:prstGeom>
          <a:solidFill>
            <a:srgbClr val="315251"/>
          </a:solidFill>
          <a:ln/>
        </p:spPr>
        <p:txBody>
          <a:bodyPr/>
          <a:lstStyle/>
          <a:p>
            <a:endParaRPr lang="en-US"/>
          </a:p>
        </p:txBody>
      </p:sp>
      <p:sp>
        <p:nvSpPr>
          <p:cNvPr id="4" name="Text 2"/>
          <p:cNvSpPr/>
          <p:nvPr/>
        </p:nvSpPr>
        <p:spPr>
          <a:xfrm>
            <a:off x="1615559" y="208871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Market Analysis</a:t>
            </a:r>
            <a:endParaRPr lang="en-US" sz="2200" dirty="0"/>
          </a:p>
        </p:txBody>
      </p:sp>
      <p:sp>
        <p:nvSpPr>
          <p:cNvPr id="5" name="Text 3"/>
          <p:cNvSpPr/>
          <p:nvPr/>
        </p:nvSpPr>
        <p:spPr>
          <a:xfrm>
            <a:off x="1615559" y="2584252"/>
            <a:ext cx="1217711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Use localized data for space market forecasting to capture specific market conditions.</a:t>
            </a:r>
            <a:endParaRPr lang="en-US" sz="1850" dirty="0"/>
          </a:p>
        </p:txBody>
      </p:sp>
      <p:sp>
        <p:nvSpPr>
          <p:cNvPr id="6" name="Shape 4"/>
          <p:cNvSpPr/>
          <p:nvPr/>
        </p:nvSpPr>
        <p:spPr>
          <a:xfrm>
            <a:off x="837724" y="3446026"/>
            <a:ext cx="538520" cy="538520"/>
          </a:xfrm>
          <a:prstGeom prst="roundRect">
            <a:avLst>
              <a:gd name="adj" fmla="val 6668"/>
            </a:avLst>
          </a:prstGeom>
          <a:solidFill>
            <a:srgbClr val="315251"/>
          </a:solidFill>
          <a:ln/>
        </p:spPr>
        <p:txBody>
          <a:bodyPr/>
          <a:lstStyle/>
          <a:p>
            <a:endParaRPr lang="en-US"/>
          </a:p>
        </p:txBody>
      </p:sp>
      <p:sp>
        <p:nvSpPr>
          <p:cNvPr id="7" name="Text 5"/>
          <p:cNvSpPr/>
          <p:nvPr/>
        </p:nvSpPr>
        <p:spPr>
          <a:xfrm>
            <a:off x="1615559" y="352829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Statistical Approaches</a:t>
            </a:r>
            <a:endParaRPr lang="en-US" sz="2200" dirty="0"/>
          </a:p>
        </p:txBody>
      </p:sp>
      <p:sp>
        <p:nvSpPr>
          <p:cNvPr id="8" name="Text 6"/>
          <p:cNvSpPr/>
          <p:nvPr/>
        </p:nvSpPr>
        <p:spPr>
          <a:xfrm>
            <a:off x="1615559" y="4023836"/>
            <a:ext cx="1217711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Apply regression analysis and other statistical tools for more accurate rent forecasts.</a:t>
            </a:r>
            <a:endParaRPr lang="en-US" sz="1850" dirty="0"/>
          </a:p>
        </p:txBody>
      </p:sp>
      <p:sp>
        <p:nvSpPr>
          <p:cNvPr id="9" name="Shape 7"/>
          <p:cNvSpPr/>
          <p:nvPr/>
        </p:nvSpPr>
        <p:spPr>
          <a:xfrm>
            <a:off x="837724" y="4885611"/>
            <a:ext cx="538520" cy="538520"/>
          </a:xfrm>
          <a:prstGeom prst="roundRect">
            <a:avLst>
              <a:gd name="adj" fmla="val 6668"/>
            </a:avLst>
          </a:prstGeom>
          <a:solidFill>
            <a:srgbClr val="315251"/>
          </a:solidFill>
          <a:ln/>
        </p:spPr>
        <p:txBody>
          <a:bodyPr/>
          <a:lstStyle/>
          <a:p>
            <a:endParaRPr lang="en-US"/>
          </a:p>
        </p:txBody>
      </p:sp>
      <p:sp>
        <p:nvSpPr>
          <p:cNvPr id="10" name="Text 8"/>
          <p:cNvSpPr/>
          <p:nvPr/>
        </p:nvSpPr>
        <p:spPr>
          <a:xfrm>
            <a:off x="1615559" y="496788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Risk Assessment</a:t>
            </a:r>
            <a:endParaRPr lang="en-US" sz="2200" dirty="0"/>
          </a:p>
        </p:txBody>
      </p:sp>
      <p:sp>
        <p:nvSpPr>
          <p:cNvPr id="11" name="Text 9"/>
          <p:cNvSpPr/>
          <p:nvPr/>
        </p:nvSpPr>
        <p:spPr>
          <a:xfrm>
            <a:off x="1615559" y="5463421"/>
            <a:ext cx="1217711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Employ simulation and sensitivity analysis to understand potential outcomes and risks.</a:t>
            </a:r>
            <a:endParaRPr lang="en-US" sz="1850" dirty="0"/>
          </a:p>
        </p:txBody>
      </p:sp>
      <p:sp>
        <p:nvSpPr>
          <p:cNvPr id="12" name="Shape 10"/>
          <p:cNvSpPr/>
          <p:nvPr/>
        </p:nvSpPr>
        <p:spPr>
          <a:xfrm>
            <a:off x="837724" y="6325195"/>
            <a:ext cx="538520" cy="538520"/>
          </a:xfrm>
          <a:prstGeom prst="roundRect">
            <a:avLst>
              <a:gd name="adj" fmla="val 6668"/>
            </a:avLst>
          </a:prstGeom>
          <a:solidFill>
            <a:srgbClr val="315251"/>
          </a:solidFill>
          <a:ln/>
        </p:spPr>
        <p:txBody>
          <a:bodyPr/>
          <a:lstStyle/>
          <a:p>
            <a:endParaRPr lang="en-US"/>
          </a:p>
        </p:txBody>
      </p:sp>
      <p:sp>
        <p:nvSpPr>
          <p:cNvPr id="13" name="Text 11"/>
          <p:cNvSpPr/>
          <p:nvPr/>
        </p:nvSpPr>
        <p:spPr>
          <a:xfrm>
            <a:off x="1615559" y="640746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Depreciation Impact</a:t>
            </a:r>
            <a:endParaRPr lang="en-US" sz="2200" dirty="0"/>
          </a:p>
        </p:txBody>
      </p:sp>
      <p:sp>
        <p:nvSpPr>
          <p:cNvPr id="14" name="Text 12"/>
          <p:cNvSpPr/>
          <p:nvPr/>
        </p:nvSpPr>
        <p:spPr>
          <a:xfrm>
            <a:off x="1615559" y="6903006"/>
            <a:ext cx="1217711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Account for real economic depreciation in DCF proformas to reflect realistic returns.</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6613" y="589598"/>
            <a:ext cx="5043964" cy="630436"/>
          </a:xfrm>
          <a:prstGeom prst="rect">
            <a:avLst/>
          </a:prstGeom>
          <a:noFill/>
          <a:ln/>
        </p:spPr>
        <p:txBody>
          <a:bodyPr wrap="none" lIns="0" tIns="0" rIns="0" bIns="0" rtlCol="0" anchor="t"/>
          <a:lstStyle/>
          <a:p>
            <a:pPr marL="0" indent="0" algn="l">
              <a:lnSpc>
                <a:spcPts val="4950"/>
              </a:lnSpc>
              <a:buNone/>
            </a:pPr>
            <a:r>
              <a:rPr lang="en-US" sz="3950" dirty="0">
                <a:solidFill>
                  <a:srgbClr val="FFD9BE"/>
                </a:solidFill>
                <a:latin typeface="Quattrocento" pitchFamily="34" charset="0"/>
                <a:ea typeface="Quattrocento" pitchFamily="34" charset="-122"/>
                <a:cs typeface="Quattrocento" pitchFamily="34" charset="-120"/>
              </a:rPr>
              <a:t>Key Takeaways</a:t>
            </a:r>
            <a:endParaRPr lang="en-US" sz="3950" dirty="0"/>
          </a:p>
        </p:txBody>
      </p:sp>
      <p:sp>
        <p:nvSpPr>
          <p:cNvPr id="4" name="Shape 1"/>
          <p:cNvSpPr/>
          <p:nvPr/>
        </p:nvSpPr>
        <p:spPr>
          <a:xfrm>
            <a:off x="6236613" y="1541502"/>
            <a:ext cx="482322" cy="482322"/>
          </a:xfrm>
          <a:prstGeom prst="roundRect">
            <a:avLst>
              <a:gd name="adj" fmla="val 6667"/>
            </a:avLst>
          </a:prstGeom>
          <a:solidFill>
            <a:srgbClr val="315251"/>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6326445" y="1593473"/>
            <a:ext cx="302538" cy="378262"/>
          </a:xfrm>
          <a:prstGeom prst="rect">
            <a:avLst/>
          </a:prstGeom>
        </p:spPr>
      </p:pic>
      <p:sp>
        <p:nvSpPr>
          <p:cNvPr id="6" name="Text 2"/>
          <p:cNvSpPr/>
          <p:nvPr/>
        </p:nvSpPr>
        <p:spPr>
          <a:xfrm>
            <a:off x="6933248" y="1615083"/>
            <a:ext cx="2940010" cy="3151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Market-Based Forecasting</a:t>
            </a:r>
            <a:endParaRPr lang="en-US" sz="1950" dirty="0"/>
          </a:p>
        </p:txBody>
      </p:sp>
      <p:sp>
        <p:nvSpPr>
          <p:cNvPr id="7" name="Text 3"/>
          <p:cNvSpPr/>
          <p:nvPr/>
        </p:nvSpPr>
        <p:spPr>
          <a:xfrm>
            <a:off x="6933248" y="2058829"/>
            <a:ext cx="6946940" cy="685800"/>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Use localized data and statistical methods to develop robust market forecasts.</a:t>
            </a:r>
            <a:endParaRPr lang="en-US" sz="1650" dirty="0"/>
          </a:p>
        </p:txBody>
      </p:sp>
      <p:sp>
        <p:nvSpPr>
          <p:cNvPr id="8" name="Shape 4"/>
          <p:cNvSpPr/>
          <p:nvPr/>
        </p:nvSpPr>
        <p:spPr>
          <a:xfrm>
            <a:off x="6236613" y="3173254"/>
            <a:ext cx="482322" cy="482322"/>
          </a:xfrm>
          <a:prstGeom prst="roundRect">
            <a:avLst>
              <a:gd name="adj" fmla="val 6667"/>
            </a:avLst>
          </a:prstGeom>
          <a:solidFill>
            <a:srgbClr val="315251"/>
          </a:solidFill>
          <a:ln/>
        </p:spPr>
        <p:txBody>
          <a:bodyPr/>
          <a:lstStyle/>
          <a:p>
            <a:endParaRPr lang="en-US"/>
          </a:p>
        </p:txBody>
      </p:sp>
      <p:pic>
        <p:nvPicPr>
          <p:cNvPr id="9" name="Image 2" descr="preencoded.png"/>
          <p:cNvPicPr>
            <a:picLocks noChangeAspect="1"/>
          </p:cNvPicPr>
          <p:nvPr/>
        </p:nvPicPr>
        <p:blipFill>
          <a:blip r:embed="rId5"/>
          <a:stretch>
            <a:fillRect/>
          </a:stretch>
        </p:blipFill>
        <p:spPr>
          <a:xfrm>
            <a:off x="6326445" y="3225225"/>
            <a:ext cx="302538" cy="378262"/>
          </a:xfrm>
          <a:prstGeom prst="rect">
            <a:avLst/>
          </a:prstGeom>
        </p:spPr>
      </p:pic>
      <p:sp>
        <p:nvSpPr>
          <p:cNvPr id="10" name="Text 5"/>
          <p:cNvSpPr/>
          <p:nvPr/>
        </p:nvSpPr>
        <p:spPr>
          <a:xfrm>
            <a:off x="6933248" y="3246834"/>
            <a:ext cx="3482935" cy="3151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Property-Specific Adjustments</a:t>
            </a:r>
            <a:endParaRPr lang="en-US" sz="1950" dirty="0"/>
          </a:p>
        </p:txBody>
      </p:sp>
      <p:sp>
        <p:nvSpPr>
          <p:cNvPr id="11" name="Text 6"/>
          <p:cNvSpPr/>
          <p:nvPr/>
        </p:nvSpPr>
        <p:spPr>
          <a:xfrm>
            <a:off x="6933248" y="3690580"/>
            <a:ext cx="6946940" cy="685800"/>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Adjust market forecasts for individual property characteristics, especially depreciation.</a:t>
            </a:r>
            <a:endParaRPr lang="en-US" sz="1650" dirty="0"/>
          </a:p>
        </p:txBody>
      </p:sp>
      <p:sp>
        <p:nvSpPr>
          <p:cNvPr id="12" name="Shape 7"/>
          <p:cNvSpPr/>
          <p:nvPr/>
        </p:nvSpPr>
        <p:spPr>
          <a:xfrm>
            <a:off x="6236613" y="4805005"/>
            <a:ext cx="482322" cy="482322"/>
          </a:xfrm>
          <a:prstGeom prst="roundRect">
            <a:avLst>
              <a:gd name="adj" fmla="val 6667"/>
            </a:avLst>
          </a:prstGeom>
          <a:solidFill>
            <a:srgbClr val="315251"/>
          </a:solidFill>
          <a:ln/>
        </p:spPr>
        <p:txBody>
          <a:bodyPr/>
          <a:lstStyle/>
          <a:p>
            <a:endParaRPr lang="en-US"/>
          </a:p>
        </p:txBody>
      </p:sp>
      <p:pic>
        <p:nvPicPr>
          <p:cNvPr id="13" name="Image 3" descr="preencoded.png"/>
          <p:cNvPicPr>
            <a:picLocks noChangeAspect="1"/>
          </p:cNvPicPr>
          <p:nvPr/>
        </p:nvPicPr>
        <p:blipFill>
          <a:blip r:embed="rId6"/>
          <a:stretch>
            <a:fillRect/>
          </a:stretch>
        </p:blipFill>
        <p:spPr>
          <a:xfrm>
            <a:off x="6326445" y="4856976"/>
            <a:ext cx="302538" cy="378262"/>
          </a:xfrm>
          <a:prstGeom prst="rect">
            <a:avLst/>
          </a:prstGeom>
        </p:spPr>
      </p:pic>
      <p:sp>
        <p:nvSpPr>
          <p:cNvPr id="14" name="Text 8"/>
          <p:cNvSpPr/>
          <p:nvPr/>
        </p:nvSpPr>
        <p:spPr>
          <a:xfrm>
            <a:off x="6933248" y="4878586"/>
            <a:ext cx="2791063" cy="3151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Comprehensive Analysis</a:t>
            </a:r>
            <a:endParaRPr lang="en-US" sz="1950" dirty="0"/>
          </a:p>
        </p:txBody>
      </p:sp>
      <p:sp>
        <p:nvSpPr>
          <p:cNvPr id="15" name="Text 9"/>
          <p:cNvSpPr/>
          <p:nvPr/>
        </p:nvSpPr>
        <p:spPr>
          <a:xfrm>
            <a:off x="6933248" y="5322332"/>
            <a:ext cx="6946940" cy="685800"/>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Consider all aspects: market trends, property condition, tenant quality, and lease structures.</a:t>
            </a:r>
            <a:endParaRPr lang="en-US" sz="1650" dirty="0"/>
          </a:p>
        </p:txBody>
      </p:sp>
      <p:sp>
        <p:nvSpPr>
          <p:cNvPr id="16" name="Shape 10"/>
          <p:cNvSpPr/>
          <p:nvPr/>
        </p:nvSpPr>
        <p:spPr>
          <a:xfrm>
            <a:off x="6236613" y="6436757"/>
            <a:ext cx="482322" cy="482322"/>
          </a:xfrm>
          <a:prstGeom prst="roundRect">
            <a:avLst>
              <a:gd name="adj" fmla="val 6667"/>
            </a:avLst>
          </a:prstGeom>
          <a:solidFill>
            <a:srgbClr val="315251"/>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6326445" y="6488728"/>
            <a:ext cx="302538" cy="378262"/>
          </a:xfrm>
          <a:prstGeom prst="rect">
            <a:avLst/>
          </a:prstGeom>
        </p:spPr>
      </p:pic>
      <p:sp>
        <p:nvSpPr>
          <p:cNvPr id="18" name="Text 11"/>
          <p:cNvSpPr/>
          <p:nvPr/>
        </p:nvSpPr>
        <p:spPr>
          <a:xfrm>
            <a:off x="6933248" y="6510338"/>
            <a:ext cx="2879765" cy="3151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Uncertainty Management</a:t>
            </a:r>
            <a:endParaRPr lang="en-US" sz="1950" dirty="0"/>
          </a:p>
        </p:txBody>
      </p:sp>
      <p:sp>
        <p:nvSpPr>
          <p:cNvPr id="19" name="Text 12"/>
          <p:cNvSpPr/>
          <p:nvPr/>
        </p:nvSpPr>
        <p:spPr>
          <a:xfrm>
            <a:off x="6933248" y="6954083"/>
            <a:ext cx="6946940" cy="685800"/>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Use sensitivity analysis and understand the value of flexibility in timing decisions.</a:t>
            </a:r>
            <a:endParaRPr lang="en-US" sz="16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1267"/>
          </a:xfrm>
          <a:prstGeom prst="rect">
            <a:avLst/>
          </a:prstGeom>
        </p:spPr>
      </p:pic>
      <p:sp>
        <p:nvSpPr>
          <p:cNvPr id="3" name="Text 0"/>
          <p:cNvSpPr/>
          <p:nvPr/>
        </p:nvSpPr>
        <p:spPr>
          <a:xfrm>
            <a:off x="698183" y="548521"/>
            <a:ext cx="5529382" cy="586621"/>
          </a:xfrm>
          <a:prstGeom prst="rect">
            <a:avLst/>
          </a:prstGeom>
          <a:noFill/>
          <a:ln/>
        </p:spPr>
        <p:txBody>
          <a:bodyPr wrap="none" lIns="0" tIns="0" rIns="0" bIns="0" rtlCol="0" anchor="t"/>
          <a:lstStyle/>
          <a:p>
            <a:pPr marL="0" indent="0" algn="l">
              <a:lnSpc>
                <a:spcPts val="4600"/>
              </a:lnSpc>
              <a:buNone/>
            </a:pPr>
            <a:r>
              <a:rPr lang="en-US" sz="3650" dirty="0">
                <a:solidFill>
                  <a:srgbClr val="FFD9BE"/>
                </a:solidFill>
                <a:latin typeface="Quattrocento" pitchFamily="34" charset="0"/>
                <a:ea typeface="Quattrocento" pitchFamily="34" charset="-122"/>
                <a:cs typeface="Quattrocento" pitchFamily="34" charset="-120"/>
              </a:rPr>
              <a:t>Simple Structural Analysis</a:t>
            </a:r>
            <a:endParaRPr lang="en-US" sz="3650" dirty="0"/>
          </a:p>
        </p:txBody>
      </p:sp>
      <p:sp>
        <p:nvSpPr>
          <p:cNvPr id="4" name="Shape 1"/>
          <p:cNvSpPr/>
          <p:nvPr/>
        </p:nvSpPr>
        <p:spPr>
          <a:xfrm>
            <a:off x="698183" y="1434346"/>
            <a:ext cx="199430" cy="1449943"/>
          </a:xfrm>
          <a:prstGeom prst="roundRect">
            <a:avLst>
              <a:gd name="adj" fmla="val 15004"/>
            </a:avLst>
          </a:prstGeom>
          <a:solidFill>
            <a:srgbClr val="315251"/>
          </a:solidFill>
          <a:ln/>
        </p:spPr>
        <p:txBody>
          <a:bodyPr/>
          <a:lstStyle/>
          <a:p>
            <a:endParaRPr lang="en-US"/>
          </a:p>
        </p:txBody>
      </p:sp>
      <p:sp>
        <p:nvSpPr>
          <p:cNvPr id="5" name="Text 2"/>
          <p:cNvSpPr/>
          <p:nvPr/>
        </p:nvSpPr>
        <p:spPr>
          <a:xfrm>
            <a:off x="1097042" y="1633776"/>
            <a:ext cx="2699266" cy="293251"/>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Inventory Existing Supply</a:t>
            </a:r>
            <a:endParaRPr lang="en-US" sz="1800" dirty="0"/>
          </a:p>
        </p:txBody>
      </p:sp>
      <p:sp>
        <p:nvSpPr>
          <p:cNvPr id="6" name="Text 3"/>
          <p:cNvSpPr/>
          <p:nvPr/>
        </p:nvSpPr>
        <p:spPr>
          <a:xfrm>
            <a:off x="1097042" y="2046684"/>
            <a:ext cx="7348776" cy="638175"/>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Collect data on current space inventory from brokerage firms, planning agencies, and commercial data providers.</a:t>
            </a:r>
            <a:endParaRPr lang="en-US" sz="1550" dirty="0"/>
          </a:p>
        </p:txBody>
      </p:sp>
      <p:sp>
        <p:nvSpPr>
          <p:cNvPr id="7" name="Shape 4"/>
          <p:cNvSpPr/>
          <p:nvPr/>
        </p:nvSpPr>
        <p:spPr>
          <a:xfrm>
            <a:off x="997387" y="3033832"/>
            <a:ext cx="199430" cy="1449943"/>
          </a:xfrm>
          <a:prstGeom prst="roundRect">
            <a:avLst>
              <a:gd name="adj" fmla="val 15004"/>
            </a:avLst>
          </a:prstGeom>
          <a:solidFill>
            <a:srgbClr val="315251"/>
          </a:solidFill>
          <a:ln/>
        </p:spPr>
        <p:txBody>
          <a:bodyPr/>
          <a:lstStyle/>
          <a:p>
            <a:endParaRPr lang="en-US"/>
          </a:p>
        </p:txBody>
      </p:sp>
      <p:sp>
        <p:nvSpPr>
          <p:cNvPr id="8" name="Text 5"/>
          <p:cNvSpPr/>
          <p:nvPr/>
        </p:nvSpPr>
        <p:spPr>
          <a:xfrm>
            <a:off x="1396246" y="3233261"/>
            <a:ext cx="2681883" cy="293251"/>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Identify Demand Sources</a:t>
            </a:r>
            <a:endParaRPr lang="en-US" sz="1800" dirty="0"/>
          </a:p>
        </p:txBody>
      </p:sp>
      <p:sp>
        <p:nvSpPr>
          <p:cNvPr id="9" name="Text 6"/>
          <p:cNvSpPr/>
          <p:nvPr/>
        </p:nvSpPr>
        <p:spPr>
          <a:xfrm>
            <a:off x="1396246" y="3646170"/>
            <a:ext cx="7049572" cy="638175"/>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Determine fundamental drivers of space demand, such as office employment for office space.</a:t>
            </a:r>
            <a:endParaRPr lang="en-US" sz="1550" dirty="0"/>
          </a:p>
        </p:txBody>
      </p:sp>
      <p:sp>
        <p:nvSpPr>
          <p:cNvPr id="10" name="Shape 7"/>
          <p:cNvSpPr/>
          <p:nvPr/>
        </p:nvSpPr>
        <p:spPr>
          <a:xfrm>
            <a:off x="1296591" y="4633317"/>
            <a:ext cx="199430" cy="1449943"/>
          </a:xfrm>
          <a:prstGeom prst="roundRect">
            <a:avLst>
              <a:gd name="adj" fmla="val 15004"/>
            </a:avLst>
          </a:prstGeom>
          <a:solidFill>
            <a:srgbClr val="315251"/>
          </a:solidFill>
          <a:ln/>
        </p:spPr>
        <p:txBody>
          <a:bodyPr/>
          <a:lstStyle/>
          <a:p>
            <a:endParaRPr lang="en-US"/>
          </a:p>
        </p:txBody>
      </p:sp>
      <p:sp>
        <p:nvSpPr>
          <p:cNvPr id="11" name="Text 8"/>
          <p:cNvSpPr/>
          <p:nvPr/>
        </p:nvSpPr>
        <p:spPr>
          <a:xfrm>
            <a:off x="1695450" y="4832747"/>
            <a:ext cx="3250049" cy="293251"/>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Relate Demand to Space Usage</a:t>
            </a:r>
            <a:endParaRPr lang="en-US" sz="1800" dirty="0"/>
          </a:p>
        </p:txBody>
      </p:sp>
      <p:sp>
        <p:nvSpPr>
          <p:cNvPr id="12" name="Text 9"/>
          <p:cNvSpPr/>
          <p:nvPr/>
        </p:nvSpPr>
        <p:spPr>
          <a:xfrm>
            <a:off x="1695450" y="5245656"/>
            <a:ext cx="6750368" cy="638175"/>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Calculate space requirements per demand unit (e.g., square footage per employee).</a:t>
            </a:r>
            <a:endParaRPr lang="en-US" sz="1550" dirty="0"/>
          </a:p>
        </p:txBody>
      </p:sp>
      <p:sp>
        <p:nvSpPr>
          <p:cNvPr id="13" name="Shape 10"/>
          <p:cNvSpPr/>
          <p:nvPr/>
        </p:nvSpPr>
        <p:spPr>
          <a:xfrm>
            <a:off x="1595795" y="6232803"/>
            <a:ext cx="199430" cy="1449943"/>
          </a:xfrm>
          <a:prstGeom prst="roundRect">
            <a:avLst>
              <a:gd name="adj" fmla="val 15004"/>
            </a:avLst>
          </a:prstGeom>
          <a:solidFill>
            <a:srgbClr val="315251"/>
          </a:solidFill>
          <a:ln/>
        </p:spPr>
        <p:txBody>
          <a:bodyPr/>
          <a:lstStyle/>
          <a:p>
            <a:endParaRPr lang="en-US"/>
          </a:p>
        </p:txBody>
      </p:sp>
      <p:sp>
        <p:nvSpPr>
          <p:cNvPr id="14" name="Text 11"/>
          <p:cNvSpPr/>
          <p:nvPr/>
        </p:nvSpPr>
        <p:spPr>
          <a:xfrm>
            <a:off x="1994654" y="6432233"/>
            <a:ext cx="3847624" cy="293251"/>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Forecast Future Supply and Demand</a:t>
            </a:r>
            <a:endParaRPr lang="en-US" sz="1800" dirty="0"/>
          </a:p>
        </p:txBody>
      </p:sp>
      <p:sp>
        <p:nvSpPr>
          <p:cNvPr id="15" name="Text 12"/>
          <p:cNvSpPr/>
          <p:nvPr/>
        </p:nvSpPr>
        <p:spPr>
          <a:xfrm>
            <a:off x="1994654" y="6845141"/>
            <a:ext cx="6451163" cy="638175"/>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Project demand growth and inventory construction pipeline to predict market balance.</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127046"/>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Boston Office Market Example</a:t>
            </a:r>
            <a:endParaRPr lang="en-US" sz="4400" dirty="0"/>
          </a:p>
        </p:txBody>
      </p:sp>
      <p:sp>
        <p:nvSpPr>
          <p:cNvPr id="4" name="Shape 1"/>
          <p:cNvSpPr/>
          <p:nvPr/>
        </p:nvSpPr>
        <p:spPr>
          <a:xfrm>
            <a:off x="837724" y="2894052"/>
            <a:ext cx="7468553" cy="4208502"/>
          </a:xfrm>
          <a:prstGeom prst="roundRect">
            <a:avLst>
              <a:gd name="adj" fmla="val 853"/>
            </a:avLst>
          </a:prstGeom>
          <a:noFill/>
          <a:ln w="7620">
            <a:solidFill>
              <a:srgbClr val="FFFFFF">
                <a:alpha val="24000"/>
              </a:srgbClr>
            </a:solidFill>
            <a:prstDash val="solid"/>
          </a:ln>
        </p:spPr>
        <p:txBody>
          <a:bodyPr/>
          <a:lstStyle/>
          <a:p>
            <a:endParaRPr lang="en-US"/>
          </a:p>
        </p:txBody>
      </p:sp>
      <p:sp>
        <p:nvSpPr>
          <p:cNvPr id="5" name="Shape 2"/>
          <p:cNvSpPr/>
          <p:nvPr/>
        </p:nvSpPr>
        <p:spPr>
          <a:xfrm>
            <a:off x="845344" y="2901672"/>
            <a:ext cx="7453312" cy="685443"/>
          </a:xfrm>
          <a:prstGeom prst="rect">
            <a:avLst/>
          </a:prstGeom>
          <a:solidFill>
            <a:srgbClr val="FFFFFF">
              <a:alpha val="4000"/>
            </a:srgbClr>
          </a:solidFill>
          <a:ln/>
        </p:spPr>
        <p:txBody>
          <a:bodyPr/>
          <a:lstStyle/>
          <a:p>
            <a:endParaRPr lang="en-US"/>
          </a:p>
        </p:txBody>
      </p:sp>
      <p:sp>
        <p:nvSpPr>
          <p:cNvPr id="6" name="Text 3"/>
          <p:cNvSpPr/>
          <p:nvPr/>
        </p:nvSpPr>
        <p:spPr>
          <a:xfrm>
            <a:off x="1084659" y="3052882"/>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Formula</a:t>
            </a:r>
            <a:endParaRPr lang="en-US" sz="1850" dirty="0"/>
          </a:p>
        </p:txBody>
      </p:sp>
      <p:sp>
        <p:nvSpPr>
          <p:cNvPr id="7" name="Text 4"/>
          <p:cNvSpPr/>
          <p:nvPr/>
        </p:nvSpPr>
        <p:spPr>
          <a:xfrm>
            <a:off x="2951798" y="3052882"/>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Now</a:t>
            </a:r>
            <a:endParaRPr lang="en-US" sz="1850" dirty="0"/>
          </a:p>
        </p:txBody>
      </p:sp>
      <p:sp>
        <p:nvSpPr>
          <p:cNvPr id="8" name="Text 5"/>
          <p:cNvSpPr/>
          <p:nvPr/>
        </p:nvSpPr>
        <p:spPr>
          <a:xfrm>
            <a:off x="4815126" y="3052882"/>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 5 years</a:t>
            </a:r>
            <a:endParaRPr lang="en-US" sz="1850" dirty="0"/>
          </a:p>
        </p:txBody>
      </p:sp>
      <p:sp>
        <p:nvSpPr>
          <p:cNvPr id="9" name="Text 6"/>
          <p:cNvSpPr/>
          <p:nvPr/>
        </p:nvSpPr>
        <p:spPr>
          <a:xfrm>
            <a:off x="6678454" y="3052882"/>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Difference</a:t>
            </a:r>
            <a:endParaRPr lang="en-US" sz="1850" dirty="0"/>
          </a:p>
        </p:txBody>
      </p:sp>
      <p:sp>
        <p:nvSpPr>
          <p:cNvPr id="10" name="Shape 7"/>
          <p:cNvSpPr/>
          <p:nvPr/>
        </p:nvSpPr>
        <p:spPr>
          <a:xfrm>
            <a:off x="845344" y="3587115"/>
            <a:ext cx="7453312" cy="1068467"/>
          </a:xfrm>
          <a:prstGeom prst="rect">
            <a:avLst/>
          </a:prstGeom>
          <a:solidFill>
            <a:srgbClr val="000000">
              <a:alpha val="4000"/>
            </a:srgbClr>
          </a:solidFill>
          <a:ln/>
        </p:spPr>
        <p:txBody>
          <a:bodyPr/>
          <a:lstStyle/>
          <a:p>
            <a:endParaRPr lang="en-US"/>
          </a:p>
        </p:txBody>
      </p:sp>
      <p:sp>
        <p:nvSpPr>
          <p:cNvPr id="11" name="Text 8"/>
          <p:cNvSpPr/>
          <p:nvPr/>
        </p:nvSpPr>
        <p:spPr>
          <a:xfrm>
            <a:off x="1084659" y="3738324"/>
            <a:ext cx="138088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Net Current Inventory</a:t>
            </a:r>
            <a:endParaRPr lang="en-US" sz="1850" dirty="0"/>
          </a:p>
        </p:txBody>
      </p:sp>
      <p:sp>
        <p:nvSpPr>
          <p:cNvPr id="12" name="Text 9"/>
          <p:cNvSpPr/>
          <p:nvPr/>
        </p:nvSpPr>
        <p:spPr>
          <a:xfrm>
            <a:off x="2951798" y="3738324"/>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223,954,598</a:t>
            </a:r>
            <a:endParaRPr lang="en-US" sz="1850" dirty="0"/>
          </a:p>
        </p:txBody>
      </p:sp>
      <p:sp>
        <p:nvSpPr>
          <p:cNvPr id="13" name="Text 10"/>
          <p:cNvSpPr/>
          <p:nvPr/>
        </p:nvSpPr>
        <p:spPr>
          <a:xfrm>
            <a:off x="4815126" y="3738324"/>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230,766,696</a:t>
            </a:r>
            <a:endParaRPr lang="en-US" sz="1850" dirty="0"/>
          </a:p>
        </p:txBody>
      </p:sp>
      <p:sp>
        <p:nvSpPr>
          <p:cNvPr id="14" name="Text 11"/>
          <p:cNvSpPr/>
          <p:nvPr/>
        </p:nvSpPr>
        <p:spPr>
          <a:xfrm>
            <a:off x="6678454" y="3738324"/>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6,812,099</a:t>
            </a:r>
            <a:endParaRPr lang="en-US" sz="1850" dirty="0"/>
          </a:p>
        </p:txBody>
      </p:sp>
      <p:sp>
        <p:nvSpPr>
          <p:cNvPr id="15" name="Shape 12"/>
          <p:cNvSpPr/>
          <p:nvPr/>
        </p:nvSpPr>
        <p:spPr>
          <a:xfrm>
            <a:off x="845344" y="4655582"/>
            <a:ext cx="7453312" cy="685443"/>
          </a:xfrm>
          <a:prstGeom prst="rect">
            <a:avLst/>
          </a:prstGeom>
          <a:solidFill>
            <a:srgbClr val="FFFFFF">
              <a:alpha val="4000"/>
            </a:srgbClr>
          </a:solidFill>
          <a:ln/>
        </p:spPr>
        <p:txBody>
          <a:bodyPr/>
          <a:lstStyle/>
          <a:p>
            <a:endParaRPr lang="en-US"/>
          </a:p>
        </p:txBody>
      </p:sp>
      <p:sp>
        <p:nvSpPr>
          <p:cNvPr id="16" name="Text 13"/>
          <p:cNvSpPr/>
          <p:nvPr/>
        </p:nvSpPr>
        <p:spPr>
          <a:xfrm>
            <a:off x="1084659" y="4806791"/>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Employees</a:t>
            </a:r>
            <a:endParaRPr lang="en-US" sz="1850" dirty="0"/>
          </a:p>
        </p:txBody>
      </p:sp>
      <p:sp>
        <p:nvSpPr>
          <p:cNvPr id="17" name="Text 14"/>
          <p:cNvSpPr/>
          <p:nvPr/>
        </p:nvSpPr>
        <p:spPr>
          <a:xfrm>
            <a:off x="2951798" y="4806791"/>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844,000</a:t>
            </a:r>
            <a:endParaRPr lang="en-US" sz="1850" dirty="0"/>
          </a:p>
        </p:txBody>
      </p:sp>
      <p:sp>
        <p:nvSpPr>
          <p:cNvPr id="18" name="Text 15"/>
          <p:cNvSpPr/>
          <p:nvPr/>
        </p:nvSpPr>
        <p:spPr>
          <a:xfrm>
            <a:off x="4815126" y="4806791"/>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874,000</a:t>
            </a:r>
            <a:endParaRPr lang="en-US" sz="1850" dirty="0"/>
          </a:p>
        </p:txBody>
      </p:sp>
      <p:sp>
        <p:nvSpPr>
          <p:cNvPr id="19" name="Text 16"/>
          <p:cNvSpPr/>
          <p:nvPr/>
        </p:nvSpPr>
        <p:spPr>
          <a:xfrm>
            <a:off x="6678454" y="4806791"/>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30,000</a:t>
            </a:r>
            <a:endParaRPr lang="en-US" sz="1850" dirty="0"/>
          </a:p>
        </p:txBody>
      </p:sp>
      <p:sp>
        <p:nvSpPr>
          <p:cNvPr id="20" name="Shape 17"/>
          <p:cNvSpPr/>
          <p:nvPr/>
        </p:nvSpPr>
        <p:spPr>
          <a:xfrm>
            <a:off x="845344" y="5341025"/>
            <a:ext cx="7453312" cy="1068467"/>
          </a:xfrm>
          <a:prstGeom prst="rect">
            <a:avLst/>
          </a:prstGeom>
          <a:solidFill>
            <a:srgbClr val="000000">
              <a:alpha val="4000"/>
            </a:srgbClr>
          </a:solidFill>
          <a:ln/>
        </p:spPr>
        <p:txBody>
          <a:bodyPr/>
          <a:lstStyle/>
          <a:p>
            <a:endParaRPr lang="en-US"/>
          </a:p>
        </p:txBody>
      </p:sp>
      <p:sp>
        <p:nvSpPr>
          <p:cNvPr id="21" name="Text 18"/>
          <p:cNvSpPr/>
          <p:nvPr/>
        </p:nvSpPr>
        <p:spPr>
          <a:xfrm>
            <a:off x="1084659" y="5492234"/>
            <a:ext cx="138088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Net Absorption</a:t>
            </a:r>
            <a:endParaRPr lang="en-US" sz="1850" dirty="0"/>
          </a:p>
        </p:txBody>
      </p:sp>
      <p:sp>
        <p:nvSpPr>
          <p:cNvPr id="22" name="Text 19"/>
          <p:cNvSpPr/>
          <p:nvPr/>
        </p:nvSpPr>
        <p:spPr>
          <a:xfrm>
            <a:off x="2951798" y="5492234"/>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26,574,343</a:t>
            </a:r>
            <a:endParaRPr lang="en-US" sz="1850" dirty="0"/>
          </a:p>
        </p:txBody>
      </p:sp>
      <p:sp>
        <p:nvSpPr>
          <p:cNvPr id="23" name="Text 20"/>
          <p:cNvSpPr/>
          <p:nvPr/>
        </p:nvSpPr>
        <p:spPr>
          <a:xfrm>
            <a:off x="4815126" y="5492234"/>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26,186,442</a:t>
            </a:r>
            <a:endParaRPr lang="en-US" sz="1850" dirty="0"/>
          </a:p>
        </p:txBody>
      </p:sp>
      <p:sp>
        <p:nvSpPr>
          <p:cNvPr id="24" name="Text 21"/>
          <p:cNvSpPr/>
          <p:nvPr/>
        </p:nvSpPr>
        <p:spPr>
          <a:xfrm>
            <a:off x="6678454" y="5492234"/>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(387,902)</a:t>
            </a:r>
            <a:endParaRPr lang="en-US" sz="1850" dirty="0"/>
          </a:p>
        </p:txBody>
      </p:sp>
      <p:sp>
        <p:nvSpPr>
          <p:cNvPr id="25" name="Shape 22"/>
          <p:cNvSpPr/>
          <p:nvPr/>
        </p:nvSpPr>
        <p:spPr>
          <a:xfrm>
            <a:off x="845344" y="6409492"/>
            <a:ext cx="7453312" cy="685443"/>
          </a:xfrm>
          <a:prstGeom prst="rect">
            <a:avLst/>
          </a:prstGeom>
          <a:solidFill>
            <a:srgbClr val="FFFFFF">
              <a:alpha val="4000"/>
            </a:srgbClr>
          </a:solidFill>
          <a:ln/>
        </p:spPr>
        <p:txBody>
          <a:bodyPr/>
          <a:lstStyle/>
          <a:p>
            <a:endParaRPr lang="en-US"/>
          </a:p>
        </p:txBody>
      </p:sp>
      <p:sp>
        <p:nvSpPr>
          <p:cNvPr id="26" name="Text 23"/>
          <p:cNvSpPr/>
          <p:nvPr/>
        </p:nvSpPr>
        <p:spPr>
          <a:xfrm>
            <a:off x="1084659" y="6560701"/>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Vacancy rate</a:t>
            </a:r>
            <a:endParaRPr lang="en-US" sz="1850" dirty="0"/>
          </a:p>
        </p:txBody>
      </p:sp>
      <p:sp>
        <p:nvSpPr>
          <p:cNvPr id="27" name="Text 24"/>
          <p:cNvSpPr/>
          <p:nvPr/>
        </p:nvSpPr>
        <p:spPr>
          <a:xfrm>
            <a:off x="2951798" y="6560701"/>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11.87%</a:t>
            </a:r>
            <a:endParaRPr lang="en-US" sz="1850" dirty="0"/>
          </a:p>
        </p:txBody>
      </p:sp>
      <p:sp>
        <p:nvSpPr>
          <p:cNvPr id="28" name="Text 25"/>
          <p:cNvSpPr/>
          <p:nvPr/>
        </p:nvSpPr>
        <p:spPr>
          <a:xfrm>
            <a:off x="4815126" y="6560701"/>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11.35%</a:t>
            </a:r>
            <a:endParaRPr lang="en-US" sz="1850" dirty="0"/>
          </a:p>
        </p:txBody>
      </p:sp>
      <p:sp>
        <p:nvSpPr>
          <p:cNvPr id="29" name="Text 26"/>
          <p:cNvSpPr/>
          <p:nvPr/>
        </p:nvSpPr>
        <p:spPr>
          <a:xfrm>
            <a:off x="6678454" y="6560701"/>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-0.52%</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3278" y="585430"/>
            <a:ext cx="6659880" cy="619244"/>
          </a:xfrm>
          <a:prstGeom prst="rect">
            <a:avLst/>
          </a:prstGeom>
          <a:noFill/>
          <a:ln/>
        </p:spPr>
        <p:txBody>
          <a:bodyPr wrap="none" lIns="0" tIns="0" rIns="0" bIns="0" rtlCol="0" anchor="t"/>
          <a:lstStyle/>
          <a:p>
            <a:pPr marL="0" indent="0" algn="l">
              <a:lnSpc>
                <a:spcPts val="4850"/>
              </a:lnSpc>
              <a:buNone/>
            </a:pPr>
            <a:r>
              <a:rPr lang="en-US" sz="3900" dirty="0">
                <a:solidFill>
                  <a:srgbClr val="FFD9BE"/>
                </a:solidFill>
                <a:latin typeface="Quattrocento" pitchFamily="34" charset="0"/>
                <a:ea typeface="Quattrocento" pitchFamily="34" charset="-122"/>
                <a:cs typeface="Quattrocento" pitchFamily="34" charset="-120"/>
              </a:rPr>
              <a:t>Regression-Based Forecasting</a:t>
            </a:r>
            <a:endParaRPr lang="en-US" sz="3900" dirty="0"/>
          </a:p>
        </p:txBody>
      </p:sp>
      <p:pic>
        <p:nvPicPr>
          <p:cNvPr id="4" name="Image 1" descr="preencoded.png"/>
          <p:cNvPicPr>
            <a:picLocks noChangeAspect="1"/>
          </p:cNvPicPr>
          <p:nvPr/>
        </p:nvPicPr>
        <p:blipFill>
          <a:blip r:embed="rId4"/>
          <a:stretch>
            <a:fillRect/>
          </a:stretch>
        </p:blipFill>
        <p:spPr>
          <a:xfrm>
            <a:off x="6223278" y="1520428"/>
            <a:ext cx="1052751" cy="1530906"/>
          </a:xfrm>
          <a:prstGeom prst="rect">
            <a:avLst/>
          </a:prstGeom>
        </p:spPr>
      </p:pic>
      <p:sp>
        <p:nvSpPr>
          <p:cNvPr id="5" name="Text 1"/>
          <p:cNvSpPr/>
          <p:nvPr/>
        </p:nvSpPr>
        <p:spPr>
          <a:xfrm>
            <a:off x="7486531" y="1730931"/>
            <a:ext cx="2477095" cy="309682"/>
          </a:xfrm>
          <a:prstGeom prst="rect">
            <a:avLst/>
          </a:prstGeom>
          <a:noFill/>
          <a:ln/>
        </p:spPr>
        <p:txBody>
          <a:bodyPr wrap="none" lIns="0" tIns="0" rIns="0" bIns="0" rtlCol="0" anchor="t"/>
          <a:lstStyle/>
          <a:p>
            <a:pPr marL="0" indent="0" algn="l">
              <a:lnSpc>
                <a:spcPts val="2400"/>
              </a:lnSpc>
              <a:buNone/>
            </a:pPr>
            <a:r>
              <a:rPr lang="en-US" sz="1950" dirty="0">
                <a:solidFill>
                  <a:srgbClr val="F9EEE7"/>
                </a:solidFill>
                <a:latin typeface="Quattrocento" pitchFamily="34" charset="0"/>
                <a:ea typeface="Quattrocento" pitchFamily="34" charset="-122"/>
                <a:cs typeface="Quattrocento" pitchFamily="34" charset="-120"/>
              </a:rPr>
              <a:t>Collect Historical Data</a:t>
            </a:r>
            <a:endParaRPr lang="en-US" sz="1950" dirty="0"/>
          </a:p>
        </p:txBody>
      </p:sp>
      <p:sp>
        <p:nvSpPr>
          <p:cNvPr id="6" name="Text 2"/>
          <p:cNvSpPr/>
          <p:nvPr/>
        </p:nvSpPr>
        <p:spPr>
          <a:xfrm>
            <a:off x="7486531" y="2166938"/>
            <a:ext cx="6406991" cy="673894"/>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Gather time series data on rents, construction, vacancy, and demand drivers.</a:t>
            </a:r>
            <a:endParaRPr lang="en-US" sz="1650" dirty="0"/>
          </a:p>
        </p:txBody>
      </p:sp>
      <p:pic>
        <p:nvPicPr>
          <p:cNvPr id="7" name="Image 2" descr="preencoded.png"/>
          <p:cNvPicPr>
            <a:picLocks noChangeAspect="1"/>
          </p:cNvPicPr>
          <p:nvPr/>
        </p:nvPicPr>
        <p:blipFill>
          <a:blip r:embed="rId5"/>
          <a:stretch>
            <a:fillRect/>
          </a:stretch>
        </p:blipFill>
        <p:spPr>
          <a:xfrm>
            <a:off x="6223278" y="3051334"/>
            <a:ext cx="1052751" cy="1530906"/>
          </a:xfrm>
          <a:prstGeom prst="rect">
            <a:avLst/>
          </a:prstGeom>
        </p:spPr>
      </p:pic>
      <p:sp>
        <p:nvSpPr>
          <p:cNvPr id="8" name="Text 3"/>
          <p:cNvSpPr/>
          <p:nvPr/>
        </p:nvSpPr>
        <p:spPr>
          <a:xfrm>
            <a:off x="7486531" y="3261836"/>
            <a:ext cx="2477095" cy="309682"/>
          </a:xfrm>
          <a:prstGeom prst="rect">
            <a:avLst/>
          </a:prstGeom>
          <a:noFill/>
          <a:ln/>
        </p:spPr>
        <p:txBody>
          <a:bodyPr wrap="none" lIns="0" tIns="0" rIns="0" bIns="0" rtlCol="0" anchor="t"/>
          <a:lstStyle/>
          <a:p>
            <a:pPr marL="0" indent="0" algn="l">
              <a:lnSpc>
                <a:spcPts val="2400"/>
              </a:lnSpc>
              <a:buNone/>
            </a:pPr>
            <a:r>
              <a:rPr lang="en-US" sz="1950" dirty="0">
                <a:solidFill>
                  <a:srgbClr val="F9EEE7"/>
                </a:solidFill>
                <a:latin typeface="Quattrocento" pitchFamily="34" charset="0"/>
                <a:ea typeface="Quattrocento" pitchFamily="34" charset="-122"/>
                <a:cs typeface="Quattrocento" pitchFamily="34" charset="-120"/>
              </a:rPr>
              <a:t>Build Statistical Model</a:t>
            </a:r>
            <a:endParaRPr lang="en-US" sz="1950" dirty="0"/>
          </a:p>
        </p:txBody>
      </p:sp>
      <p:sp>
        <p:nvSpPr>
          <p:cNvPr id="9" name="Text 4"/>
          <p:cNvSpPr/>
          <p:nvPr/>
        </p:nvSpPr>
        <p:spPr>
          <a:xfrm>
            <a:off x="7486531" y="3697843"/>
            <a:ext cx="6406991" cy="673894"/>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Use Vector Autoregressive Model (VAR) to relate variables and capture market dynamics.</a:t>
            </a:r>
            <a:endParaRPr lang="en-US" sz="1650" dirty="0"/>
          </a:p>
        </p:txBody>
      </p:sp>
      <p:pic>
        <p:nvPicPr>
          <p:cNvPr id="10" name="Image 3" descr="preencoded.png"/>
          <p:cNvPicPr>
            <a:picLocks noChangeAspect="1"/>
          </p:cNvPicPr>
          <p:nvPr/>
        </p:nvPicPr>
        <p:blipFill>
          <a:blip r:embed="rId6"/>
          <a:stretch>
            <a:fillRect/>
          </a:stretch>
        </p:blipFill>
        <p:spPr>
          <a:xfrm>
            <a:off x="6223278" y="4582239"/>
            <a:ext cx="1052751" cy="1530906"/>
          </a:xfrm>
          <a:prstGeom prst="rect">
            <a:avLst/>
          </a:prstGeom>
        </p:spPr>
      </p:pic>
      <p:sp>
        <p:nvSpPr>
          <p:cNvPr id="11" name="Text 5"/>
          <p:cNvSpPr/>
          <p:nvPr/>
        </p:nvSpPr>
        <p:spPr>
          <a:xfrm>
            <a:off x="7486531" y="4792742"/>
            <a:ext cx="2477095" cy="309682"/>
          </a:xfrm>
          <a:prstGeom prst="rect">
            <a:avLst/>
          </a:prstGeom>
          <a:noFill/>
          <a:ln/>
        </p:spPr>
        <p:txBody>
          <a:bodyPr wrap="none" lIns="0" tIns="0" rIns="0" bIns="0" rtlCol="0" anchor="t"/>
          <a:lstStyle/>
          <a:p>
            <a:pPr marL="0" indent="0" algn="l">
              <a:lnSpc>
                <a:spcPts val="2400"/>
              </a:lnSpc>
              <a:buNone/>
            </a:pPr>
            <a:r>
              <a:rPr lang="en-US" sz="1950" dirty="0">
                <a:solidFill>
                  <a:srgbClr val="F9EEE7"/>
                </a:solidFill>
                <a:latin typeface="Quattrocento" pitchFamily="34" charset="0"/>
                <a:ea typeface="Quattrocento" pitchFamily="34" charset="-122"/>
                <a:cs typeface="Quattrocento" pitchFamily="34" charset="-120"/>
              </a:rPr>
              <a:t>Estimate Parameters</a:t>
            </a:r>
            <a:endParaRPr lang="en-US" sz="1950" dirty="0"/>
          </a:p>
        </p:txBody>
      </p:sp>
      <p:sp>
        <p:nvSpPr>
          <p:cNvPr id="12" name="Text 6"/>
          <p:cNvSpPr/>
          <p:nvPr/>
        </p:nvSpPr>
        <p:spPr>
          <a:xfrm>
            <a:off x="7486531" y="5228749"/>
            <a:ext cx="6406991" cy="673894"/>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Apply Ordinary Least Squares (OLS) to find optimal parameters that minimize errors.</a:t>
            </a:r>
            <a:endParaRPr lang="en-US" sz="1650" dirty="0"/>
          </a:p>
        </p:txBody>
      </p:sp>
      <p:pic>
        <p:nvPicPr>
          <p:cNvPr id="13" name="Image 4" descr="preencoded.png"/>
          <p:cNvPicPr>
            <a:picLocks noChangeAspect="1"/>
          </p:cNvPicPr>
          <p:nvPr/>
        </p:nvPicPr>
        <p:blipFill>
          <a:blip r:embed="rId7"/>
          <a:stretch>
            <a:fillRect/>
          </a:stretch>
        </p:blipFill>
        <p:spPr>
          <a:xfrm>
            <a:off x="6223278" y="6113145"/>
            <a:ext cx="1052751" cy="1530906"/>
          </a:xfrm>
          <a:prstGeom prst="rect">
            <a:avLst/>
          </a:prstGeom>
        </p:spPr>
      </p:pic>
      <p:sp>
        <p:nvSpPr>
          <p:cNvPr id="14" name="Text 7"/>
          <p:cNvSpPr/>
          <p:nvPr/>
        </p:nvSpPr>
        <p:spPr>
          <a:xfrm>
            <a:off x="7486531" y="6323648"/>
            <a:ext cx="2477095" cy="309682"/>
          </a:xfrm>
          <a:prstGeom prst="rect">
            <a:avLst/>
          </a:prstGeom>
          <a:noFill/>
          <a:ln/>
        </p:spPr>
        <p:txBody>
          <a:bodyPr wrap="none" lIns="0" tIns="0" rIns="0" bIns="0" rtlCol="0" anchor="t"/>
          <a:lstStyle/>
          <a:p>
            <a:pPr marL="0" indent="0" algn="l">
              <a:lnSpc>
                <a:spcPts val="2400"/>
              </a:lnSpc>
              <a:buNone/>
            </a:pPr>
            <a:r>
              <a:rPr lang="en-US" sz="1950" dirty="0">
                <a:solidFill>
                  <a:srgbClr val="F9EEE7"/>
                </a:solidFill>
                <a:latin typeface="Quattrocento" pitchFamily="34" charset="0"/>
                <a:ea typeface="Quattrocento" pitchFamily="34" charset="-122"/>
                <a:cs typeface="Quattrocento" pitchFamily="34" charset="-120"/>
              </a:rPr>
              <a:t>Generate Forecasts</a:t>
            </a:r>
            <a:endParaRPr lang="en-US" sz="1950" dirty="0"/>
          </a:p>
        </p:txBody>
      </p:sp>
      <p:sp>
        <p:nvSpPr>
          <p:cNvPr id="15" name="Text 8"/>
          <p:cNvSpPr/>
          <p:nvPr/>
        </p:nvSpPr>
        <p:spPr>
          <a:xfrm>
            <a:off x="7486531" y="6759654"/>
            <a:ext cx="6406991" cy="673894"/>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Project future values with confidence intervals to quantify uncertainty.</a:t>
            </a:r>
            <a:endParaRPr lang="en-US" sz="16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1458397"/>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Forecast Uncertainty</a:t>
            </a:r>
            <a:endParaRPr lang="en-US" sz="4400" dirty="0"/>
          </a:p>
        </p:txBody>
      </p:sp>
      <p:pic>
        <p:nvPicPr>
          <p:cNvPr id="3" name="Image 0" descr="preencoded.png"/>
          <p:cNvPicPr>
            <a:picLocks noChangeAspect="1"/>
          </p:cNvPicPr>
          <p:nvPr/>
        </p:nvPicPr>
        <p:blipFill>
          <a:blip r:embed="rId3"/>
          <a:stretch>
            <a:fillRect/>
          </a:stretch>
        </p:blipFill>
        <p:spPr>
          <a:xfrm>
            <a:off x="837724" y="2790587"/>
            <a:ext cx="6185535" cy="3711297"/>
          </a:xfrm>
          <a:prstGeom prst="rect">
            <a:avLst/>
          </a:prstGeom>
        </p:spPr>
      </p:pic>
      <p:sp>
        <p:nvSpPr>
          <p:cNvPr id="4" name="Text 1"/>
          <p:cNvSpPr/>
          <p:nvPr/>
        </p:nvSpPr>
        <p:spPr>
          <a:xfrm>
            <a:off x="7614761" y="2760702"/>
            <a:ext cx="3242786"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The Reality of Forecasting</a:t>
            </a:r>
            <a:endParaRPr lang="en-US" sz="2200" dirty="0"/>
          </a:p>
        </p:txBody>
      </p:sp>
      <p:sp>
        <p:nvSpPr>
          <p:cNvPr id="5" name="Text 2"/>
          <p:cNvSpPr/>
          <p:nvPr/>
        </p:nvSpPr>
        <p:spPr>
          <a:xfrm>
            <a:off x="7614761" y="3351967"/>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Every forecast contains uncertainty. The probability of exact accuracy is nearly zero.</a:t>
            </a:r>
            <a:endParaRPr lang="en-US" sz="1850" dirty="0"/>
          </a:p>
        </p:txBody>
      </p:sp>
      <p:sp>
        <p:nvSpPr>
          <p:cNvPr id="6" name="Text 3"/>
          <p:cNvSpPr/>
          <p:nvPr/>
        </p:nvSpPr>
        <p:spPr>
          <a:xfrm>
            <a:off x="7614761" y="4333399"/>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Confidence intervals widen over time as errors compound. A 5-year forecast might range from -1.2% to +8.2% annual growth.</a:t>
            </a:r>
            <a:endParaRPr lang="en-US" sz="1850" dirty="0"/>
          </a:p>
        </p:txBody>
      </p:sp>
      <p:sp>
        <p:nvSpPr>
          <p:cNvPr id="7" name="Text 4"/>
          <p:cNvSpPr/>
          <p:nvPr/>
        </p:nvSpPr>
        <p:spPr>
          <a:xfrm>
            <a:off x="7614761" y="5697855"/>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Understanding this uncertainty helps investors quantify risk and make better decisions.</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796885"/>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Sensitivity and Simulation Analysis</a:t>
            </a:r>
            <a:endParaRPr lang="en-US" sz="4400" dirty="0"/>
          </a:p>
        </p:txBody>
      </p:sp>
      <p:sp>
        <p:nvSpPr>
          <p:cNvPr id="4" name="Shape 1"/>
          <p:cNvSpPr/>
          <p:nvPr/>
        </p:nvSpPr>
        <p:spPr>
          <a:xfrm>
            <a:off x="837724" y="2563892"/>
            <a:ext cx="3614618" cy="2889290"/>
          </a:xfrm>
          <a:prstGeom prst="roundRect">
            <a:avLst>
              <a:gd name="adj" fmla="val 1243"/>
            </a:avLst>
          </a:prstGeom>
          <a:solidFill>
            <a:srgbClr val="315251"/>
          </a:solidFill>
          <a:ln/>
        </p:spPr>
        <p:txBody>
          <a:bodyPr/>
          <a:lstStyle/>
          <a:p>
            <a:endParaRPr lang="en-US"/>
          </a:p>
        </p:txBody>
      </p:sp>
      <p:sp>
        <p:nvSpPr>
          <p:cNvPr id="5" name="Text 2"/>
          <p:cNvSpPr/>
          <p:nvPr/>
        </p:nvSpPr>
        <p:spPr>
          <a:xfrm>
            <a:off x="1077039" y="280320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Sensitivity Analysis</a:t>
            </a:r>
            <a:endParaRPr lang="en-US" sz="2200" dirty="0"/>
          </a:p>
        </p:txBody>
      </p:sp>
      <p:sp>
        <p:nvSpPr>
          <p:cNvPr id="6" name="Text 3"/>
          <p:cNvSpPr/>
          <p:nvPr/>
        </p:nvSpPr>
        <p:spPr>
          <a:xfrm>
            <a:off x="1077039" y="3298746"/>
            <a:ext cx="3135987" cy="1915120"/>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Tests how changes in key variables affect outcomes. Example: How would a 1% lower rent growth impact IRR?</a:t>
            </a:r>
            <a:endParaRPr lang="en-US" sz="1850" dirty="0"/>
          </a:p>
        </p:txBody>
      </p:sp>
      <p:sp>
        <p:nvSpPr>
          <p:cNvPr id="7" name="Shape 4"/>
          <p:cNvSpPr/>
          <p:nvPr/>
        </p:nvSpPr>
        <p:spPr>
          <a:xfrm>
            <a:off x="4691658" y="2563892"/>
            <a:ext cx="3614618" cy="2889290"/>
          </a:xfrm>
          <a:prstGeom prst="roundRect">
            <a:avLst>
              <a:gd name="adj" fmla="val 1243"/>
            </a:avLst>
          </a:prstGeom>
          <a:solidFill>
            <a:srgbClr val="315251"/>
          </a:solidFill>
          <a:ln/>
        </p:spPr>
        <p:txBody>
          <a:bodyPr/>
          <a:lstStyle/>
          <a:p>
            <a:endParaRPr lang="en-US"/>
          </a:p>
        </p:txBody>
      </p:sp>
      <p:sp>
        <p:nvSpPr>
          <p:cNvPr id="8" name="Text 5"/>
          <p:cNvSpPr/>
          <p:nvPr/>
        </p:nvSpPr>
        <p:spPr>
          <a:xfrm>
            <a:off x="4930973" y="280320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Simulation Analysis</a:t>
            </a:r>
            <a:endParaRPr lang="en-US" sz="2200" dirty="0"/>
          </a:p>
        </p:txBody>
      </p:sp>
      <p:sp>
        <p:nvSpPr>
          <p:cNvPr id="9" name="Text 6"/>
          <p:cNvSpPr/>
          <p:nvPr/>
        </p:nvSpPr>
        <p:spPr>
          <a:xfrm>
            <a:off x="4930973" y="3298746"/>
            <a:ext cx="3135987"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Runs multiple scenarios with probability distributions to generate outcome probabilities.</a:t>
            </a:r>
            <a:endParaRPr lang="en-US" sz="1850" dirty="0"/>
          </a:p>
        </p:txBody>
      </p:sp>
      <p:sp>
        <p:nvSpPr>
          <p:cNvPr id="10" name="Shape 7"/>
          <p:cNvSpPr/>
          <p:nvPr/>
        </p:nvSpPr>
        <p:spPr>
          <a:xfrm>
            <a:off x="837724" y="5692497"/>
            <a:ext cx="7468553" cy="1740218"/>
          </a:xfrm>
          <a:prstGeom prst="roundRect">
            <a:avLst>
              <a:gd name="adj" fmla="val 2063"/>
            </a:avLst>
          </a:prstGeom>
          <a:solidFill>
            <a:srgbClr val="315251"/>
          </a:solidFill>
          <a:ln/>
        </p:spPr>
        <p:txBody>
          <a:bodyPr/>
          <a:lstStyle/>
          <a:p>
            <a:endParaRPr lang="en-US"/>
          </a:p>
        </p:txBody>
      </p:sp>
      <p:sp>
        <p:nvSpPr>
          <p:cNvPr id="11" name="Text 8"/>
          <p:cNvSpPr/>
          <p:nvPr/>
        </p:nvSpPr>
        <p:spPr>
          <a:xfrm>
            <a:off x="1077039" y="593181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Value at Risk (VaR)</a:t>
            </a:r>
            <a:endParaRPr lang="en-US" sz="2200" dirty="0"/>
          </a:p>
        </p:txBody>
      </p:sp>
      <p:sp>
        <p:nvSpPr>
          <p:cNvPr id="12" name="Text 9"/>
          <p:cNvSpPr/>
          <p:nvPr/>
        </p:nvSpPr>
        <p:spPr>
          <a:xfrm>
            <a:off x="1077039" y="6427351"/>
            <a:ext cx="698992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Quantifies the probability that value falls below a specified threshold, useful for lenders.</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850344"/>
            <a:ext cx="5724049"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The Value of Flexibility</a:t>
            </a:r>
            <a:endParaRPr lang="en-US" sz="4400" dirty="0"/>
          </a:p>
        </p:txBody>
      </p:sp>
      <p:sp>
        <p:nvSpPr>
          <p:cNvPr id="3" name="Shape 1"/>
          <p:cNvSpPr/>
          <p:nvPr/>
        </p:nvSpPr>
        <p:spPr>
          <a:xfrm>
            <a:off x="837724" y="2033111"/>
            <a:ext cx="2159079" cy="1357193"/>
          </a:xfrm>
          <a:prstGeom prst="roundRect">
            <a:avLst>
              <a:gd name="adj" fmla="val 2646"/>
            </a:avLst>
          </a:prstGeom>
          <a:solidFill>
            <a:srgbClr val="315251"/>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1748909" y="2501265"/>
            <a:ext cx="336590" cy="420767"/>
          </a:xfrm>
          <a:prstGeom prst="rect">
            <a:avLst/>
          </a:prstGeom>
        </p:spPr>
      </p:pic>
      <p:sp>
        <p:nvSpPr>
          <p:cNvPr id="5" name="Text 2"/>
          <p:cNvSpPr/>
          <p:nvPr/>
        </p:nvSpPr>
        <p:spPr>
          <a:xfrm>
            <a:off x="3236119" y="227242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Property Purchase</a:t>
            </a:r>
            <a:endParaRPr lang="en-US" sz="2200" dirty="0"/>
          </a:p>
        </p:txBody>
      </p:sp>
      <p:sp>
        <p:nvSpPr>
          <p:cNvPr id="6" name="Text 3"/>
          <p:cNvSpPr/>
          <p:nvPr/>
        </p:nvSpPr>
        <p:spPr>
          <a:xfrm>
            <a:off x="3236119" y="2767965"/>
            <a:ext cx="459271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Initial investment based on expected value</a:t>
            </a:r>
            <a:endParaRPr lang="en-US" sz="1850" dirty="0"/>
          </a:p>
        </p:txBody>
      </p:sp>
      <p:sp>
        <p:nvSpPr>
          <p:cNvPr id="7" name="Shape 4"/>
          <p:cNvSpPr/>
          <p:nvPr/>
        </p:nvSpPr>
        <p:spPr>
          <a:xfrm>
            <a:off x="3116461" y="3375065"/>
            <a:ext cx="10556558" cy="15240"/>
          </a:xfrm>
          <a:prstGeom prst="roundRect">
            <a:avLst>
              <a:gd name="adj" fmla="val 235611"/>
            </a:avLst>
          </a:prstGeom>
          <a:solidFill>
            <a:srgbClr val="4A6B6A"/>
          </a:solidFill>
          <a:ln/>
        </p:spPr>
        <p:txBody>
          <a:bodyPr/>
          <a:lstStyle/>
          <a:p>
            <a:endParaRPr lang="en-US"/>
          </a:p>
        </p:txBody>
      </p:sp>
      <p:sp>
        <p:nvSpPr>
          <p:cNvPr id="8" name="Shape 5"/>
          <p:cNvSpPr/>
          <p:nvPr/>
        </p:nvSpPr>
        <p:spPr>
          <a:xfrm>
            <a:off x="837724" y="3509962"/>
            <a:ext cx="4318278" cy="1357193"/>
          </a:xfrm>
          <a:prstGeom prst="roundRect">
            <a:avLst>
              <a:gd name="adj" fmla="val 2646"/>
            </a:avLst>
          </a:prstGeom>
          <a:solidFill>
            <a:srgbClr val="315251"/>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2828568" y="3978116"/>
            <a:ext cx="336590" cy="420767"/>
          </a:xfrm>
          <a:prstGeom prst="rect">
            <a:avLst/>
          </a:prstGeom>
        </p:spPr>
      </p:pic>
      <p:sp>
        <p:nvSpPr>
          <p:cNvPr id="10" name="Text 6"/>
          <p:cNvSpPr/>
          <p:nvPr/>
        </p:nvSpPr>
        <p:spPr>
          <a:xfrm>
            <a:off x="5395317" y="374927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Market Changes</a:t>
            </a:r>
            <a:endParaRPr lang="en-US" sz="2200" dirty="0"/>
          </a:p>
        </p:txBody>
      </p:sp>
      <p:sp>
        <p:nvSpPr>
          <p:cNvPr id="11" name="Text 7"/>
          <p:cNvSpPr/>
          <p:nvPr/>
        </p:nvSpPr>
        <p:spPr>
          <a:xfrm>
            <a:off x="5395317" y="4244816"/>
            <a:ext cx="5885498"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New information reveals positive or negative scenarios</a:t>
            </a:r>
            <a:endParaRPr lang="en-US" sz="1850" dirty="0"/>
          </a:p>
        </p:txBody>
      </p:sp>
      <p:sp>
        <p:nvSpPr>
          <p:cNvPr id="12" name="Shape 8"/>
          <p:cNvSpPr/>
          <p:nvPr/>
        </p:nvSpPr>
        <p:spPr>
          <a:xfrm>
            <a:off x="5275659" y="4851916"/>
            <a:ext cx="8397359" cy="15240"/>
          </a:xfrm>
          <a:prstGeom prst="roundRect">
            <a:avLst>
              <a:gd name="adj" fmla="val 235611"/>
            </a:avLst>
          </a:prstGeom>
          <a:solidFill>
            <a:srgbClr val="4A6B6A"/>
          </a:solidFill>
          <a:ln/>
        </p:spPr>
        <p:txBody>
          <a:bodyPr/>
          <a:lstStyle/>
          <a:p>
            <a:endParaRPr lang="en-US"/>
          </a:p>
        </p:txBody>
      </p:sp>
      <p:sp>
        <p:nvSpPr>
          <p:cNvPr id="13" name="Shape 9"/>
          <p:cNvSpPr/>
          <p:nvPr/>
        </p:nvSpPr>
        <p:spPr>
          <a:xfrm>
            <a:off x="837724" y="4986814"/>
            <a:ext cx="6477476" cy="1357193"/>
          </a:xfrm>
          <a:prstGeom prst="roundRect">
            <a:avLst>
              <a:gd name="adj" fmla="val 2646"/>
            </a:avLst>
          </a:prstGeom>
          <a:solidFill>
            <a:srgbClr val="315251"/>
          </a:solidFill>
          <a:ln/>
        </p:spPr>
        <p:txBody>
          <a:bodyPr/>
          <a:lstStyle/>
          <a:p>
            <a:endParaRPr lang="en-US"/>
          </a:p>
        </p:txBody>
      </p:sp>
      <p:pic>
        <p:nvPicPr>
          <p:cNvPr id="14" name="Image 2" descr="preencoded.png"/>
          <p:cNvPicPr>
            <a:picLocks noChangeAspect="1"/>
          </p:cNvPicPr>
          <p:nvPr/>
        </p:nvPicPr>
        <p:blipFill>
          <a:blip r:embed="rId5"/>
          <a:stretch>
            <a:fillRect/>
          </a:stretch>
        </p:blipFill>
        <p:spPr>
          <a:xfrm>
            <a:off x="3908107" y="5454968"/>
            <a:ext cx="336590" cy="420767"/>
          </a:xfrm>
          <a:prstGeom prst="rect">
            <a:avLst/>
          </a:prstGeom>
        </p:spPr>
      </p:pic>
      <p:sp>
        <p:nvSpPr>
          <p:cNvPr id="15" name="Text 10"/>
          <p:cNvSpPr/>
          <p:nvPr/>
        </p:nvSpPr>
        <p:spPr>
          <a:xfrm>
            <a:off x="7554516" y="522612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Timing Decision</a:t>
            </a:r>
            <a:endParaRPr lang="en-US" sz="2200" dirty="0"/>
          </a:p>
        </p:txBody>
      </p:sp>
      <p:sp>
        <p:nvSpPr>
          <p:cNvPr id="16" name="Text 11"/>
          <p:cNvSpPr/>
          <p:nvPr/>
        </p:nvSpPr>
        <p:spPr>
          <a:xfrm>
            <a:off x="7554516" y="5721668"/>
            <a:ext cx="5924074"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Option to sell early or hold based on market conditions</a:t>
            </a:r>
            <a:endParaRPr lang="en-US" sz="1850" dirty="0"/>
          </a:p>
        </p:txBody>
      </p:sp>
      <p:sp>
        <p:nvSpPr>
          <p:cNvPr id="17" name="Text 12"/>
          <p:cNvSpPr/>
          <p:nvPr/>
        </p:nvSpPr>
        <p:spPr>
          <a:xfrm>
            <a:off x="837724" y="6613207"/>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Flexibility in real estate investment timing creates option value. The ability to adapt to new information by choosing when to sell can significantly enhance returns.</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09982" y="636389"/>
            <a:ext cx="6971467" cy="680680"/>
          </a:xfrm>
          <a:prstGeom prst="rect">
            <a:avLst/>
          </a:prstGeom>
          <a:noFill/>
          <a:ln/>
        </p:spPr>
        <p:txBody>
          <a:bodyPr wrap="none" lIns="0" tIns="0" rIns="0" bIns="0" rtlCol="0" anchor="t"/>
          <a:lstStyle/>
          <a:p>
            <a:pPr marL="0" indent="0" algn="l">
              <a:lnSpc>
                <a:spcPts val="5350"/>
              </a:lnSpc>
              <a:buNone/>
            </a:pPr>
            <a:r>
              <a:rPr lang="en-US" sz="4250" dirty="0">
                <a:solidFill>
                  <a:srgbClr val="FFD9BE"/>
                </a:solidFill>
                <a:latin typeface="Quattrocento" pitchFamily="34" charset="0"/>
                <a:ea typeface="Quattrocento" pitchFamily="34" charset="-122"/>
                <a:cs typeface="Quattrocento" pitchFamily="34" charset="-120"/>
              </a:rPr>
              <a:t>Understanding Depreciation</a:t>
            </a:r>
            <a:endParaRPr lang="en-US" sz="4250" dirty="0"/>
          </a:p>
        </p:txBody>
      </p:sp>
      <p:pic>
        <p:nvPicPr>
          <p:cNvPr id="3" name="Image 0" descr="preencoded.png"/>
          <p:cNvPicPr>
            <a:picLocks noChangeAspect="1"/>
          </p:cNvPicPr>
          <p:nvPr/>
        </p:nvPicPr>
        <p:blipFill>
          <a:blip r:embed="rId3"/>
          <a:stretch>
            <a:fillRect/>
          </a:stretch>
        </p:blipFill>
        <p:spPr>
          <a:xfrm>
            <a:off x="3412093" y="3832622"/>
            <a:ext cx="7806095" cy="7806095"/>
          </a:xfrm>
          <a:prstGeom prst="rect">
            <a:avLst/>
          </a:prstGeom>
        </p:spPr>
      </p:pic>
      <p:pic>
        <p:nvPicPr>
          <p:cNvPr id="4" name="Image 1" descr="preencoded.png"/>
          <p:cNvPicPr>
            <a:picLocks noChangeAspect="1"/>
          </p:cNvPicPr>
          <p:nvPr/>
        </p:nvPicPr>
        <p:blipFill>
          <a:blip r:embed="rId4"/>
          <a:stretch>
            <a:fillRect/>
          </a:stretch>
        </p:blipFill>
        <p:spPr>
          <a:xfrm>
            <a:off x="4584680" y="6027837"/>
            <a:ext cx="390525" cy="488156"/>
          </a:xfrm>
          <a:prstGeom prst="rect">
            <a:avLst/>
          </a:prstGeom>
        </p:spPr>
      </p:pic>
      <p:pic>
        <p:nvPicPr>
          <p:cNvPr id="5" name="Image 2" descr="preencoded.png"/>
          <p:cNvPicPr>
            <a:picLocks noChangeAspect="1"/>
          </p:cNvPicPr>
          <p:nvPr/>
        </p:nvPicPr>
        <p:blipFill>
          <a:blip r:embed="rId5"/>
          <a:stretch>
            <a:fillRect/>
          </a:stretch>
        </p:blipFill>
        <p:spPr>
          <a:xfrm>
            <a:off x="3412093" y="3832622"/>
            <a:ext cx="7806095" cy="7806095"/>
          </a:xfrm>
          <a:prstGeom prst="rect">
            <a:avLst/>
          </a:prstGeom>
        </p:spPr>
      </p:pic>
      <p:pic>
        <p:nvPicPr>
          <p:cNvPr id="6" name="Image 3" descr="preencoded.png"/>
          <p:cNvPicPr>
            <a:picLocks noChangeAspect="1"/>
          </p:cNvPicPr>
          <p:nvPr/>
        </p:nvPicPr>
        <p:blipFill>
          <a:blip r:embed="rId6"/>
          <a:stretch>
            <a:fillRect/>
          </a:stretch>
        </p:blipFill>
        <p:spPr>
          <a:xfrm>
            <a:off x="7119759" y="4564201"/>
            <a:ext cx="390525" cy="488156"/>
          </a:xfrm>
          <a:prstGeom prst="rect">
            <a:avLst/>
          </a:prstGeom>
        </p:spPr>
      </p:pic>
      <p:pic>
        <p:nvPicPr>
          <p:cNvPr id="7" name="Image 4" descr="preencoded.png"/>
          <p:cNvPicPr>
            <a:picLocks noChangeAspect="1"/>
          </p:cNvPicPr>
          <p:nvPr/>
        </p:nvPicPr>
        <p:blipFill>
          <a:blip r:embed="rId7"/>
          <a:stretch>
            <a:fillRect/>
          </a:stretch>
        </p:blipFill>
        <p:spPr>
          <a:xfrm>
            <a:off x="3412093" y="3832622"/>
            <a:ext cx="7806095" cy="7806095"/>
          </a:xfrm>
          <a:prstGeom prst="rect">
            <a:avLst/>
          </a:prstGeom>
        </p:spPr>
      </p:pic>
      <p:pic>
        <p:nvPicPr>
          <p:cNvPr id="8" name="Image 5" descr="preencoded.png"/>
          <p:cNvPicPr>
            <a:picLocks noChangeAspect="1"/>
          </p:cNvPicPr>
          <p:nvPr/>
        </p:nvPicPr>
        <p:blipFill>
          <a:blip r:embed="rId8"/>
          <a:stretch>
            <a:fillRect/>
          </a:stretch>
        </p:blipFill>
        <p:spPr>
          <a:xfrm>
            <a:off x="9654719" y="6027837"/>
            <a:ext cx="390525" cy="488156"/>
          </a:xfrm>
          <a:prstGeom prst="rect">
            <a:avLst/>
          </a:prstGeom>
        </p:spPr>
      </p:pic>
      <p:sp>
        <p:nvSpPr>
          <p:cNvPr id="9" name="Text 1"/>
          <p:cNvSpPr/>
          <p:nvPr/>
        </p:nvSpPr>
        <p:spPr>
          <a:xfrm>
            <a:off x="1501140" y="2950726"/>
            <a:ext cx="2722959" cy="340281"/>
          </a:xfrm>
          <a:prstGeom prst="rect">
            <a:avLst/>
          </a:prstGeom>
          <a:noFill/>
          <a:ln/>
        </p:spPr>
        <p:txBody>
          <a:bodyPr wrap="none" lIns="0" tIns="0" rIns="0" bIns="0" rtlCol="0" anchor="t"/>
          <a:lstStyle/>
          <a:p>
            <a:pPr marL="0" indent="0" algn="ctr">
              <a:lnSpc>
                <a:spcPts val="2650"/>
              </a:lnSpc>
              <a:buNone/>
            </a:pPr>
            <a:r>
              <a:rPr lang="en-US" sz="2100" dirty="0">
                <a:solidFill>
                  <a:srgbClr val="FFD9BE"/>
                </a:solidFill>
                <a:latin typeface="Quattrocento" pitchFamily="34" charset="0"/>
                <a:ea typeface="Quattrocento" pitchFamily="34" charset="-122"/>
                <a:cs typeface="Quattrocento" pitchFamily="34" charset="-120"/>
              </a:rPr>
              <a:t>Physical Deterioration</a:t>
            </a:r>
            <a:endParaRPr lang="en-US" sz="2100" dirty="0"/>
          </a:p>
        </p:txBody>
      </p:sp>
      <p:sp>
        <p:nvSpPr>
          <p:cNvPr id="10" name="Text 2"/>
          <p:cNvSpPr/>
          <p:nvPr/>
        </p:nvSpPr>
        <p:spPr>
          <a:xfrm>
            <a:off x="809982" y="3429833"/>
            <a:ext cx="4105394" cy="1110853"/>
          </a:xfrm>
          <a:prstGeom prst="rect">
            <a:avLst/>
          </a:prstGeom>
          <a:noFill/>
          <a:ln/>
        </p:spPr>
        <p:txBody>
          <a:bodyPr wrap="square" lIns="0" tIns="0" rIns="0" bIns="0" rtlCol="0" anchor="t"/>
          <a:lstStyle/>
          <a:p>
            <a:pPr marL="0" indent="0" algn="ctr">
              <a:lnSpc>
                <a:spcPts val="2900"/>
              </a:lnSpc>
              <a:buNone/>
            </a:pPr>
            <a:r>
              <a:rPr lang="en-US" sz="1800" dirty="0">
                <a:solidFill>
                  <a:srgbClr val="F9EEE7"/>
                </a:solidFill>
                <a:latin typeface="Quattrocento" pitchFamily="34" charset="0"/>
                <a:ea typeface="Quattrocento" pitchFamily="34" charset="-122"/>
                <a:cs typeface="Quattrocento" pitchFamily="34" charset="-120"/>
              </a:rPr>
              <a:t>Wear and tear on building components. Impacts maintenance costs and operating expenses.</a:t>
            </a:r>
            <a:endParaRPr lang="en-US" sz="1800" dirty="0"/>
          </a:p>
        </p:txBody>
      </p:sp>
      <p:sp>
        <p:nvSpPr>
          <p:cNvPr id="11" name="Text 3"/>
          <p:cNvSpPr/>
          <p:nvPr/>
        </p:nvSpPr>
        <p:spPr>
          <a:xfrm>
            <a:off x="5775841" y="1779865"/>
            <a:ext cx="3078599" cy="340281"/>
          </a:xfrm>
          <a:prstGeom prst="rect">
            <a:avLst/>
          </a:prstGeom>
          <a:noFill/>
          <a:ln/>
        </p:spPr>
        <p:txBody>
          <a:bodyPr wrap="none" lIns="0" tIns="0" rIns="0" bIns="0" rtlCol="0" anchor="t"/>
          <a:lstStyle/>
          <a:p>
            <a:pPr marL="0" indent="0" algn="ctr">
              <a:lnSpc>
                <a:spcPts val="2650"/>
              </a:lnSpc>
              <a:buNone/>
            </a:pPr>
            <a:r>
              <a:rPr lang="en-US" sz="2100" dirty="0">
                <a:solidFill>
                  <a:srgbClr val="FFD9BE"/>
                </a:solidFill>
                <a:latin typeface="Quattrocento" pitchFamily="34" charset="0"/>
                <a:ea typeface="Quattrocento" pitchFamily="34" charset="-122"/>
                <a:cs typeface="Quattrocento" pitchFamily="34" charset="-120"/>
              </a:rPr>
              <a:t>Functional Obsolescence</a:t>
            </a:r>
            <a:endParaRPr lang="en-US" sz="2100" dirty="0"/>
          </a:p>
        </p:txBody>
      </p:sp>
      <p:sp>
        <p:nvSpPr>
          <p:cNvPr id="12" name="Text 4"/>
          <p:cNvSpPr/>
          <p:nvPr/>
        </p:nvSpPr>
        <p:spPr>
          <a:xfrm>
            <a:off x="5262443" y="2258973"/>
            <a:ext cx="4105394" cy="1110853"/>
          </a:xfrm>
          <a:prstGeom prst="rect">
            <a:avLst/>
          </a:prstGeom>
          <a:noFill/>
          <a:ln/>
        </p:spPr>
        <p:txBody>
          <a:bodyPr wrap="square" lIns="0" tIns="0" rIns="0" bIns="0" rtlCol="0" anchor="t"/>
          <a:lstStyle/>
          <a:p>
            <a:pPr marL="0" indent="0" algn="ctr">
              <a:lnSpc>
                <a:spcPts val="2900"/>
              </a:lnSpc>
              <a:buNone/>
            </a:pPr>
            <a:r>
              <a:rPr lang="en-US" sz="1800" dirty="0">
                <a:solidFill>
                  <a:srgbClr val="F9EEE7"/>
                </a:solidFill>
                <a:latin typeface="Quattrocento" pitchFamily="34" charset="0"/>
                <a:ea typeface="Quattrocento" pitchFamily="34" charset="-122"/>
                <a:cs typeface="Quattrocento" pitchFamily="34" charset="-120"/>
              </a:rPr>
              <a:t>Outdated features as technology and preferences change. Requires capital expenditures to address.</a:t>
            </a:r>
            <a:endParaRPr lang="en-US" sz="1800" dirty="0"/>
          </a:p>
        </p:txBody>
      </p:sp>
      <p:sp>
        <p:nvSpPr>
          <p:cNvPr id="13" name="Text 5"/>
          <p:cNvSpPr/>
          <p:nvPr/>
        </p:nvSpPr>
        <p:spPr>
          <a:xfrm>
            <a:off x="10374035" y="2950726"/>
            <a:ext cx="2787134" cy="340281"/>
          </a:xfrm>
          <a:prstGeom prst="rect">
            <a:avLst/>
          </a:prstGeom>
          <a:noFill/>
          <a:ln/>
        </p:spPr>
        <p:txBody>
          <a:bodyPr wrap="none" lIns="0" tIns="0" rIns="0" bIns="0" rtlCol="0" anchor="t"/>
          <a:lstStyle/>
          <a:p>
            <a:pPr marL="0" indent="0" algn="ctr">
              <a:lnSpc>
                <a:spcPts val="2650"/>
              </a:lnSpc>
              <a:buNone/>
            </a:pPr>
            <a:r>
              <a:rPr lang="en-US" sz="2100" dirty="0">
                <a:solidFill>
                  <a:srgbClr val="FFD9BE"/>
                </a:solidFill>
                <a:latin typeface="Quattrocento" pitchFamily="34" charset="0"/>
                <a:ea typeface="Quattrocento" pitchFamily="34" charset="-122"/>
                <a:cs typeface="Quattrocento" pitchFamily="34" charset="-120"/>
              </a:rPr>
              <a:t>External Obsolescence</a:t>
            </a:r>
            <a:endParaRPr lang="en-US" sz="2100" dirty="0"/>
          </a:p>
        </p:txBody>
      </p:sp>
      <p:sp>
        <p:nvSpPr>
          <p:cNvPr id="14" name="Text 6"/>
          <p:cNvSpPr/>
          <p:nvPr/>
        </p:nvSpPr>
        <p:spPr>
          <a:xfrm>
            <a:off x="9714905" y="3429833"/>
            <a:ext cx="4105394" cy="1110853"/>
          </a:xfrm>
          <a:prstGeom prst="rect">
            <a:avLst/>
          </a:prstGeom>
          <a:noFill/>
          <a:ln/>
        </p:spPr>
        <p:txBody>
          <a:bodyPr wrap="square" lIns="0" tIns="0" rIns="0" bIns="0" rtlCol="0" anchor="t"/>
          <a:lstStyle/>
          <a:p>
            <a:pPr marL="0" indent="0" algn="ctr">
              <a:lnSpc>
                <a:spcPts val="2900"/>
              </a:lnSpc>
              <a:buNone/>
            </a:pPr>
            <a:r>
              <a:rPr lang="en-US" sz="1800" dirty="0">
                <a:solidFill>
                  <a:srgbClr val="F9EEE7"/>
                </a:solidFill>
                <a:latin typeface="Quattrocento" pitchFamily="34" charset="0"/>
                <a:ea typeface="Quattrocento" pitchFamily="34" charset="-122"/>
                <a:cs typeface="Quattrocento" pitchFamily="34" charset="-120"/>
              </a:rPr>
              <a:t>Changes in surrounding area affecting property value. Often impossible to "cure" without redevelopment.</a:t>
            </a:r>
            <a:endParaRPr lang="en-US" sz="1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1230</Words>
  <Application>Microsoft Office PowerPoint</Application>
  <PresentationFormat>Custom</PresentationFormat>
  <Paragraphs>187</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Quattrocento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Norman Miller</cp:lastModifiedBy>
  <cp:revision>2</cp:revision>
  <dcterms:created xsi:type="dcterms:W3CDTF">2025-06-14T20:43:53Z</dcterms:created>
  <dcterms:modified xsi:type="dcterms:W3CDTF">2025-06-16T21:18:39Z</dcterms:modified>
</cp:coreProperties>
</file>