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notesMasterIdLst>
    <p:notesMasterId r:id="rId23"/>
  </p:notesMasterIdLst>
  <p:handoutMasterIdLst>
    <p:handoutMasterId r:id="rId24"/>
  </p:handoutMasterIdLst>
  <p:sldIdLst>
    <p:sldId id="259" r:id="rId7"/>
    <p:sldId id="260" r:id="rId8"/>
    <p:sldId id="261" r:id="rId9"/>
    <p:sldId id="281" r:id="rId10"/>
    <p:sldId id="282" r:id="rId11"/>
    <p:sldId id="283" r:id="rId12"/>
    <p:sldId id="262" r:id="rId13"/>
    <p:sldId id="277" r:id="rId14"/>
    <p:sldId id="278" r:id="rId15"/>
    <p:sldId id="263" r:id="rId16"/>
    <p:sldId id="279" r:id="rId17"/>
    <p:sldId id="264" r:id="rId18"/>
    <p:sldId id="268" r:id="rId19"/>
    <p:sldId id="269" r:id="rId20"/>
    <p:sldId id="280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1938"/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0A44EF-70E3-474A-84FD-0EDFD9DF7848}" v="2" dt="2025-03-25T15:39:13.0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27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'RCA Export Data'!$B$6</c:f>
              <c:strCache>
                <c:ptCount val="1"/>
                <c:pt idx="0">
                  <c:v>Boston Central Commercial CPPI</c:v>
                </c:pt>
              </c:strCache>
            </c:strRef>
          </c:tx>
          <c:spPr>
            <a:ln w="19050" cap="rnd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'RCA Export Data'!$A$7:$A$82</c:f>
              <c:numCache>
                <c:formatCode>m/d/yyyy</c:formatCode>
                <c:ptCount val="76"/>
                <c:pt idx="0">
                  <c:v>36981</c:v>
                </c:pt>
                <c:pt idx="1">
                  <c:v>37072</c:v>
                </c:pt>
                <c:pt idx="2">
                  <c:v>37164</c:v>
                </c:pt>
                <c:pt idx="3">
                  <c:v>37256</c:v>
                </c:pt>
                <c:pt idx="4">
                  <c:v>37346</c:v>
                </c:pt>
                <c:pt idx="5">
                  <c:v>37437</c:v>
                </c:pt>
                <c:pt idx="6">
                  <c:v>37529</c:v>
                </c:pt>
                <c:pt idx="7">
                  <c:v>37621</c:v>
                </c:pt>
                <c:pt idx="8">
                  <c:v>37711</c:v>
                </c:pt>
                <c:pt idx="9">
                  <c:v>37802</c:v>
                </c:pt>
                <c:pt idx="10">
                  <c:v>37894</c:v>
                </c:pt>
                <c:pt idx="11">
                  <c:v>37986</c:v>
                </c:pt>
                <c:pt idx="12">
                  <c:v>38077</c:v>
                </c:pt>
                <c:pt idx="13">
                  <c:v>38168</c:v>
                </c:pt>
                <c:pt idx="14">
                  <c:v>38260</c:v>
                </c:pt>
                <c:pt idx="15">
                  <c:v>38352</c:v>
                </c:pt>
                <c:pt idx="16">
                  <c:v>38442</c:v>
                </c:pt>
                <c:pt idx="17">
                  <c:v>38533</c:v>
                </c:pt>
                <c:pt idx="18">
                  <c:v>38625</c:v>
                </c:pt>
                <c:pt idx="19">
                  <c:v>38717</c:v>
                </c:pt>
                <c:pt idx="20">
                  <c:v>38807</c:v>
                </c:pt>
                <c:pt idx="21">
                  <c:v>38898</c:v>
                </c:pt>
                <c:pt idx="22">
                  <c:v>38990</c:v>
                </c:pt>
                <c:pt idx="23">
                  <c:v>39082</c:v>
                </c:pt>
                <c:pt idx="24">
                  <c:v>39172</c:v>
                </c:pt>
                <c:pt idx="25">
                  <c:v>39263</c:v>
                </c:pt>
                <c:pt idx="26">
                  <c:v>39355</c:v>
                </c:pt>
                <c:pt idx="27">
                  <c:v>39447</c:v>
                </c:pt>
                <c:pt idx="28">
                  <c:v>39538</c:v>
                </c:pt>
                <c:pt idx="29">
                  <c:v>39629</c:v>
                </c:pt>
                <c:pt idx="30">
                  <c:v>39721</c:v>
                </c:pt>
                <c:pt idx="31">
                  <c:v>39813</c:v>
                </c:pt>
                <c:pt idx="32">
                  <c:v>39903</c:v>
                </c:pt>
                <c:pt idx="33">
                  <c:v>39994</c:v>
                </c:pt>
                <c:pt idx="34">
                  <c:v>40086</c:v>
                </c:pt>
                <c:pt idx="35">
                  <c:v>40178</c:v>
                </c:pt>
                <c:pt idx="36">
                  <c:v>40268</c:v>
                </c:pt>
                <c:pt idx="37">
                  <c:v>40359</c:v>
                </c:pt>
                <c:pt idx="38">
                  <c:v>40451</c:v>
                </c:pt>
                <c:pt idx="39">
                  <c:v>40543</c:v>
                </c:pt>
                <c:pt idx="40">
                  <c:v>40633</c:v>
                </c:pt>
                <c:pt idx="41">
                  <c:v>40724</c:v>
                </c:pt>
                <c:pt idx="42">
                  <c:v>40816</c:v>
                </c:pt>
                <c:pt idx="43">
                  <c:v>40908</c:v>
                </c:pt>
                <c:pt idx="44">
                  <c:v>40999</c:v>
                </c:pt>
                <c:pt idx="45">
                  <c:v>41090</c:v>
                </c:pt>
                <c:pt idx="46">
                  <c:v>41182</c:v>
                </c:pt>
                <c:pt idx="47">
                  <c:v>41274</c:v>
                </c:pt>
                <c:pt idx="48">
                  <c:v>41364</c:v>
                </c:pt>
                <c:pt idx="49">
                  <c:v>41455</c:v>
                </c:pt>
                <c:pt idx="50">
                  <c:v>41547</c:v>
                </c:pt>
                <c:pt idx="51">
                  <c:v>41639</c:v>
                </c:pt>
                <c:pt idx="52">
                  <c:v>41729</c:v>
                </c:pt>
                <c:pt idx="53">
                  <c:v>41820</c:v>
                </c:pt>
                <c:pt idx="54">
                  <c:v>41912</c:v>
                </c:pt>
                <c:pt idx="55">
                  <c:v>42004</c:v>
                </c:pt>
                <c:pt idx="56">
                  <c:v>42094</c:v>
                </c:pt>
                <c:pt idx="57">
                  <c:v>42185</c:v>
                </c:pt>
                <c:pt idx="58">
                  <c:v>42277</c:v>
                </c:pt>
                <c:pt idx="59">
                  <c:v>42369</c:v>
                </c:pt>
                <c:pt idx="60">
                  <c:v>42460</c:v>
                </c:pt>
                <c:pt idx="61">
                  <c:v>42551</c:v>
                </c:pt>
                <c:pt idx="62">
                  <c:v>42643</c:v>
                </c:pt>
                <c:pt idx="63">
                  <c:v>42735</c:v>
                </c:pt>
                <c:pt idx="64">
                  <c:v>42825</c:v>
                </c:pt>
                <c:pt idx="65">
                  <c:v>42916</c:v>
                </c:pt>
                <c:pt idx="66">
                  <c:v>43008</c:v>
                </c:pt>
                <c:pt idx="67">
                  <c:v>43100</c:v>
                </c:pt>
                <c:pt idx="68">
                  <c:v>43190</c:v>
                </c:pt>
                <c:pt idx="69">
                  <c:v>43281</c:v>
                </c:pt>
                <c:pt idx="70">
                  <c:v>43373</c:v>
                </c:pt>
                <c:pt idx="71">
                  <c:v>43465</c:v>
                </c:pt>
                <c:pt idx="72">
                  <c:v>43555</c:v>
                </c:pt>
                <c:pt idx="73">
                  <c:v>43646</c:v>
                </c:pt>
                <c:pt idx="74">
                  <c:v>43738</c:v>
                </c:pt>
                <c:pt idx="75">
                  <c:v>43830</c:v>
                </c:pt>
              </c:numCache>
            </c:numRef>
          </c:cat>
          <c:val>
            <c:numRef>
              <c:f>'RCA Export Data'!$B$7:$B$82</c:f>
              <c:numCache>
                <c:formatCode>0.0</c:formatCode>
                <c:ptCount val="76"/>
                <c:pt idx="0">
                  <c:v>82.790650457548793</c:v>
                </c:pt>
                <c:pt idx="1">
                  <c:v>84.936501753233799</c:v>
                </c:pt>
                <c:pt idx="2">
                  <c:v>85.077665370107795</c:v>
                </c:pt>
                <c:pt idx="3">
                  <c:v>81.734356503283493</c:v>
                </c:pt>
                <c:pt idx="4">
                  <c:v>79.405980643366803</c:v>
                </c:pt>
                <c:pt idx="5">
                  <c:v>77.706063908971103</c:v>
                </c:pt>
                <c:pt idx="6">
                  <c:v>77.023715779800597</c:v>
                </c:pt>
                <c:pt idx="7">
                  <c:v>77.822920170476607</c:v>
                </c:pt>
                <c:pt idx="8">
                  <c:v>79.282207354863999</c:v>
                </c:pt>
                <c:pt idx="9">
                  <c:v>80.658102606173401</c:v>
                </c:pt>
                <c:pt idx="10">
                  <c:v>81.319643124347394</c:v>
                </c:pt>
                <c:pt idx="11">
                  <c:v>81.345788436689503</c:v>
                </c:pt>
                <c:pt idx="12">
                  <c:v>82.499177569817803</c:v>
                </c:pt>
                <c:pt idx="13">
                  <c:v>85.149876358584606</c:v>
                </c:pt>
                <c:pt idx="14">
                  <c:v>85.6117161203275</c:v>
                </c:pt>
                <c:pt idx="15">
                  <c:v>86.380765516193307</c:v>
                </c:pt>
                <c:pt idx="16">
                  <c:v>90.118715323586301</c:v>
                </c:pt>
                <c:pt idx="17">
                  <c:v>94.548537840177502</c:v>
                </c:pt>
                <c:pt idx="18">
                  <c:v>95.977888383392298</c:v>
                </c:pt>
                <c:pt idx="19">
                  <c:v>96.374147455846497</c:v>
                </c:pt>
                <c:pt idx="20">
                  <c:v>95.357946048252501</c:v>
                </c:pt>
                <c:pt idx="21">
                  <c:v>96.611676101695394</c:v>
                </c:pt>
                <c:pt idx="22">
                  <c:v>97.445247118869204</c:v>
                </c:pt>
                <c:pt idx="23">
                  <c:v>100</c:v>
                </c:pt>
                <c:pt idx="24">
                  <c:v>107.594947704677</c:v>
                </c:pt>
                <c:pt idx="25">
                  <c:v>117.546749475453</c:v>
                </c:pt>
                <c:pt idx="26">
                  <c:v>121.232970670282</c:v>
                </c:pt>
                <c:pt idx="27">
                  <c:v>121.21356906678</c:v>
                </c:pt>
                <c:pt idx="28">
                  <c:v>118.40129405984599</c:v>
                </c:pt>
                <c:pt idx="29">
                  <c:v>116.73292930500099</c:v>
                </c:pt>
                <c:pt idx="30">
                  <c:v>116.16123461861601</c:v>
                </c:pt>
                <c:pt idx="31">
                  <c:v>112.973505311906</c:v>
                </c:pt>
                <c:pt idx="32">
                  <c:v>109.046223143785</c:v>
                </c:pt>
                <c:pt idx="33">
                  <c:v>104.40337293909199</c:v>
                </c:pt>
                <c:pt idx="34">
                  <c:v>100.210649093534</c:v>
                </c:pt>
                <c:pt idx="35">
                  <c:v>95.981189804321005</c:v>
                </c:pt>
                <c:pt idx="36">
                  <c:v>90.613579813112494</c:v>
                </c:pt>
                <c:pt idx="37">
                  <c:v>86.844348809480607</c:v>
                </c:pt>
                <c:pt idx="38">
                  <c:v>85.577276210670306</c:v>
                </c:pt>
                <c:pt idx="39">
                  <c:v>84.479591821349004</c:v>
                </c:pt>
                <c:pt idx="40">
                  <c:v>86.774153229108805</c:v>
                </c:pt>
                <c:pt idx="41">
                  <c:v>91.117352843061795</c:v>
                </c:pt>
                <c:pt idx="42">
                  <c:v>97.469090018775304</c:v>
                </c:pt>
                <c:pt idx="43">
                  <c:v>105.02284333146</c:v>
                </c:pt>
                <c:pt idx="44">
                  <c:v>107.348122956857</c:v>
                </c:pt>
                <c:pt idx="45">
                  <c:v>106.464227379416</c:v>
                </c:pt>
                <c:pt idx="46">
                  <c:v>105.712987192276</c:v>
                </c:pt>
                <c:pt idx="47">
                  <c:v>108.16168823468701</c:v>
                </c:pt>
                <c:pt idx="48">
                  <c:v>114.31144570539399</c:v>
                </c:pt>
                <c:pt idx="49">
                  <c:v>120.71816930254801</c:v>
                </c:pt>
                <c:pt idx="50">
                  <c:v>129.49877877054101</c:v>
                </c:pt>
                <c:pt idx="51">
                  <c:v>133.736655043936</c:v>
                </c:pt>
                <c:pt idx="52">
                  <c:v>135.40155202600999</c:v>
                </c:pt>
                <c:pt idx="53">
                  <c:v>139.89321476691299</c:v>
                </c:pt>
                <c:pt idx="54">
                  <c:v>142.127146644709</c:v>
                </c:pt>
                <c:pt idx="55">
                  <c:v>148.64857128660501</c:v>
                </c:pt>
                <c:pt idx="56">
                  <c:v>156.01485492556401</c:v>
                </c:pt>
                <c:pt idx="57">
                  <c:v>159.83017154949701</c:v>
                </c:pt>
                <c:pt idx="58">
                  <c:v>164.08387909048599</c:v>
                </c:pt>
                <c:pt idx="59">
                  <c:v>163.880913408738</c:v>
                </c:pt>
                <c:pt idx="60">
                  <c:v>158.77943363712399</c:v>
                </c:pt>
                <c:pt idx="61">
                  <c:v>159.106273670424</c:v>
                </c:pt>
                <c:pt idx="62">
                  <c:v>162.44460325796101</c:v>
                </c:pt>
                <c:pt idx="63">
                  <c:v>171.206670710114</c:v>
                </c:pt>
                <c:pt idx="64">
                  <c:v>181.18907180851099</c:v>
                </c:pt>
                <c:pt idx="65">
                  <c:v>194.784214954844</c:v>
                </c:pt>
                <c:pt idx="66">
                  <c:v>201.82374419137801</c:v>
                </c:pt>
                <c:pt idx="67">
                  <c:v>205.87216721103201</c:v>
                </c:pt>
                <c:pt idx="68">
                  <c:v>209.38839539448901</c:v>
                </c:pt>
                <c:pt idx="69">
                  <c:v>211.52287831746401</c:v>
                </c:pt>
                <c:pt idx="70">
                  <c:v>207.839692127115</c:v>
                </c:pt>
                <c:pt idx="71">
                  <c:v>202.12094045980501</c:v>
                </c:pt>
                <c:pt idx="72">
                  <c:v>207.60100461872099</c:v>
                </c:pt>
                <c:pt idx="73">
                  <c:v>215.45379662829001</c:v>
                </c:pt>
                <c:pt idx="74">
                  <c:v>219.90737319582499</c:v>
                </c:pt>
                <c:pt idx="75">
                  <c:v>218.565777142407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7E-4F36-9938-88C2A5A7AFBA}"/>
            </c:ext>
          </c:extLst>
        </c:ser>
        <c:ser>
          <c:idx val="1"/>
          <c:order val="1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'RCA Export Data'!$C$7:$C$82</c:f>
              <c:numCache>
                <c:formatCode>General</c:formatCode>
                <c:ptCount val="76"/>
                <c:pt idx="23" formatCode="0.0">
                  <c:v>100</c:v>
                </c:pt>
                <c:pt idx="24" formatCode="0.0">
                  <c:v>97.435897435897431</c:v>
                </c:pt>
                <c:pt idx="25" formatCode="0.0">
                  <c:v>94.937541091387232</c:v>
                </c:pt>
                <c:pt idx="26" formatCode="0.0">
                  <c:v>92.503245165967044</c:v>
                </c:pt>
                <c:pt idx="27" formatCode="0.0">
                  <c:v>90.131367084788394</c:v>
                </c:pt>
                <c:pt idx="28" formatCode="0.0">
                  <c:v>87.820306390306641</c:v>
                </c:pt>
                <c:pt idx="29" formatCode="0.0">
                  <c:v>85.568503662350054</c:v>
                </c:pt>
                <c:pt idx="30" formatCode="0.0">
                  <c:v>83.374439465879533</c:v>
                </c:pt>
                <c:pt idx="31" formatCode="0.0">
                  <c:v>81.236633325728775</c:v>
                </c:pt>
                <c:pt idx="32" formatCode="0.0">
                  <c:v>79.153642727633169</c:v>
                </c:pt>
                <c:pt idx="33" formatCode="0.0">
                  <c:v>77.124062144873349</c:v>
                </c:pt>
                <c:pt idx="34" formatCode="0.0">
                  <c:v>75.146522089876598</c:v>
                </c:pt>
                <c:pt idx="35" formatCode="0.0">
                  <c:v>73.219688190136168</c:v>
                </c:pt>
                <c:pt idx="36" formatCode="0.0">
                  <c:v>71.342260287824985</c:v>
                </c:pt>
                <c:pt idx="37" formatCode="0.0">
                  <c:v>69.512971562496134</c:v>
                </c:pt>
                <c:pt idx="38" formatCode="0.0">
                  <c:v>67.730587676278276</c:v>
                </c:pt>
                <c:pt idx="39" formatCode="0.0">
                  <c:v>65.993905940989094</c:v>
                </c:pt>
                <c:pt idx="40" formatCode="0.0">
                  <c:v>64.301754506604752</c:v>
                </c:pt>
                <c:pt idx="41" formatCode="0.0">
                  <c:v>62.652991570537964</c:v>
                </c:pt>
                <c:pt idx="42" formatCode="0.0">
                  <c:v>61.046504607190833</c:v>
                </c:pt>
                <c:pt idx="43" formatCode="0.0">
                  <c:v>59.481209617262863</c:v>
                </c:pt>
                <c:pt idx="44" formatCode="0.0">
                  <c:v>57.956050396307404</c:v>
                </c:pt>
                <c:pt idx="45" formatCode="0.0">
                  <c:v>56.469997822043112</c:v>
                </c:pt>
                <c:pt idx="46" formatCode="0.0">
                  <c:v>55.022049159939442</c:v>
                </c:pt>
                <c:pt idx="47" formatCode="0.0">
                  <c:v>53.611227386607659</c:v>
                </c:pt>
                <c:pt idx="48" formatCode="0.0">
                  <c:v>52.236580530540792</c:v>
                </c:pt>
                <c:pt idx="49" formatCode="0.0">
                  <c:v>50.897181029757697</c:v>
                </c:pt>
                <c:pt idx="50" formatCode="0.0">
                  <c:v>49.592125105917752</c:v>
                </c:pt>
                <c:pt idx="51" formatCode="0.0">
                  <c:v>48.320532154483963</c:v>
                </c:pt>
                <c:pt idx="52" formatCode="0.0">
                  <c:v>47.081544150522838</c:v>
                </c:pt>
                <c:pt idx="53" formatCode="0.0">
                  <c:v>45.874325069740202</c:v>
                </c:pt>
                <c:pt idx="54" formatCode="0.0">
                  <c:v>44.698060324362245</c:v>
                </c:pt>
                <c:pt idx="55" formatCode="0.0">
                  <c:v>43.551956213481162</c:v>
                </c:pt>
                <c:pt idx="56" formatCode="0.0">
                  <c:v>42.435239387494462</c:v>
                </c:pt>
                <c:pt idx="57" formatCode="0.0">
                  <c:v>41.347156326276654</c:v>
                </c:pt>
                <c:pt idx="58" formatCode="0.0">
                  <c:v>40.286972830731095</c:v>
                </c:pt>
                <c:pt idx="59" formatCode="0.0">
                  <c:v>39.253973527379017</c:v>
                </c:pt>
                <c:pt idx="60" formatCode="0.0">
                  <c:v>38.247461385651349</c:v>
                </c:pt>
                <c:pt idx="61" formatCode="0.0">
                  <c:v>37.26675724755772</c:v>
                </c:pt>
                <c:pt idx="62" formatCode="0.0">
                  <c:v>36.311199369415213</c:v>
                </c:pt>
                <c:pt idx="63" formatCode="0.0">
                  <c:v>35.380142975327644</c:v>
                </c:pt>
                <c:pt idx="64" formatCode="0.0">
                  <c:v>34.472959822114113</c:v>
                </c:pt>
                <c:pt idx="65" formatCode="0.0">
                  <c:v>33.589037775393237</c:v>
                </c:pt>
                <c:pt idx="66" formatCode="0.0">
                  <c:v>32.727780396537</c:v>
                </c:pt>
                <c:pt idx="67" formatCode="0.0">
                  <c:v>31.888606540215537</c:v>
                </c:pt>
                <c:pt idx="68" formatCode="0.0">
                  <c:v>31.070949962261292</c:v>
                </c:pt>
                <c:pt idx="69" formatCode="0.0">
                  <c:v>30.274258937587923</c:v>
                </c:pt>
                <c:pt idx="70" formatCode="0.0">
                  <c:v>29.497995887906182</c:v>
                </c:pt>
                <c:pt idx="71" formatCode="0.0">
                  <c:v>28.741637018985511</c:v>
                </c:pt>
                <c:pt idx="72" formatCode="0.0">
                  <c:v>28.004671967216652</c:v>
                </c:pt>
                <c:pt idx="73" formatCode="0.0">
                  <c:v>27.286603455236737</c:v>
                </c:pt>
                <c:pt idx="74" formatCode="0.0">
                  <c:v>26.586946956384512</c:v>
                </c:pt>
                <c:pt idx="75" formatCode="0.0">
                  <c:v>25.905230367759266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7E-4F36-9938-88C2A5A7AF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4576736"/>
        <c:axId val="534583296"/>
      </c:lineChart>
      <c:dateAx>
        <c:axId val="53457673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583296"/>
        <c:crosses val="autoZero"/>
        <c:auto val="1"/>
        <c:lblOffset val="100"/>
        <c:baseTimeUnit val="months"/>
      </c:dateAx>
      <c:valAx>
        <c:axId val="53458329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576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'RCA Export Data'!$B$6</c:f>
              <c:strCache>
                <c:ptCount val="1"/>
                <c:pt idx="0">
                  <c:v>Boston Central Commercial CPPI</c:v>
                </c:pt>
              </c:strCache>
            </c:strRef>
          </c:tx>
          <c:spPr>
            <a:ln w="19050" cap="rnd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'RCA Export Data'!$A$7:$A$82</c:f>
              <c:numCache>
                <c:formatCode>m/d/yyyy</c:formatCode>
                <c:ptCount val="76"/>
                <c:pt idx="0">
                  <c:v>36981</c:v>
                </c:pt>
                <c:pt idx="1">
                  <c:v>37072</c:v>
                </c:pt>
                <c:pt idx="2">
                  <c:v>37164</c:v>
                </c:pt>
                <c:pt idx="3">
                  <c:v>37256</c:v>
                </c:pt>
                <c:pt idx="4">
                  <c:v>37346</c:v>
                </c:pt>
                <c:pt idx="5">
                  <c:v>37437</c:v>
                </c:pt>
                <c:pt idx="6">
                  <c:v>37529</c:v>
                </c:pt>
                <c:pt idx="7">
                  <c:v>37621</c:v>
                </c:pt>
                <c:pt idx="8">
                  <c:v>37711</c:v>
                </c:pt>
                <c:pt idx="9">
                  <c:v>37802</c:v>
                </c:pt>
                <c:pt idx="10">
                  <c:v>37894</c:v>
                </c:pt>
                <c:pt idx="11">
                  <c:v>37986</c:v>
                </c:pt>
                <c:pt idx="12">
                  <c:v>38077</c:v>
                </c:pt>
                <c:pt idx="13">
                  <c:v>38168</c:v>
                </c:pt>
                <c:pt idx="14">
                  <c:v>38260</c:v>
                </c:pt>
                <c:pt idx="15">
                  <c:v>38352</c:v>
                </c:pt>
                <c:pt idx="16">
                  <c:v>38442</c:v>
                </c:pt>
                <c:pt idx="17">
                  <c:v>38533</c:v>
                </c:pt>
                <c:pt idx="18">
                  <c:v>38625</c:v>
                </c:pt>
                <c:pt idx="19">
                  <c:v>38717</c:v>
                </c:pt>
                <c:pt idx="20">
                  <c:v>38807</c:v>
                </c:pt>
                <c:pt idx="21">
                  <c:v>38898</c:v>
                </c:pt>
                <c:pt idx="22">
                  <c:v>38990</c:v>
                </c:pt>
                <c:pt idx="23">
                  <c:v>39082</c:v>
                </c:pt>
                <c:pt idx="24">
                  <c:v>39172</c:v>
                </c:pt>
                <c:pt idx="25">
                  <c:v>39263</c:v>
                </c:pt>
                <c:pt idx="26">
                  <c:v>39355</c:v>
                </c:pt>
                <c:pt idx="27">
                  <c:v>39447</c:v>
                </c:pt>
                <c:pt idx="28">
                  <c:v>39538</c:v>
                </c:pt>
                <c:pt idx="29">
                  <c:v>39629</c:v>
                </c:pt>
                <c:pt idx="30">
                  <c:v>39721</c:v>
                </c:pt>
                <c:pt idx="31">
                  <c:v>39813</c:v>
                </c:pt>
                <c:pt idx="32">
                  <c:v>39903</c:v>
                </c:pt>
                <c:pt idx="33">
                  <c:v>39994</c:v>
                </c:pt>
                <c:pt idx="34">
                  <c:v>40086</c:v>
                </c:pt>
                <c:pt idx="35">
                  <c:v>40178</c:v>
                </c:pt>
                <c:pt idx="36">
                  <c:v>40268</c:v>
                </c:pt>
                <c:pt idx="37">
                  <c:v>40359</c:v>
                </c:pt>
                <c:pt idx="38">
                  <c:v>40451</c:v>
                </c:pt>
                <c:pt idx="39">
                  <c:v>40543</c:v>
                </c:pt>
                <c:pt idx="40">
                  <c:v>40633</c:v>
                </c:pt>
                <c:pt idx="41">
                  <c:v>40724</c:v>
                </c:pt>
                <c:pt idx="42">
                  <c:v>40816</c:v>
                </c:pt>
                <c:pt idx="43">
                  <c:v>40908</c:v>
                </c:pt>
                <c:pt idx="44">
                  <c:v>40999</c:v>
                </c:pt>
                <c:pt idx="45">
                  <c:v>41090</c:v>
                </c:pt>
                <c:pt idx="46">
                  <c:v>41182</c:v>
                </c:pt>
                <c:pt idx="47">
                  <c:v>41274</c:v>
                </c:pt>
                <c:pt idx="48">
                  <c:v>41364</c:v>
                </c:pt>
                <c:pt idx="49">
                  <c:v>41455</c:v>
                </c:pt>
                <c:pt idx="50">
                  <c:v>41547</c:v>
                </c:pt>
                <c:pt idx="51">
                  <c:v>41639</c:v>
                </c:pt>
                <c:pt idx="52">
                  <c:v>41729</c:v>
                </c:pt>
                <c:pt idx="53">
                  <c:v>41820</c:v>
                </c:pt>
                <c:pt idx="54">
                  <c:v>41912</c:v>
                </c:pt>
                <c:pt idx="55">
                  <c:v>42004</c:v>
                </c:pt>
                <c:pt idx="56">
                  <c:v>42094</c:v>
                </c:pt>
                <c:pt idx="57">
                  <c:v>42185</c:v>
                </c:pt>
                <c:pt idx="58">
                  <c:v>42277</c:v>
                </c:pt>
                <c:pt idx="59">
                  <c:v>42369</c:v>
                </c:pt>
                <c:pt idx="60">
                  <c:v>42460</c:v>
                </c:pt>
                <c:pt idx="61">
                  <c:v>42551</c:v>
                </c:pt>
                <c:pt idx="62">
                  <c:v>42643</c:v>
                </c:pt>
                <c:pt idx="63">
                  <c:v>42735</c:v>
                </c:pt>
                <c:pt idx="64">
                  <c:v>42825</c:v>
                </c:pt>
                <c:pt idx="65">
                  <c:v>42916</c:v>
                </c:pt>
                <c:pt idx="66">
                  <c:v>43008</c:v>
                </c:pt>
                <c:pt idx="67">
                  <c:v>43100</c:v>
                </c:pt>
                <c:pt idx="68">
                  <c:v>43190</c:v>
                </c:pt>
                <c:pt idx="69">
                  <c:v>43281</c:v>
                </c:pt>
                <c:pt idx="70">
                  <c:v>43373</c:v>
                </c:pt>
                <c:pt idx="71">
                  <c:v>43465</c:v>
                </c:pt>
                <c:pt idx="72">
                  <c:v>43555</c:v>
                </c:pt>
                <c:pt idx="73">
                  <c:v>43646</c:v>
                </c:pt>
                <c:pt idx="74">
                  <c:v>43738</c:v>
                </c:pt>
                <c:pt idx="75">
                  <c:v>43830</c:v>
                </c:pt>
              </c:numCache>
            </c:numRef>
          </c:cat>
          <c:val>
            <c:numRef>
              <c:f>'RCA Export Data'!$B$7:$B$82</c:f>
              <c:numCache>
                <c:formatCode>0.0</c:formatCode>
                <c:ptCount val="76"/>
                <c:pt idx="0">
                  <c:v>82.790650457548793</c:v>
                </c:pt>
                <c:pt idx="1">
                  <c:v>84.936501753233799</c:v>
                </c:pt>
                <c:pt idx="2">
                  <c:v>85.077665370107795</c:v>
                </c:pt>
                <c:pt idx="3">
                  <c:v>81.734356503283493</c:v>
                </c:pt>
                <c:pt idx="4">
                  <c:v>79.405980643366803</c:v>
                </c:pt>
                <c:pt idx="5">
                  <c:v>77.706063908971103</c:v>
                </c:pt>
                <c:pt idx="6">
                  <c:v>77.023715779800597</c:v>
                </c:pt>
                <c:pt idx="7">
                  <c:v>77.822920170476607</c:v>
                </c:pt>
                <c:pt idx="8">
                  <c:v>79.282207354863999</c:v>
                </c:pt>
                <c:pt idx="9">
                  <c:v>80.658102606173401</c:v>
                </c:pt>
                <c:pt idx="10">
                  <c:v>81.319643124347394</c:v>
                </c:pt>
                <c:pt idx="11">
                  <c:v>81.345788436689503</c:v>
                </c:pt>
                <c:pt idx="12">
                  <c:v>82.499177569817803</c:v>
                </c:pt>
                <c:pt idx="13">
                  <c:v>85.149876358584606</c:v>
                </c:pt>
                <c:pt idx="14">
                  <c:v>85.6117161203275</c:v>
                </c:pt>
                <c:pt idx="15">
                  <c:v>86.380765516193307</c:v>
                </c:pt>
                <c:pt idx="16">
                  <c:v>90.118715323586301</c:v>
                </c:pt>
                <c:pt idx="17">
                  <c:v>94.548537840177502</c:v>
                </c:pt>
                <c:pt idx="18">
                  <c:v>95.977888383392298</c:v>
                </c:pt>
                <c:pt idx="19">
                  <c:v>96.374147455846497</c:v>
                </c:pt>
                <c:pt idx="20">
                  <c:v>95.357946048252501</c:v>
                </c:pt>
                <c:pt idx="21">
                  <c:v>96.611676101695394</c:v>
                </c:pt>
                <c:pt idx="22">
                  <c:v>97.445247118869204</c:v>
                </c:pt>
                <c:pt idx="23">
                  <c:v>100</c:v>
                </c:pt>
                <c:pt idx="24">
                  <c:v>107.594947704677</c:v>
                </c:pt>
                <c:pt idx="25">
                  <c:v>117.546749475453</c:v>
                </c:pt>
                <c:pt idx="26">
                  <c:v>121.232970670282</c:v>
                </c:pt>
                <c:pt idx="27">
                  <c:v>121.21356906678</c:v>
                </c:pt>
                <c:pt idx="28">
                  <c:v>118.40129405984599</c:v>
                </c:pt>
                <c:pt idx="29">
                  <c:v>116.73292930500099</c:v>
                </c:pt>
                <c:pt idx="30">
                  <c:v>116.16123461861601</c:v>
                </c:pt>
                <c:pt idx="31">
                  <c:v>112.973505311906</c:v>
                </c:pt>
                <c:pt idx="32">
                  <c:v>109.046223143785</c:v>
                </c:pt>
                <c:pt idx="33">
                  <c:v>104.40337293909199</c:v>
                </c:pt>
                <c:pt idx="34">
                  <c:v>100.210649093534</c:v>
                </c:pt>
                <c:pt idx="35">
                  <c:v>95.981189804321005</c:v>
                </c:pt>
                <c:pt idx="36">
                  <c:v>90.613579813112494</c:v>
                </c:pt>
                <c:pt idx="37">
                  <c:v>86.844348809480607</c:v>
                </c:pt>
                <c:pt idx="38">
                  <c:v>85.577276210670306</c:v>
                </c:pt>
                <c:pt idx="39">
                  <c:v>84.479591821349004</c:v>
                </c:pt>
                <c:pt idx="40">
                  <c:v>86.774153229108805</c:v>
                </c:pt>
                <c:pt idx="41">
                  <c:v>91.117352843061795</c:v>
                </c:pt>
                <c:pt idx="42">
                  <c:v>97.469090018775304</c:v>
                </c:pt>
                <c:pt idx="43">
                  <c:v>105.02284333146</c:v>
                </c:pt>
                <c:pt idx="44">
                  <c:v>107.348122956857</c:v>
                </c:pt>
                <c:pt idx="45">
                  <c:v>106.464227379416</c:v>
                </c:pt>
                <c:pt idx="46">
                  <c:v>105.712987192276</c:v>
                </c:pt>
                <c:pt idx="47">
                  <c:v>108.16168823468701</c:v>
                </c:pt>
                <c:pt idx="48">
                  <c:v>114.31144570539399</c:v>
                </c:pt>
                <c:pt idx="49">
                  <c:v>120.71816930254801</c:v>
                </c:pt>
                <c:pt idx="50">
                  <c:v>129.49877877054101</c:v>
                </c:pt>
                <c:pt idx="51">
                  <c:v>133.736655043936</c:v>
                </c:pt>
                <c:pt idx="52">
                  <c:v>135.40155202600999</c:v>
                </c:pt>
                <c:pt idx="53">
                  <c:v>139.89321476691299</c:v>
                </c:pt>
                <c:pt idx="54">
                  <c:v>142.127146644709</c:v>
                </c:pt>
                <c:pt idx="55">
                  <c:v>148.64857128660501</c:v>
                </c:pt>
                <c:pt idx="56">
                  <c:v>156.01485492556401</c:v>
                </c:pt>
                <c:pt idx="57">
                  <c:v>159.83017154949701</c:v>
                </c:pt>
                <c:pt idx="58">
                  <c:v>164.08387909048599</c:v>
                </c:pt>
                <c:pt idx="59">
                  <c:v>163.880913408738</c:v>
                </c:pt>
                <c:pt idx="60">
                  <c:v>158.77943363712399</c:v>
                </c:pt>
                <c:pt idx="61">
                  <c:v>159.106273670424</c:v>
                </c:pt>
                <c:pt idx="62">
                  <c:v>162.44460325796101</c:v>
                </c:pt>
                <c:pt idx="63">
                  <c:v>171.206670710114</c:v>
                </c:pt>
                <c:pt idx="64">
                  <c:v>181.18907180851099</c:v>
                </c:pt>
                <c:pt idx="65">
                  <c:v>194.784214954844</c:v>
                </c:pt>
                <c:pt idx="66">
                  <c:v>201.82374419137801</c:v>
                </c:pt>
                <c:pt idx="67">
                  <c:v>205.87216721103201</c:v>
                </c:pt>
                <c:pt idx="68">
                  <c:v>209.38839539448901</c:v>
                </c:pt>
                <c:pt idx="69">
                  <c:v>211.52287831746401</c:v>
                </c:pt>
                <c:pt idx="70">
                  <c:v>207.839692127115</c:v>
                </c:pt>
                <c:pt idx="71">
                  <c:v>202.12094045980501</c:v>
                </c:pt>
                <c:pt idx="72">
                  <c:v>207.60100461872099</c:v>
                </c:pt>
                <c:pt idx="73">
                  <c:v>215.45379662829001</c:v>
                </c:pt>
                <c:pt idx="74">
                  <c:v>219.90737319582499</c:v>
                </c:pt>
                <c:pt idx="75">
                  <c:v>218.565777142407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7E-4F36-9938-88C2A5A7AFBA}"/>
            </c:ext>
          </c:extLst>
        </c:ser>
        <c:ser>
          <c:idx val="1"/>
          <c:order val="1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'RCA Export Data'!$C$7:$C$82</c:f>
              <c:numCache>
                <c:formatCode>General</c:formatCode>
                <c:ptCount val="76"/>
                <c:pt idx="23" formatCode="0.0">
                  <c:v>100</c:v>
                </c:pt>
                <c:pt idx="24" formatCode="0.0">
                  <c:v>97.435897435897431</c:v>
                </c:pt>
                <c:pt idx="25" formatCode="0.0">
                  <c:v>94.937541091387232</c:v>
                </c:pt>
                <c:pt idx="26" formatCode="0.0">
                  <c:v>92.503245165967044</c:v>
                </c:pt>
                <c:pt idx="27" formatCode="0.0">
                  <c:v>90.131367084788394</c:v>
                </c:pt>
                <c:pt idx="28" formatCode="0.0">
                  <c:v>87.820306390306641</c:v>
                </c:pt>
                <c:pt idx="29" formatCode="0.0">
                  <c:v>85.568503662350054</c:v>
                </c:pt>
                <c:pt idx="30" formatCode="0.0">
                  <c:v>83.374439465879533</c:v>
                </c:pt>
                <c:pt idx="31" formatCode="0.0">
                  <c:v>81.236633325728775</c:v>
                </c:pt>
                <c:pt idx="32" formatCode="0.0">
                  <c:v>79.153642727633169</c:v>
                </c:pt>
                <c:pt idx="33" formatCode="0.0">
                  <c:v>77.124062144873349</c:v>
                </c:pt>
                <c:pt idx="34" formatCode="0.0">
                  <c:v>75.146522089876598</c:v>
                </c:pt>
                <c:pt idx="35" formatCode="0.0">
                  <c:v>73.219688190136168</c:v>
                </c:pt>
                <c:pt idx="36" formatCode="0.0">
                  <c:v>71.342260287824985</c:v>
                </c:pt>
                <c:pt idx="37" formatCode="0.0">
                  <c:v>69.512971562496134</c:v>
                </c:pt>
                <c:pt idx="38" formatCode="0.0">
                  <c:v>67.730587676278276</c:v>
                </c:pt>
                <c:pt idx="39" formatCode="0.0">
                  <c:v>65.993905940989094</c:v>
                </c:pt>
                <c:pt idx="40" formatCode="0.0">
                  <c:v>64.301754506604752</c:v>
                </c:pt>
                <c:pt idx="41" formatCode="0.0">
                  <c:v>62.652991570537964</c:v>
                </c:pt>
                <c:pt idx="42" formatCode="0.0">
                  <c:v>61.046504607190833</c:v>
                </c:pt>
                <c:pt idx="43" formatCode="0.0">
                  <c:v>59.481209617262863</c:v>
                </c:pt>
                <c:pt idx="44" formatCode="0.0">
                  <c:v>57.956050396307404</c:v>
                </c:pt>
                <c:pt idx="45" formatCode="0.0">
                  <c:v>56.469997822043112</c:v>
                </c:pt>
                <c:pt idx="46" formatCode="0.0">
                  <c:v>55.022049159939442</c:v>
                </c:pt>
                <c:pt idx="47" formatCode="0.0">
                  <c:v>53.611227386607659</c:v>
                </c:pt>
                <c:pt idx="48" formatCode="0.0">
                  <c:v>52.236580530540792</c:v>
                </c:pt>
                <c:pt idx="49" formatCode="0.0">
                  <c:v>50.897181029757697</c:v>
                </c:pt>
                <c:pt idx="50" formatCode="0.0">
                  <c:v>49.592125105917752</c:v>
                </c:pt>
                <c:pt idx="51" formatCode="0.0">
                  <c:v>48.320532154483963</c:v>
                </c:pt>
                <c:pt idx="52" formatCode="0.0">
                  <c:v>47.081544150522838</c:v>
                </c:pt>
                <c:pt idx="53" formatCode="0.0">
                  <c:v>45.874325069740202</c:v>
                </c:pt>
                <c:pt idx="54" formatCode="0.0">
                  <c:v>44.698060324362245</c:v>
                </c:pt>
                <c:pt idx="55" formatCode="0.0">
                  <c:v>43.551956213481162</c:v>
                </c:pt>
                <c:pt idx="56" formatCode="0.0">
                  <c:v>42.435239387494462</c:v>
                </c:pt>
                <c:pt idx="57" formatCode="0.0">
                  <c:v>41.347156326276654</c:v>
                </c:pt>
                <c:pt idx="58" formatCode="0.0">
                  <c:v>40.286972830731095</c:v>
                </c:pt>
                <c:pt idx="59" formatCode="0.0">
                  <c:v>39.253973527379017</c:v>
                </c:pt>
                <c:pt idx="60" formatCode="0.0">
                  <c:v>38.247461385651349</c:v>
                </c:pt>
                <c:pt idx="61" formatCode="0.0">
                  <c:v>37.26675724755772</c:v>
                </c:pt>
                <c:pt idx="62" formatCode="0.0">
                  <c:v>36.311199369415213</c:v>
                </c:pt>
                <c:pt idx="63" formatCode="0.0">
                  <c:v>35.380142975327644</c:v>
                </c:pt>
                <c:pt idx="64" formatCode="0.0">
                  <c:v>34.472959822114113</c:v>
                </c:pt>
                <c:pt idx="65" formatCode="0.0">
                  <c:v>33.589037775393237</c:v>
                </c:pt>
                <c:pt idx="66" formatCode="0.0">
                  <c:v>32.727780396537</c:v>
                </c:pt>
                <c:pt idx="67" formatCode="0.0">
                  <c:v>31.888606540215537</c:v>
                </c:pt>
                <c:pt idx="68" formatCode="0.0">
                  <c:v>31.070949962261292</c:v>
                </c:pt>
                <c:pt idx="69" formatCode="0.0">
                  <c:v>30.274258937587923</c:v>
                </c:pt>
                <c:pt idx="70" formatCode="0.0">
                  <c:v>29.497995887906182</c:v>
                </c:pt>
                <c:pt idx="71" formatCode="0.0">
                  <c:v>28.741637018985511</c:v>
                </c:pt>
                <c:pt idx="72" formatCode="0.0">
                  <c:v>28.004671967216652</c:v>
                </c:pt>
                <c:pt idx="73" formatCode="0.0">
                  <c:v>27.286603455236737</c:v>
                </c:pt>
                <c:pt idx="74" formatCode="0.0">
                  <c:v>26.586946956384512</c:v>
                </c:pt>
                <c:pt idx="75" formatCode="0.0">
                  <c:v>25.905230367759266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7E-4F36-9938-88C2A5A7AF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4576736"/>
        <c:axId val="534583296"/>
      </c:lineChart>
      <c:dateAx>
        <c:axId val="53457673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583296"/>
        <c:crosses val="autoZero"/>
        <c:auto val="1"/>
        <c:lblOffset val="100"/>
        <c:baseTimeUnit val="months"/>
      </c:dateAx>
      <c:valAx>
        <c:axId val="53458329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576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'RCA Export Data'!$B$6</c:f>
              <c:strCache>
                <c:ptCount val="1"/>
                <c:pt idx="0">
                  <c:v>Boston Central Commercial CPPI</c:v>
                </c:pt>
              </c:strCache>
            </c:strRef>
          </c:tx>
          <c:spPr>
            <a:ln w="19050" cap="rnd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'RCA Export Data'!$A$7:$A$82</c:f>
              <c:numCache>
                <c:formatCode>m/d/yyyy</c:formatCode>
                <c:ptCount val="76"/>
                <c:pt idx="0">
                  <c:v>36981</c:v>
                </c:pt>
                <c:pt idx="1">
                  <c:v>37072</c:v>
                </c:pt>
                <c:pt idx="2">
                  <c:v>37164</c:v>
                </c:pt>
                <c:pt idx="3">
                  <c:v>37256</c:v>
                </c:pt>
                <c:pt idx="4">
                  <c:v>37346</c:v>
                </c:pt>
                <c:pt idx="5">
                  <c:v>37437</c:v>
                </c:pt>
                <c:pt idx="6">
                  <c:v>37529</c:v>
                </c:pt>
                <c:pt idx="7">
                  <c:v>37621</c:v>
                </c:pt>
                <c:pt idx="8">
                  <c:v>37711</c:v>
                </c:pt>
                <c:pt idx="9">
                  <c:v>37802</c:v>
                </c:pt>
                <c:pt idx="10">
                  <c:v>37894</c:v>
                </c:pt>
                <c:pt idx="11">
                  <c:v>37986</c:v>
                </c:pt>
                <c:pt idx="12">
                  <c:v>38077</c:v>
                </c:pt>
                <c:pt idx="13">
                  <c:v>38168</c:v>
                </c:pt>
                <c:pt idx="14">
                  <c:v>38260</c:v>
                </c:pt>
                <c:pt idx="15">
                  <c:v>38352</c:v>
                </c:pt>
                <c:pt idx="16">
                  <c:v>38442</c:v>
                </c:pt>
                <c:pt idx="17">
                  <c:v>38533</c:v>
                </c:pt>
                <c:pt idx="18">
                  <c:v>38625</c:v>
                </c:pt>
                <c:pt idx="19">
                  <c:v>38717</c:v>
                </c:pt>
                <c:pt idx="20">
                  <c:v>38807</c:v>
                </c:pt>
                <c:pt idx="21">
                  <c:v>38898</c:v>
                </c:pt>
                <c:pt idx="22">
                  <c:v>38990</c:v>
                </c:pt>
                <c:pt idx="23">
                  <c:v>39082</c:v>
                </c:pt>
                <c:pt idx="24">
                  <c:v>39172</c:v>
                </c:pt>
                <c:pt idx="25">
                  <c:v>39263</c:v>
                </c:pt>
                <c:pt idx="26">
                  <c:v>39355</c:v>
                </c:pt>
                <c:pt idx="27">
                  <c:v>39447</c:v>
                </c:pt>
                <c:pt idx="28">
                  <c:v>39538</c:v>
                </c:pt>
                <c:pt idx="29">
                  <c:v>39629</c:v>
                </c:pt>
                <c:pt idx="30">
                  <c:v>39721</c:v>
                </c:pt>
                <c:pt idx="31">
                  <c:v>39813</c:v>
                </c:pt>
                <c:pt idx="32">
                  <c:v>39903</c:v>
                </c:pt>
                <c:pt idx="33">
                  <c:v>39994</c:v>
                </c:pt>
                <c:pt idx="34">
                  <c:v>40086</c:v>
                </c:pt>
                <c:pt idx="35">
                  <c:v>40178</c:v>
                </c:pt>
                <c:pt idx="36">
                  <c:v>40268</c:v>
                </c:pt>
                <c:pt idx="37">
                  <c:v>40359</c:v>
                </c:pt>
                <c:pt idx="38">
                  <c:v>40451</c:v>
                </c:pt>
                <c:pt idx="39">
                  <c:v>40543</c:v>
                </c:pt>
                <c:pt idx="40">
                  <c:v>40633</c:v>
                </c:pt>
                <c:pt idx="41">
                  <c:v>40724</c:v>
                </c:pt>
                <c:pt idx="42">
                  <c:v>40816</c:v>
                </c:pt>
                <c:pt idx="43">
                  <c:v>40908</c:v>
                </c:pt>
                <c:pt idx="44">
                  <c:v>40999</c:v>
                </c:pt>
                <c:pt idx="45">
                  <c:v>41090</c:v>
                </c:pt>
                <c:pt idx="46">
                  <c:v>41182</c:v>
                </c:pt>
                <c:pt idx="47">
                  <c:v>41274</c:v>
                </c:pt>
                <c:pt idx="48">
                  <c:v>41364</c:v>
                </c:pt>
                <c:pt idx="49">
                  <c:v>41455</c:v>
                </c:pt>
                <c:pt idx="50">
                  <c:v>41547</c:v>
                </c:pt>
                <c:pt idx="51">
                  <c:v>41639</c:v>
                </c:pt>
                <c:pt idx="52">
                  <c:v>41729</c:v>
                </c:pt>
                <c:pt idx="53">
                  <c:v>41820</c:v>
                </c:pt>
                <c:pt idx="54">
                  <c:v>41912</c:v>
                </c:pt>
                <c:pt idx="55">
                  <c:v>42004</c:v>
                </c:pt>
                <c:pt idx="56">
                  <c:v>42094</c:v>
                </c:pt>
                <c:pt idx="57">
                  <c:v>42185</c:v>
                </c:pt>
                <c:pt idx="58">
                  <c:v>42277</c:v>
                </c:pt>
                <c:pt idx="59">
                  <c:v>42369</c:v>
                </c:pt>
                <c:pt idx="60">
                  <c:v>42460</c:v>
                </c:pt>
                <c:pt idx="61">
                  <c:v>42551</c:v>
                </c:pt>
                <c:pt idx="62">
                  <c:v>42643</c:v>
                </c:pt>
                <c:pt idx="63">
                  <c:v>42735</c:v>
                </c:pt>
                <c:pt idx="64">
                  <c:v>42825</c:v>
                </c:pt>
                <c:pt idx="65">
                  <c:v>42916</c:v>
                </c:pt>
                <c:pt idx="66">
                  <c:v>43008</c:v>
                </c:pt>
                <c:pt idx="67">
                  <c:v>43100</c:v>
                </c:pt>
                <c:pt idx="68">
                  <c:v>43190</c:v>
                </c:pt>
                <c:pt idx="69">
                  <c:v>43281</c:v>
                </c:pt>
                <c:pt idx="70">
                  <c:v>43373</c:v>
                </c:pt>
                <c:pt idx="71">
                  <c:v>43465</c:v>
                </c:pt>
                <c:pt idx="72">
                  <c:v>43555</c:v>
                </c:pt>
                <c:pt idx="73">
                  <c:v>43646</c:v>
                </c:pt>
                <c:pt idx="74">
                  <c:v>43738</c:v>
                </c:pt>
                <c:pt idx="75">
                  <c:v>43830</c:v>
                </c:pt>
              </c:numCache>
            </c:numRef>
          </c:cat>
          <c:val>
            <c:numRef>
              <c:f>'RCA Export Data'!$B$7:$B$82</c:f>
              <c:numCache>
                <c:formatCode>0.0</c:formatCode>
                <c:ptCount val="76"/>
                <c:pt idx="0">
                  <c:v>82.790650457548793</c:v>
                </c:pt>
                <c:pt idx="1">
                  <c:v>84.936501753233799</c:v>
                </c:pt>
                <c:pt idx="2">
                  <c:v>85.077665370107795</c:v>
                </c:pt>
                <c:pt idx="3">
                  <c:v>81.734356503283493</c:v>
                </c:pt>
                <c:pt idx="4">
                  <c:v>79.405980643366803</c:v>
                </c:pt>
                <c:pt idx="5">
                  <c:v>77.706063908971103</c:v>
                </c:pt>
                <c:pt idx="6">
                  <c:v>77.023715779800597</c:v>
                </c:pt>
                <c:pt idx="7">
                  <c:v>77.822920170476607</c:v>
                </c:pt>
                <c:pt idx="8">
                  <c:v>79.282207354863999</c:v>
                </c:pt>
                <c:pt idx="9">
                  <c:v>80.658102606173401</c:v>
                </c:pt>
                <c:pt idx="10">
                  <c:v>81.319643124347394</c:v>
                </c:pt>
                <c:pt idx="11">
                  <c:v>81.345788436689503</c:v>
                </c:pt>
                <c:pt idx="12">
                  <c:v>82.499177569817803</c:v>
                </c:pt>
                <c:pt idx="13">
                  <c:v>85.149876358584606</c:v>
                </c:pt>
                <c:pt idx="14">
                  <c:v>85.6117161203275</c:v>
                </c:pt>
                <c:pt idx="15">
                  <c:v>86.380765516193307</c:v>
                </c:pt>
                <c:pt idx="16">
                  <c:v>90.118715323586301</c:v>
                </c:pt>
                <c:pt idx="17">
                  <c:v>94.548537840177502</c:v>
                </c:pt>
                <c:pt idx="18">
                  <c:v>95.977888383392298</c:v>
                </c:pt>
                <c:pt idx="19">
                  <c:v>96.374147455846497</c:v>
                </c:pt>
                <c:pt idx="20">
                  <c:v>95.357946048252501</c:v>
                </c:pt>
                <c:pt idx="21">
                  <c:v>96.611676101695394</c:v>
                </c:pt>
                <c:pt idx="22">
                  <c:v>97.445247118869204</c:v>
                </c:pt>
                <c:pt idx="23">
                  <c:v>100</c:v>
                </c:pt>
                <c:pt idx="24">
                  <c:v>107.594947704677</c:v>
                </c:pt>
                <c:pt idx="25">
                  <c:v>117.546749475453</c:v>
                </c:pt>
                <c:pt idx="26">
                  <c:v>121.232970670282</c:v>
                </c:pt>
                <c:pt idx="27">
                  <c:v>121.21356906678</c:v>
                </c:pt>
                <c:pt idx="28">
                  <c:v>118.40129405984599</c:v>
                </c:pt>
                <c:pt idx="29">
                  <c:v>116.73292930500099</c:v>
                </c:pt>
                <c:pt idx="30">
                  <c:v>116.16123461861601</c:v>
                </c:pt>
                <c:pt idx="31">
                  <c:v>112.973505311906</c:v>
                </c:pt>
                <c:pt idx="32">
                  <c:v>109.046223143785</c:v>
                </c:pt>
                <c:pt idx="33">
                  <c:v>104.40337293909199</c:v>
                </c:pt>
                <c:pt idx="34">
                  <c:v>100.210649093534</c:v>
                </c:pt>
                <c:pt idx="35">
                  <c:v>95.981189804321005</c:v>
                </c:pt>
                <c:pt idx="36">
                  <c:v>90.613579813112494</c:v>
                </c:pt>
                <c:pt idx="37">
                  <c:v>86.844348809480607</c:v>
                </c:pt>
                <c:pt idx="38">
                  <c:v>85.577276210670306</c:v>
                </c:pt>
                <c:pt idx="39">
                  <c:v>84.479591821349004</c:v>
                </c:pt>
                <c:pt idx="40">
                  <c:v>86.774153229108805</c:v>
                </c:pt>
                <c:pt idx="41">
                  <c:v>91.117352843061795</c:v>
                </c:pt>
                <c:pt idx="42">
                  <c:v>97.469090018775304</c:v>
                </c:pt>
                <c:pt idx="43">
                  <c:v>105.02284333146</c:v>
                </c:pt>
                <c:pt idx="44">
                  <c:v>107.348122956857</c:v>
                </c:pt>
                <c:pt idx="45">
                  <c:v>106.464227379416</c:v>
                </c:pt>
                <c:pt idx="46">
                  <c:v>105.712987192276</c:v>
                </c:pt>
                <c:pt idx="47">
                  <c:v>108.16168823468701</c:v>
                </c:pt>
                <c:pt idx="48">
                  <c:v>114.31144570539399</c:v>
                </c:pt>
                <c:pt idx="49">
                  <c:v>120.71816930254801</c:v>
                </c:pt>
                <c:pt idx="50">
                  <c:v>129.49877877054101</c:v>
                </c:pt>
                <c:pt idx="51">
                  <c:v>133.736655043936</c:v>
                </c:pt>
                <c:pt idx="52">
                  <c:v>135.40155202600999</c:v>
                </c:pt>
                <c:pt idx="53">
                  <c:v>139.89321476691299</c:v>
                </c:pt>
                <c:pt idx="54">
                  <c:v>142.127146644709</c:v>
                </c:pt>
                <c:pt idx="55">
                  <c:v>148.64857128660501</c:v>
                </c:pt>
                <c:pt idx="56">
                  <c:v>156.01485492556401</c:v>
                </c:pt>
                <c:pt idx="57">
                  <c:v>159.83017154949701</c:v>
                </c:pt>
                <c:pt idx="58">
                  <c:v>164.08387909048599</c:v>
                </c:pt>
                <c:pt idx="59">
                  <c:v>163.880913408738</c:v>
                </c:pt>
                <c:pt idx="60">
                  <c:v>158.77943363712399</c:v>
                </c:pt>
                <c:pt idx="61">
                  <c:v>159.106273670424</c:v>
                </c:pt>
                <c:pt idx="62">
                  <c:v>162.44460325796101</c:v>
                </c:pt>
                <c:pt idx="63">
                  <c:v>171.206670710114</c:v>
                </c:pt>
                <c:pt idx="64">
                  <c:v>181.18907180851099</c:v>
                </c:pt>
                <c:pt idx="65">
                  <c:v>194.784214954844</c:v>
                </c:pt>
                <c:pt idx="66">
                  <c:v>201.82374419137801</c:v>
                </c:pt>
                <c:pt idx="67">
                  <c:v>205.87216721103201</c:v>
                </c:pt>
                <c:pt idx="68">
                  <c:v>209.38839539448901</c:v>
                </c:pt>
                <c:pt idx="69">
                  <c:v>211.52287831746401</c:v>
                </c:pt>
                <c:pt idx="70">
                  <c:v>207.839692127115</c:v>
                </c:pt>
                <c:pt idx="71">
                  <c:v>202.12094045980501</c:v>
                </c:pt>
                <c:pt idx="72">
                  <c:v>207.60100461872099</c:v>
                </c:pt>
                <c:pt idx="73">
                  <c:v>215.45379662829001</c:v>
                </c:pt>
                <c:pt idx="74">
                  <c:v>219.90737319582499</c:v>
                </c:pt>
                <c:pt idx="75">
                  <c:v>218.565777142407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7E-4F36-9938-88C2A5A7AFBA}"/>
            </c:ext>
          </c:extLst>
        </c:ser>
        <c:ser>
          <c:idx val="1"/>
          <c:order val="1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'RCA Export Data'!$C$7:$C$82</c:f>
              <c:numCache>
                <c:formatCode>General</c:formatCode>
                <c:ptCount val="76"/>
                <c:pt idx="23" formatCode="0.0">
                  <c:v>100</c:v>
                </c:pt>
                <c:pt idx="24" formatCode="0.0">
                  <c:v>97.435897435897431</c:v>
                </c:pt>
                <c:pt idx="25" formatCode="0.0">
                  <c:v>94.937541091387232</c:v>
                </c:pt>
                <c:pt idx="26" formatCode="0.0">
                  <c:v>92.503245165967044</c:v>
                </c:pt>
                <c:pt idx="27" formatCode="0.0">
                  <c:v>90.131367084788394</c:v>
                </c:pt>
                <c:pt idx="28" formatCode="0.0">
                  <c:v>87.820306390306641</c:v>
                </c:pt>
                <c:pt idx="29" formatCode="0.0">
                  <c:v>85.568503662350054</c:v>
                </c:pt>
                <c:pt idx="30" formatCode="0.0">
                  <c:v>83.374439465879533</c:v>
                </c:pt>
                <c:pt idx="31" formatCode="0.0">
                  <c:v>81.236633325728775</c:v>
                </c:pt>
                <c:pt idx="32" formatCode="0.0">
                  <c:v>79.153642727633169</c:v>
                </c:pt>
                <c:pt idx="33" formatCode="0.0">
                  <c:v>77.124062144873349</c:v>
                </c:pt>
                <c:pt idx="34" formatCode="0.0">
                  <c:v>75.146522089876598</c:v>
                </c:pt>
                <c:pt idx="35" formatCode="0.0">
                  <c:v>73.219688190136168</c:v>
                </c:pt>
                <c:pt idx="36" formatCode="0.0">
                  <c:v>71.342260287824985</c:v>
                </c:pt>
                <c:pt idx="37" formatCode="0.0">
                  <c:v>69.512971562496134</c:v>
                </c:pt>
                <c:pt idx="38" formatCode="0.0">
                  <c:v>67.730587676278276</c:v>
                </c:pt>
                <c:pt idx="39" formatCode="0.0">
                  <c:v>65.993905940989094</c:v>
                </c:pt>
                <c:pt idx="40" formatCode="0.0">
                  <c:v>64.301754506604752</c:v>
                </c:pt>
                <c:pt idx="41" formatCode="0.0">
                  <c:v>62.652991570537964</c:v>
                </c:pt>
                <c:pt idx="42" formatCode="0.0">
                  <c:v>61.046504607190833</c:v>
                </c:pt>
                <c:pt idx="43" formatCode="0.0">
                  <c:v>59.481209617262863</c:v>
                </c:pt>
                <c:pt idx="44" formatCode="0.0">
                  <c:v>57.956050396307404</c:v>
                </c:pt>
                <c:pt idx="45" formatCode="0.0">
                  <c:v>56.469997822043112</c:v>
                </c:pt>
                <c:pt idx="46" formatCode="0.0">
                  <c:v>55.022049159939442</c:v>
                </c:pt>
                <c:pt idx="47" formatCode="0.0">
                  <c:v>53.611227386607659</c:v>
                </c:pt>
                <c:pt idx="48" formatCode="0.0">
                  <c:v>52.236580530540792</c:v>
                </c:pt>
                <c:pt idx="49" formatCode="0.0">
                  <c:v>50.897181029757697</c:v>
                </c:pt>
                <c:pt idx="50" formatCode="0.0">
                  <c:v>49.592125105917752</c:v>
                </c:pt>
                <c:pt idx="51" formatCode="0.0">
                  <c:v>48.320532154483963</c:v>
                </c:pt>
                <c:pt idx="52" formatCode="0.0">
                  <c:v>47.081544150522838</c:v>
                </c:pt>
                <c:pt idx="53" formatCode="0.0">
                  <c:v>45.874325069740202</c:v>
                </c:pt>
                <c:pt idx="54" formatCode="0.0">
                  <c:v>44.698060324362245</c:v>
                </c:pt>
                <c:pt idx="55" formatCode="0.0">
                  <c:v>43.551956213481162</c:v>
                </c:pt>
                <c:pt idx="56" formatCode="0.0">
                  <c:v>42.435239387494462</c:v>
                </c:pt>
                <c:pt idx="57" formatCode="0.0">
                  <c:v>41.347156326276654</c:v>
                </c:pt>
                <c:pt idx="58" formatCode="0.0">
                  <c:v>40.286972830731095</c:v>
                </c:pt>
                <c:pt idx="59" formatCode="0.0">
                  <c:v>39.253973527379017</c:v>
                </c:pt>
                <c:pt idx="60" formatCode="0.0">
                  <c:v>38.247461385651349</c:v>
                </c:pt>
                <c:pt idx="61" formatCode="0.0">
                  <c:v>37.26675724755772</c:v>
                </c:pt>
                <c:pt idx="62" formatCode="0.0">
                  <c:v>36.311199369415213</c:v>
                </c:pt>
                <c:pt idx="63" formatCode="0.0">
                  <c:v>35.380142975327644</c:v>
                </c:pt>
                <c:pt idx="64" formatCode="0.0">
                  <c:v>34.472959822114113</c:v>
                </c:pt>
                <c:pt idx="65" formatCode="0.0">
                  <c:v>33.589037775393237</c:v>
                </c:pt>
                <c:pt idx="66" formatCode="0.0">
                  <c:v>32.727780396537</c:v>
                </c:pt>
                <c:pt idx="67" formatCode="0.0">
                  <c:v>31.888606540215537</c:v>
                </c:pt>
                <c:pt idx="68" formatCode="0.0">
                  <c:v>31.070949962261292</c:v>
                </c:pt>
                <c:pt idx="69" formatCode="0.0">
                  <c:v>30.274258937587923</c:v>
                </c:pt>
                <c:pt idx="70" formatCode="0.0">
                  <c:v>29.497995887906182</c:v>
                </c:pt>
                <c:pt idx="71" formatCode="0.0">
                  <c:v>28.741637018985511</c:v>
                </c:pt>
                <c:pt idx="72" formatCode="0.0">
                  <c:v>28.004671967216652</c:v>
                </c:pt>
                <c:pt idx="73" formatCode="0.0">
                  <c:v>27.286603455236737</c:v>
                </c:pt>
                <c:pt idx="74" formatCode="0.0">
                  <c:v>26.586946956384512</c:v>
                </c:pt>
                <c:pt idx="75" formatCode="0.0">
                  <c:v>25.905230367759266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7E-4F36-9938-88C2A5A7AF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4576736"/>
        <c:axId val="534583296"/>
      </c:lineChart>
      <c:dateAx>
        <c:axId val="53457673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583296"/>
        <c:crosses val="autoZero"/>
        <c:auto val="1"/>
        <c:lblOffset val="100"/>
        <c:baseTimeUnit val="months"/>
      </c:dateAx>
      <c:valAx>
        <c:axId val="53458329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576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73521-53C2-4A65-9182-93EE89FE116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86945-C6FE-4543-BB43-AD71A6A1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72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485"/>
            <a:ext cx="7772400" cy="14689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185"/>
            <a:ext cx="77724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4038600" cy="4525433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9037"/>
            <a:ext cx="4038600" cy="4525433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600200"/>
          </a:xfrm>
          <a:prstGeom prst="rect">
            <a:avLst/>
          </a:prstGeom>
          <a:solidFill>
            <a:srgbClr val="100E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9037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890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chemeClr val="accent6"/>
                </a:solidFill>
              </a:rPr>
              <a:t>Cash Flows After Tax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4628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/>
              <a:t>And some investment metrics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41157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>
                <a:solidFill>
                  <a:schemeClr val="bg1">
                    <a:lumMod val="75000"/>
                  </a:schemeClr>
                </a:solidFill>
              </a:rPr>
              <a:t>Alex Van de Minne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50853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 Depreciation Expense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F1D77-016A-4F02-B6F0-077AE410C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Depreciation is not a cash flow item. </a:t>
            </a:r>
          </a:p>
          <a:p>
            <a:r>
              <a:rPr lang="en-US" dirty="0"/>
              <a:t>With depreciation we mean that the property loses value as it ages, starting at the purchase value (i.e. book value). How realistic is this?</a:t>
            </a:r>
          </a:p>
          <a:p>
            <a:r>
              <a:rPr lang="en-US" dirty="0"/>
              <a:t>Depreciation is important to determine tax obligation by (2);</a:t>
            </a:r>
          </a:p>
          <a:p>
            <a:pPr lvl="1"/>
            <a:r>
              <a:rPr lang="en-US" dirty="0"/>
              <a:t>During the property </a:t>
            </a:r>
            <a:r>
              <a:rPr lang="en-US" b="1" dirty="0"/>
              <a:t>resale </a:t>
            </a:r>
            <a:r>
              <a:rPr lang="en-US" dirty="0"/>
              <a:t>you are taxed </a:t>
            </a:r>
            <a:r>
              <a:rPr lang="en-US" u="sng" dirty="0"/>
              <a:t>twice</a:t>
            </a:r>
            <a:r>
              <a:rPr lang="en-US" dirty="0"/>
              <a:t> (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capital gains tax</a:t>
            </a:r>
            <a:r>
              <a:rPr lang="en-US" dirty="0"/>
              <a:t>, CGT);</a:t>
            </a:r>
          </a:p>
          <a:p>
            <a:pPr lvl="2"/>
            <a:r>
              <a:rPr lang="en-US" dirty="0"/>
              <a:t>Difference between resale price and </a:t>
            </a:r>
            <a:r>
              <a:rPr lang="en-US" u="sng" dirty="0"/>
              <a:t>gross book value</a:t>
            </a:r>
            <a:r>
              <a:rPr lang="en-US" dirty="0"/>
              <a:t> (= book value + all </a:t>
            </a:r>
            <a:r>
              <a:rPr lang="en-US" dirty="0" err="1"/>
              <a:t>CapEx</a:t>
            </a:r>
            <a:r>
              <a:rPr lang="en-US" dirty="0"/>
              <a:t>). Tax = 15%.</a:t>
            </a:r>
          </a:p>
          <a:p>
            <a:pPr lvl="2"/>
            <a:r>
              <a:rPr lang="en-US" dirty="0"/>
              <a:t>There is a “recapture tax” of 25%, on any accrued depreciation (of NOI, see previous slide) that is recovered by the resale price.</a:t>
            </a:r>
          </a:p>
        </p:txBody>
      </p:sp>
    </p:spTree>
    <p:extLst>
      <p:ext uri="{BB962C8B-B14F-4D97-AF65-F5344CB8AC3E}">
        <p14:creationId xmlns:p14="http://schemas.microsoft.com/office/powerpoint/2010/main" val="2356666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 Depreciation Expense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F09C5F-0B3C-4002-B540-09CA1E2AC6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2E9DE2C-8575-4916-8D55-0830FBFA06B5}"/>
              </a:ext>
            </a:extLst>
          </p:cNvPr>
          <p:cNvGraphicFramePr>
            <a:graphicFrameLocks/>
          </p:cNvGraphicFramePr>
          <p:nvPr/>
        </p:nvGraphicFramePr>
        <p:xfrm>
          <a:off x="1251283" y="1816768"/>
          <a:ext cx="6936205" cy="4608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0AF3EBB-665E-45B3-A77A-FD47DCA6790D}"/>
              </a:ext>
            </a:extLst>
          </p:cNvPr>
          <p:cNvCxnSpPr>
            <a:cxnSpLocks/>
          </p:cNvCxnSpPr>
          <p:nvPr/>
        </p:nvCxnSpPr>
        <p:spPr>
          <a:xfrm>
            <a:off x="5370093" y="2853171"/>
            <a:ext cx="1104350" cy="667718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1F6FE85-E356-4154-988A-B305BEBC3BAA}"/>
              </a:ext>
            </a:extLst>
          </p:cNvPr>
          <p:cNvSpPr txBox="1"/>
          <p:nvPr/>
        </p:nvSpPr>
        <p:spPr>
          <a:xfrm>
            <a:off x="4235115" y="1819870"/>
            <a:ext cx="1672389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This portion (with </a:t>
            </a:r>
            <a:r>
              <a:rPr lang="en-US" dirty="0" err="1">
                <a:solidFill>
                  <a:srgbClr val="FF0000"/>
                </a:solidFill>
              </a:rPr>
              <a:t>CapEx</a:t>
            </a:r>
            <a:r>
              <a:rPr lang="en-US" dirty="0">
                <a:solidFill>
                  <a:srgbClr val="FF0000"/>
                </a:solidFill>
              </a:rPr>
              <a:t>) is taxed 15%.</a:t>
            </a:r>
          </a:p>
        </p:txBody>
      </p:sp>
      <p:cxnSp>
        <p:nvCxnSpPr>
          <p:cNvPr id="4" name="Straight Connector 3"/>
          <p:cNvCxnSpPr>
            <a:cxnSpLocks/>
          </p:cNvCxnSpPr>
          <p:nvPr/>
        </p:nvCxnSpPr>
        <p:spPr>
          <a:xfrm flipV="1">
            <a:off x="3868615" y="3731243"/>
            <a:ext cx="2667001" cy="330803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 flipH="1">
            <a:off x="6535616" y="3288323"/>
            <a:ext cx="5861" cy="442920"/>
          </a:xfrm>
          <a:prstGeom prst="line">
            <a:avLst/>
          </a:prstGeom>
          <a:ln>
            <a:solidFill>
              <a:schemeClr val="accent3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cxnSpLocks/>
          </p:cNvCxnSpPr>
          <p:nvPr/>
        </p:nvCxnSpPr>
        <p:spPr>
          <a:xfrm>
            <a:off x="6535616" y="3731243"/>
            <a:ext cx="0" cy="1104526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1F6FE85-E356-4154-988A-B305BEBC3BAA}"/>
              </a:ext>
            </a:extLst>
          </p:cNvPr>
          <p:cNvSpPr txBox="1"/>
          <p:nvPr/>
        </p:nvSpPr>
        <p:spPr>
          <a:xfrm>
            <a:off x="7229125" y="3520889"/>
            <a:ext cx="1672389" cy="14773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This portion (unless resale price is below depreciation) is taxed 25%.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0AF3EBB-665E-45B3-A77A-FD47DCA6790D}"/>
              </a:ext>
            </a:extLst>
          </p:cNvPr>
          <p:cNvCxnSpPr/>
          <p:nvPr/>
        </p:nvCxnSpPr>
        <p:spPr>
          <a:xfrm flipH="1">
            <a:off x="6595151" y="4283506"/>
            <a:ext cx="633974" cy="0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941369F-8BA6-EF54-729B-C6AED4E8309F}"/>
              </a:ext>
            </a:extLst>
          </p:cNvPr>
          <p:cNvSpPr txBox="1"/>
          <p:nvPr/>
        </p:nvSpPr>
        <p:spPr>
          <a:xfrm>
            <a:off x="5755676" y="3775274"/>
            <a:ext cx="782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Capex</a:t>
            </a: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CF0E16AB-A04F-47D0-E784-DF3A8777417E}"/>
              </a:ext>
            </a:extLst>
          </p:cNvPr>
          <p:cNvSpPr/>
          <p:nvPr/>
        </p:nvSpPr>
        <p:spPr>
          <a:xfrm flipH="1">
            <a:off x="3892491" y="3731242"/>
            <a:ext cx="2637263" cy="330803"/>
          </a:xfrm>
          <a:prstGeom prst="rtTriangle">
            <a:avLst/>
          </a:prstGeom>
          <a:solidFill>
            <a:schemeClr val="bg1">
              <a:lumMod val="65000"/>
              <a:alpha val="2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C16056-A47B-4287-F9DF-73E68D7277BC}"/>
              </a:ext>
            </a:extLst>
          </p:cNvPr>
          <p:cNvSpPr txBox="1"/>
          <p:nvPr/>
        </p:nvSpPr>
        <p:spPr>
          <a:xfrm rot="21225242">
            <a:off x="4505165" y="3556696"/>
            <a:ext cx="2485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Gross Book value</a:t>
            </a:r>
          </a:p>
        </p:txBody>
      </p:sp>
    </p:spTree>
    <p:extLst>
      <p:ext uri="{BB962C8B-B14F-4D97-AF65-F5344CB8AC3E}">
        <p14:creationId xmlns:p14="http://schemas.microsoft.com/office/powerpoint/2010/main" val="3463080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 Depreciation Expense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F1D77-016A-4F02-B6F0-077AE410C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However, it is important to know that investors hardly pay Capital Gains Tax!</a:t>
            </a:r>
          </a:p>
          <a:p>
            <a:r>
              <a:rPr lang="en-US" dirty="0"/>
              <a:t>See section 1031 of the IRS code.</a:t>
            </a:r>
          </a:p>
          <a:p>
            <a:r>
              <a:rPr lang="en-US" dirty="0"/>
              <a:t>If you purchase a “like kind” investment (i.e. another property) using gains from a resale, you can carry forward the tax obligation.</a:t>
            </a:r>
          </a:p>
          <a:p>
            <a:r>
              <a:rPr lang="en-US" dirty="0"/>
              <a:t>Which everyone does… (Exceptions are usually inheritances.)</a:t>
            </a:r>
          </a:p>
          <a:p>
            <a:r>
              <a:rPr lang="en-US" dirty="0"/>
              <a:t>You have 6 months to do the reinvestment, but you need to notify it to the IRS within 45 days.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051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6 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888B1-1EA6-41B4-95AA-215F5D886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Only first-year cash flow analysis (we will complete a 10-year pro forma later in class)</a:t>
            </a:r>
          </a:p>
          <a:p>
            <a:r>
              <a:rPr lang="en-US" dirty="0"/>
              <a:t>Purchase an </a:t>
            </a:r>
            <a:r>
              <a:rPr lang="en-US" b="1" dirty="0"/>
              <a:t>apartment</a:t>
            </a:r>
            <a:r>
              <a:rPr lang="en-US" dirty="0"/>
              <a:t> property for $1M.</a:t>
            </a:r>
          </a:p>
          <a:p>
            <a:r>
              <a:rPr lang="en-US" dirty="0"/>
              <a:t>Depreciable cost basis (i.e., structure value) = $0.8M.</a:t>
            </a:r>
          </a:p>
          <a:p>
            <a:r>
              <a:rPr lang="en-US" dirty="0"/>
              <a:t>NOI is $60K in this first year.</a:t>
            </a:r>
          </a:p>
          <a:p>
            <a:r>
              <a:rPr lang="en-US" dirty="0"/>
              <a:t>We take out a $750,000 loan (LTV is 75%) with a 5.5% interest rate, and we pay $2,000 per annum to pay back the principal balance.</a:t>
            </a:r>
          </a:p>
          <a:p>
            <a:pPr lvl="1"/>
            <a:r>
              <a:rPr lang="en-US" dirty="0"/>
              <a:t>Note that as you pay off the principal (the $750,000), the interest payments go down.</a:t>
            </a:r>
          </a:p>
          <a:p>
            <a:r>
              <a:rPr lang="en-US" dirty="0"/>
              <a:t>We do not have any </a:t>
            </a:r>
            <a:r>
              <a:rPr lang="en-US" dirty="0" err="1"/>
              <a:t>CapEx</a:t>
            </a:r>
            <a:r>
              <a:rPr lang="en-US" dirty="0"/>
              <a:t> in this first year!</a:t>
            </a:r>
          </a:p>
          <a:p>
            <a:r>
              <a:rPr lang="en-US" dirty="0"/>
              <a:t>Again, only first-year cash flow, no resale or IRR yet.</a:t>
            </a:r>
          </a:p>
          <a:p>
            <a:r>
              <a:rPr lang="en-US" dirty="0"/>
              <a:t>What is the free cash flow after tax?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067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/>
              <a:t>6 Example (Accounting)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7AB4ED27-0592-417C-B7D6-916A010D7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8C3A0EA0-41AD-421D-8016-72ED216C4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Ouch… Why would we invest in this property?</a:t>
            </a:r>
          </a:p>
          <a:p>
            <a:r>
              <a:rPr lang="en-US" dirty="0"/>
              <a:t>We make a loss of over $8K.</a:t>
            </a:r>
          </a:p>
          <a:p>
            <a:r>
              <a:rPr lang="en-US" dirty="0"/>
              <a:t>Perhaps the resale value will recuperate some of the loses?</a:t>
            </a:r>
          </a:p>
          <a:p>
            <a:r>
              <a:rPr lang="en-US" dirty="0"/>
              <a:t>Note that you do not literately get tax back. </a:t>
            </a:r>
          </a:p>
          <a:p>
            <a:r>
              <a:rPr lang="en-US" dirty="0"/>
              <a:t>Rather, the loss ($10K) can be deducted from other taxable income.</a:t>
            </a:r>
          </a:p>
          <a:p>
            <a:r>
              <a:rPr lang="en-US" dirty="0"/>
              <a:t>This is also called a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tax shield</a:t>
            </a:r>
            <a:r>
              <a:rPr lang="en-US" dirty="0"/>
              <a:t>.</a:t>
            </a:r>
          </a:p>
          <a:p>
            <a:r>
              <a:rPr lang="en-US" dirty="0"/>
              <a:t>You can also carry losses forward.</a:t>
            </a:r>
          </a:p>
          <a:p>
            <a:endParaRPr lang="en-US" dirty="0"/>
          </a:p>
          <a:p>
            <a:r>
              <a:rPr lang="en-US" dirty="0">
                <a:solidFill>
                  <a:schemeClr val="bg1"/>
                </a:solidFill>
              </a:rPr>
              <a:t>However, this is not your actual cash flow!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9E9147C-4BBA-4D85-9BAE-DCB0E40DC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/>
          <a:lstStyle/>
          <a:p>
            <a:r>
              <a:rPr lang="en-US" dirty="0"/>
              <a:t>Year 1 analysis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D8E0E24-BABB-422A-8E19-693D8B481D17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865738426"/>
              </p:ext>
            </p:extLst>
          </p:nvPr>
        </p:nvGraphicFramePr>
        <p:xfrm>
          <a:off x="4645026" y="2546644"/>
          <a:ext cx="4041775" cy="26696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8825">
                  <a:extLst>
                    <a:ext uri="{9D8B030D-6E8A-4147-A177-3AD203B41FA5}">
                      <a16:colId xmlns:a16="http://schemas.microsoft.com/office/drawing/2014/main" val="1801791058"/>
                    </a:ext>
                  </a:extLst>
                </a:gridCol>
                <a:gridCol w="1632950">
                  <a:extLst>
                    <a:ext uri="{9D8B030D-6E8A-4147-A177-3AD203B41FA5}">
                      <a16:colId xmlns:a16="http://schemas.microsoft.com/office/drawing/2014/main" val="3334130199"/>
                    </a:ext>
                  </a:extLst>
                </a:gridCol>
              </a:tblGrid>
              <a:tr h="374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u="none" strike="noStrike" dirty="0">
                          <a:effectLst/>
                        </a:rPr>
                        <a:t>Item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u="none" strike="noStrike" dirty="0">
                          <a:effectLst/>
                        </a:rPr>
                        <a:t>Year 1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extLst>
                  <a:ext uri="{0D108BD9-81ED-4DB2-BD59-A6C34878D82A}">
                    <a16:rowId xmlns:a16="http://schemas.microsoft.com/office/drawing/2014/main" val="1666373407"/>
                  </a:ext>
                </a:extLst>
              </a:tr>
              <a:tr h="374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u="none" strike="noStrike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NOI</a:t>
                      </a:r>
                      <a:endParaRPr lang="en-US" sz="1900" b="0" i="0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u="none" strike="noStrike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 $         60,000 </a:t>
                      </a:r>
                      <a:endParaRPr lang="en-US" sz="1900" b="0" i="0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extLst>
                  <a:ext uri="{0D108BD9-81ED-4DB2-BD59-A6C34878D82A}">
                    <a16:rowId xmlns:a16="http://schemas.microsoft.com/office/drawing/2014/main" val="3232061541"/>
                  </a:ext>
                </a:extLst>
              </a:tr>
              <a:tr h="370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</a:rPr>
                        <a:t>Depreciation Expense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</a:rPr>
                        <a:t> $       (29,091)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extLst>
                  <a:ext uri="{0D108BD9-81ED-4DB2-BD59-A6C34878D82A}">
                    <a16:rowId xmlns:a16="http://schemas.microsoft.com/office/drawing/2014/main" val="1780661524"/>
                  </a:ext>
                </a:extLst>
              </a:tr>
              <a:tr h="374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</a:rPr>
                        <a:t>Interest Expense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</a:rPr>
                        <a:t> $       (41,250)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5321464"/>
                  </a:ext>
                </a:extLst>
              </a:tr>
              <a:tr h="426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</a:rPr>
                        <a:t>Net Income (before tax)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</a:rPr>
                        <a:t> $       (10,341)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0923325"/>
                  </a:ext>
                </a:extLst>
              </a:tr>
              <a:tr h="374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</a:rPr>
                        <a:t>Income tax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</a:rPr>
                        <a:t> $         (2,068)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379987"/>
                  </a:ext>
                </a:extLst>
              </a:tr>
              <a:tr h="374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u="none" strike="noStrike" dirty="0">
                          <a:effectLst/>
                        </a:rPr>
                        <a:t>Net Income (after tax)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u="none" strike="noStrike" dirty="0">
                          <a:effectLst/>
                        </a:rPr>
                        <a:t> $         (8,273)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12741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5987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/>
              <a:t>6 Example (Accounting)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7AB4ED27-0592-417C-B7D6-916A010D7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8C3A0EA0-41AD-421D-8016-72ED216C4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Ouch… Why would we invest in this property?</a:t>
            </a:r>
          </a:p>
          <a:p>
            <a:r>
              <a:rPr lang="en-US" dirty="0"/>
              <a:t>We make a loss of over $8K.</a:t>
            </a:r>
          </a:p>
          <a:p>
            <a:r>
              <a:rPr lang="en-US" dirty="0"/>
              <a:t>Perhaps the resale value will recuperate some of the loses?</a:t>
            </a:r>
          </a:p>
          <a:p>
            <a:r>
              <a:rPr lang="en-US" dirty="0"/>
              <a:t>Note that you do not literately get tax back. </a:t>
            </a:r>
          </a:p>
          <a:p>
            <a:r>
              <a:rPr lang="en-US" dirty="0"/>
              <a:t>Rather, the loss ($10K) can be deducted from other taxable income.</a:t>
            </a:r>
          </a:p>
          <a:p>
            <a:r>
              <a:rPr lang="en-US" dirty="0"/>
              <a:t>This is also called a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tax shield</a:t>
            </a:r>
            <a:r>
              <a:rPr lang="en-US" dirty="0"/>
              <a:t>.</a:t>
            </a:r>
          </a:p>
          <a:p>
            <a:r>
              <a:rPr lang="en-US" dirty="0"/>
              <a:t>You can also carry losses forward.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However, this is not your actual cash flow!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9E9147C-4BBA-4D85-9BAE-DCB0E40DC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/>
          <a:lstStyle/>
          <a:p>
            <a:r>
              <a:rPr lang="en-US" dirty="0"/>
              <a:t>Year 1 analysis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D8E0E24-BABB-422A-8E19-693D8B481D17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645026" y="2546644"/>
          <a:ext cx="4041775" cy="26696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8825">
                  <a:extLst>
                    <a:ext uri="{9D8B030D-6E8A-4147-A177-3AD203B41FA5}">
                      <a16:colId xmlns:a16="http://schemas.microsoft.com/office/drawing/2014/main" val="1801791058"/>
                    </a:ext>
                  </a:extLst>
                </a:gridCol>
                <a:gridCol w="1632950">
                  <a:extLst>
                    <a:ext uri="{9D8B030D-6E8A-4147-A177-3AD203B41FA5}">
                      <a16:colId xmlns:a16="http://schemas.microsoft.com/office/drawing/2014/main" val="3334130199"/>
                    </a:ext>
                  </a:extLst>
                </a:gridCol>
              </a:tblGrid>
              <a:tr h="374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u="none" strike="noStrike" dirty="0">
                          <a:effectLst/>
                        </a:rPr>
                        <a:t>Item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u="none" strike="noStrike" dirty="0">
                          <a:effectLst/>
                        </a:rPr>
                        <a:t>Year 1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extLst>
                  <a:ext uri="{0D108BD9-81ED-4DB2-BD59-A6C34878D82A}">
                    <a16:rowId xmlns:a16="http://schemas.microsoft.com/office/drawing/2014/main" val="1666373407"/>
                  </a:ext>
                </a:extLst>
              </a:tr>
              <a:tr h="374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u="none" strike="noStrike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NOI</a:t>
                      </a:r>
                      <a:endParaRPr lang="en-US" sz="1900" b="0" i="0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u="none" strike="noStrike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 $         60,000 </a:t>
                      </a:r>
                      <a:endParaRPr lang="en-US" sz="1900" b="0" i="0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extLst>
                  <a:ext uri="{0D108BD9-81ED-4DB2-BD59-A6C34878D82A}">
                    <a16:rowId xmlns:a16="http://schemas.microsoft.com/office/drawing/2014/main" val="3232061541"/>
                  </a:ext>
                </a:extLst>
              </a:tr>
              <a:tr h="370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</a:rPr>
                        <a:t>Depreciation Expense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</a:rPr>
                        <a:t> $       (29,091)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/>
                </a:tc>
                <a:extLst>
                  <a:ext uri="{0D108BD9-81ED-4DB2-BD59-A6C34878D82A}">
                    <a16:rowId xmlns:a16="http://schemas.microsoft.com/office/drawing/2014/main" val="1780661524"/>
                  </a:ext>
                </a:extLst>
              </a:tr>
              <a:tr h="374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</a:rPr>
                        <a:t>Interest Expense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</a:rPr>
                        <a:t> $       (41,250)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5321464"/>
                  </a:ext>
                </a:extLst>
              </a:tr>
              <a:tr h="42676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</a:rPr>
                        <a:t>Net Income (before tax)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>
                          <a:effectLst/>
                        </a:rPr>
                        <a:t> $       (10,341)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0923325"/>
                  </a:ext>
                </a:extLst>
              </a:tr>
              <a:tr h="374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</a:rPr>
                        <a:t>Income tax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dirty="0">
                          <a:effectLst/>
                        </a:rPr>
                        <a:t> $         (2,068)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379987"/>
                  </a:ext>
                </a:extLst>
              </a:tr>
              <a:tr h="374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u="none" strike="noStrike" dirty="0">
                          <a:effectLst/>
                        </a:rPr>
                        <a:t>Net Income (after tax)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u="none" strike="noStrike" dirty="0">
                          <a:effectLst/>
                        </a:rPr>
                        <a:t> $         (8,273)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85" marR="16685" marT="166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12741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099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/>
              <a:t>6 Example (Cash flow)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7AB4ED27-0592-417C-B7D6-916A010D7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r>
              <a:rPr lang="en-US" dirty="0"/>
              <a:t>Comments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8C3A0EA0-41AD-421D-8016-72ED216C4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Starting with NOI we;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Subtract CAPEX (is zero in this case)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Subtract debt service (interest + principle).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Subtract our tax bill.</a:t>
            </a:r>
          </a:p>
          <a:p>
            <a:pPr>
              <a:lnSpc>
                <a:spcPct val="90000"/>
              </a:lnSpc>
            </a:pPr>
            <a:r>
              <a:rPr lang="en-US" dirty="0"/>
              <a:t>This looks a lot better.</a:t>
            </a:r>
          </a:p>
          <a:p>
            <a:pPr>
              <a:lnSpc>
                <a:spcPct val="90000"/>
              </a:lnSpc>
            </a:pPr>
            <a:r>
              <a:rPr lang="en-US" dirty="0"/>
              <a:t>Our Equity After Tax Cash Flow (EATCF) is positive now and almost $19K.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9E9147C-4BBA-4D85-9BAE-DCB0E40DC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r>
              <a:rPr lang="en-US" dirty="0"/>
              <a:t>Year 1 analysis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B439B1F-3987-43AB-ADA7-F21EAEFFA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385598"/>
              </p:ext>
            </p:extLst>
          </p:nvPr>
        </p:nvGraphicFramePr>
        <p:xfrm>
          <a:off x="4636234" y="2295983"/>
          <a:ext cx="4041776" cy="26384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0624">
                  <a:extLst>
                    <a:ext uri="{9D8B030D-6E8A-4147-A177-3AD203B41FA5}">
                      <a16:colId xmlns:a16="http://schemas.microsoft.com/office/drawing/2014/main" val="2647390207"/>
                    </a:ext>
                  </a:extLst>
                </a:gridCol>
                <a:gridCol w="1581152">
                  <a:extLst>
                    <a:ext uri="{9D8B030D-6E8A-4147-A177-3AD203B41FA5}">
                      <a16:colId xmlns:a16="http://schemas.microsoft.com/office/drawing/2014/main" val="3248964429"/>
                    </a:ext>
                  </a:extLst>
                </a:gridCol>
              </a:tblGrid>
              <a:tr h="405987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b="1" u="none" strike="noStrike" dirty="0">
                          <a:effectLst/>
                        </a:rPr>
                        <a:t>Item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b="1" u="none" strike="noStrike" dirty="0">
                          <a:effectLst/>
                        </a:rPr>
                        <a:t>Year 1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/>
                </a:tc>
                <a:extLst>
                  <a:ext uri="{0D108BD9-81ED-4DB2-BD59-A6C34878D82A}">
                    <a16:rowId xmlns:a16="http://schemas.microsoft.com/office/drawing/2014/main" val="3066468941"/>
                  </a:ext>
                </a:extLst>
              </a:tr>
              <a:tr h="346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NOI</a:t>
                      </a:r>
                      <a:endParaRPr lang="en-US" sz="2100" b="0" i="0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 $         60,000</a:t>
                      </a:r>
                      <a:endParaRPr lang="en-US" sz="2100" b="0" i="0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/>
                </a:tc>
                <a:extLst>
                  <a:ext uri="{0D108BD9-81ED-4DB2-BD59-A6C34878D82A}">
                    <a16:rowId xmlns:a16="http://schemas.microsoft.com/office/drawing/2014/main" val="1372135004"/>
                  </a:ext>
                </a:extLst>
              </a:tr>
              <a:tr h="396685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</a:rPr>
                        <a:t>Capital Expense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</a:rPr>
                        <a:t> $                   -   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/>
                </a:tc>
                <a:extLst>
                  <a:ext uri="{0D108BD9-81ED-4DB2-BD59-A6C34878D82A}">
                    <a16:rowId xmlns:a16="http://schemas.microsoft.com/office/drawing/2014/main" val="34429344"/>
                  </a:ext>
                </a:extLst>
              </a:tr>
              <a:tr h="369669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</a:rPr>
                        <a:t>Interest Payment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</a:rPr>
                        <a:t> $       (29,091)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/>
                </a:tc>
                <a:extLst>
                  <a:ext uri="{0D108BD9-81ED-4DB2-BD59-A6C34878D82A}">
                    <a16:rowId xmlns:a16="http://schemas.microsoft.com/office/drawing/2014/main" val="558886547"/>
                  </a:ext>
                </a:extLst>
              </a:tr>
              <a:tr h="357052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Principle</a:t>
                      </a:r>
                      <a:r>
                        <a:rPr lang="en-US" sz="2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Payment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u="none" strike="noStrike" dirty="0">
                          <a:effectLst/>
                        </a:rPr>
                        <a:t> $         (2,000)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/>
                </a:tc>
                <a:extLst>
                  <a:ext uri="{0D108BD9-81ED-4DB2-BD59-A6C34878D82A}">
                    <a16:rowId xmlns:a16="http://schemas.microsoft.com/office/drawing/2014/main" val="1606690440"/>
                  </a:ext>
                </a:extLst>
              </a:tr>
              <a:tr h="357052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</a:rPr>
                        <a:t>Income Tax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</a:rPr>
                        <a:t> $         (2,068) 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419724"/>
                  </a:ext>
                </a:extLst>
              </a:tr>
              <a:tr h="405987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b="1" u="none" strike="noStrike" dirty="0">
                          <a:effectLst/>
                        </a:rPr>
                        <a:t>EATCF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b="1" u="none" strike="noStrike" dirty="0">
                          <a:effectLst/>
                        </a:rPr>
                        <a:t> $         18,818 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92" marR="18092" marT="1809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44955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453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Today, we are going to show the implications of income tax on cash flows and investment valuation.</a:t>
            </a:r>
          </a:p>
          <a:p>
            <a:r>
              <a:rPr lang="en-US" sz="2000" dirty="0"/>
              <a:t>Note that we are taking some basic American tax laws and apply them.</a:t>
            </a:r>
          </a:p>
          <a:p>
            <a:pPr lvl="1"/>
            <a:r>
              <a:rPr lang="en-US" sz="2000" dirty="0"/>
              <a:t>It is going to be different in other countries.</a:t>
            </a:r>
          </a:p>
          <a:p>
            <a:pPr lvl="1"/>
            <a:r>
              <a:rPr lang="en-US" sz="2000" dirty="0"/>
              <a:t>Tax laws change all the time.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 General Effects of Tax and Debt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F1D77-016A-4F02-B6F0-077AE410C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The question on how tax affects cash flows seem easy enough, right?</a:t>
            </a:r>
          </a:p>
          <a:p>
            <a:r>
              <a:rPr lang="en-US" dirty="0"/>
              <a:t>All profit is taxed at a certain rate and that is it?</a:t>
            </a:r>
          </a:p>
          <a:p>
            <a:r>
              <a:rPr lang="en-US" b="1" dirty="0"/>
              <a:t>No! It is important to understand that in the US, the owner’s income tax obligation on CRE is based on accrual accounting, and income taxes are themselves, a cash flow item.</a:t>
            </a:r>
          </a:p>
          <a:p>
            <a:r>
              <a:rPr lang="en-US" dirty="0"/>
              <a:t>The starting point is Net-Operating-Income. After that, cash flow and accrual statements change. Most importantly;</a:t>
            </a:r>
          </a:p>
          <a:p>
            <a:pPr lvl="1"/>
            <a:r>
              <a:rPr lang="en-US" dirty="0"/>
              <a:t>Depreciation</a:t>
            </a:r>
          </a:p>
          <a:p>
            <a:pPr lvl="1"/>
            <a:r>
              <a:rPr lang="en-US" dirty="0"/>
              <a:t>Capital Expenditures</a:t>
            </a:r>
          </a:p>
          <a:p>
            <a:pPr lvl="1"/>
            <a:r>
              <a:rPr lang="en-US" dirty="0"/>
              <a:t>Debt Amortization</a:t>
            </a:r>
          </a:p>
        </p:txBody>
      </p:sp>
    </p:spTree>
    <p:extLst>
      <p:ext uri="{BB962C8B-B14F-4D97-AF65-F5344CB8AC3E}">
        <p14:creationId xmlns:p14="http://schemas.microsoft.com/office/powerpoint/2010/main" val="165766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 Overview of Income tax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06F23B-2C5F-417A-ABCA-7EC03B26CC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7530" y="6232459"/>
            <a:ext cx="8299269" cy="539084"/>
          </a:xfrm>
        </p:spPr>
        <p:txBody>
          <a:bodyPr/>
          <a:lstStyle/>
          <a:p>
            <a:r>
              <a:rPr lang="en-US" dirty="0"/>
              <a:t>You pay federal, state and local taxes, or about 30 -- 40%.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6628A1E-A41A-4C91-A291-318BA49E1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3771" y="1659037"/>
            <a:ext cx="7903029" cy="457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4958862" y="4158762"/>
            <a:ext cx="2628900" cy="24618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195939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 Capital Expenditures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F1D77-016A-4F02-B6F0-077AE410C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 err="1"/>
              <a:t>CapEx</a:t>
            </a:r>
            <a:r>
              <a:rPr lang="en-US" dirty="0"/>
              <a:t> is a cash expense, and is thus a cash flow item.</a:t>
            </a:r>
          </a:p>
          <a:p>
            <a:r>
              <a:rPr lang="en-US" dirty="0"/>
              <a:t>The IRS ignores </a:t>
            </a:r>
            <a:r>
              <a:rPr lang="en-US" dirty="0" err="1"/>
              <a:t>CapEx</a:t>
            </a:r>
            <a:r>
              <a:rPr lang="en-US" dirty="0"/>
              <a:t>, other than determining the “gross book value” see later slides.</a:t>
            </a:r>
          </a:p>
          <a:p>
            <a:r>
              <a:rPr lang="en-US" dirty="0"/>
              <a:t>As a result, </a:t>
            </a:r>
            <a:r>
              <a:rPr lang="en-US" dirty="0" err="1"/>
              <a:t>CapEx</a:t>
            </a:r>
            <a:r>
              <a:rPr lang="en-US" dirty="0"/>
              <a:t> hardly affects the tax obligation.</a:t>
            </a:r>
          </a:p>
          <a:p>
            <a:r>
              <a:rPr lang="en-US" dirty="0"/>
              <a:t>This is important, because it means you might have to pay considerable income tax in a year, even though you did a large </a:t>
            </a:r>
            <a:r>
              <a:rPr lang="en-US" dirty="0" err="1"/>
              <a:t>CapEx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This means you could have a large negative after-tax cash flow in a year of </a:t>
            </a:r>
            <a:r>
              <a:rPr lang="en-US" dirty="0" err="1"/>
              <a:t>CapEx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Thus you need to time your </a:t>
            </a:r>
            <a:r>
              <a:rPr lang="en-US" dirty="0" err="1"/>
              <a:t>CapEx</a:t>
            </a:r>
            <a:r>
              <a:rPr lang="en-US" dirty="0"/>
              <a:t> and safe some money in the years before your </a:t>
            </a:r>
            <a:r>
              <a:rPr lang="en-US" dirty="0" err="1"/>
              <a:t>CapEx</a:t>
            </a:r>
            <a:r>
              <a:rPr lang="en-US" dirty="0"/>
              <a:t>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539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 Debt Amortization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F1D77-016A-4F02-B6F0-077AE410C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Typically, an owner uses debt to finance a property, by taking a mortgage.</a:t>
            </a:r>
          </a:p>
          <a:p>
            <a:r>
              <a:rPr lang="en-US" dirty="0"/>
              <a:t>The cash flow for the investor is therefore affected.</a:t>
            </a:r>
          </a:p>
          <a:p>
            <a:pPr lvl="1"/>
            <a:r>
              <a:rPr lang="en-US" dirty="0"/>
              <a:t>You must subtract the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debt service payments </a:t>
            </a:r>
            <a:r>
              <a:rPr lang="en-US" dirty="0"/>
              <a:t>from the cash flow. Debt service is the </a:t>
            </a:r>
            <a:r>
              <a:rPr lang="en-US" b="1" dirty="0"/>
              <a:t>repayment and principle </a:t>
            </a:r>
            <a:r>
              <a:rPr lang="en-US" dirty="0"/>
              <a:t>payments together.</a:t>
            </a:r>
          </a:p>
          <a:p>
            <a:pPr lvl="1"/>
            <a:r>
              <a:rPr lang="en-US" dirty="0"/>
              <a:t>During resale, you obviously must repay the outstanding balance to the lender.</a:t>
            </a:r>
          </a:p>
          <a:p>
            <a:pPr lvl="1"/>
            <a:endParaRPr lang="en-US" dirty="0"/>
          </a:p>
          <a:p>
            <a:r>
              <a:rPr lang="en-US" dirty="0"/>
              <a:t>So how is debt amortization treated in the IRS tax code?</a:t>
            </a:r>
          </a:p>
          <a:p>
            <a:pPr lvl="1"/>
            <a:r>
              <a:rPr lang="en-US" dirty="0"/>
              <a:t>You can only subtract the interest portion against the taxable income!</a:t>
            </a:r>
          </a:p>
          <a:p>
            <a:pPr lvl="1"/>
            <a:r>
              <a:rPr lang="en-US" dirty="0"/>
              <a:t>Reduction of debt service is not seen as an expense.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261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 Depreciation Expense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F1D77-016A-4F02-B6F0-077AE410C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Depreciation is not a cash flow item. </a:t>
            </a:r>
          </a:p>
          <a:p>
            <a:r>
              <a:rPr lang="en-US" dirty="0"/>
              <a:t>With depreciation we mean that the property loses value as it ages, starting at the purchase value (i.e. book value). How realistic is this?</a:t>
            </a:r>
          </a:p>
          <a:p>
            <a:r>
              <a:rPr lang="en-US" dirty="0"/>
              <a:t>Depreciation is important to determine tax obligation by (I);</a:t>
            </a:r>
          </a:p>
          <a:p>
            <a:pPr lvl="1"/>
            <a:r>
              <a:rPr lang="en-US" dirty="0"/>
              <a:t>You can expense a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straight-line</a:t>
            </a:r>
            <a:r>
              <a:rPr lang="en-US" dirty="0"/>
              <a:t> depreciation on (taxable) </a:t>
            </a:r>
            <a:r>
              <a:rPr lang="en-US" b="1" dirty="0"/>
              <a:t>income</a:t>
            </a:r>
            <a:r>
              <a:rPr lang="en-US" dirty="0"/>
              <a:t> of;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1/27.5</a:t>
            </a:r>
            <a:r>
              <a:rPr lang="en-US" dirty="0"/>
              <a:t> per annum for apartment.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1/39</a:t>
            </a:r>
            <a:r>
              <a:rPr lang="en-US" dirty="0"/>
              <a:t> per annum for office/retail/industrial properties.</a:t>
            </a:r>
          </a:p>
          <a:p>
            <a:pPr lvl="2"/>
            <a:r>
              <a:rPr lang="en-US" dirty="0"/>
              <a:t>This only counts for the structure value of the property.</a:t>
            </a:r>
          </a:p>
          <a:p>
            <a:pPr lvl="2"/>
            <a:r>
              <a:rPr lang="en-US" dirty="0"/>
              <a:t>The idea is that land does not depreciate!</a:t>
            </a:r>
          </a:p>
          <a:p>
            <a:pPr lvl="2"/>
            <a:r>
              <a:rPr lang="en-US" dirty="0"/>
              <a:t>You can take about 80% for this.</a:t>
            </a:r>
          </a:p>
        </p:txBody>
      </p:sp>
    </p:spTree>
    <p:extLst>
      <p:ext uri="{BB962C8B-B14F-4D97-AF65-F5344CB8AC3E}">
        <p14:creationId xmlns:p14="http://schemas.microsoft.com/office/powerpoint/2010/main" val="1843544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 Depreciation Expense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F09C5F-0B3C-4002-B540-09CA1E2AC6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2E9DE2C-8575-4916-8D55-0830FBFA0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3943832"/>
              </p:ext>
            </p:extLst>
          </p:nvPr>
        </p:nvGraphicFramePr>
        <p:xfrm>
          <a:off x="1251283" y="1816768"/>
          <a:ext cx="6936205" cy="4608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9774F595-2A31-49FF-AEF9-DC459442169C}"/>
              </a:ext>
            </a:extLst>
          </p:cNvPr>
          <p:cNvSpPr/>
          <p:nvPr/>
        </p:nvSpPr>
        <p:spPr>
          <a:xfrm>
            <a:off x="3741821" y="3940342"/>
            <a:ext cx="216568" cy="222584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600" b="1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0AF3EBB-665E-45B3-A77A-FD47DCA6790D}"/>
              </a:ext>
            </a:extLst>
          </p:cNvPr>
          <p:cNvCxnSpPr/>
          <p:nvPr/>
        </p:nvCxnSpPr>
        <p:spPr>
          <a:xfrm>
            <a:off x="3204410" y="3043989"/>
            <a:ext cx="537411" cy="812132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1F6FE85-E356-4154-988A-B305BEBC3BAA}"/>
              </a:ext>
            </a:extLst>
          </p:cNvPr>
          <p:cNvSpPr txBox="1"/>
          <p:nvPr/>
        </p:nvSpPr>
        <p:spPr>
          <a:xfrm>
            <a:off x="3122194" y="1994328"/>
            <a:ext cx="1672389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You purchased the property in 2007.</a:t>
            </a:r>
          </a:p>
        </p:txBody>
      </p:sp>
    </p:spTree>
    <p:extLst>
      <p:ext uri="{BB962C8B-B14F-4D97-AF65-F5344CB8AC3E}">
        <p14:creationId xmlns:p14="http://schemas.microsoft.com/office/powerpoint/2010/main" val="1225076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ED75-2123-4825-9A90-A9574CD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 Depreciation Expense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F09C5F-0B3C-4002-B540-09CA1E2AC6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2E9DE2C-8575-4916-8D55-0830FBFA06B5}"/>
              </a:ext>
            </a:extLst>
          </p:cNvPr>
          <p:cNvGraphicFramePr>
            <a:graphicFrameLocks/>
          </p:cNvGraphicFramePr>
          <p:nvPr/>
        </p:nvGraphicFramePr>
        <p:xfrm>
          <a:off x="1251283" y="1816768"/>
          <a:ext cx="6936205" cy="4608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0AF3EBB-665E-45B3-A77A-FD47DCA6790D}"/>
              </a:ext>
            </a:extLst>
          </p:cNvPr>
          <p:cNvCxnSpPr/>
          <p:nvPr/>
        </p:nvCxnSpPr>
        <p:spPr>
          <a:xfrm>
            <a:off x="5370093" y="2853171"/>
            <a:ext cx="537411" cy="812132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1F6FE85-E356-4154-988A-B305BEBC3BAA}"/>
              </a:ext>
            </a:extLst>
          </p:cNvPr>
          <p:cNvSpPr txBox="1"/>
          <p:nvPr/>
        </p:nvSpPr>
        <p:spPr>
          <a:xfrm>
            <a:off x="4235115" y="1819870"/>
            <a:ext cx="1672389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Actual value over time (RCA CPPI).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22EF64-0974-48CB-89B3-E6A369BEE970}"/>
              </a:ext>
            </a:extLst>
          </p:cNvPr>
          <p:cNvSpPr txBox="1"/>
          <p:nvPr/>
        </p:nvSpPr>
        <p:spPr>
          <a:xfrm>
            <a:off x="6818896" y="3659389"/>
            <a:ext cx="1672389" cy="6463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Value according to the IRS.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670454-49E5-4E21-8E9E-49C8C32F6AE2}"/>
              </a:ext>
            </a:extLst>
          </p:cNvPr>
          <p:cNvCxnSpPr>
            <a:cxnSpLocks/>
          </p:cNvCxnSpPr>
          <p:nvPr/>
        </p:nvCxnSpPr>
        <p:spPr>
          <a:xfrm flipH="1">
            <a:off x="6690560" y="4367463"/>
            <a:ext cx="438151" cy="472924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083980"/>
      </p:ext>
    </p:extLst>
  </p:cSld>
  <p:clrMapOvr>
    <a:masterClrMapping/>
  </p:clrMapOvr>
</p:sld>
</file>

<file path=ppt/theme/theme1.xml><?xml version="1.0" encoding="utf-8"?>
<a:theme xmlns:a="http://schemas.openxmlformats.org/drawingml/2006/main" name="blue-oakleaf-standard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>
            <a:lumMod val="60000"/>
            <a:lumOff val="40000"/>
          </a:schemeClr>
        </a:solidFill>
        <a:ln>
          <a:solidFill>
            <a:schemeClr val="tx1"/>
          </a:solidFill>
        </a:ln>
      </a:spPr>
      <a:bodyPr rtlCol="0" anchor="ctr"/>
      <a:lstStyle>
        <a:defPPr algn="l">
          <a:defRPr sz="1600" b="1"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FBC3786A20F74EBDCD1DE73D670AFC" ma:contentTypeVersion="18" ma:contentTypeDescription="Create a new document." ma:contentTypeScope="" ma:versionID="abd36a96d18e308523a1cfc9cde5afbb">
  <xsd:schema xmlns:xsd="http://www.w3.org/2001/XMLSchema" xmlns:xs="http://www.w3.org/2001/XMLSchema" xmlns:p="http://schemas.microsoft.com/office/2006/metadata/properties" xmlns:ns1="http://schemas.microsoft.com/sharepoint/v3" xmlns:ns3="a3c0497b-b22a-4668-953c-7c3b7a1edcf3" xmlns:ns4="c88b06c0-e9c9-48fb-a844-b983f13dfb9b" targetNamespace="http://schemas.microsoft.com/office/2006/metadata/properties" ma:root="true" ma:fieldsID="c1da6babfb5b1c802f12b0de786307fb" ns1:_="" ns3:_="" ns4:_="">
    <xsd:import namespace="http://schemas.microsoft.com/sharepoint/v3"/>
    <xsd:import namespace="a3c0497b-b22a-4668-953c-7c3b7a1edcf3"/>
    <xsd:import namespace="c88b06c0-e9c9-48fb-a844-b983f13dfb9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c0497b-b22a-4668-953c-7c3b7a1edc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5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b06c0-e9c9-48fb-a844-b983f13dfb9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a3c0497b-b22a-4668-953c-7c3b7a1edcf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B84FB3-2DFD-4E60-A060-9311AEF6EE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3c0497b-b22a-4668-953c-7c3b7a1edcf3"/>
    <ds:schemaRef ds:uri="c88b06c0-e9c9-48fb-a844-b983f13dfb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dcmitype/"/>
    <ds:schemaRef ds:uri="a3c0497b-b22a-4668-953c-7c3b7a1edcf3"/>
    <ds:schemaRef ds:uri="http://purl.org/dc/elements/1.1/"/>
    <ds:schemaRef ds:uri="http://schemas.microsoft.com/office/2006/metadata/properties"/>
    <ds:schemaRef ds:uri="c88b06c0-e9c9-48fb-a844-b983f13dfb9b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1273</Words>
  <Application>Microsoft Office PowerPoint</Application>
  <PresentationFormat>On-screen Show (4:3)</PresentationFormat>
  <Paragraphs>152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blue-oakleaf-standard-template</vt:lpstr>
      <vt:lpstr>1_Custom Design</vt:lpstr>
      <vt:lpstr>Custom Design</vt:lpstr>
      <vt:lpstr>PowerPoint Presentation</vt:lpstr>
      <vt:lpstr>1 Introduction</vt:lpstr>
      <vt:lpstr>2 General Effects of Tax and Debt</vt:lpstr>
      <vt:lpstr>2 Overview of Income tax</vt:lpstr>
      <vt:lpstr>2 Capital Expenditures</vt:lpstr>
      <vt:lpstr>2 Debt Amortization</vt:lpstr>
      <vt:lpstr>3 Depreciation Expense</vt:lpstr>
      <vt:lpstr>3 Depreciation Expense</vt:lpstr>
      <vt:lpstr>3 Depreciation Expense</vt:lpstr>
      <vt:lpstr>3 Depreciation Expense</vt:lpstr>
      <vt:lpstr>3 Depreciation Expense</vt:lpstr>
      <vt:lpstr>3 Depreciation Expense</vt:lpstr>
      <vt:lpstr>6 Example</vt:lpstr>
      <vt:lpstr>6 Example (Accounting)</vt:lpstr>
      <vt:lpstr>6 Example (Accounting)</vt:lpstr>
      <vt:lpstr>6 Example (Cash flow)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Van De Minne</dc:creator>
  <cp:lastModifiedBy>Norman Miller</cp:lastModifiedBy>
  <cp:revision>47</cp:revision>
  <dcterms:created xsi:type="dcterms:W3CDTF">2019-12-24T21:30:56Z</dcterms:created>
  <dcterms:modified xsi:type="dcterms:W3CDTF">2025-06-09T15:48:43Z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0x01010098FBC3786A20F74EBDCD1DE73D670AFC</vt:lpwstr>
  </property>
</Properties>
</file>