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37"/>
  </p:notesMasterIdLst>
  <p:handoutMasterIdLst>
    <p:handoutMasterId r:id="rId38"/>
  </p:handoutMasterIdLst>
  <p:sldIdLst>
    <p:sldId id="259" r:id="rId7"/>
    <p:sldId id="260" r:id="rId8"/>
    <p:sldId id="261" r:id="rId9"/>
    <p:sldId id="262" r:id="rId10"/>
    <p:sldId id="263" r:id="rId11"/>
    <p:sldId id="288" r:id="rId12"/>
    <p:sldId id="264" r:id="rId13"/>
    <p:sldId id="291" r:id="rId14"/>
    <p:sldId id="270" r:id="rId15"/>
    <p:sldId id="296" r:id="rId16"/>
    <p:sldId id="271" r:id="rId17"/>
    <p:sldId id="299" r:id="rId18"/>
    <p:sldId id="292" r:id="rId19"/>
    <p:sldId id="273" r:id="rId20"/>
    <p:sldId id="293" r:id="rId21"/>
    <p:sldId id="274" r:id="rId22"/>
    <p:sldId id="275" r:id="rId23"/>
    <p:sldId id="300" r:id="rId24"/>
    <p:sldId id="276" r:id="rId25"/>
    <p:sldId id="302" r:id="rId26"/>
    <p:sldId id="277" r:id="rId27"/>
    <p:sldId id="295" r:id="rId28"/>
    <p:sldId id="278" r:id="rId29"/>
    <p:sldId id="279" r:id="rId30"/>
    <p:sldId id="280" r:id="rId31"/>
    <p:sldId id="281" r:id="rId32"/>
    <p:sldId id="301" r:id="rId33"/>
    <p:sldId id="303" r:id="rId34"/>
    <p:sldId id="294" r:id="rId35"/>
    <p:sldId id="282"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02489-16D0-4586-8CB0-4C337878E092}" v="19" dt="2020-02-03T21:45:59.9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presProps" Target="presProps.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microsoft.com/office/2015/10/relationships/revisionInfo" Target="revisionInfo.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vandeminne\Downloads\QueryResultXLS-avdminne@uconn.edu-2023-01-31_11_43_4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vacancy!$H$6</c:f>
              <c:strCache>
                <c:ptCount val="1"/>
                <c:pt idx="0">
                  <c:v>Vacancy</c:v>
                </c:pt>
              </c:strCache>
            </c:strRef>
          </c:tx>
          <c:spPr>
            <a:ln w="28575" cap="rnd">
              <a:solidFill>
                <a:schemeClr val="accent1"/>
              </a:solidFill>
              <a:round/>
            </a:ln>
            <a:effectLst/>
          </c:spPr>
          <c:marker>
            <c:symbol val="none"/>
          </c:marker>
          <c:cat>
            <c:strRef>
              <c:f>vacancy!$G$7:$G$152</c:f>
              <c:strCache>
                <c:ptCount val="146"/>
                <c:pt idx="0">
                  <c:v>19832</c:v>
                </c:pt>
                <c:pt idx="1">
                  <c:v>19833</c:v>
                </c:pt>
                <c:pt idx="2">
                  <c:v>19834</c:v>
                </c:pt>
                <c:pt idx="3">
                  <c:v>19841</c:v>
                </c:pt>
                <c:pt idx="4">
                  <c:v>19842</c:v>
                </c:pt>
                <c:pt idx="5">
                  <c:v>19843</c:v>
                </c:pt>
                <c:pt idx="6">
                  <c:v>19844</c:v>
                </c:pt>
                <c:pt idx="7">
                  <c:v>19851</c:v>
                </c:pt>
                <c:pt idx="8">
                  <c:v>19852</c:v>
                </c:pt>
                <c:pt idx="9">
                  <c:v>19853</c:v>
                </c:pt>
                <c:pt idx="10">
                  <c:v>19854</c:v>
                </c:pt>
                <c:pt idx="11">
                  <c:v>19861</c:v>
                </c:pt>
                <c:pt idx="12">
                  <c:v>19862</c:v>
                </c:pt>
                <c:pt idx="13">
                  <c:v>19863</c:v>
                </c:pt>
                <c:pt idx="14">
                  <c:v>19864</c:v>
                </c:pt>
                <c:pt idx="15">
                  <c:v>19871</c:v>
                </c:pt>
                <c:pt idx="16">
                  <c:v>19872</c:v>
                </c:pt>
                <c:pt idx="17">
                  <c:v>19873</c:v>
                </c:pt>
                <c:pt idx="18">
                  <c:v>19874</c:v>
                </c:pt>
                <c:pt idx="19">
                  <c:v>19881</c:v>
                </c:pt>
                <c:pt idx="20">
                  <c:v>19882</c:v>
                </c:pt>
                <c:pt idx="21">
                  <c:v>19883</c:v>
                </c:pt>
                <c:pt idx="22">
                  <c:v>19884</c:v>
                </c:pt>
                <c:pt idx="23">
                  <c:v>19891</c:v>
                </c:pt>
                <c:pt idx="24">
                  <c:v>19892</c:v>
                </c:pt>
                <c:pt idx="25">
                  <c:v>19893</c:v>
                </c:pt>
                <c:pt idx="26">
                  <c:v>19894</c:v>
                </c:pt>
                <c:pt idx="27">
                  <c:v>19901</c:v>
                </c:pt>
                <c:pt idx="28">
                  <c:v>19902</c:v>
                </c:pt>
                <c:pt idx="29">
                  <c:v>19903</c:v>
                </c:pt>
                <c:pt idx="30">
                  <c:v>19904</c:v>
                </c:pt>
                <c:pt idx="31">
                  <c:v>19911</c:v>
                </c:pt>
                <c:pt idx="32">
                  <c:v>19912</c:v>
                </c:pt>
                <c:pt idx="33">
                  <c:v>19913</c:v>
                </c:pt>
                <c:pt idx="34">
                  <c:v>19914</c:v>
                </c:pt>
                <c:pt idx="35">
                  <c:v>19921</c:v>
                </c:pt>
                <c:pt idx="36">
                  <c:v>19922</c:v>
                </c:pt>
                <c:pt idx="37">
                  <c:v>19923</c:v>
                </c:pt>
                <c:pt idx="38">
                  <c:v>19924</c:v>
                </c:pt>
                <c:pt idx="39">
                  <c:v>19931</c:v>
                </c:pt>
                <c:pt idx="40">
                  <c:v>19932</c:v>
                </c:pt>
                <c:pt idx="41">
                  <c:v>19933</c:v>
                </c:pt>
                <c:pt idx="42">
                  <c:v>19934</c:v>
                </c:pt>
                <c:pt idx="43">
                  <c:v>19941</c:v>
                </c:pt>
                <c:pt idx="44">
                  <c:v>19942</c:v>
                </c:pt>
                <c:pt idx="45">
                  <c:v>19943</c:v>
                </c:pt>
                <c:pt idx="46">
                  <c:v>19944</c:v>
                </c:pt>
                <c:pt idx="47">
                  <c:v>19951</c:v>
                </c:pt>
                <c:pt idx="48">
                  <c:v>19952</c:v>
                </c:pt>
                <c:pt idx="49">
                  <c:v>19953</c:v>
                </c:pt>
                <c:pt idx="50">
                  <c:v>19954</c:v>
                </c:pt>
                <c:pt idx="51">
                  <c:v>19961</c:v>
                </c:pt>
                <c:pt idx="52">
                  <c:v>19962</c:v>
                </c:pt>
                <c:pt idx="53">
                  <c:v>19963</c:v>
                </c:pt>
                <c:pt idx="54">
                  <c:v>19964</c:v>
                </c:pt>
                <c:pt idx="55">
                  <c:v>19971</c:v>
                </c:pt>
                <c:pt idx="56">
                  <c:v>19972</c:v>
                </c:pt>
                <c:pt idx="57">
                  <c:v>19973</c:v>
                </c:pt>
                <c:pt idx="58">
                  <c:v>19974</c:v>
                </c:pt>
                <c:pt idx="59">
                  <c:v>19981</c:v>
                </c:pt>
                <c:pt idx="60">
                  <c:v>19982</c:v>
                </c:pt>
                <c:pt idx="61">
                  <c:v>19983</c:v>
                </c:pt>
                <c:pt idx="62">
                  <c:v>19984</c:v>
                </c:pt>
                <c:pt idx="63">
                  <c:v>19991</c:v>
                </c:pt>
                <c:pt idx="64">
                  <c:v>19992</c:v>
                </c:pt>
                <c:pt idx="65">
                  <c:v>19993</c:v>
                </c:pt>
                <c:pt idx="66">
                  <c:v>19994</c:v>
                </c:pt>
                <c:pt idx="67">
                  <c:v>20001</c:v>
                </c:pt>
                <c:pt idx="68">
                  <c:v>20002</c:v>
                </c:pt>
                <c:pt idx="69">
                  <c:v>20003</c:v>
                </c:pt>
                <c:pt idx="70">
                  <c:v>20004</c:v>
                </c:pt>
                <c:pt idx="71">
                  <c:v>20011</c:v>
                </c:pt>
                <c:pt idx="72">
                  <c:v>20012</c:v>
                </c:pt>
                <c:pt idx="73">
                  <c:v>20013</c:v>
                </c:pt>
                <c:pt idx="74">
                  <c:v>20014</c:v>
                </c:pt>
                <c:pt idx="75">
                  <c:v>20021</c:v>
                </c:pt>
                <c:pt idx="76">
                  <c:v>20022</c:v>
                </c:pt>
                <c:pt idx="77">
                  <c:v>20023</c:v>
                </c:pt>
                <c:pt idx="78">
                  <c:v>20024</c:v>
                </c:pt>
                <c:pt idx="79">
                  <c:v>20031</c:v>
                </c:pt>
                <c:pt idx="80">
                  <c:v>20032</c:v>
                </c:pt>
                <c:pt idx="81">
                  <c:v>20033</c:v>
                </c:pt>
                <c:pt idx="82">
                  <c:v>20034</c:v>
                </c:pt>
                <c:pt idx="83">
                  <c:v>20041</c:v>
                </c:pt>
                <c:pt idx="84">
                  <c:v>20042</c:v>
                </c:pt>
                <c:pt idx="85">
                  <c:v>20043</c:v>
                </c:pt>
                <c:pt idx="86">
                  <c:v>20044</c:v>
                </c:pt>
                <c:pt idx="87">
                  <c:v>20051</c:v>
                </c:pt>
                <c:pt idx="88">
                  <c:v>20052</c:v>
                </c:pt>
                <c:pt idx="89">
                  <c:v>20053</c:v>
                </c:pt>
                <c:pt idx="90">
                  <c:v>20054</c:v>
                </c:pt>
                <c:pt idx="91">
                  <c:v>20061</c:v>
                </c:pt>
                <c:pt idx="92">
                  <c:v>20062</c:v>
                </c:pt>
                <c:pt idx="93">
                  <c:v>20063</c:v>
                </c:pt>
                <c:pt idx="94">
                  <c:v>20064</c:v>
                </c:pt>
                <c:pt idx="95">
                  <c:v>20071</c:v>
                </c:pt>
                <c:pt idx="96">
                  <c:v>20072</c:v>
                </c:pt>
                <c:pt idx="97">
                  <c:v>20073</c:v>
                </c:pt>
                <c:pt idx="98">
                  <c:v>20074</c:v>
                </c:pt>
                <c:pt idx="99">
                  <c:v>20081</c:v>
                </c:pt>
                <c:pt idx="100">
                  <c:v>20082</c:v>
                </c:pt>
                <c:pt idx="101">
                  <c:v>20083</c:v>
                </c:pt>
                <c:pt idx="102">
                  <c:v>20084</c:v>
                </c:pt>
                <c:pt idx="103">
                  <c:v>20091</c:v>
                </c:pt>
                <c:pt idx="104">
                  <c:v>20092</c:v>
                </c:pt>
                <c:pt idx="105">
                  <c:v>20093</c:v>
                </c:pt>
                <c:pt idx="106">
                  <c:v>20094</c:v>
                </c:pt>
                <c:pt idx="107">
                  <c:v>20101</c:v>
                </c:pt>
                <c:pt idx="108">
                  <c:v>20102</c:v>
                </c:pt>
                <c:pt idx="109">
                  <c:v>20103</c:v>
                </c:pt>
                <c:pt idx="110">
                  <c:v>20104</c:v>
                </c:pt>
                <c:pt idx="111">
                  <c:v>20111</c:v>
                </c:pt>
                <c:pt idx="112">
                  <c:v>20112</c:v>
                </c:pt>
                <c:pt idx="113">
                  <c:v>20113</c:v>
                </c:pt>
                <c:pt idx="114">
                  <c:v>20114</c:v>
                </c:pt>
                <c:pt idx="115">
                  <c:v>20121</c:v>
                </c:pt>
                <c:pt idx="116">
                  <c:v>20122</c:v>
                </c:pt>
                <c:pt idx="117">
                  <c:v>20123</c:v>
                </c:pt>
                <c:pt idx="118">
                  <c:v>20124</c:v>
                </c:pt>
                <c:pt idx="119">
                  <c:v>20131</c:v>
                </c:pt>
                <c:pt idx="120">
                  <c:v>20132</c:v>
                </c:pt>
                <c:pt idx="121">
                  <c:v>20133</c:v>
                </c:pt>
                <c:pt idx="122">
                  <c:v>20134</c:v>
                </c:pt>
                <c:pt idx="123">
                  <c:v>20141</c:v>
                </c:pt>
                <c:pt idx="124">
                  <c:v>20142</c:v>
                </c:pt>
                <c:pt idx="125">
                  <c:v>20143</c:v>
                </c:pt>
                <c:pt idx="126">
                  <c:v>20144</c:v>
                </c:pt>
                <c:pt idx="127">
                  <c:v>20151</c:v>
                </c:pt>
                <c:pt idx="128">
                  <c:v>20152</c:v>
                </c:pt>
                <c:pt idx="129">
                  <c:v>20153</c:v>
                </c:pt>
                <c:pt idx="130">
                  <c:v>20154</c:v>
                </c:pt>
                <c:pt idx="131">
                  <c:v>20161</c:v>
                </c:pt>
                <c:pt idx="132">
                  <c:v>20162</c:v>
                </c:pt>
                <c:pt idx="133">
                  <c:v>20163</c:v>
                </c:pt>
                <c:pt idx="134">
                  <c:v>20164</c:v>
                </c:pt>
                <c:pt idx="135">
                  <c:v>20171</c:v>
                </c:pt>
                <c:pt idx="136">
                  <c:v>20172</c:v>
                </c:pt>
                <c:pt idx="137">
                  <c:v>20173</c:v>
                </c:pt>
                <c:pt idx="138">
                  <c:v>20174</c:v>
                </c:pt>
                <c:pt idx="139">
                  <c:v>20181</c:v>
                </c:pt>
                <c:pt idx="140">
                  <c:v>20182</c:v>
                </c:pt>
                <c:pt idx="141">
                  <c:v>20183</c:v>
                </c:pt>
                <c:pt idx="142">
                  <c:v>20184</c:v>
                </c:pt>
                <c:pt idx="143">
                  <c:v>20191</c:v>
                </c:pt>
                <c:pt idx="144">
                  <c:v>20192</c:v>
                </c:pt>
                <c:pt idx="145">
                  <c:v>20193</c:v>
                </c:pt>
              </c:strCache>
            </c:strRef>
          </c:cat>
          <c:val>
            <c:numRef>
              <c:f>vacancy!$H$7:$H$152</c:f>
              <c:numCache>
                <c:formatCode>0.0%</c:formatCode>
                <c:ptCount val="146"/>
                <c:pt idx="0">
                  <c:v>6.579999999999997E-2</c:v>
                </c:pt>
                <c:pt idx="1">
                  <c:v>5.3599999999999981E-2</c:v>
                </c:pt>
                <c:pt idx="2">
                  <c:v>6.9999999999999951E-2</c:v>
                </c:pt>
                <c:pt idx="3">
                  <c:v>5.7899999999999952E-2</c:v>
                </c:pt>
                <c:pt idx="4">
                  <c:v>5.4499999999999993E-2</c:v>
                </c:pt>
                <c:pt idx="5">
                  <c:v>8.7400000000000033E-2</c:v>
                </c:pt>
                <c:pt idx="6">
                  <c:v>8.3300000000000041E-2</c:v>
                </c:pt>
                <c:pt idx="7">
                  <c:v>9.540000000000004E-2</c:v>
                </c:pt>
                <c:pt idx="8">
                  <c:v>7.9699999999999993E-2</c:v>
                </c:pt>
                <c:pt idx="9">
                  <c:v>7.1699999999999986E-2</c:v>
                </c:pt>
                <c:pt idx="10">
                  <c:v>4.5699999999999963E-2</c:v>
                </c:pt>
                <c:pt idx="11">
                  <c:v>6.140000000000001E-2</c:v>
                </c:pt>
                <c:pt idx="12">
                  <c:v>3.949999999999998E-2</c:v>
                </c:pt>
                <c:pt idx="13">
                  <c:v>4.7100000000000031E-2</c:v>
                </c:pt>
                <c:pt idx="14">
                  <c:v>5.5000000000000049E-2</c:v>
                </c:pt>
                <c:pt idx="15">
                  <c:v>9.2600000000000016E-2</c:v>
                </c:pt>
                <c:pt idx="16">
                  <c:v>7.8699999999999992E-2</c:v>
                </c:pt>
                <c:pt idx="17">
                  <c:v>8.1699999999999995E-2</c:v>
                </c:pt>
                <c:pt idx="18">
                  <c:v>8.0200000000000049E-2</c:v>
                </c:pt>
                <c:pt idx="19">
                  <c:v>0.10419999999999996</c:v>
                </c:pt>
                <c:pt idx="20">
                  <c:v>0.10519999999999996</c:v>
                </c:pt>
                <c:pt idx="21">
                  <c:v>0.10840000000000005</c:v>
                </c:pt>
                <c:pt idx="22">
                  <c:v>0.11709999999999998</c:v>
                </c:pt>
                <c:pt idx="23">
                  <c:v>0.11870000000000003</c:v>
                </c:pt>
                <c:pt idx="24">
                  <c:v>0.12839999999999996</c:v>
                </c:pt>
                <c:pt idx="25">
                  <c:v>0.12539999999999996</c:v>
                </c:pt>
                <c:pt idx="26">
                  <c:v>0.1331</c:v>
                </c:pt>
                <c:pt idx="27">
                  <c:v>0.12929999999999997</c:v>
                </c:pt>
                <c:pt idx="28">
                  <c:v>0.12560000000000004</c:v>
                </c:pt>
                <c:pt idx="29">
                  <c:v>0.12570000000000003</c:v>
                </c:pt>
                <c:pt idx="30">
                  <c:v>0.13370000000000004</c:v>
                </c:pt>
                <c:pt idx="31">
                  <c:v>0.13680000000000003</c:v>
                </c:pt>
                <c:pt idx="32">
                  <c:v>0.12970000000000004</c:v>
                </c:pt>
                <c:pt idx="33">
                  <c:v>0.12909999999999999</c:v>
                </c:pt>
                <c:pt idx="34">
                  <c:v>0.13429999999999997</c:v>
                </c:pt>
                <c:pt idx="35">
                  <c:v>0.14180000000000004</c:v>
                </c:pt>
                <c:pt idx="36">
                  <c:v>0.12649999999999995</c:v>
                </c:pt>
                <c:pt idx="37">
                  <c:v>0.12460000000000004</c:v>
                </c:pt>
                <c:pt idx="38">
                  <c:v>0.12790000000000001</c:v>
                </c:pt>
                <c:pt idx="39">
                  <c:v>0.10670000000000002</c:v>
                </c:pt>
                <c:pt idx="40">
                  <c:v>0.10589999999999999</c:v>
                </c:pt>
                <c:pt idx="41">
                  <c:v>0.10109999999999997</c:v>
                </c:pt>
                <c:pt idx="42">
                  <c:v>0.10109999999999997</c:v>
                </c:pt>
                <c:pt idx="43">
                  <c:v>0.1028</c:v>
                </c:pt>
                <c:pt idx="44">
                  <c:v>8.7999999999999967E-2</c:v>
                </c:pt>
                <c:pt idx="45">
                  <c:v>8.2600000000000007E-2</c:v>
                </c:pt>
                <c:pt idx="46">
                  <c:v>8.109999999999995E-2</c:v>
                </c:pt>
                <c:pt idx="47">
                  <c:v>7.5899999999999967E-2</c:v>
                </c:pt>
                <c:pt idx="48">
                  <c:v>7.5799999999999979E-2</c:v>
                </c:pt>
                <c:pt idx="49">
                  <c:v>7.2599999999999998E-2</c:v>
                </c:pt>
                <c:pt idx="50">
                  <c:v>7.3999999999999955E-2</c:v>
                </c:pt>
                <c:pt idx="51">
                  <c:v>7.3799999999999977E-2</c:v>
                </c:pt>
                <c:pt idx="52">
                  <c:v>7.2799999999999976E-2</c:v>
                </c:pt>
                <c:pt idx="53">
                  <c:v>6.8500000000000005E-2</c:v>
                </c:pt>
                <c:pt idx="54">
                  <c:v>6.7799999999999971E-2</c:v>
                </c:pt>
                <c:pt idx="55">
                  <c:v>6.6500000000000004E-2</c:v>
                </c:pt>
                <c:pt idx="56">
                  <c:v>6.2999999999999945E-2</c:v>
                </c:pt>
                <c:pt idx="57">
                  <c:v>6.140000000000001E-2</c:v>
                </c:pt>
                <c:pt idx="58">
                  <c:v>6.1000000000000054E-2</c:v>
                </c:pt>
                <c:pt idx="59">
                  <c:v>6.1799999999999966E-2</c:v>
                </c:pt>
                <c:pt idx="60">
                  <c:v>5.9699999999999975E-2</c:v>
                </c:pt>
                <c:pt idx="61">
                  <c:v>5.8599999999999985E-2</c:v>
                </c:pt>
                <c:pt idx="62">
                  <c:v>5.9799999999999964E-2</c:v>
                </c:pt>
                <c:pt idx="63">
                  <c:v>6.2400000000000011E-2</c:v>
                </c:pt>
                <c:pt idx="64">
                  <c:v>6.0799999999999965E-2</c:v>
                </c:pt>
                <c:pt idx="65">
                  <c:v>6.0899999999999954E-2</c:v>
                </c:pt>
                <c:pt idx="66">
                  <c:v>6.1699999999999977E-2</c:v>
                </c:pt>
                <c:pt idx="67">
                  <c:v>6.0599999999999987E-2</c:v>
                </c:pt>
                <c:pt idx="68">
                  <c:v>5.8799999999999963E-2</c:v>
                </c:pt>
                <c:pt idx="69">
                  <c:v>5.6300000000000017E-2</c:v>
                </c:pt>
                <c:pt idx="70">
                  <c:v>5.710000000000004E-2</c:v>
                </c:pt>
                <c:pt idx="71">
                  <c:v>5.8899999999999952E-2</c:v>
                </c:pt>
                <c:pt idx="72">
                  <c:v>6.1499999999999999E-2</c:v>
                </c:pt>
                <c:pt idx="73">
                  <c:v>6.8100000000000049E-2</c:v>
                </c:pt>
                <c:pt idx="74">
                  <c:v>7.4799999999999978E-2</c:v>
                </c:pt>
                <c:pt idx="75">
                  <c:v>8.1799999999999984E-2</c:v>
                </c:pt>
                <c:pt idx="76">
                  <c:v>9.0300000000000047E-2</c:v>
                </c:pt>
                <c:pt idx="77">
                  <c:v>9.5199999999999951E-2</c:v>
                </c:pt>
                <c:pt idx="78">
                  <c:v>0.10260000000000002</c:v>
                </c:pt>
                <c:pt idx="79">
                  <c:v>0.10880000000000001</c:v>
                </c:pt>
                <c:pt idx="80">
                  <c:v>0.11040000000000005</c:v>
                </c:pt>
                <c:pt idx="81">
                  <c:v>0.1089</c:v>
                </c:pt>
                <c:pt idx="82">
                  <c:v>0.10829999999999995</c:v>
                </c:pt>
                <c:pt idx="83">
                  <c:v>0.11219999999999997</c:v>
                </c:pt>
                <c:pt idx="84">
                  <c:v>0.10570000000000002</c:v>
                </c:pt>
                <c:pt idx="85">
                  <c:v>0.10250000000000004</c:v>
                </c:pt>
                <c:pt idx="86">
                  <c:v>0.10119999999999996</c:v>
                </c:pt>
                <c:pt idx="87">
                  <c:v>9.98E-2</c:v>
                </c:pt>
                <c:pt idx="88">
                  <c:v>9.3600000000000017E-2</c:v>
                </c:pt>
                <c:pt idx="89">
                  <c:v>9.0300000000000047E-2</c:v>
                </c:pt>
                <c:pt idx="90">
                  <c:v>8.7400000000000033E-2</c:v>
                </c:pt>
                <c:pt idx="91">
                  <c:v>8.5699999999999998E-2</c:v>
                </c:pt>
                <c:pt idx="92">
                  <c:v>8.230000000000004E-2</c:v>
                </c:pt>
                <c:pt idx="93">
                  <c:v>8.0600000000000005E-2</c:v>
                </c:pt>
                <c:pt idx="94">
                  <c:v>8.0799999999999983E-2</c:v>
                </c:pt>
                <c:pt idx="95">
                  <c:v>8.0899999999999972E-2</c:v>
                </c:pt>
                <c:pt idx="96">
                  <c:v>7.8400000000000025E-2</c:v>
                </c:pt>
                <c:pt idx="97">
                  <c:v>7.7200000000000046E-2</c:v>
                </c:pt>
                <c:pt idx="98">
                  <c:v>7.9899999999999971E-2</c:v>
                </c:pt>
                <c:pt idx="99">
                  <c:v>8.0400000000000027E-2</c:v>
                </c:pt>
                <c:pt idx="100">
                  <c:v>8.3200000000000052E-2</c:v>
                </c:pt>
                <c:pt idx="101">
                  <c:v>9.1899999999999982E-2</c:v>
                </c:pt>
                <c:pt idx="102">
                  <c:v>9.4500000000000028E-2</c:v>
                </c:pt>
                <c:pt idx="103">
                  <c:v>9.9899999999999989E-2</c:v>
                </c:pt>
                <c:pt idx="104">
                  <c:v>0.10750000000000004</c:v>
                </c:pt>
                <c:pt idx="105">
                  <c:v>0.11099999999999999</c:v>
                </c:pt>
                <c:pt idx="106">
                  <c:v>0.11460000000000004</c:v>
                </c:pt>
                <c:pt idx="107">
                  <c:v>0.11699999999999999</c:v>
                </c:pt>
                <c:pt idx="108">
                  <c:v>0.10219999999999996</c:v>
                </c:pt>
                <c:pt idx="109">
                  <c:v>0.11770000000000003</c:v>
                </c:pt>
                <c:pt idx="110">
                  <c:v>0.11709999999999998</c:v>
                </c:pt>
                <c:pt idx="111">
                  <c:v>0.12170000000000003</c:v>
                </c:pt>
                <c:pt idx="112">
                  <c:v>0.11709999999999998</c:v>
                </c:pt>
                <c:pt idx="113">
                  <c:v>0.11339999999999995</c:v>
                </c:pt>
                <c:pt idx="114">
                  <c:v>0.11050000000000004</c:v>
                </c:pt>
                <c:pt idx="115">
                  <c:v>0.11040000000000005</c:v>
                </c:pt>
                <c:pt idx="116">
                  <c:v>0.10429999999999995</c:v>
                </c:pt>
                <c:pt idx="117">
                  <c:v>9.9400000000000044E-2</c:v>
                </c:pt>
                <c:pt idx="118">
                  <c:v>0.10140000000000005</c:v>
                </c:pt>
                <c:pt idx="119">
                  <c:v>0.10050000000000003</c:v>
                </c:pt>
                <c:pt idx="120">
                  <c:v>9.7500000000000031E-2</c:v>
                </c:pt>
                <c:pt idx="121">
                  <c:v>9.2899999999999983E-2</c:v>
                </c:pt>
                <c:pt idx="122">
                  <c:v>9.4500000000000028E-2</c:v>
                </c:pt>
                <c:pt idx="123">
                  <c:v>9.3899999999999983E-2</c:v>
                </c:pt>
                <c:pt idx="124">
                  <c:v>8.8300000000000045E-2</c:v>
                </c:pt>
                <c:pt idx="125">
                  <c:v>8.1600000000000006E-2</c:v>
                </c:pt>
                <c:pt idx="126">
                  <c:v>8.1300000000000039E-2</c:v>
                </c:pt>
                <c:pt idx="127">
                  <c:v>8.0999999999999961E-2</c:v>
                </c:pt>
                <c:pt idx="128">
                  <c:v>7.6099999999999945E-2</c:v>
                </c:pt>
                <c:pt idx="129">
                  <c:v>7.130000000000003E-2</c:v>
                </c:pt>
                <c:pt idx="130">
                  <c:v>7.1400000000000019E-2</c:v>
                </c:pt>
                <c:pt idx="131">
                  <c:v>6.9899999999999962E-2</c:v>
                </c:pt>
                <c:pt idx="132">
                  <c:v>6.8200000000000038E-2</c:v>
                </c:pt>
                <c:pt idx="133">
                  <c:v>6.8100000000000049E-2</c:v>
                </c:pt>
                <c:pt idx="134">
                  <c:v>6.8100000000000049E-2</c:v>
                </c:pt>
                <c:pt idx="135">
                  <c:v>7.0699999999999985E-2</c:v>
                </c:pt>
                <c:pt idx="136">
                  <c:v>6.7799999999999971E-2</c:v>
                </c:pt>
                <c:pt idx="137">
                  <c:v>6.6200000000000037E-2</c:v>
                </c:pt>
                <c:pt idx="138">
                  <c:v>6.4500000000000002E-2</c:v>
                </c:pt>
                <c:pt idx="139">
                  <c:v>6.4999999999999947E-2</c:v>
                </c:pt>
                <c:pt idx="140">
                  <c:v>6.2799999999999967E-2</c:v>
                </c:pt>
                <c:pt idx="141">
                  <c:v>5.8300000000000018E-2</c:v>
                </c:pt>
                <c:pt idx="142">
                  <c:v>6.0000000000000053E-2</c:v>
                </c:pt>
                <c:pt idx="143">
                  <c:v>6.1699999999999977E-2</c:v>
                </c:pt>
                <c:pt idx="144">
                  <c:v>5.6799999999999962E-2</c:v>
                </c:pt>
                <c:pt idx="145">
                  <c:v>5.7499999999999996E-2</c:v>
                </c:pt>
              </c:numCache>
            </c:numRef>
          </c:val>
          <c:smooth val="0"/>
          <c:extLst>
            <c:ext xmlns:c16="http://schemas.microsoft.com/office/drawing/2014/chart" uri="{C3380CC4-5D6E-409C-BE32-E72D297353CC}">
              <c16:uniqueId val="{00000000-9A88-4FA9-A920-6DE1B74FEA02}"/>
            </c:ext>
          </c:extLst>
        </c:ser>
        <c:dLbls>
          <c:showLegendKey val="0"/>
          <c:showVal val="0"/>
          <c:showCatName val="0"/>
          <c:showSerName val="0"/>
          <c:showPercent val="0"/>
          <c:showBubbleSize val="0"/>
        </c:dLbls>
        <c:smooth val="0"/>
        <c:axId val="675197512"/>
        <c:axId val="675206040"/>
      </c:lineChart>
      <c:catAx>
        <c:axId val="675197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206040"/>
        <c:crosses val="autoZero"/>
        <c:auto val="1"/>
        <c:lblAlgn val="ctr"/>
        <c:lblOffset val="100"/>
        <c:noMultiLvlLbl val="0"/>
      </c:catAx>
      <c:valAx>
        <c:axId val="67520604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19751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vacancy!$H$6</c:f>
              <c:strCache>
                <c:ptCount val="1"/>
                <c:pt idx="0">
                  <c:v>Vacancy</c:v>
                </c:pt>
              </c:strCache>
            </c:strRef>
          </c:tx>
          <c:spPr>
            <a:ln w="28575" cap="rnd">
              <a:solidFill>
                <a:schemeClr val="accent1"/>
              </a:solidFill>
              <a:round/>
            </a:ln>
            <a:effectLst/>
          </c:spPr>
          <c:marker>
            <c:symbol val="none"/>
          </c:marker>
          <c:cat>
            <c:strRef>
              <c:f>vacancy!$G$7:$G$152</c:f>
              <c:strCache>
                <c:ptCount val="146"/>
                <c:pt idx="0">
                  <c:v>19832</c:v>
                </c:pt>
                <c:pt idx="1">
                  <c:v>19833</c:v>
                </c:pt>
                <c:pt idx="2">
                  <c:v>19834</c:v>
                </c:pt>
                <c:pt idx="3">
                  <c:v>19841</c:v>
                </c:pt>
                <c:pt idx="4">
                  <c:v>19842</c:v>
                </c:pt>
                <c:pt idx="5">
                  <c:v>19843</c:v>
                </c:pt>
                <c:pt idx="6">
                  <c:v>19844</c:v>
                </c:pt>
                <c:pt idx="7">
                  <c:v>19851</c:v>
                </c:pt>
                <c:pt idx="8">
                  <c:v>19852</c:v>
                </c:pt>
                <c:pt idx="9">
                  <c:v>19853</c:v>
                </c:pt>
                <c:pt idx="10">
                  <c:v>19854</c:v>
                </c:pt>
                <c:pt idx="11">
                  <c:v>19861</c:v>
                </c:pt>
                <c:pt idx="12">
                  <c:v>19862</c:v>
                </c:pt>
                <c:pt idx="13">
                  <c:v>19863</c:v>
                </c:pt>
                <c:pt idx="14">
                  <c:v>19864</c:v>
                </c:pt>
                <c:pt idx="15">
                  <c:v>19871</c:v>
                </c:pt>
                <c:pt idx="16">
                  <c:v>19872</c:v>
                </c:pt>
                <c:pt idx="17">
                  <c:v>19873</c:v>
                </c:pt>
                <c:pt idx="18">
                  <c:v>19874</c:v>
                </c:pt>
                <c:pt idx="19">
                  <c:v>19881</c:v>
                </c:pt>
                <c:pt idx="20">
                  <c:v>19882</c:v>
                </c:pt>
                <c:pt idx="21">
                  <c:v>19883</c:v>
                </c:pt>
                <c:pt idx="22">
                  <c:v>19884</c:v>
                </c:pt>
                <c:pt idx="23">
                  <c:v>19891</c:v>
                </c:pt>
                <c:pt idx="24">
                  <c:v>19892</c:v>
                </c:pt>
                <c:pt idx="25">
                  <c:v>19893</c:v>
                </c:pt>
                <c:pt idx="26">
                  <c:v>19894</c:v>
                </c:pt>
                <c:pt idx="27">
                  <c:v>19901</c:v>
                </c:pt>
                <c:pt idx="28">
                  <c:v>19902</c:v>
                </c:pt>
                <c:pt idx="29">
                  <c:v>19903</c:v>
                </c:pt>
                <c:pt idx="30">
                  <c:v>19904</c:v>
                </c:pt>
                <c:pt idx="31">
                  <c:v>19911</c:v>
                </c:pt>
                <c:pt idx="32">
                  <c:v>19912</c:v>
                </c:pt>
                <c:pt idx="33">
                  <c:v>19913</c:v>
                </c:pt>
                <c:pt idx="34">
                  <c:v>19914</c:v>
                </c:pt>
                <c:pt idx="35">
                  <c:v>19921</c:v>
                </c:pt>
                <c:pt idx="36">
                  <c:v>19922</c:v>
                </c:pt>
                <c:pt idx="37">
                  <c:v>19923</c:v>
                </c:pt>
                <c:pt idx="38">
                  <c:v>19924</c:v>
                </c:pt>
                <c:pt idx="39">
                  <c:v>19931</c:v>
                </c:pt>
                <c:pt idx="40">
                  <c:v>19932</c:v>
                </c:pt>
                <c:pt idx="41">
                  <c:v>19933</c:v>
                </c:pt>
                <c:pt idx="42">
                  <c:v>19934</c:v>
                </c:pt>
                <c:pt idx="43">
                  <c:v>19941</c:v>
                </c:pt>
                <c:pt idx="44">
                  <c:v>19942</c:v>
                </c:pt>
                <c:pt idx="45">
                  <c:v>19943</c:v>
                </c:pt>
                <c:pt idx="46">
                  <c:v>19944</c:v>
                </c:pt>
                <c:pt idx="47">
                  <c:v>19951</c:v>
                </c:pt>
                <c:pt idx="48">
                  <c:v>19952</c:v>
                </c:pt>
                <c:pt idx="49">
                  <c:v>19953</c:v>
                </c:pt>
                <c:pt idx="50">
                  <c:v>19954</c:v>
                </c:pt>
                <c:pt idx="51">
                  <c:v>19961</c:v>
                </c:pt>
                <c:pt idx="52">
                  <c:v>19962</c:v>
                </c:pt>
                <c:pt idx="53">
                  <c:v>19963</c:v>
                </c:pt>
                <c:pt idx="54">
                  <c:v>19964</c:v>
                </c:pt>
                <c:pt idx="55">
                  <c:v>19971</c:v>
                </c:pt>
                <c:pt idx="56">
                  <c:v>19972</c:v>
                </c:pt>
                <c:pt idx="57">
                  <c:v>19973</c:v>
                </c:pt>
                <c:pt idx="58">
                  <c:v>19974</c:v>
                </c:pt>
                <c:pt idx="59">
                  <c:v>19981</c:v>
                </c:pt>
                <c:pt idx="60">
                  <c:v>19982</c:v>
                </c:pt>
                <c:pt idx="61">
                  <c:v>19983</c:v>
                </c:pt>
                <c:pt idx="62">
                  <c:v>19984</c:v>
                </c:pt>
                <c:pt idx="63">
                  <c:v>19991</c:v>
                </c:pt>
                <c:pt idx="64">
                  <c:v>19992</c:v>
                </c:pt>
                <c:pt idx="65">
                  <c:v>19993</c:v>
                </c:pt>
                <c:pt idx="66">
                  <c:v>19994</c:v>
                </c:pt>
                <c:pt idx="67">
                  <c:v>20001</c:v>
                </c:pt>
                <c:pt idx="68">
                  <c:v>20002</c:v>
                </c:pt>
                <c:pt idx="69">
                  <c:v>20003</c:v>
                </c:pt>
                <c:pt idx="70">
                  <c:v>20004</c:v>
                </c:pt>
                <c:pt idx="71">
                  <c:v>20011</c:v>
                </c:pt>
                <c:pt idx="72">
                  <c:v>20012</c:v>
                </c:pt>
                <c:pt idx="73">
                  <c:v>20013</c:v>
                </c:pt>
                <c:pt idx="74">
                  <c:v>20014</c:v>
                </c:pt>
                <c:pt idx="75">
                  <c:v>20021</c:v>
                </c:pt>
                <c:pt idx="76">
                  <c:v>20022</c:v>
                </c:pt>
                <c:pt idx="77">
                  <c:v>20023</c:v>
                </c:pt>
                <c:pt idx="78">
                  <c:v>20024</c:v>
                </c:pt>
                <c:pt idx="79">
                  <c:v>20031</c:v>
                </c:pt>
                <c:pt idx="80">
                  <c:v>20032</c:v>
                </c:pt>
                <c:pt idx="81">
                  <c:v>20033</c:v>
                </c:pt>
                <c:pt idx="82">
                  <c:v>20034</c:v>
                </c:pt>
                <c:pt idx="83">
                  <c:v>20041</c:v>
                </c:pt>
                <c:pt idx="84">
                  <c:v>20042</c:v>
                </c:pt>
                <c:pt idx="85">
                  <c:v>20043</c:v>
                </c:pt>
                <c:pt idx="86">
                  <c:v>20044</c:v>
                </c:pt>
                <c:pt idx="87">
                  <c:v>20051</c:v>
                </c:pt>
                <c:pt idx="88">
                  <c:v>20052</c:v>
                </c:pt>
                <c:pt idx="89">
                  <c:v>20053</c:v>
                </c:pt>
                <c:pt idx="90">
                  <c:v>20054</c:v>
                </c:pt>
                <c:pt idx="91">
                  <c:v>20061</c:v>
                </c:pt>
                <c:pt idx="92">
                  <c:v>20062</c:v>
                </c:pt>
                <c:pt idx="93">
                  <c:v>20063</c:v>
                </c:pt>
                <c:pt idx="94">
                  <c:v>20064</c:v>
                </c:pt>
                <c:pt idx="95">
                  <c:v>20071</c:v>
                </c:pt>
                <c:pt idx="96">
                  <c:v>20072</c:v>
                </c:pt>
                <c:pt idx="97">
                  <c:v>20073</c:v>
                </c:pt>
                <c:pt idx="98">
                  <c:v>20074</c:v>
                </c:pt>
                <c:pt idx="99">
                  <c:v>20081</c:v>
                </c:pt>
                <c:pt idx="100">
                  <c:v>20082</c:v>
                </c:pt>
                <c:pt idx="101">
                  <c:v>20083</c:v>
                </c:pt>
                <c:pt idx="102">
                  <c:v>20084</c:v>
                </c:pt>
                <c:pt idx="103">
                  <c:v>20091</c:v>
                </c:pt>
                <c:pt idx="104">
                  <c:v>20092</c:v>
                </c:pt>
                <c:pt idx="105">
                  <c:v>20093</c:v>
                </c:pt>
                <c:pt idx="106">
                  <c:v>20094</c:v>
                </c:pt>
                <c:pt idx="107">
                  <c:v>20101</c:v>
                </c:pt>
                <c:pt idx="108">
                  <c:v>20102</c:v>
                </c:pt>
                <c:pt idx="109">
                  <c:v>20103</c:v>
                </c:pt>
                <c:pt idx="110">
                  <c:v>20104</c:v>
                </c:pt>
                <c:pt idx="111">
                  <c:v>20111</c:v>
                </c:pt>
                <c:pt idx="112">
                  <c:v>20112</c:v>
                </c:pt>
                <c:pt idx="113">
                  <c:v>20113</c:v>
                </c:pt>
                <c:pt idx="114">
                  <c:v>20114</c:v>
                </c:pt>
                <c:pt idx="115">
                  <c:v>20121</c:v>
                </c:pt>
                <c:pt idx="116">
                  <c:v>20122</c:v>
                </c:pt>
                <c:pt idx="117">
                  <c:v>20123</c:v>
                </c:pt>
                <c:pt idx="118">
                  <c:v>20124</c:v>
                </c:pt>
                <c:pt idx="119">
                  <c:v>20131</c:v>
                </c:pt>
                <c:pt idx="120">
                  <c:v>20132</c:v>
                </c:pt>
                <c:pt idx="121">
                  <c:v>20133</c:v>
                </c:pt>
                <c:pt idx="122">
                  <c:v>20134</c:v>
                </c:pt>
                <c:pt idx="123">
                  <c:v>20141</c:v>
                </c:pt>
                <c:pt idx="124">
                  <c:v>20142</c:v>
                </c:pt>
                <c:pt idx="125">
                  <c:v>20143</c:v>
                </c:pt>
                <c:pt idx="126">
                  <c:v>20144</c:v>
                </c:pt>
                <c:pt idx="127">
                  <c:v>20151</c:v>
                </c:pt>
                <c:pt idx="128">
                  <c:v>20152</c:v>
                </c:pt>
                <c:pt idx="129">
                  <c:v>20153</c:v>
                </c:pt>
                <c:pt idx="130">
                  <c:v>20154</c:v>
                </c:pt>
                <c:pt idx="131">
                  <c:v>20161</c:v>
                </c:pt>
                <c:pt idx="132">
                  <c:v>20162</c:v>
                </c:pt>
                <c:pt idx="133">
                  <c:v>20163</c:v>
                </c:pt>
                <c:pt idx="134">
                  <c:v>20164</c:v>
                </c:pt>
                <c:pt idx="135">
                  <c:v>20171</c:v>
                </c:pt>
                <c:pt idx="136">
                  <c:v>20172</c:v>
                </c:pt>
                <c:pt idx="137">
                  <c:v>20173</c:v>
                </c:pt>
                <c:pt idx="138">
                  <c:v>20174</c:v>
                </c:pt>
                <c:pt idx="139">
                  <c:v>20181</c:v>
                </c:pt>
                <c:pt idx="140">
                  <c:v>20182</c:v>
                </c:pt>
                <c:pt idx="141">
                  <c:v>20183</c:v>
                </c:pt>
                <c:pt idx="142">
                  <c:v>20184</c:v>
                </c:pt>
                <c:pt idx="143">
                  <c:v>20191</c:v>
                </c:pt>
                <c:pt idx="144">
                  <c:v>20192</c:v>
                </c:pt>
                <c:pt idx="145">
                  <c:v>20193</c:v>
                </c:pt>
              </c:strCache>
            </c:strRef>
          </c:cat>
          <c:val>
            <c:numRef>
              <c:f>vacancy!$H$7:$H$152</c:f>
              <c:numCache>
                <c:formatCode>0.0%</c:formatCode>
                <c:ptCount val="146"/>
                <c:pt idx="0">
                  <c:v>6.579999999999997E-2</c:v>
                </c:pt>
                <c:pt idx="1">
                  <c:v>5.3599999999999981E-2</c:v>
                </c:pt>
                <c:pt idx="2">
                  <c:v>6.9999999999999951E-2</c:v>
                </c:pt>
                <c:pt idx="3">
                  <c:v>5.7899999999999952E-2</c:v>
                </c:pt>
                <c:pt idx="4">
                  <c:v>5.4499999999999993E-2</c:v>
                </c:pt>
                <c:pt idx="5">
                  <c:v>8.7400000000000033E-2</c:v>
                </c:pt>
                <c:pt idx="6">
                  <c:v>8.3300000000000041E-2</c:v>
                </c:pt>
                <c:pt idx="7">
                  <c:v>9.540000000000004E-2</c:v>
                </c:pt>
                <c:pt idx="8">
                  <c:v>7.9699999999999993E-2</c:v>
                </c:pt>
                <c:pt idx="9">
                  <c:v>7.1699999999999986E-2</c:v>
                </c:pt>
                <c:pt idx="10">
                  <c:v>4.5699999999999963E-2</c:v>
                </c:pt>
                <c:pt idx="11">
                  <c:v>6.140000000000001E-2</c:v>
                </c:pt>
                <c:pt idx="12">
                  <c:v>3.949999999999998E-2</c:v>
                </c:pt>
                <c:pt idx="13">
                  <c:v>4.7100000000000031E-2</c:v>
                </c:pt>
                <c:pt idx="14">
                  <c:v>5.5000000000000049E-2</c:v>
                </c:pt>
                <c:pt idx="15">
                  <c:v>9.2600000000000016E-2</c:v>
                </c:pt>
                <c:pt idx="16">
                  <c:v>7.8699999999999992E-2</c:v>
                </c:pt>
                <c:pt idx="17">
                  <c:v>8.1699999999999995E-2</c:v>
                </c:pt>
                <c:pt idx="18">
                  <c:v>8.0200000000000049E-2</c:v>
                </c:pt>
                <c:pt idx="19">
                  <c:v>0.10419999999999996</c:v>
                </c:pt>
                <c:pt idx="20">
                  <c:v>0.10519999999999996</c:v>
                </c:pt>
                <c:pt idx="21">
                  <c:v>0.10840000000000005</c:v>
                </c:pt>
                <c:pt idx="22">
                  <c:v>0.11709999999999998</c:v>
                </c:pt>
                <c:pt idx="23">
                  <c:v>0.11870000000000003</c:v>
                </c:pt>
                <c:pt idx="24">
                  <c:v>0.12839999999999996</c:v>
                </c:pt>
                <c:pt idx="25">
                  <c:v>0.12539999999999996</c:v>
                </c:pt>
                <c:pt idx="26">
                  <c:v>0.1331</c:v>
                </c:pt>
                <c:pt idx="27">
                  <c:v>0.12929999999999997</c:v>
                </c:pt>
                <c:pt idx="28">
                  <c:v>0.12560000000000004</c:v>
                </c:pt>
                <c:pt idx="29">
                  <c:v>0.12570000000000003</c:v>
                </c:pt>
                <c:pt idx="30">
                  <c:v>0.13370000000000004</c:v>
                </c:pt>
                <c:pt idx="31">
                  <c:v>0.13680000000000003</c:v>
                </c:pt>
                <c:pt idx="32">
                  <c:v>0.12970000000000004</c:v>
                </c:pt>
                <c:pt idx="33">
                  <c:v>0.12909999999999999</c:v>
                </c:pt>
                <c:pt idx="34">
                  <c:v>0.13429999999999997</c:v>
                </c:pt>
                <c:pt idx="35">
                  <c:v>0.14180000000000004</c:v>
                </c:pt>
                <c:pt idx="36">
                  <c:v>0.12649999999999995</c:v>
                </c:pt>
                <c:pt idx="37">
                  <c:v>0.12460000000000004</c:v>
                </c:pt>
                <c:pt idx="38">
                  <c:v>0.12790000000000001</c:v>
                </c:pt>
                <c:pt idx="39">
                  <c:v>0.10670000000000002</c:v>
                </c:pt>
                <c:pt idx="40">
                  <c:v>0.10589999999999999</c:v>
                </c:pt>
                <c:pt idx="41">
                  <c:v>0.10109999999999997</c:v>
                </c:pt>
                <c:pt idx="42">
                  <c:v>0.10109999999999997</c:v>
                </c:pt>
                <c:pt idx="43">
                  <c:v>0.1028</c:v>
                </c:pt>
                <c:pt idx="44">
                  <c:v>8.7999999999999967E-2</c:v>
                </c:pt>
                <c:pt idx="45">
                  <c:v>8.2600000000000007E-2</c:v>
                </c:pt>
                <c:pt idx="46">
                  <c:v>8.109999999999995E-2</c:v>
                </c:pt>
                <c:pt idx="47">
                  <c:v>7.5899999999999967E-2</c:v>
                </c:pt>
                <c:pt idx="48">
                  <c:v>7.5799999999999979E-2</c:v>
                </c:pt>
                <c:pt idx="49">
                  <c:v>7.2599999999999998E-2</c:v>
                </c:pt>
                <c:pt idx="50">
                  <c:v>7.3999999999999955E-2</c:v>
                </c:pt>
                <c:pt idx="51">
                  <c:v>7.3799999999999977E-2</c:v>
                </c:pt>
                <c:pt idx="52">
                  <c:v>7.2799999999999976E-2</c:v>
                </c:pt>
                <c:pt idx="53">
                  <c:v>6.8500000000000005E-2</c:v>
                </c:pt>
                <c:pt idx="54">
                  <c:v>6.7799999999999971E-2</c:v>
                </c:pt>
                <c:pt idx="55">
                  <c:v>6.6500000000000004E-2</c:v>
                </c:pt>
                <c:pt idx="56">
                  <c:v>6.2999999999999945E-2</c:v>
                </c:pt>
                <c:pt idx="57">
                  <c:v>6.140000000000001E-2</c:v>
                </c:pt>
                <c:pt idx="58">
                  <c:v>6.1000000000000054E-2</c:v>
                </c:pt>
                <c:pt idx="59">
                  <c:v>6.1799999999999966E-2</c:v>
                </c:pt>
                <c:pt idx="60">
                  <c:v>5.9699999999999975E-2</c:v>
                </c:pt>
                <c:pt idx="61">
                  <c:v>5.8599999999999985E-2</c:v>
                </c:pt>
                <c:pt idx="62">
                  <c:v>5.9799999999999964E-2</c:v>
                </c:pt>
                <c:pt idx="63">
                  <c:v>6.2400000000000011E-2</c:v>
                </c:pt>
                <c:pt idx="64">
                  <c:v>6.0799999999999965E-2</c:v>
                </c:pt>
                <c:pt idx="65">
                  <c:v>6.0899999999999954E-2</c:v>
                </c:pt>
                <c:pt idx="66">
                  <c:v>6.1699999999999977E-2</c:v>
                </c:pt>
                <c:pt idx="67">
                  <c:v>6.0599999999999987E-2</c:v>
                </c:pt>
                <c:pt idx="68">
                  <c:v>5.8799999999999963E-2</c:v>
                </c:pt>
                <c:pt idx="69">
                  <c:v>5.6300000000000017E-2</c:v>
                </c:pt>
                <c:pt idx="70">
                  <c:v>5.710000000000004E-2</c:v>
                </c:pt>
                <c:pt idx="71">
                  <c:v>5.8899999999999952E-2</c:v>
                </c:pt>
                <c:pt idx="72">
                  <c:v>6.1499999999999999E-2</c:v>
                </c:pt>
                <c:pt idx="73">
                  <c:v>6.8100000000000049E-2</c:v>
                </c:pt>
                <c:pt idx="74">
                  <c:v>7.4799999999999978E-2</c:v>
                </c:pt>
                <c:pt idx="75">
                  <c:v>8.1799999999999984E-2</c:v>
                </c:pt>
                <c:pt idx="76">
                  <c:v>9.0300000000000047E-2</c:v>
                </c:pt>
                <c:pt idx="77">
                  <c:v>9.5199999999999951E-2</c:v>
                </c:pt>
                <c:pt idx="78">
                  <c:v>0.10260000000000002</c:v>
                </c:pt>
                <c:pt idx="79">
                  <c:v>0.10880000000000001</c:v>
                </c:pt>
                <c:pt idx="80">
                  <c:v>0.11040000000000005</c:v>
                </c:pt>
                <c:pt idx="81">
                  <c:v>0.1089</c:v>
                </c:pt>
                <c:pt idx="82">
                  <c:v>0.10829999999999995</c:v>
                </c:pt>
                <c:pt idx="83">
                  <c:v>0.11219999999999997</c:v>
                </c:pt>
                <c:pt idx="84">
                  <c:v>0.10570000000000002</c:v>
                </c:pt>
                <c:pt idx="85">
                  <c:v>0.10250000000000004</c:v>
                </c:pt>
                <c:pt idx="86">
                  <c:v>0.10119999999999996</c:v>
                </c:pt>
                <c:pt idx="87">
                  <c:v>9.98E-2</c:v>
                </c:pt>
                <c:pt idx="88">
                  <c:v>9.3600000000000017E-2</c:v>
                </c:pt>
                <c:pt idx="89">
                  <c:v>9.0300000000000047E-2</c:v>
                </c:pt>
                <c:pt idx="90">
                  <c:v>8.7400000000000033E-2</c:v>
                </c:pt>
                <c:pt idx="91">
                  <c:v>8.5699999999999998E-2</c:v>
                </c:pt>
                <c:pt idx="92">
                  <c:v>8.230000000000004E-2</c:v>
                </c:pt>
                <c:pt idx="93">
                  <c:v>8.0600000000000005E-2</c:v>
                </c:pt>
                <c:pt idx="94">
                  <c:v>8.0799999999999983E-2</c:v>
                </c:pt>
                <c:pt idx="95">
                  <c:v>8.0899999999999972E-2</c:v>
                </c:pt>
                <c:pt idx="96">
                  <c:v>7.8400000000000025E-2</c:v>
                </c:pt>
                <c:pt idx="97">
                  <c:v>7.7200000000000046E-2</c:v>
                </c:pt>
                <c:pt idx="98">
                  <c:v>7.9899999999999971E-2</c:v>
                </c:pt>
                <c:pt idx="99">
                  <c:v>8.0400000000000027E-2</c:v>
                </c:pt>
                <c:pt idx="100">
                  <c:v>8.3200000000000052E-2</c:v>
                </c:pt>
                <c:pt idx="101">
                  <c:v>9.1899999999999982E-2</c:v>
                </c:pt>
                <c:pt idx="102">
                  <c:v>9.4500000000000028E-2</c:v>
                </c:pt>
                <c:pt idx="103">
                  <c:v>9.9899999999999989E-2</c:v>
                </c:pt>
                <c:pt idx="104">
                  <c:v>0.10750000000000004</c:v>
                </c:pt>
                <c:pt idx="105">
                  <c:v>0.11099999999999999</c:v>
                </c:pt>
                <c:pt idx="106">
                  <c:v>0.11460000000000004</c:v>
                </c:pt>
                <c:pt idx="107">
                  <c:v>0.11699999999999999</c:v>
                </c:pt>
                <c:pt idx="108">
                  <c:v>0.10219999999999996</c:v>
                </c:pt>
                <c:pt idx="109">
                  <c:v>0.11770000000000003</c:v>
                </c:pt>
                <c:pt idx="110">
                  <c:v>0.11709999999999998</c:v>
                </c:pt>
                <c:pt idx="111">
                  <c:v>0.12170000000000003</c:v>
                </c:pt>
                <c:pt idx="112">
                  <c:v>0.11709999999999998</c:v>
                </c:pt>
                <c:pt idx="113">
                  <c:v>0.11339999999999995</c:v>
                </c:pt>
                <c:pt idx="114">
                  <c:v>0.11050000000000004</c:v>
                </c:pt>
                <c:pt idx="115">
                  <c:v>0.11040000000000005</c:v>
                </c:pt>
                <c:pt idx="116">
                  <c:v>0.10429999999999995</c:v>
                </c:pt>
                <c:pt idx="117">
                  <c:v>9.9400000000000044E-2</c:v>
                </c:pt>
                <c:pt idx="118">
                  <c:v>0.10140000000000005</c:v>
                </c:pt>
                <c:pt idx="119">
                  <c:v>0.10050000000000003</c:v>
                </c:pt>
                <c:pt idx="120">
                  <c:v>9.7500000000000031E-2</c:v>
                </c:pt>
                <c:pt idx="121">
                  <c:v>9.2899999999999983E-2</c:v>
                </c:pt>
                <c:pt idx="122">
                  <c:v>9.4500000000000028E-2</c:v>
                </c:pt>
                <c:pt idx="123">
                  <c:v>9.3899999999999983E-2</c:v>
                </c:pt>
                <c:pt idx="124">
                  <c:v>8.8300000000000045E-2</c:v>
                </c:pt>
                <c:pt idx="125">
                  <c:v>8.1600000000000006E-2</c:v>
                </c:pt>
                <c:pt idx="126">
                  <c:v>8.1300000000000039E-2</c:v>
                </c:pt>
                <c:pt idx="127">
                  <c:v>8.0999999999999961E-2</c:v>
                </c:pt>
                <c:pt idx="128">
                  <c:v>7.6099999999999945E-2</c:v>
                </c:pt>
                <c:pt idx="129">
                  <c:v>7.130000000000003E-2</c:v>
                </c:pt>
                <c:pt idx="130">
                  <c:v>7.1400000000000019E-2</c:v>
                </c:pt>
                <c:pt idx="131">
                  <c:v>6.9899999999999962E-2</c:v>
                </c:pt>
                <c:pt idx="132">
                  <c:v>6.8200000000000038E-2</c:v>
                </c:pt>
                <c:pt idx="133">
                  <c:v>6.8100000000000049E-2</c:v>
                </c:pt>
                <c:pt idx="134">
                  <c:v>6.8100000000000049E-2</c:v>
                </c:pt>
                <c:pt idx="135">
                  <c:v>7.0699999999999985E-2</c:v>
                </c:pt>
                <c:pt idx="136">
                  <c:v>6.7799999999999971E-2</c:v>
                </c:pt>
                <c:pt idx="137">
                  <c:v>6.6200000000000037E-2</c:v>
                </c:pt>
                <c:pt idx="138">
                  <c:v>6.4500000000000002E-2</c:v>
                </c:pt>
                <c:pt idx="139">
                  <c:v>6.4999999999999947E-2</c:v>
                </c:pt>
                <c:pt idx="140">
                  <c:v>6.2799999999999967E-2</c:v>
                </c:pt>
                <c:pt idx="141">
                  <c:v>5.8300000000000018E-2</c:v>
                </c:pt>
                <c:pt idx="142">
                  <c:v>6.0000000000000053E-2</c:v>
                </c:pt>
                <c:pt idx="143">
                  <c:v>6.1699999999999977E-2</c:v>
                </c:pt>
                <c:pt idx="144">
                  <c:v>5.6799999999999962E-2</c:v>
                </c:pt>
                <c:pt idx="145">
                  <c:v>5.7499999999999996E-2</c:v>
                </c:pt>
              </c:numCache>
            </c:numRef>
          </c:val>
          <c:smooth val="0"/>
          <c:extLst>
            <c:ext xmlns:c16="http://schemas.microsoft.com/office/drawing/2014/chart" uri="{C3380CC4-5D6E-409C-BE32-E72D297353CC}">
              <c16:uniqueId val="{00000000-9A88-4FA9-A920-6DE1B74FEA02}"/>
            </c:ext>
          </c:extLst>
        </c:ser>
        <c:dLbls>
          <c:showLegendKey val="0"/>
          <c:showVal val="0"/>
          <c:showCatName val="0"/>
          <c:showSerName val="0"/>
          <c:showPercent val="0"/>
          <c:showBubbleSize val="0"/>
        </c:dLbls>
        <c:smooth val="0"/>
        <c:axId val="675197512"/>
        <c:axId val="675206040"/>
      </c:lineChart>
      <c:catAx>
        <c:axId val="675197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206040"/>
        <c:crosses val="autoZero"/>
        <c:auto val="1"/>
        <c:lblAlgn val="ctr"/>
        <c:lblOffset val="100"/>
        <c:noMultiLvlLbl val="0"/>
      </c:catAx>
      <c:valAx>
        <c:axId val="67520604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19751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'[QueryResultXLS-avdminne@uconn.edu-2023-01-31_11_43_41.xlsx]Result1'!$N$1</c:f>
              <c:strCache>
                <c:ptCount val="1"/>
                <c:pt idx="0">
                  <c:v>Rent</c:v>
                </c:pt>
              </c:strCache>
            </c:strRef>
          </c:tx>
          <c:spPr>
            <a:ln w="28575" cap="rnd">
              <a:solidFill>
                <a:schemeClr val="accent1"/>
              </a:solidFill>
              <a:round/>
            </a:ln>
            <a:effectLst/>
          </c:spPr>
          <c:marker>
            <c:symbol val="none"/>
          </c:marker>
          <c:cat>
            <c:strRef>
              <c:f>'[QueryResultXLS-avdminne@uconn.edu-2023-01-31_11_43_41.xlsx]Result1'!$M$8:$M$89</c:f>
              <c:strCache>
                <c:ptCount val="82"/>
                <c:pt idx="0">
                  <c:v>20023</c:v>
                </c:pt>
                <c:pt idx="1">
                  <c:v>20024</c:v>
                </c:pt>
                <c:pt idx="2">
                  <c:v>20031</c:v>
                </c:pt>
                <c:pt idx="3">
                  <c:v>20032</c:v>
                </c:pt>
                <c:pt idx="4">
                  <c:v>20033</c:v>
                </c:pt>
                <c:pt idx="5">
                  <c:v>20034</c:v>
                </c:pt>
                <c:pt idx="6">
                  <c:v>20041</c:v>
                </c:pt>
                <c:pt idx="7">
                  <c:v>20042</c:v>
                </c:pt>
                <c:pt idx="8">
                  <c:v>20043</c:v>
                </c:pt>
                <c:pt idx="9">
                  <c:v>20044</c:v>
                </c:pt>
                <c:pt idx="10">
                  <c:v>20051</c:v>
                </c:pt>
                <c:pt idx="11">
                  <c:v>20052</c:v>
                </c:pt>
                <c:pt idx="12">
                  <c:v>20053</c:v>
                </c:pt>
                <c:pt idx="13">
                  <c:v>20054</c:v>
                </c:pt>
                <c:pt idx="14">
                  <c:v>20061</c:v>
                </c:pt>
                <c:pt idx="15">
                  <c:v>20062</c:v>
                </c:pt>
                <c:pt idx="16">
                  <c:v>20063</c:v>
                </c:pt>
                <c:pt idx="17">
                  <c:v>20064</c:v>
                </c:pt>
                <c:pt idx="18">
                  <c:v>20071</c:v>
                </c:pt>
                <c:pt idx="19">
                  <c:v>20072</c:v>
                </c:pt>
                <c:pt idx="20">
                  <c:v>20073</c:v>
                </c:pt>
                <c:pt idx="21">
                  <c:v>20074</c:v>
                </c:pt>
                <c:pt idx="22">
                  <c:v>20081</c:v>
                </c:pt>
                <c:pt idx="23">
                  <c:v>20082</c:v>
                </c:pt>
                <c:pt idx="24">
                  <c:v>20083</c:v>
                </c:pt>
                <c:pt idx="25">
                  <c:v>20084</c:v>
                </c:pt>
                <c:pt idx="26">
                  <c:v>20091</c:v>
                </c:pt>
                <c:pt idx="27">
                  <c:v>20092</c:v>
                </c:pt>
                <c:pt idx="28">
                  <c:v>20093</c:v>
                </c:pt>
                <c:pt idx="29">
                  <c:v>20094</c:v>
                </c:pt>
                <c:pt idx="30">
                  <c:v>20101</c:v>
                </c:pt>
                <c:pt idx="31">
                  <c:v>20102</c:v>
                </c:pt>
                <c:pt idx="32">
                  <c:v>20103</c:v>
                </c:pt>
                <c:pt idx="33">
                  <c:v>20104</c:v>
                </c:pt>
                <c:pt idx="34">
                  <c:v>20111</c:v>
                </c:pt>
                <c:pt idx="35">
                  <c:v>20112</c:v>
                </c:pt>
                <c:pt idx="36">
                  <c:v>20113</c:v>
                </c:pt>
                <c:pt idx="37">
                  <c:v>20114</c:v>
                </c:pt>
                <c:pt idx="38">
                  <c:v>20121</c:v>
                </c:pt>
                <c:pt idx="39">
                  <c:v>20122</c:v>
                </c:pt>
                <c:pt idx="40">
                  <c:v>20123</c:v>
                </c:pt>
                <c:pt idx="41">
                  <c:v>20124</c:v>
                </c:pt>
                <c:pt idx="42">
                  <c:v>20131</c:v>
                </c:pt>
                <c:pt idx="43">
                  <c:v>20132</c:v>
                </c:pt>
                <c:pt idx="44">
                  <c:v>20133</c:v>
                </c:pt>
                <c:pt idx="45">
                  <c:v>20134</c:v>
                </c:pt>
                <c:pt idx="46">
                  <c:v>20141</c:v>
                </c:pt>
                <c:pt idx="47">
                  <c:v>20142</c:v>
                </c:pt>
                <c:pt idx="48">
                  <c:v>20143</c:v>
                </c:pt>
                <c:pt idx="49">
                  <c:v>20144</c:v>
                </c:pt>
                <c:pt idx="50">
                  <c:v>20151</c:v>
                </c:pt>
                <c:pt idx="51">
                  <c:v>20152</c:v>
                </c:pt>
                <c:pt idx="52">
                  <c:v>20153</c:v>
                </c:pt>
                <c:pt idx="53">
                  <c:v>20154</c:v>
                </c:pt>
                <c:pt idx="54">
                  <c:v>20161</c:v>
                </c:pt>
                <c:pt idx="55">
                  <c:v>20162</c:v>
                </c:pt>
                <c:pt idx="56">
                  <c:v>20163</c:v>
                </c:pt>
                <c:pt idx="57">
                  <c:v>20164</c:v>
                </c:pt>
                <c:pt idx="58">
                  <c:v>20171</c:v>
                </c:pt>
                <c:pt idx="59">
                  <c:v>20172</c:v>
                </c:pt>
                <c:pt idx="60">
                  <c:v>20173</c:v>
                </c:pt>
                <c:pt idx="61">
                  <c:v>20174</c:v>
                </c:pt>
                <c:pt idx="62">
                  <c:v>20181</c:v>
                </c:pt>
                <c:pt idx="63">
                  <c:v>20182</c:v>
                </c:pt>
                <c:pt idx="64">
                  <c:v>20183</c:v>
                </c:pt>
                <c:pt idx="65">
                  <c:v>20184</c:v>
                </c:pt>
                <c:pt idx="66">
                  <c:v>20191</c:v>
                </c:pt>
                <c:pt idx="67">
                  <c:v>20192</c:v>
                </c:pt>
                <c:pt idx="68">
                  <c:v>20193</c:v>
                </c:pt>
                <c:pt idx="69">
                  <c:v>20194</c:v>
                </c:pt>
                <c:pt idx="70">
                  <c:v>20201</c:v>
                </c:pt>
                <c:pt idx="71">
                  <c:v>20202</c:v>
                </c:pt>
                <c:pt idx="72">
                  <c:v>20203</c:v>
                </c:pt>
                <c:pt idx="73">
                  <c:v>20204</c:v>
                </c:pt>
                <c:pt idx="74">
                  <c:v>20211</c:v>
                </c:pt>
                <c:pt idx="75">
                  <c:v>20212</c:v>
                </c:pt>
                <c:pt idx="76">
                  <c:v>20213</c:v>
                </c:pt>
                <c:pt idx="77">
                  <c:v>20214</c:v>
                </c:pt>
                <c:pt idx="78">
                  <c:v>20221</c:v>
                </c:pt>
                <c:pt idx="79">
                  <c:v>20222</c:v>
                </c:pt>
                <c:pt idx="80">
                  <c:v>20223</c:v>
                </c:pt>
                <c:pt idx="81">
                  <c:v>20224</c:v>
                </c:pt>
              </c:strCache>
            </c:strRef>
          </c:cat>
          <c:val>
            <c:numRef>
              <c:f>'[QueryResultXLS-avdminne@uconn.edu-2023-01-31_11_43_41.xlsx]Result1'!$N$8:$N$89</c:f>
              <c:numCache>
                <c:formatCode>_("$"* #,##0_);_("$"* \(#,##0\);_("$"* "-"??_);_(@_)</c:formatCode>
                <c:ptCount val="82"/>
                <c:pt idx="0">
                  <c:v>1035393.3305532389</c:v>
                </c:pt>
                <c:pt idx="1">
                  <c:v>1032004.3779020979</c:v>
                </c:pt>
                <c:pt idx="2">
                  <c:v>1089802.314195944</c:v>
                </c:pt>
                <c:pt idx="3">
                  <c:v>1091921.020082531</c:v>
                </c:pt>
                <c:pt idx="4">
                  <c:v>1061939.2488454224</c:v>
                </c:pt>
                <c:pt idx="5">
                  <c:v>1074625.6776119403</c:v>
                </c:pt>
                <c:pt idx="6">
                  <c:v>1066007.6940615058</c:v>
                </c:pt>
                <c:pt idx="7">
                  <c:v>1072140.6355818328</c:v>
                </c:pt>
                <c:pt idx="8">
                  <c:v>1081030.3532245117</c:v>
                </c:pt>
                <c:pt idx="9">
                  <c:v>1107024.5749652295</c:v>
                </c:pt>
                <c:pt idx="10">
                  <c:v>1067434.8109033448</c:v>
                </c:pt>
                <c:pt idx="11">
                  <c:v>1106917.7722642988</c:v>
                </c:pt>
                <c:pt idx="12">
                  <c:v>1075076.6473774933</c:v>
                </c:pt>
                <c:pt idx="13">
                  <c:v>1103832.2153512994</c:v>
                </c:pt>
                <c:pt idx="14">
                  <c:v>1104126.5058688147</c:v>
                </c:pt>
                <c:pt idx="15">
                  <c:v>1158893.6611947105</c:v>
                </c:pt>
                <c:pt idx="16">
                  <c:v>1148242.9231918072</c:v>
                </c:pt>
                <c:pt idx="17">
                  <c:v>1180914.4347915808</c:v>
                </c:pt>
                <c:pt idx="18">
                  <c:v>1162213.0680597015</c:v>
                </c:pt>
                <c:pt idx="19">
                  <c:v>1210175.4306126444</c:v>
                </c:pt>
                <c:pt idx="20">
                  <c:v>1207504.304238921</c:v>
                </c:pt>
                <c:pt idx="21">
                  <c:v>1243869.7413297566</c:v>
                </c:pt>
                <c:pt idx="22">
                  <c:v>1209055.1997786385</c:v>
                </c:pt>
                <c:pt idx="23">
                  <c:v>1211656.0600828729</c:v>
                </c:pt>
                <c:pt idx="24">
                  <c:v>1200119.3414798584</c:v>
                </c:pt>
                <c:pt idx="25">
                  <c:v>1190910.0946697188</c:v>
                </c:pt>
                <c:pt idx="26">
                  <c:v>1157253.8812299375</c:v>
                </c:pt>
                <c:pt idx="27">
                  <c:v>1158604.5749958104</c:v>
                </c:pt>
                <c:pt idx="28">
                  <c:v>1142426.2646512412</c:v>
                </c:pt>
                <c:pt idx="29">
                  <c:v>1151045.3874706079</c:v>
                </c:pt>
                <c:pt idx="30">
                  <c:v>1142433.8220081136</c:v>
                </c:pt>
                <c:pt idx="31">
                  <c:v>1134042.1907951229</c:v>
                </c:pt>
                <c:pt idx="32">
                  <c:v>1121748.9039548023</c:v>
                </c:pt>
                <c:pt idx="33">
                  <c:v>1118955.8339457568</c:v>
                </c:pt>
                <c:pt idx="34">
                  <c:v>1090636.1458687522</c:v>
                </c:pt>
                <c:pt idx="35">
                  <c:v>1093351.1791192479</c:v>
                </c:pt>
                <c:pt idx="36">
                  <c:v>1101481.4442431231</c:v>
                </c:pt>
                <c:pt idx="37">
                  <c:v>1098605.3241145075</c:v>
                </c:pt>
                <c:pt idx="38">
                  <c:v>1046842.2803053436</c:v>
                </c:pt>
                <c:pt idx="39">
                  <c:v>1063576.262858808</c:v>
                </c:pt>
                <c:pt idx="40">
                  <c:v>1073229.4071839082</c:v>
                </c:pt>
                <c:pt idx="41">
                  <c:v>1105270.186874632</c:v>
                </c:pt>
                <c:pt idx="42">
                  <c:v>1111812.6902157848</c:v>
                </c:pt>
                <c:pt idx="43">
                  <c:v>1151131.9949344457</c:v>
                </c:pt>
                <c:pt idx="44">
                  <c:v>1173117.7663847781</c:v>
                </c:pt>
                <c:pt idx="45">
                  <c:v>1174608.7662258702</c:v>
                </c:pt>
                <c:pt idx="46">
                  <c:v>1190178.4877900805</c:v>
                </c:pt>
                <c:pt idx="47">
                  <c:v>1225351.9905433804</c:v>
                </c:pt>
                <c:pt idx="48">
                  <c:v>1238597.3855547283</c:v>
                </c:pt>
                <c:pt idx="49">
                  <c:v>1279618.827891364</c:v>
                </c:pt>
                <c:pt idx="50">
                  <c:v>1300839.5987388496</c:v>
                </c:pt>
                <c:pt idx="51">
                  <c:v>1330110.569778048</c:v>
                </c:pt>
                <c:pt idx="52">
                  <c:v>1358461.2308276386</c:v>
                </c:pt>
                <c:pt idx="53">
                  <c:v>1370204.7629549662</c:v>
                </c:pt>
                <c:pt idx="54">
                  <c:v>1323948.9257506286</c:v>
                </c:pt>
                <c:pt idx="55">
                  <c:v>1353860.7320912767</c:v>
                </c:pt>
                <c:pt idx="56">
                  <c:v>1383460.2867233674</c:v>
                </c:pt>
                <c:pt idx="57">
                  <c:v>1395335.2564102565</c:v>
                </c:pt>
                <c:pt idx="58">
                  <c:v>1415342.0944870282</c:v>
                </c:pt>
                <c:pt idx="59">
                  <c:v>1436146.5062682217</c:v>
                </c:pt>
                <c:pt idx="60">
                  <c:v>1451709.6863322053</c:v>
                </c:pt>
                <c:pt idx="61">
                  <c:v>1469498.0661034533</c:v>
                </c:pt>
                <c:pt idx="62">
                  <c:v>1414157.5346396081</c:v>
                </c:pt>
                <c:pt idx="63">
                  <c:v>1413253.569017563</c:v>
                </c:pt>
                <c:pt idx="64">
                  <c:v>1412022.297344893</c:v>
                </c:pt>
                <c:pt idx="65">
                  <c:v>1428712.91112013</c:v>
                </c:pt>
                <c:pt idx="66">
                  <c:v>1447517.0664900662</c:v>
                </c:pt>
                <c:pt idx="67">
                  <c:v>1458924.8109764047</c:v>
                </c:pt>
                <c:pt idx="68">
                  <c:v>1471481.7331884429</c:v>
                </c:pt>
                <c:pt idx="69">
                  <c:v>1474229.3037371135</c:v>
                </c:pt>
                <c:pt idx="70">
                  <c:v>1475400.637968254</c:v>
                </c:pt>
                <c:pt idx="71">
                  <c:v>1407663.363030303</c:v>
                </c:pt>
                <c:pt idx="72">
                  <c:v>1381562.842413591</c:v>
                </c:pt>
                <c:pt idx="73">
                  <c:v>1332002.2304916554</c:v>
                </c:pt>
                <c:pt idx="74">
                  <c:v>1349257.177059883</c:v>
                </c:pt>
                <c:pt idx="75">
                  <c:v>1333989.6366024518</c:v>
                </c:pt>
                <c:pt idx="76">
                  <c:v>1377679.8723265661</c:v>
                </c:pt>
                <c:pt idx="77">
                  <c:v>1399529.7303625378</c:v>
                </c:pt>
                <c:pt idx="78">
                  <c:v>1385719.9600585529</c:v>
                </c:pt>
                <c:pt idx="79">
                  <c:v>1401585.1727447216</c:v>
                </c:pt>
                <c:pt idx="80">
                  <c:v>1410249.1182572613</c:v>
                </c:pt>
                <c:pt idx="81">
                  <c:v>1422884.4482692308</c:v>
                </c:pt>
              </c:numCache>
            </c:numRef>
          </c:val>
          <c:smooth val="0"/>
          <c:extLst>
            <c:ext xmlns:c16="http://schemas.microsoft.com/office/drawing/2014/chart" uri="{C3380CC4-5D6E-409C-BE32-E72D297353CC}">
              <c16:uniqueId val="{00000000-AB55-44A0-8422-C628C67F3DBE}"/>
            </c:ext>
          </c:extLst>
        </c:ser>
        <c:ser>
          <c:idx val="1"/>
          <c:order val="1"/>
          <c:tx>
            <c:strRef>
              <c:f>'[QueryResultXLS-avdminne@uconn.edu-2023-01-31_11_43_41.xlsx]Result1'!$O$1</c:f>
              <c:strCache>
                <c:ptCount val="1"/>
                <c:pt idx="0">
                  <c:v>NOI</c:v>
                </c:pt>
              </c:strCache>
            </c:strRef>
          </c:tx>
          <c:spPr>
            <a:ln w="28575" cap="rnd">
              <a:solidFill>
                <a:schemeClr val="accent2"/>
              </a:solidFill>
              <a:round/>
            </a:ln>
            <a:effectLst/>
          </c:spPr>
          <c:marker>
            <c:symbol val="none"/>
          </c:marker>
          <c:cat>
            <c:strRef>
              <c:f>'[QueryResultXLS-avdminne@uconn.edu-2023-01-31_11_43_41.xlsx]Result1'!$M$8:$M$89</c:f>
              <c:strCache>
                <c:ptCount val="82"/>
                <c:pt idx="0">
                  <c:v>20023</c:v>
                </c:pt>
                <c:pt idx="1">
                  <c:v>20024</c:v>
                </c:pt>
                <c:pt idx="2">
                  <c:v>20031</c:v>
                </c:pt>
                <c:pt idx="3">
                  <c:v>20032</c:v>
                </c:pt>
                <c:pt idx="4">
                  <c:v>20033</c:v>
                </c:pt>
                <c:pt idx="5">
                  <c:v>20034</c:v>
                </c:pt>
                <c:pt idx="6">
                  <c:v>20041</c:v>
                </c:pt>
                <c:pt idx="7">
                  <c:v>20042</c:v>
                </c:pt>
                <c:pt idx="8">
                  <c:v>20043</c:v>
                </c:pt>
                <c:pt idx="9">
                  <c:v>20044</c:v>
                </c:pt>
                <c:pt idx="10">
                  <c:v>20051</c:v>
                </c:pt>
                <c:pt idx="11">
                  <c:v>20052</c:v>
                </c:pt>
                <c:pt idx="12">
                  <c:v>20053</c:v>
                </c:pt>
                <c:pt idx="13">
                  <c:v>20054</c:v>
                </c:pt>
                <c:pt idx="14">
                  <c:v>20061</c:v>
                </c:pt>
                <c:pt idx="15">
                  <c:v>20062</c:v>
                </c:pt>
                <c:pt idx="16">
                  <c:v>20063</c:v>
                </c:pt>
                <c:pt idx="17">
                  <c:v>20064</c:v>
                </c:pt>
                <c:pt idx="18">
                  <c:v>20071</c:v>
                </c:pt>
                <c:pt idx="19">
                  <c:v>20072</c:v>
                </c:pt>
                <c:pt idx="20">
                  <c:v>20073</c:v>
                </c:pt>
                <c:pt idx="21">
                  <c:v>20074</c:v>
                </c:pt>
                <c:pt idx="22">
                  <c:v>20081</c:v>
                </c:pt>
                <c:pt idx="23">
                  <c:v>20082</c:v>
                </c:pt>
                <c:pt idx="24">
                  <c:v>20083</c:v>
                </c:pt>
                <c:pt idx="25">
                  <c:v>20084</c:v>
                </c:pt>
                <c:pt idx="26">
                  <c:v>20091</c:v>
                </c:pt>
                <c:pt idx="27">
                  <c:v>20092</c:v>
                </c:pt>
                <c:pt idx="28">
                  <c:v>20093</c:v>
                </c:pt>
                <c:pt idx="29">
                  <c:v>20094</c:v>
                </c:pt>
                <c:pt idx="30">
                  <c:v>20101</c:v>
                </c:pt>
                <c:pt idx="31">
                  <c:v>20102</c:v>
                </c:pt>
                <c:pt idx="32">
                  <c:v>20103</c:v>
                </c:pt>
                <c:pt idx="33">
                  <c:v>20104</c:v>
                </c:pt>
                <c:pt idx="34">
                  <c:v>20111</c:v>
                </c:pt>
                <c:pt idx="35">
                  <c:v>20112</c:v>
                </c:pt>
                <c:pt idx="36">
                  <c:v>20113</c:v>
                </c:pt>
                <c:pt idx="37">
                  <c:v>20114</c:v>
                </c:pt>
                <c:pt idx="38">
                  <c:v>20121</c:v>
                </c:pt>
                <c:pt idx="39">
                  <c:v>20122</c:v>
                </c:pt>
                <c:pt idx="40">
                  <c:v>20123</c:v>
                </c:pt>
                <c:pt idx="41">
                  <c:v>20124</c:v>
                </c:pt>
                <c:pt idx="42">
                  <c:v>20131</c:v>
                </c:pt>
                <c:pt idx="43">
                  <c:v>20132</c:v>
                </c:pt>
                <c:pt idx="44">
                  <c:v>20133</c:v>
                </c:pt>
                <c:pt idx="45">
                  <c:v>20134</c:v>
                </c:pt>
                <c:pt idx="46">
                  <c:v>20141</c:v>
                </c:pt>
                <c:pt idx="47">
                  <c:v>20142</c:v>
                </c:pt>
                <c:pt idx="48">
                  <c:v>20143</c:v>
                </c:pt>
                <c:pt idx="49">
                  <c:v>20144</c:v>
                </c:pt>
                <c:pt idx="50">
                  <c:v>20151</c:v>
                </c:pt>
                <c:pt idx="51">
                  <c:v>20152</c:v>
                </c:pt>
                <c:pt idx="52">
                  <c:v>20153</c:v>
                </c:pt>
                <c:pt idx="53">
                  <c:v>20154</c:v>
                </c:pt>
                <c:pt idx="54">
                  <c:v>20161</c:v>
                </c:pt>
                <c:pt idx="55">
                  <c:v>20162</c:v>
                </c:pt>
                <c:pt idx="56">
                  <c:v>20163</c:v>
                </c:pt>
                <c:pt idx="57">
                  <c:v>20164</c:v>
                </c:pt>
                <c:pt idx="58">
                  <c:v>20171</c:v>
                </c:pt>
                <c:pt idx="59">
                  <c:v>20172</c:v>
                </c:pt>
                <c:pt idx="60">
                  <c:v>20173</c:v>
                </c:pt>
                <c:pt idx="61">
                  <c:v>20174</c:v>
                </c:pt>
                <c:pt idx="62">
                  <c:v>20181</c:v>
                </c:pt>
                <c:pt idx="63">
                  <c:v>20182</c:v>
                </c:pt>
                <c:pt idx="64">
                  <c:v>20183</c:v>
                </c:pt>
                <c:pt idx="65">
                  <c:v>20184</c:v>
                </c:pt>
                <c:pt idx="66">
                  <c:v>20191</c:v>
                </c:pt>
                <c:pt idx="67">
                  <c:v>20192</c:v>
                </c:pt>
                <c:pt idx="68">
                  <c:v>20193</c:v>
                </c:pt>
                <c:pt idx="69">
                  <c:v>20194</c:v>
                </c:pt>
                <c:pt idx="70">
                  <c:v>20201</c:v>
                </c:pt>
                <c:pt idx="71">
                  <c:v>20202</c:v>
                </c:pt>
                <c:pt idx="72">
                  <c:v>20203</c:v>
                </c:pt>
                <c:pt idx="73">
                  <c:v>20204</c:v>
                </c:pt>
                <c:pt idx="74">
                  <c:v>20211</c:v>
                </c:pt>
                <c:pt idx="75">
                  <c:v>20212</c:v>
                </c:pt>
                <c:pt idx="76">
                  <c:v>20213</c:v>
                </c:pt>
                <c:pt idx="77">
                  <c:v>20214</c:v>
                </c:pt>
                <c:pt idx="78">
                  <c:v>20221</c:v>
                </c:pt>
                <c:pt idx="79">
                  <c:v>20222</c:v>
                </c:pt>
                <c:pt idx="80">
                  <c:v>20223</c:v>
                </c:pt>
                <c:pt idx="81">
                  <c:v>20224</c:v>
                </c:pt>
              </c:strCache>
            </c:strRef>
          </c:cat>
          <c:val>
            <c:numRef>
              <c:f>'[QueryResultXLS-avdminne@uconn.edu-2023-01-31_11_43_41.xlsx]Result1'!$O$8:$O$89</c:f>
              <c:numCache>
                <c:formatCode>_("$"* #,##0_);_("$"* \(#,##0\);_("$"* "-"??_);_(@_)</c:formatCode>
                <c:ptCount val="82"/>
                <c:pt idx="0">
                  <c:v>651316.23411547591</c:v>
                </c:pt>
                <c:pt idx="1">
                  <c:v>645824.05434782605</c:v>
                </c:pt>
                <c:pt idx="2">
                  <c:v>631012.17832076945</c:v>
                </c:pt>
                <c:pt idx="3">
                  <c:v>634094.09226115455</c:v>
                </c:pt>
                <c:pt idx="4">
                  <c:v>618528.89411468816</c:v>
                </c:pt>
                <c:pt idx="5">
                  <c:v>620802.94901477837</c:v>
                </c:pt>
                <c:pt idx="6">
                  <c:v>621668.90796635335</c:v>
                </c:pt>
                <c:pt idx="7">
                  <c:v>637523.2251822066</c:v>
                </c:pt>
                <c:pt idx="8">
                  <c:v>627061.34608695656</c:v>
                </c:pt>
                <c:pt idx="9">
                  <c:v>614575.53492292867</c:v>
                </c:pt>
                <c:pt idx="10">
                  <c:v>634755.17495265149</c:v>
                </c:pt>
                <c:pt idx="11">
                  <c:v>601333.65985946415</c:v>
                </c:pt>
                <c:pt idx="12">
                  <c:v>606937.07783380838</c:v>
                </c:pt>
                <c:pt idx="13">
                  <c:v>626233.83365160192</c:v>
                </c:pt>
                <c:pt idx="14">
                  <c:v>643526.01703111862</c:v>
                </c:pt>
                <c:pt idx="15">
                  <c:v>662226.19545004948</c:v>
                </c:pt>
                <c:pt idx="16">
                  <c:v>674103.23944207677</c:v>
                </c:pt>
                <c:pt idx="17">
                  <c:v>671098.68648040504</c:v>
                </c:pt>
                <c:pt idx="18">
                  <c:v>673749.73124771309</c:v>
                </c:pt>
                <c:pt idx="19">
                  <c:v>680827.55527593021</c:v>
                </c:pt>
                <c:pt idx="20">
                  <c:v>677456.59928379592</c:v>
                </c:pt>
                <c:pt idx="21">
                  <c:v>715426.44930835231</c:v>
                </c:pt>
                <c:pt idx="22">
                  <c:v>687815.75401606422</c:v>
                </c:pt>
                <c:pt idx="23">
                  <c:v>691908.62830990518</c:v>
                </c:pt>
                <c:pt idx="24">
                  <c:v>670262.3152677858</c:v>
                </c:pt>
                <c:pt idx="25">
                  <c:v>671870.62796246225</c:v>
                </c:pt>
                <c:pt idx="26">
                  <c:v>659646.06489869871</c:v>
                </c:pt>
                <c:pt idx="27">
                  <c:v>665384.1754042136</c:v>
                </c:pt>
                <c:pt idx="28">
                  <c:v>643472.76430649858</c:v>
                </c:pt>
                <c:pt idx="29">
                  <c:v>637845.36628562224</c:v>
                </c:pt>
                <c:pt idx="30">
                  <c:v>642744.85824954673</c:v>
                </c:pt>
                <c:pt idx="31">
                  <c:v>646759.79442795913</c:v>
                </c:pt>
                <c:pt idx="32">
                  <c:v>628347.71652633313</c:v>
                </c:pt>
                <c:pt idx="33">
                  <c:v>621870.95174089074</c:v>
                </c:pt>
                <c:pt idx="34">
                  <c:v>609071.92915270466</c:v>
                </c:pt>
                <c:pt idx="35">
                  <c:v>621246.08442274376</c:v>
                </c:pt>
                <c:pt idx="36">
                  <c:v>604126.85683464329</c:v>
                </c:pt>
                <c:pt idx="37">
                  <c:v>591787.86074289877</c:v>
                </c:pt>
                <c:pt idx="38">
                  <c:v>595135.54446946247</c:v>
                </c:pt>
                <c:pt idx="39">
                  <c:v>610039.94273188105</c:v>
                </c:pt>
                <c:pt idx="40">
                  <c:v>611308.19873556902</c:v>
                </c:pt>
                <c:pt idx="41">
                  <c:v>617775.69394773035</c:v>
                </c:pt>
                <c:pt idx="42">
                  <c:v>629926.53585851553</c:v>
                </c:pt>
                <c:pt idx="43">
                  <c:v>657592.61938301171</c:v>
                </c:pt>
                <c:pt idx="44">
                  <c:v>662720.8366301409</c:v>
                </c:pt>
                <c:pt idx="45">
                  <c:v>670013.68089344143</c:v>
                </c:pt>
                <c:pt idx="46">
                  <c:v>676717.77999425947</c:v>
                </c:pt>
                <c:pt idx="47">
                  <c:v>714341.90743593336</c:v>
                </c:pt>
                <c:pt idx="48">
                  <c:v>716067.22719665268</c:v>
                </c:pt>
                <c:pt idx="49">
                  <c:v>738412.16043613711</c:v>
                </c:pt>
                <c:pt idx="50">
                  <c:v>753715.66414104623</c:v>
                </c:pt>
                <c:pt idx="51">
                  <c:v>785016.60450437525</c:v>
                </c:pt>
                <c:pt idx="52">
                  <c:v>787891.7910724472</c:v>
                </c:pt>
                <c:pt idx="53">
                  <c:v>772150.5982006921</c:v>
                </c:pt>
                <c:pt idx="54">
                  <c:v>780622.5926532842</c:v>
                </c:pt>
                <c:pt idx="55">
                  <c:v>816530.64463484287</c:v>
                </c:pt>
                <c:pt idx="56">
                  <c:v>813697.895672229</c:v>
                </c:pt>
                <c:pt idx="57">
                  <c:v>817643.2955718555</c:v>
                </c:pt>
                <c:pt idx="58">
                  <c:v>854863.60372601205</c:v>
                </c:pt>
                <c:pt idx="59">
                  <c:v>866667.55746404128</c:v>
                </c:pt>
                <c:pt idx="60">
                  <c:v>860657.33398464764</c:v>
                </c:pt>
                <c:pt idx="61">
                  <c:v>864151.81466719811</c:v>
                </c:pt>
                <c:pt idx="62">
                  <c:v>839679.71891963459</c:v>
                </c:pt>
                <c:pt idx="63">
                  <c:v>860631.74921793537</c:v>
                </c:pt>
                <c:pt idx="64">
                  <c:v>845115.85204212693</c:v>
                </c:pt>
                <c:pt idx="65">
                  <c:v>860800.71165799827</c:v>
                </c:pt>
                <c:pt idx="66">
                  <c:v>877176.36496903829</c:v>
                </c:pt>
                <c:pt idx="67">
                  <c:v>882385.0544094583</c:v>
                </c:pt>
                <c:pt idx="68">
                  <c:v>874162.49692511756</c:v>
                </c:pt>
                <c:pt idx="69">
                  <c:v>879579.38593731087</c:v>
                </c:pt>
                <c:pt idx="70">
                  <c:v>896143.55038484314</c:v>
                </c:pt>
                <c:pt idx="71">
                  <c:v>824356.09431345353</c:v>
                </c:pt>
                <c:pt idx="72">
                  <c:v>777247.56609726907</c:v>
                </c:pt>
                <c:pt idx="73">
                  <c:v>761887.55043599952</c:v>
                </c:pt>
                <c:pt idx="74">
                  <c:v>785360.85479771229</c:v>
                </c:pt>
                <c:pt idx="75">
                  <c:v>804366.90107232973</c:v>
                </c:pt>
                <c:pt idx="76">
                  <c:v>817946.39575389051</c:v>
                </c:pt>
                <c:pt idx="77">
                  <c:v>829750.01229962695</c:v>
                </c:pt>
                <c:pt idx="78">
                  <c:v>835737.40929269011</c:v>
                </c:pt>
                <c:pt idx="79">
                  <c:v>859533.22111476678</c:v>
                </c:pt>
                <c:pt idx="80">
                  <c:v>846090.28733138379</c:v>
                </c:pt>
                <c:pt idx="81">
                  <c:v>860343.94930362119</c:v>
                </c:pt>
              </c:numCache>
            </c:numRef>
          </c:val>
          <c:smooth val="0"/>
          <c:extLst>
            <c:ext xmlns:c16="http://schemas.microsoft.com/office/drawing/2014/chart" uri="{C3380CC4-5D6E-409C-BE32-E72D297353CC}">
              <c16:uniqueId val="{00000001-AB55-44A0-8422-C628C67F3DBE}"/>
            </c:ext>
          </c:extLst>
        </c:ser>
        <c:dLbls>
          <c:showLegendKey val="0"/>
          <c:showVal val="0"/>
          <c:showCatName val="0"/>
          <c:showSerName val="0"/>
          <c:showPercent val="0"/>
          <c:showBubbleSize val="0"/>
        </c:dLbls>
        <c:smooth val="0"/>
        <c:axId val="402984240"/>
        <c:axId val="402986864"/>
      </c:lineChart>
      <c:catAx>
        <c:axId val="40298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02986864"/>
        <c:crosses val="autoZero"/>
        <c:auto val="1"/>
        <c:lblAlgn val="ctr"/>
        <c:lblOffset val="100"/>
        <c:noMultiLvlLbl val="0"/>
      </c:catAx>
      <c:valAx>
        <c:axId val="40298686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02984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capex!$E$3</c:f>
              <c:strCache>
                <c:ptCount val="1"/>
                <c:pt idx="0">
                  <c:v>Lease Commissions</c:v>
                </c:pt>
              </c:strCache>
            </c:strRef>
          </c:tx>
          <c:spPr>
            <a:solidFill>
              <a:schemeClr val="accent1"/>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capex!$E$4:$E$79</c:f>
              <c:numCache>
                <c:formatCode>_("$"* #,##0.000_);_("$"* \(#,##0.000\);_("$"* "-"??_);_(@_)</c:formatCode>
                <c:ptCount val="76"/>
                <c:pt idx="0">
                  <c:v>6.8639406337599157E-2</c:v>
                </c:pt>
                <c:pt idx="1">
                  <c:v>6.8792103831644649E-2</c:v>
                </c:pt>
                <c:pt idx="2">
                  <c:v>6.6916516162880135E-2</c:v>
                </c:pt>
                <c:pt idx="3">
                  <c:v>6.2595152776388469E-2</c:v>
                </c:pt>
                <c:pt idx="4">
                  <c:v>5.7481534093375711E-2</c:v>
                </c:pt>
                <c:pt idx="5">
                  <c:v>5.5376512263692813E-2</c:v>
                </c:pt>
                <c:pt idx="6">
                  <c:v>6.8421639244475585E-2</c:v>
                </c:pt>
                <c:pt idx="7">
                  <c:v>6.979119084963642E-2</c:v>
                </c:pt>
                <c:pt idx="8">
                  <c:v>7.2148175495920064E-2</c:v>
                </c:pt>
                <c:pt idx="9">
                  <c:v>7.7511621737001629E-2</c:v>
                </c:pt>
                <c:pt idx="10">
                  <c:v>6.6822954882309438E-2</c:v>
                </c:pt>
                <c:pt idx="11">
                  <c:v>7.2450308766675992E-2</c:v>
                </c:pt>
                <c:pt idx="12">
                  <c:v>7.7167427783162268E-2</c:v>
                </c:pt>
                <c:pt idx="13">
                  <c:v>7.9482943087088934E-2</c:v>
                </c:pt>
                <c:pt idx="14">
                  <c:v>8.6700957471691112E-2</c:v>
                </c:pt>
                <c:pt idx="15">
                  <c:v>9.1024572508554377E-2</c:v>
                </c:pt>
                <c:pt idx="16">
                  <c:v>9.5434402707445951E-2</c:v>
                </c:pt>
                <c:pt idx="17">
                  <c:v>9.7081767085736778E-2</c:v>
                </c:pt>
                <c:pt idx="18">
                  <c:v>9.6704168528593898E-2</c:v>
                </c:pt>
                <c:pt idx="19">
                  <c:v>9.8211264610112259E-2</c:v>
                </c:pt>
                <c:pt idx="20">
                  <c:v>9.5892740118037612E-2</c:v>
                </c:pt>
                <c:pt idx="21">
                  <c:v>9.222324515523693E-2</c:v>
                </c:pt>
                <c:pt idx="22">
                  <c:v>9.2956011209217579E-2</c:v>
                </c:pt>
                <c:pt idx="23">
                  <c:v>9.3020991326912134E-2</c:v>
                </c:pt>
                <c:pt idx="24">
                  <c:v>9.6370837260647435E-2</c:v>
                </c:pt>
                <c:pt idx="25">
                  <c:v>9.9826549012859561E-2</c:v>
                </c:pt>
                <c:pt idx="26">
                  <c:v>0.1003435832818662</c:v>
                </c:pt>
                <c:pt idx="27">
                  <c:v>9.6764787384573531E-2</c:v>
                </c:pt>
                <c:pt idx="28">
                  <c:v>9.7639104748835304E-2</c:v>
                </c:pt>
                <c:pt idx="29">
                  <c:v>9.9791277162405212E-2</c:v>
                </c:pt>
                <c:pt idx="30">
                  <c:v>9.9899653120731097E-2</c:v>
                </c:pt>
                <c:pt idx="31">
                  <c:v>0.10192126713612226</c:v>
                </c:pt>
                <c:pt idx="32">
                  <c:v>0.10216031727407414</c:v>
                </c:pt>
                <c:pt idx="33">
                  <c:v>9.5779771054525897E-2</c:v>
                </c:pt>
                <c:pt idx="34">
                  <c:v>9.0412906685825883E-2</c:v>
                </c:pt>
                <c:pt idx="35">
                  <c:v>8.3363013335566186E-2</c:v>
                </c:pt>
                <c:pt idx="36">
                  <c:v>8.3046651422251219E-2</c:v>
                </c:pt>
                <c:pt idx="37">
                  <c:v>8.8063158097561711E-2</c:v>
                </c:pt>
                <c:pt idx="38">
                  <c:v>9.6951465014137012E-2</c:v>
                </c:pt>
                <c:pt idx="39">
                  <c:v>0.10672030938460982</c:v>
                </c:pt>
                <c:pt idx="40">
                  <c:v>0.11620048825742552</c:v>
                </c:pt>
                <c:pt idx="41">
                  <c:v>0.11947416159354747</c:v>
                </c:pt>
                <c:pt idx="42">
                  <c:v>0.12028265003791012</c:v>
                </c:pt>
                <c:pt idx="43">
                  <c:v>0.12586298586555117</c:v>
                </c:pt>
                <c:pt idx="44">
                  <c:v>0.11992494868769932</c:v>
                </c:pt>
                <c:pt idx="45">
                  <c:v>0.11882682551598051</c:v>
                </c:pt>
                <c:pt idx="46">
                  <c:v>0.12135631029994118</c:v>
                </c:pt>
                <c:pt idx="47">
                  <c:v>0.11488105214818291</c:v>
                </c:pt>
                <c:pt idx="48">
                  <c:v>0.115651439632575</c:v>
                </c:pt>
                <c:pt idx="49">
                  <c:v>0.11450424349935165</c:v>
                </c:pt>
                <c:pt idx="50">
                  <c:v>0.11099604196193055</c:v>
                </c:pt>
                <c:pt idx="51">
                  <c:v>0.11485815635733658</c:v>
                </c:pt>
                <c:pt idx="52">
                  <c:v>0.11690509866448733</c:v>
                </c:pt>
                <c:pt idx="53">
                  <c:v>0.11815526059208953</c:v>
                </c:pt>
                <c:pt idx="54">
                  <c:v>0.120219510040943</c:v>
                </c:pt>
                <c:pt idx="55">
                  <c:v>0.12231985883083865</c:v>
                </c:pt>
                <c:pt idx="56">
                  <c:v>0.12539638340031231</c:v>
                </c:pt>
                <c:pt idx="57">
                  <c:v>0.13300075780593293</c:v>
                </c:pt>
                <c:pt idx="58">
                  <c:v>0.13907843842644657</c:v>
                </c:pt>
                <c:pt idx="59">
                  <c:v>0.1414764577546356</c:v>
                </c:pt>
                <c:pt idx="60">
                  <c:v>0.14691310095484639</c:v>
                </c:pt>
                <c:pt idx="61">
                  <c:v>0.146123414066305</c:v>
                </c:pt>
                <c:pt idx="62">
                  <c:v>0.14633131827723761</c:v>
                </c:pt>
                <c:pt idx="63">
                  <c:v>0.14580775361748999</c:v>
                </c:pt>
                <c:pt idx="64">
                  <c:v>0.1404913714889853</c:v>
                </c:pt>
                <c:pt idx="65">
                  <c:v>0.1403379795033648</c:v>
                </c:pt>
                <c:pt idx="66">
                  <c:v>0.14885955540380097</c:v>
                </c:pt>
                <c:pt idx="67">
                  <c:v>0.15360974271184358</c:v>
                </c:pt>
                <c:pt idx="68">
                  <c:v>0.16352491273047493</c:v>
                </c:pt>
                <c:pt idx="69">
                  <c:v>0.16502067758624853</c:v>
                </c:pt>
                <c:pt idx="70">
                  <c:v>0.16182987263995405</c:v>
                </c:pt>
                <c:pt idx="71">
                  <c:v>0.16327077921587543</c:v>
                </c:pt>
                <c:pt idx="72">
                  <c:v>0.16216644394689103</c:v>
                </c:pt>
                <c:pt idx="73">
                  <c:v>0.16609880540905597</c:v>
                </c:pt>
                <c:pt idx="74">
                  <c:v>0.16262456549146079</c:v>
                </c:pt>
                <c:pt idx="75">
                  <c:v>0.15985506941393496</c:v>
                </c:pt>
              </c:numCache>
            </c:numRef>
          </c:val>
          <c:extLst>
            <c:ext xmlns:c16="http://schemas.microsoft.com/office/drawing/2014/chart" uri="{C3380CC4-5D6E-409C-BE32-E72D297353CC}">
              <c16:uniqueId val="{00000000-4BE1-4D19-AF15-B02BFFE4128C}"/>
            </c:ext>
          </c:extLst>
        </c:ser>
        <c:ser>
          <c:idx val="1"/>
          <c:order val="1"/>
          <c:tx>
            <c:strRef>
              <c:f>capex!$F$3</c:f>
              <c:strCache>
                <c:ptCount val="1"/>
                <c:pt idx="0">
                  <c:v>TI</c:v>
                </c:pt>
              </c:strCache>
            </c:strRef>
          </c:tx>
          <c:spPr>
            <a:solidFill>
              <a:schemeClr val="accent3"/>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capex!$F$4:$F$79</c:f>
              <c:numCache>
                <c:formatCode>_("$"* #,##0.000_);_("$"* \(#,##0.000\);_("$"* "-"??_);_(@_)</c:formatCode>
                <c:ptCount val="76"/>
                <c:pt idx="0">
                  <c:v>0.16379703361589165</c:v>
                </c:pt>
                <c:pt idx="1">
                  <c:v>0.16267496606098258</c:v>
                </c:pt>
                <c:pt idx="2">
                  <c:v>0.15624700108894218</c:v>
                </c:pt>
                <c:pt idx="3">
                  <c:v>0.14878278636975356</c:v>
                </c:pt>
                <c:pt idx="4">
                  <c:v>0.13852199100903873</c:v>
                </c:pt>
                <c:pt idx="5">
                  <c:v>0.12595509970056562</c:v>
                </c:pt>
                <c:pt idx="6">
                  <c:v>0.12091520257399703</c:v>
                </c:pt>
                <c:pt idx="7">
                  <c:v>0.10905269315667167</c:v>
                </c:pt>
                <c:pt idx="8">
                  <c:v>0.10955827280058569</c:v>
                </c:pt>
                <c:pt idx="9">
                  <c:v>0.11611732042988811</c:v>
                </c:pt>
                <c:pt idx="10">
                  <c:v>0.13046911628320332</c:v>
                </c:pt>
                <c:pt idx="11">
                  <c:v>0.14948993460101476</c:v>
                </c:pt>
                <c:pt idx="12">
                  <c:v>0.1593081383355173</c:v>
                </c:pt>
                <c:pt idx="13">
                  <c:v>0.16794985963620304</c:v>
                </c:pt>
                <c:pt idx="14">
                  <c:v>0.18011751689790378</c:v>
                </c:pt>
                <c:pt idx="15">
                  <c:v>0.18543002496381264</c:v>
                </c:pt>
                <c:pt idx="16">
                  <c:v>0.19521329168006968</c:v>
                </c:pt>
                <c:pt idx="17">
                  <c:v>0.20850503603592851</c:v>
                </c:pt>
                <c:pt idx="18">
                  <c:v>0.20202559969662345</c:v>
                </c:pt>
                <c:pt idx="19">
                  <c:v>0.20683863389976159</c:v>
                </c:pt>
                <c:pt idx="20">
                  <c:v>0.20375094521863091</c:v>
                </c:pt>
                <c:pt idx="21">
                  <c:v>0.19360468992004257</c:v>
                </c:pt>
                <c:pt idx="22">
                  <c:v>0.20507757060086473</c:v>
                </c:pt>
                <c:pt idx="23">
                  <c:v>0.2065084576245497</c:v>
                </c:pt>
                <c:pt idx="24">
                  <c:v>0.22576706452662434</c:v>
                </c:pt>
                <c:pt idx="25">
                  <c:v>0.22447305084284175</c:v>
                </c:pt>
                <c:pt idx="26">
                  <c:v>0.21917024642009236</c:v>
                </c:pt>
                <c:pt idx="27">
                  <c:v>0.21547894991909031</c:v>
                </c:pt>
                <c:pt idx="28">
                  <c:v>0.21078758287869445</c:v>
                </c:pt>
                <c:pt idx="29">
                  <c:v>0.21326271257355697</c:v>
                </c:pt>
                <c:pt idx="30">
                  <c:v>0.21685823055449394</c:v>
                </c:pt>
                <c:pt idx="31">
                  <c:v>0.22296011040073666</c:v>
                </c:pt>
                <c:pt idx="32">
                  <c:v>0.2275904300419091</c:v>
                </c:pt>
                <c:pt idx="33">
                  <c:v>0.22804680908525346</c:v>
                </c:pt>
                <c:pt idx="34">
                  <c:v>0.21057603467714292</c:v>
                </c:pt>
                <c:pt idx="35">
                  <c:v>0.19476554708809435</c:v>
                </c:pt>
                <c:pt idx="36">
                  <c:v>0.17350996660825482</c:v>
                </c:pt>
                <c:pt idx="37">
                  <c:v>0.16862583308364651</c:v>
                </c:pt>
                <c:pt idx="38">
                  <c:v>0.17691501377419197</c:v>
                </c:pt>
                <c:pt idx="39">
                  <c:v>0.19070037054795819</c:v>
                </c:pt>
                <c:pt idx="40">
                  <c:v>0.20535065124841922</c:v>
                </c:pt>
                <c:pt idx="41">
                  <c:v>0.22130789137639448</c:v>
                </c:pt>
                <c:pt idx="42">
                  <c:v>0.2366336938054617</c:v>
                </c:pt>
                <c:pt idx="43">
                  <c:v>0.24883536383265581</c:v>
                </c:pt>
                <c:pt idx="44">
                  <c:v>0.2683869948436951</c:v>
                </c:pt>
                <c:pt idx="45">
                  <c:v>0.27340430237640473</c:v>
                </c:pt>
                <c:pt idx="46">
                  <c:v>0.27733299046990617</c:v>
                </c:pt>
                <c:pt idx="47">
                  <c:v>0.27335978329826394</c:v>
                </c:pt>
                <c:pt idx="48">
                  <c:v>0.26508263101450269</c:v>
                </c:pt>
                <c:pt idx="49">
                  <c:v>0.26009934969938175</c:v>
                </c:pt>
                <c:pt idx="50">
                  <c:v>0.25262697754375046</c:v>
                </c:pt>
                <c:pt idx="51">
                  <c:v>0.2513191172541368</c:v>
                </c:pt>
                <c:pt idx="52">
                  <c:v>0.25569624980203304</c:v>
                </c:pt>
                <c:pt idx="53">
                  <c:v>0.26161813933578476</c:v>
                </c:pt>
                <c:pt idx="54">
                  <c:v>0.26607216586043919</c:v>
                </c:pt>
                <c:pt idx="55">
                  <c:v>0.27109959368653058</c:v>
                </c:pt>
                <c:pt idx="56">
                  <c:v>0.27190241745362953</c:v>
                </c:pt>
                <c:pt idx="57">
                  <c:v>0.27536372862061831</c:v>
                </c:pt>
                <c:pt idx="58">
                  <c:v>0.28346753775798372</c:v>
                </c:pt>
                <c:pt idx="59">
                  <c:v>0.29470463082687859</c:v>
                </c:pt>
                <c:pt idx="60">
                  <c:v>0.31879439635333218</c:v>
                </c:pt>
                <c:pt idx="61">
                  <c:v>0.33142947780443244</c:v>
                </c:pt>
                <c:pt idx="62">
                  <c:v>0.32805059802367581</c:v>
                </c:pt>
                <c:pt idx="63">
                  <c:v>0.32739928325207618</c:v>
                </c:pt>
                <c:pt idx="64">
                  <c:v>0.29780003634972452</c:v>
                </c:pt>
                <c:pt idx="65">
                  <c:v>0.2931710347465879</c:v>
                </c:pt>
                <c:pt idx="66">
                  <c:v>0.30335447085754541</c:v>
                </c:pt>
                <c:pt idx="67">
                  <c:v>0.29818432014748397</c:v>
                </c:pt>
                <c:pt idx="68">
                  <c:v>0.35404615968068365</c:v>
                </c:pt>
                <c:pt idx="69">
                  <c:v>0.34872993654550949</c:v>
                </c:pt>
                <c:pt idx="70">
                  <c:v>0.37316886263048171</c:v>
                </c:pt>
                <c:pt idx="71">
                  <c:v>0.38791634438477557</c:v>
                </c:pt>
                <c:pt idx="72">
                  <c:v>0.37259781503456674</c:v>
                </c:pt>
                <c:pt idx="73">
                  <c:v>0.39550685140460634</c:v>
                </c:pt>
                <c:pt idx="74">
                  <c:v>0.42618792688962387</c:v>
                </c:pt>
                <c:pt idx="75">
                  <c:v>0.44412176289448529</c:v>
                </c:pt>
              </c:numCache>
            </c:numRef>
          </c:val>
          <c:extLst>
            <c:ext xmlns:c16="http://schemas.microsoft.com/office/drawing/2014/chart" uri="{C3380CC4-5D6E-409C-BE32-E72D297353CC}">
              <c16:uniqueId val="{00000001-4BE1-4D19-AF15-B02BFFE4128C}"/>
            </c:ext>
          </c:extLst>
        </c:ser>
        <c:ser>
          <c:idx val="2"/>
          <c:order val="2"/>
          <c:tx>
            <c:strRef>
              <c:f>capex!$G$3</c:f>
              <c:strCache>
                <c:ptCount val="1"/>
                <c:pt idx="0">
                  <c:v>Additional Acquisition Cost</c:v>
                </c:pt>
              </c:strCache>
            </c:strRef>
          </c:tx>
          <c:spPr>
            <a:solidFill>
              <a:schemeClr val="accent5"/>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capex!$G$4:$G$79</c:f>
              <c:numCache>
                <c:formatCode>_("$"* #,##0.000_);_("$"* \(#,##0.000\);_("$"* "-"??_);_(@_)</c:formatCode>
                <c:ptCount val="76"/>
                <c:pt idx="0">
                  <c:v>0.15792074246874385</c:v>
                </c:pt>
                <c:pt idx="1">
                  <c:v>0.13769618206023271</c:v>
                </c:pt>
                <c:pt idx="2">
                  <c:v>0.13341718456164936</c:v>
                </c:pt>
                <c:pt idx="3">
                  <c:v>0.16870333031154672</c:v>
                </c:pt>
                <c:pt idx="4">
                  <c:v>8.5326529620876224E-2</c:v>
                </c:pt>
                <c:pt idx="5">
                  <c:v>9.3909539562560748E-2</c:v>
                </c:pt>
                <c:pt idx="6">
                  <c:v>8.4818522182250514E-2</c:v>
                </c:pt>
                <c:pt idx="7">
                  <c:v>3.555715174840033E-2</c:v>
                </c:pt>
                <c:pt idx="8">
                  <c:v>5.8309799134294078E-2</c:v>
                </c:pt>
                <c:pt idx="9">
                  <c:v>5.2736964807608089E-2</c:v>
                </c:pt>
                <c:pt idx="10">
                  <c:v>7.0994612447844288E-2</c:v>
                </c:pt>
                <c:pt idx="11">
                  <c:v>6.7416527405186749E-2</c:v>
                </c:pt>
                <c:pt idx="12">
                  <c:v>3.5552013860044605E-2</c:v>
                </c:pt>
                <c:pt idx="13">
                  <c:v>3.2614138464555908E-2</c:v>
                </c:pt>
                <c:pt idx="14">
                  <c:v>1.4568158001737032E-2</c:v>
                </c:pt>
                <c:pt idx="15">
                  <c:v>5.8293111793830668E-3</c:v>
                </c:pt>
                <c:pt idx="16">
                  <c:v>1.7570030771405499E-2</c:v>
                </c:pt>
                <c:pt idx="17">
                  <c:v>2.2649896541580967E-2</c:v>
                </c:pt>
                <c:pt idx="18">
                  <c:v>5.465946635990207E-2</c:v>
                </c:pt>
                <c:pt idx="19">
                  <c:v>7.7383287563518782E-2</c:v>
                </c:pt>
                <c:pt idx="20">
                  <c:v>6.9732743688779422E-2</c:v>
                </c:pt>
                <c:pt idx="21">
                  <c:v>6.9000515352800038E-2</c:v>
                </c:pt>
                <c:pt idx="22">
                  <c:v>5.9037362101723605E-2</c:v>
                </c:pt>
                <c:pt idx="23">
                  <c:v>7.5916220655744215E-2</c:v>
                </c:pt>
                <c:pt idx="24">
                  <c:v>8.8870367458977959E-2</c:v>
                </c:pt>
                <c:pt idx="25">
                  <c:v>0.10312233320677307</c:v>
                </c:pt>
                <c:pt idx="26">
                  <c:v>0.10391123230273086</c:v>
                </c:pt>
                <c:pt idx="27">
                  <c:v>0.14038356369400901</c:v>
                </c:pt>
                <c:pt idx="28">
                  <c:v>0.31111278858398339</c:v>
                </c:pt>
                <c:pt idx="29">
                  <c:v>0.29831324420505467</c:v>
                </c:pt>
                <c:pt idx="30">
                  <c:v>0.29657162326162506</c:v>
                </c:pt>
                <c:pt idx="31">
                  <c:v>0.23588323872434533</c:v>
                </c:pt>
                <c:pt idx="32">
                  <c:v>8.0075262864571214E-2</c:v>
                </c:pt>
                <c:pt idx="33">
                  <c:v>7.9359710989981277E-2</c:v>
                </c:pt>
                <c:pt idx="34">
                  <c:v>4.7398918949864262E-2</c:v>
                </c:pt>
                <c:pt idx="35">
                  <c:v>2.5076732310502926E-2</c:v>
                </c:pt>
                <c:pt idx="36">
                  <c:v>6.506115411198856E-3</c:v>
                </c:pt>
                <c:pt idx="37">
                  <c:v>-4.0586714332790427E-3</c:v>
                </c:pt>
                <c:pt idx="38">
                  <c:v>-1.5533420766527776E-2</c:v>
                </c:pt>
                <c:pt idx="39">
                  <c:v>-1.4578377469561964E-2</c:v>
                </c:pt>
                <c:pt idx="40">
                  <c:v>-3.0657212373118081E-2</c:v>
                </c:pt>
                <c:pt idx="41">
                  <c:v>5.450342400249894E-2</c:v>
                </c:pt>
                <c:pt idx="42">
                  <c:v>8.5953840315959193E-2</c:v>
                </c:pt>
                <c:pt idx="43">
                  <c:v>0.13575590290182604</c:v>
                </c:pt>
                <c:pt idx="44">
                  <c:v>0.14204715396764847</c:v>
                </c:pt>
                <c:pt idx="45">
                  <c:v>7.1619339475862354E-2</c:v>
                </c:pt>
                <c:pt idx="46">
                  <c:v>6.0719361694710844E-2</c:v>
                </c:pt>
                <c:pt idx="47">
                  <c:v>5.4721103599899124E-2</c:v>
                </c:pt>
                <c:pt idx="48">
                  <c:v>7.9490114389258737E-2</c:v>
                </c:pt>
                <c:pt idx="49">
                  <c:v>8.779092544760933E-2</c:v>
                </c:pt>
                <c:pt idx="50">
                  <c:v>0.13724425364907464</c:v>
                </c:pt>
                <c:pt idx="51">
                  <c:v>0.18723335055333043</c:v>
                </c:pt>
                <c:pt idx="52">
                  <c:v>0.17291534046373702</c:v>
                </c:pt>
                <c:pt idx="53">
                  <c:v>0.16499766751200046</c:v>
                </c:pt>
                <c:pt idx="54">
                  <c:v>0.13928097200566308</c:v>
                </c:pt>
                <c:pt idx="55">
                  <c:v>8.9170569782283882E-2</c:v>
                </c:pt>
                <c:pt idx="56">
                  <c:v>9.4187302802881886E-2</c:v>
                </c:pt>
                <c:pt idx="57">
                  <c:v>0.1140030936309091</c:v>
                </c:pt>
                <c:pt idx="58">
                  <c:v>0.21463363317558379</c:v>
                </c:pt>
                <c:pt idx="59">
                  <c:v>0.30664870864838817</c:v>
                </c:pt>
                <c:pt idx="60">
                  <c:v>0.30233847612214698</c:v>
                </c:pt>
                <c:pt idx="61">
                  <c:v>0.31310814309895202</c:v>
                </c:pt>
                <c:pt idx="62">
                  <c:v>0.21285097046345872</c:v>
                </c:pt>
                <c:pt idx="63">
                  <c:v>8.2120023166150163E-2</c:v>
                </c:pt>
                <c:pt idx="64">
                  <c:v>0.107348787685747</c:v>
                </c:pt>
                <c:pt idx="65">
                  <c:v>8.8278210348965686E-2</c:v>
                </c:pt>
                <c:pt idx="66">
                  <c:v>8.4575500066358944E-2</c:v>
                </c:pt>
                <c:pt idx="67">
                  <c:v>0.11015614557614085</c:v>
                </c:pt>
                <c:pt idx="68">
                  <c:v>9.5675808665656059E-2</c:v>
                </c:pt>
                <c:pt idx="69">
                  <c:v>9.0729422411334484E-2</c:v>
                </c:pt>
                <c:pt idx="70">
                  <c:v>7.6211414013625856E-2</c:v>
                </c:pt>
                <c:pt idx="71">
                  <c:v>6.3563573874118789E-2</c:v>
                </c:pt>
                <c:pt idx="72">
                  <c:v>6.4968277948390565E-2</c:v>
                </c:pt>
                <c:pt idx="73">
                  <c:v>4.177511978304832E-2</c:v>
                </c:pt>
                <c:pt idx="74">
                  <c:v>-0.27046281090352425</c:v>
                </c:pt>
                <c:pt idx="75">
                  <c:v>-0.26516123858777146</c:v>
                </c:pt>
              </c:numCache>
            </c:numRef>
          </c:val>
          <c:extLst>
            <c:ext xmlns:c16="http://schemas.microsoft.com/office/drawing/2014/chart" uri="{C3380CC4-5D6E-409C-BE32-E72D297353CC}">
              <c16:uniqueId val="{00000002-4BE1-4D19-AF15-B02BFFE4128C}"/>
            </c:ext>
          </c:extLst>
        </c:ser>
        <c:ser>
          <c:idx val="3"/>
          <c:order val="3"/>
          <c:tx>
            <c:strRef>
              <c:f>capex!$H$3</c:f>
              <c:strCache>
                <c:ptCount val="1"/>
                <c:pt idx="0">
                  <c:v>Building Improvements</c:v>
                </c:pt>
              </c:strCache>
            </c:strRef>
          </c:tx>
          <c:spPr>
            <a:solidFill>
              <a:schemeClr val="accent1">
                <a:lumMod val="60000"/>
              </a:schemeClr>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capex!$H$4:$H$79</c:f>
              <c:numCache>
                <c:formatCode>_("$"* #,##0.000_);_("$"* \(#,##0.000\);_("$"* "-"??_);_(@_)</c:formatCode>
                <c:ptCount val="76"/>
                <c:pt idx="0">
                  <c:v>0.13379510218800583</c:v>
                </c:pt>
                <c:pt idx="1">
                  <c:v>0.14561625363508249</c:v>
                </c:pt>
                <c:pt idx="2">
                  <c:v>0.16288757104527801</c:v>
                </c:pt>
                <c:pt idx="3">
                  <c:v>0.18646167294512417</c:v>
                </c:pt>
                <c:pt idx="4">
                  <c:v>0.19896305138658665</c:v>
                </c:pt>
                <c:pt idx="5">
                  <c:v>0.16630137285194951</c:v>
                </c:pt>
                <c:pt idx="6">
                  <c:v>0.14875175555091175</c:v>
                </c:pt>
                <c:pt idx="7">
                  <c:v>0.13239798050715715</c:v>
                </c:pt>
                <c:pt idx="8">
                  <c:v>0.12520095061917763</c:v>
                </c:pt>
                <c:pt idx="9">
                  <c:v>0.14636417084291939</c:v>
                </c:pt>
                <c:pt idx="10">
                  <c:v>0.14453814131229242</c:v>
                </c:pt>
                <c:pt idx="11">
                  <c:v>0.14677436008250572</c:v>
                </c:pt>
                <c:pt idx="12">
                  <c:v>0.14862558969454709</c:v>
                </c:pt>
                <c:pt idx="13">
                  <c:v>0.1438219607762416</c:v>
                </c:pt>
                <c:pt idx="14">
                  <c:v>0.15855048306964389</c:v>
                </c:pt>
                <c:pt idx="15">
                  <c:v>0.17760441397276511</c:v>
                </c:pt>
                <c:pt idx="16">
                  <c:v>0.18861706818046461</c:v>
                </c:pt>
                <c:pt idx="17">
                  <c:v>0.23212374345881293</c:v>
                </c:pt>
                <c:pt idx="18">
                  <c:v>0.23287159166911969</c:v>
                </c:pt>
                <c:pt idx="19">
                  <c:v>0.21544098239760578</c:v>
                </c:pt>
                <c:pt idx="20">
                  <c:v>0.21922522100213557</c:v>
                </c:pt>
                <c:pt idx="21">
                  <c:v>0.18902550424607528</c:v>
                </c:pt>
                <c:pt idx="22">
                  <c:v>0.20033173901762946</c:v>
                </c:pt>
                <c:pt idx="23">
                  <c:v>0.23223175791920891</c:v>
                </c:pt>
                <c:pt idx="24">
                  <c:v>0.25221025028702604</c:v>
                </c:pt>
                <c:pt idx="25">
                  <c:v>0.25509374184216388</c:v>
                </c:pt>
                <c:pt idx="26">
                  <c:v>0.26420409367777187</c:v>
                </c:pt>
                <c:pt idx="27">
                  <c:v>0.23567685928931437</c:v>
                </c:pt>
                <c:pt idx="28">
                  <c:v>0.27460997168972906</c:v>
                </c:pt>
                <c:pt idx="29">
                  <c:v>0.31657467874968787</c:v>
                </c:pt>
                <c:pt idx="30">
                  <c:v>0.33152750668769326</c:v>
                </c:pt>
                <c:pt idx="31">
                  <c:v>0.35979860690510623</c:v>
                </c:pt>
                <c:pt idx="32">
                  <c:v>0.33279708282025189</c:v>
                </c:pt>
                <c:pt idx="33">
                  <c:v>0.30762723570249839</c:v>
                </c:pt>
                <c:pt idx="34">
                  <c:v>0.28785337336670225</c:v>
                </c:pt>
                <c:pt idx="35">
                  <c:v>0.26523695165856442</c:v>
                </c:pt>
                <c:pt idx="36">
                  <c:v>0.24300748112619694</c:v>
                </c:pt>
                <c:pt idx="37">
                  <c:v>0.22720902681893318</c:v>
                </c:pt>
                <c:pt idx="38">
                  <c:v>0.24158444680598692</c:v>
                </c:pt>
                <c:pt idx="39">
                  <c:v>0.27753059614199771</c:v>
                </c:pt>
                <c:pt idx="40">
                  <c:v>0.27271322817108667</c:v>
                </c:pt>
                <c:pt idx="41">
                  <c:v>0.22709074649857652</c:v>
                </c:pt>
                <c:pt idx="42">
                  <c:v>0.22815919354948763</c:v>
                </c:pt>
                <c:pt idx="43">
                  <c:v>0.20019167209142319</c:v>
                </c:pt>
                <c:pt idx="44">
                  <c:v>0.2279247929441689</c:v>
                </c:pt>
                <c:pt idx="45">
                  <c:v>0.26098143693820747</c:v>
                </c:pt>
                <c:pt idx="46">
                  <c:v>0.25966454920939702</c:v>
                </c:pt>
                <c:pt idx="47">
                  <c:v>0.24803701307878612</c:v>
                </c:pt>
                <c:pt idx="48">
                  <c:v>0.23744217188520278</c:v>
                </c:pt>
                <c:pt idx="49">
                  <c:v>0.23488241975332369</c:v>
                </c:pt>
                <c:pt idx="50">
                  <c:v>0.22123525708073838</c:v>
                </c:pt>
                <c:pt idx="51">
                  <c:v>0.27187677313689379</c:v>
                </c:pt>
                <c:pt idx="52">
                  <c:v>0.29257456809860016</c:v>
                </c:pt>
                <c:pt idx="53">
                  <c:v>0.30628227110779671</c:v>
                </c:pt>
                <c:pt idx="54">
                  <c:v>0.33444646945763901</c:v>
                </c:pt>
                <c:pt idx="55">
                  <c:v>0.32453876619509558</c:v>
                </c:pt>
                <c:pt idx="56">
                  <c:v>0.31774905574955659</c:v>
                </c:pt>
                <c:pt idx="57">
                  <c:v>0.34461063541708847</c:v>
                </c:pt>
                <c:pt idx="58">
                  <c:v>0.27221738497479642</c:v>
                </c:pt>
                <c:pt idx="59">
                  <c:v>0.27949506790934642</c:v>
                </c:pt>
                <c:pt idx="60">
                  <c:v>0.31787409271361544</c:v>
                </c:pt>
                <c:pt idx="61">
                  <c:v>0.31665150975654915</c:v>
                </c:pt>
                <c:pt idx="62">
                  <c:v>0.40920040360353738</c:v>
                </c:pt>
                <c:pt idx="63">
                  <c:v>0.4218320938370238</c:v>
                </c:pt>
                <c:pt idx="64">
                  <c:v>0.42445407941784924</c:v>
                </c:pt>
                <c:pt idx="65">
                  <c:v>0.4626384953428454</c:v>
                </c:pt>
                <c:pt idx="66">
                  <c:v>0.43880806720575799</c:v>
                </c:pt>
                <c:pt idx="67">
                  <c:v>0.44806230842118477</c:v>
                </c:pt>
                <c:pt idx="68">
                  <c:v>0.46236422411241607</c:v>
                </c:pt>
                <c:pt idx="69">
                  <c:v>0.39899938653082873</c:v>
                </c:pt>
                <c:pt idx="70">
                  <c:v>0.45526736680303148</c:v>
                </c:pt>
                <c:pt idx="71">
                  <c:v>0.46403211478545936</c:v>
                </c:pt>
                <c:pt idx="72">
                  <c:v>0.4703070455606656</c:v>
                </c:pt>
                <c:pt idx="73">
                  <c:v>0.44172359980484771</c:v>
                </c:pt>
                <c:pt idx="74">
                  <c:v>0.67721393030747978</c:v>
                </c:pt>
                <c:pt idx="75">
                  <c:v>0.68892092677169414</c:v>
                </c:pt>
              </c:numCache>
            </c:numRef>
          </c:val>
          <c:extLst>
            <c:ext xmlns:c16="http://schemas.microsoft.com/office/drawing/2014/chart" uri="{C3380CC4-5D6E-409C-BE32-E72D297353CC}">
              <c16:uniqueId val="{00000003-4BE1-4D19-AF15-B02BFFE4128C}"/>
            </c:ext>
          </c:extLst>
        </c:ser>
        <c:ser>
          <c:idx val="4"/>
          <c:order val="4"/>
          <c:tx>
            <c:strRef>
              <c:f>capex!$I$3</c:f>
              <c:strCache>
                <c:ptCount val="1"/>
                <c:pt idx="0">
                  <c:v>Building Expansion</c:v>
                </c:pt>
              </c:strCache>
            </c:strRef>
          </c:tx>
          <c:spPr>
            <a:solidFill>
              <a:schemeClr val="accent3">
                <a:lumMod val="60000"/>
              </a:schemeClr>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capex!$I$4:$I$79</c:f>
              <c:numCache>
                <c:formatCode>_("$"* #,##0.000_);_("$"* \(#,##0.000\);_("$"* "-"??_);_(@_)</c:formatCode>
                <c:ptCount val="76"/>
                <c:pt idx="0">
                  <c:v>8.6372067115551496E-3</c:v>
                </c:pt>
                <c:pt idx="1">
                  <c:v>1.6543611602860657E-2</c:v>
                </c:pt>
                <c:pt idx="2">
                  <c:v>6.2454639500395093E-2</c:v>
                </c:pt>
                <c:pt idx="3">
                  <c:v>6.5893962774691839E-2</c:v>
                </c:pt>
                <c:pt idx="4">
                  <c:v>6.9956195361330603E-2</c:v>
                </c:pt>
                <c:pt idx="5">
                  <c:v>7.1600188298535608E-2</c:v>
                </c:pt>
                <c:pt idx="6">
                  <c:v>4.0396922886140184E-2</c:v>
                </c:pt>
                <c:pt idx="7">
                  <c:v>4.3202274576038383E-2</c:v>
                </c:pt>
                <c:pt idx="8">
                  <c:v>5.5967493803204531E-2</c:v>
                </c:pt>
                <c:pt idx="9">
                  <c:v>7.4637856411733802E-2</c:v>
                </c:pt>
                <c:pt idx="10">
                  <c:v>7.644982310205288E-2</c:v>
                </c:pt>
                <c:pt idx="11">
                  <c:v>7.1241907719357053E-2</c:v>
                </c:pt>
                <c:pt idx="12">
                  <c:v>5.2718121523860524E-2</c:v>
                </c:pt>
                <c:pt idx="13">
                  <c:v>3.2541529096756033E-2</c:v>
                </c:pt>
                <c:pt idx="14">
                  <c:v>2.7307410989466312E-2</c:v>
                </c:pt>
                <c:pt idx="15">
                  <c:v>4.4114399874808578E-2</c:v>
                </c:pt>
                <c:pt idx="16">
                  <c:v>7.6767865248562689E-2</c:v>
                </c:pt>
                <c:pt idx="17">
                  <c:v>0.1426705527360283</c:v>
                </c:pt>
                <c:pt idx="18">
                  <c:v>0.16511669571349358</c:v>
                </c:pt>
                <c:pt idx="19">
                  <c:v>0.16560782087456039</c:v>
                </c:pt>
                <c:pt idx="20">
                  <c:v>0.15124732235863111</c:v>
                </c:pt>
                <c:pt idx="21">
                  <c:v>8.474102834080037E-2</c:v>
                </c:pt>
                <c:pt idx="22">
                  <c:v>5.9563914132574065E-2</c:v>
                </c:pt>
                <c:pt idx="23">
                  <c:v>4.069943644773448E-2</c:v>
                </c:pt>
                <c:pt idx="24">
                  <c:v>6.008962580452671E-2</c:v>
                </c:pt>
                <c:pt idx="25">
                  <c:v>6.7659344891142101E-2</c:v>
                </c:pt>
                <c:pt idx="26">
                  <c:v>7.5508067535388829E-2</c:v>
                </c:pt>
                <c:pt idx="27">
                  <c:v>8.8042364257218286E-2</c:v>
                </c:pt>
                <c:pt idx="28">
                  <c:v>7.0485506122977604E-2</c:v>
                </c:pt>
                <c:pt idx="29">
                  <c:v>8.9412588175890262E-2</c:v>
                </c:pt>
                <c:pt idx="30">
                  <c:v>7.4959506669978651E-2</c:v>
                </c:pt>
                <c:pt idx="31">
                  <c:v>7.363835240264037E-2</c:v>
                </c:pt>
                <c:pt idx="32">
                  <c:v>4.9127334627484372E-2</c:v>
                </c:pt>
                <c:pt idx="33">
                  <c:v>2.6682065389170478E-2</c:v>
                </c:pt>
                <c:pt idx="34">
                  <c:v>2.94778688857011E-2</c:v>
                </c:pt>
                <c:pt idx="35">
                  <c:v>1.9133938231839061E-2</c:v>
                </c:pt>
                <c:pt idx="36">
                  <c:v>1.0131659163913998E-2</c:v>
                </c:pt>
                <c:pt idx="37">
                  <c:v>-8.7345919835684262E-3</c:v>
                </c:pt>
                <c:pt idx="38">
                  <c:v>-1.8171214500402714E-2</c:v>
                </c:pt>
                <c:pt idx="39">
                  <c:v>-4.6557763166349395E-2</c:v>
                </c:pt>
                <c:pt idx="40">
                  <c:v>-3.4571667011927966E-2</c:v>
                </c:pt>
                <c:pt idx="41">
                  <c:v>-2.606707379593385E-2</c:v>
                </c:pt>
                <c:pt idx="42">
                  <c:v>-1.8897670728435772E-2</c:v>
                </c:pt>
                <c:pt idx="43">
                  <c:v>-7.1415648622607849E-3</c:v>
                </c:pt>
                <c:pt idx="44">
                  <c:v>1.0410753603516992E-2</c:v>
                </c:pt>
                <c:pt idx="45">
                  <c:v>2.2894735314058993E-2</c:v>
                </c:pt>
                <c:pt idx="46">
                  <c:v>1.6559616026477778E-2</c:v>
                </c:pt>
                <c:pt idx="47">
                  <c:v>3.2001164467399305E-2</c:v>
                </c:pt>
                <c:pt idx="48">
                  <c:v>2.7940531758739912E-2</c:v>
                </c:pt>
                <c:pt idx="49">
                  <c:v>4.0455151636167141E-2</c:v>
                </c:pt>
                <c:pt idx="50">
                  <c:v>4.5188091982621269E-2</c:v>
                </c:pt>
                <c:pt idx="51">
                  <c:v>4.6210519293452032E-2</c:v>
                </c:pt>
                <c:pt idx="52">
                  <c:v>3.409367232691328E-2</c:v>
                </c:pt>
                <c:pt idx="53">
                  <c:v>3.2030604325372497E-2</c:v>
                </c:pt>
                <c:pt idx="54">
                  <c:v>2.7730621703522636E-2</c:v>
                </c:pt>
                <c:pt idx="55">
                  <c:v>2.3905176925067932E-2</c:v>
                </c:pt>
                <c:pt idx="56">
                  <c:v>2.5145955018152207E-2</c:v>
                </c:pt>
                <c:pt idx="57">
                  <c:v>1.2445901372161957E-3</c:v>
                </c:pt>
                <c:pt idx="58">
                  <c:v>-1.4536238963826283E-2</c:v>
                </c:pt>
                <c:pt idx="59">
                  <c:v>-2.3909881464837236E-2</c:v>
                </c:pt>
                <c:pt idx="60">
                  <c:v>-1.5735762349486589E-2</c:v>
                </c:pt>
                <c:pt idx="61">
                  <c:v>-8.434142013382823E-3</c:v>
                </c:pt>
                <c:pt idx="62">
                  <c:v>2.4297851631874E-2</c:v>
                </c:pt>
                <c:pt idx="63">
                  <c:v>4.5391104204849694E-2</c:v>
                </c:pt>
                <c:pt idx="64">
                  <c:v>3.4673795970254634E-2</c:v>
                </c:pt>
                <c:pt idx="65">
                  <c:v>3.710518780333108E-2</c:v>
                </c:pt>
                <c:pt idx="66">
                  <c:v>4.3144345911570278E-2</c:v>
                </c:pt>
                <c:pt idx="67">
                  <c:v>4.4036418708169649E-2</c:v>
                </c:pt>
                <c:pt idx="68">
                  <c:v>3.9715641687823981E-2</c:v>
                </c:pt>
                <c:pt idx="69">
                  <c:v>0.10466079532966083</c:v>
                </c:pt>
                <c:pt idx="70">
                  <c:v>9.4888693242527369E-2</c:v>
                </c:pt>
                <c:pt idx="71">
                  <c:v>9.5497215604762362E-2</c:v>
                </c:pt>
                <c:pt idx="72">
                  <c:v>0.10248108193633099</c:v>
                </c:pt>
                <c:pt idx="73">
                  <c:v>5.3111603246448674E-2</c:v>
                </c:pt>
                <c:pt idx="74">
                  <c:v>5.6308650672896185E-2</c:v>
                </c:pt>
                <c:pt idx="75">
                  <c:v>5.3328438271104013E-2</c:v>
                </c:pt>
              </c:numCache>
            </c:numRef>
          </c:val>
          <c:extLst>
            <c:ext xmlns:c16="http://schemas.microsoft.com/office/drawing/2014/chart" uri="{C3380CC4-5D6E-409C-BE32-E72D297353CC}">
              <c16:uniqueId val="{00000004-4BE1-4D19-AF15-B02BFFE4128C}"/>
            </c:ext>
          </c:extLst>
        </c:ser>
        <c:ser>
          <c:idx val="5"/>
          <c:order val="5"/>
          <c:tx>
            <c:strRef>
              <c:f>capex!$J$3</c:f>
              <c:strCache>
                <c:ptCount val="1"/>
                <c:pt idx="0">
                  <c:v>Other</c:v>
                </c:pt>
              </c:strCache>
            </c:strRef>
          </c:tx>
          <c:spPr>
            <a:solidFill>
              <a:schemeClr val="accent5">
                <a:lumMod val="60000"/>
              </a:schemeClr>
            </a:solidFill>
            <a:ln>
              <a:noFill/>
            </a:ln>
            <a:effectLst/>
          </c:spPr>
          <c:cat>
            <c:strRef>
              <c:f>capex!$D$4:$D$79</c:f>
              <c:strCache>
                <c:ptCount val="76"/>
                <c:pt idx="0">
                  <c:v>20004</c:v>
                </c:pt>
                <c:pt idx="1">
                  <c:v>20011</c:v>
                </c:pt>
                <c:pt idx="2">
                  <c:v>20012</c:v>
                </c:pt>
                <c:pt idx="3">
                  <c:v>20013</c:v>
                </c:pt>
                <c:pt idx="4">
                  <c:v>20014</c:v>
                </c:pt>
                <c:pt idx="5">
                  <c:v>20021</c:v>
                </c:pt>
                <c:pt idx="6">
                  <c:v>20022</c:v>
                </c:pt>
                <c:pt idx="7">
                  <c:v>20023</c:v>
                </c:pt>
                <c:pt idx="8">
                  <c:v>20024</c:v>
                </c:pt>
                <c:pt idx="9">
                  <c:v>20031</c:v>
                </c:pt>
                <c:pt idx="10">
                  <c:v>20032</c:v>
                </c:pt>
                <c:pt idx="11">
                  <c:v>20033</c:v>
                </c:pt>
                <c:pt idx="12">
                  <c:v>20034</c:v>
                </c:pt>
                <c:pt idx="13">
                  <c:v>20041</c:v>
                </c:pt>
                <c:pt idx="14">
                  <c:v>20042</c:v>
                </c:pt>
                <c:pt idx="15">
                  <c:v>20043</c:v>
                </c:pt>
                <c:pt idx="16">
                  <c:v>20044</c:v>
                </c:pt>
                <c:pt idx="17">
                  <c:v>20051</c:v>
                </c:pt>
                <c:pt idx="18">
                  <c:v>20052</c:v>
                </c:pt>
                <c:pt idx="19">
                  <c:v>20053</c:v>
                </c:pt>
                <c:pt idx="20">
                  <c:v>20054</c:v>
                </c:pt>
                <c:pt idx="21">
                  <c:v>20061</c:v>
                </c:pt>
                <c:pt idx="22">
                  <c:v>20062</c:v>
                </c:pt>
                <c:pt idx="23">
                  <c:v>20063</c:v>
                </c:pt>
                <c:pt idx="24">
                  <c:v>20064</c:v>
                </c:pt>
                <c:pt idx="25">
                  <c:v>20071</c:v>
                </c:pt>
                <c:pt idx="26">
                  <c:v>20072</c:v>
                </c:pt>
                <c:pt idx="27">
                  <c:v>20073</c:v>
                </c:pt>
                <c:pt idx="28">
                  <c:v>20074</c:v>
                </c:pt>
                <c:pt idx="29">
                  <c:v>20081</c:v>
                </c:pt>
                <c:pt idx="30">
                  <c:v>20082</c:v>
                </c:pt>
                <c:pt idx="31">
                  <c:v>20083</c:v>
                </c:pt>
                <c:pt idx="32">
                  <c:v>20084</c:v>
                </c:pt>
                <c:pt idx="33">
                  <c:v>20091</c:v>
                </c:pt>
                <c:pt idx="34">
                  <c:v>20092</c:v>
                </c:pt>
                <c:pt idx="35">
                  <c:v>20093</c:v>
                </c:pt>
                <c:pt idx="36">
                  <c:v>20094</c:v>
                </c:pt>
                <c:pt idx="37">
                  <c:v>20101</c:v>
                </c:pt>
                <c:pt idx="38">
                  <c:v>20102</c:v>
                </c:pt>
                <c:pt idx="39">
                  <c:v>20103</c:v>
                </c:pt>
                <c:pt idx="40">
                  <c:v>20104</c:v>
                </c:pt>
                <c:pt idx="41">
                  <c:v>20111</c:v>
                </c:pt>
                <c:pt idx="42">
                  <c:v>20112</c:v>
                </c:pt>
                <c:pt idx="43">
                  <c:v>20113</c:v>
                </c:pt>
                <c:pt idx="44">
                  <c:v>20114</c:v>
                </c:pt>
                <c:pt idx="45">
                  <c:v>20121</c:v>
                </c:pt>
                <c:pt idx="46">
                  <c:v>20122</c:v>
                </c:pt>
                <c:pt idx="47">
                  <c:v>20123</c:v>
                </c:pt>
                <c:pt idx="48">
                  <c:v>20124</c:v>
                </c:pt>
                <c:pt idx="49">
                  <c:v>20131</c:v>
                </c:pt>
                <c:pt idx="50">
                  <c:v>20132</c:v>
                </c:pt>
                <c:pt idx="51">
                  <c:v>20133</c:v>
                </c:pt>
                <c:pt idx="52">
                  <c:v>20134</c:v>
                </c:pt>
                <c:pt idx="53">
                  <c:v>20141</c:v>
                </c:pt>
                <c:pt idx="54">
                  <c:v>20142</c:v>
                </c:pt>
                <c:pt idx="55">
                  <c:v>20143</c:v>
                </c:pt>
                <c:pt idx="56">
                  <c:v>20144</c:v>
                </c:pt>
                <c:pt idx="57">
                  <c:v>20151</c:v>
                </c:pt>
                <c:pt idx="58">
                  <c:v>20152</c:v>
                </c:pt>
                <c:pt idx="59">
                  <c:v>20153</c:v>
                </c:pt>
                <c:pt idx="60">
                  <c:v>20154</c:v>
                </c:pt>
                <c:pt idx="61">
                  <c:v>20161</c:v>
                </c:pt>
                <c:pt idx="62">
                  <c:v>20162</c:v>
                </c:pt>
                <c:pt idx="63">
                  <c:v>20163</c:v>
                </c:pt>
                <c:pt idx="64">
                  <c:v>20164</c:v>
                </c:pt>
                <c:pt idx="65">
                  <c:v>20171</c:v>
                </c:pt>
                <c:pt idx="66">
                  <c:v>20172</c:v>
                </c:pt>
                <c:pt idx="67">
                  <c:v>20173</c:v>
                </c:pt>
                <c:pt idx="68">
                  <c:v>20174</c:v>
                </c:pt>
                <c:pt idx="69">
                  <c:v>20181</c:v>
                </c:pt>
                <c:pt idx="70">
                  <c:v>20182</c:v>
                </c:pt>
                <c:pt idx="71">
                  <c:v>20183</c:v>
                </c:pt>
                <c:pt idx="72">
                  <c:v>20184</c:v>
                </c:pt>
                <c:pt idx="73">
                  <c:v>20191</c:v>
                </c:pt>
                <c:pt idx="74">
                  <c:v>20192</c:v>
                </c:pt>
                <c:pt idx="75">
                  <c:v>20193</c:v>
                </c:pt>
              </c:strCache>
            </c:strRef>
          </c:cat>
          <c:val>
            <c:numRef>
              <c:f>capex!$J$4:$J$79</c:f>
              <c:numCache>
                <c:formatCode>_("$"* #,##0.000_);_("$"* \(#,##0.000\);_("$"* "-"??_);_(@_)</c:formatCode>
                <c:ptCount val="76"/>
                <c:pt idx="0">
                  <c:v>3.3725081328792574E-2</c:v>
                </c:pt>
                <c:pt idx="1">
                  <c:v>3.3082799692949964E-2</c:v>
                </c:pt>
                <c:pt idx="2">
                  <c:v>3.178605606418114E-2</c:v>
                </c:pt>
                <c:pt idx="3">
                  <c:v>3.4479822129953569E-2</c:v>
                </c:pt>
                <c:pt idx="4">
                  <c:v>4.1670467110840569E-2</c:v>
                </c:pt>
                <c:pt idx="5">
                  <c:v>4.5225300933563445E-2</c:v>
                </c:pt>
                <c:pt idx="6">
                  <c:v>4.5193771521770218E-2</c:v>
                </c:pt>
                <c:pt idx="7">
                  <c:v>4.2116807005411643E-2</c:v>
                </c:pt>
                <c:pt idx="8">
                  <c:v>4.6060803485597809E-2</c:v>
                </c:pt>
                <c:pt idx="9">
                  <c:v>3.9756739250339963E-2</c:v>
                </c:pt>
                <c:pt idx="10">
                  <c:v>4.4765085554577096E-2</c:v>
                </c:pt>
                <c:pt idx="11">
                  <c:v>4.372238676487547E-2</c:v>
                </c:pt>
                <c:pt idx="12">
                  <c:v>3.9443356909181659E-2</c:v>
                </c:pt>
                <c:pt idx="13">
                  <c:v>5.3083917982850823E-2</c:v>
                </c:pt>
                <c:pt idx="14">
                  <c:v>5.4133592448016861E-2</c:v>
                </c:pt>
                <c:pt idx="15">
                  <c:v>5.5623958426347764E-2</c:v>
                </c:pt>
                <c:pt idx="16">
                  <c:v>4.8380176935878191E-2</c:v>
                </c:pt>
                <c:pt idx="17">
                  <c:v>3.8817478921107457E-2</c:v>
                </c:pt>
                <c:pt idx="18">
                  <c:v>3.995436800799055E-2</c:v>
                </c:pt>
                <c:pt idx="19">
                  <c:v>4.461424247043809E-2</c:v>
                </c:pt>
                <c:pt idx="20">
                  <c:v>5.3094196223811937E-2</c:v>
                </c:pt>
                <c:pt idx="21">
                  <c:v>6.475683051936354E-2</c:v>
                </c:pt>
                <c:pt idx="22">
                  <c:v>6.0053476025260441E-2</c:v>
                </c:pt>
                <c:pt idx="23">
                  <c:v>6.4660710728031728E-2</c:v>
                </c:pt>
                <c:pt idx="24">
                  <c:v>7.0172782748058479E-2</c:v>
                </c:pt>
                <c:pt idx="25">
                  <c:v>6.2478894650457098E-2</c:v>
                </c:pt>
                <c:pt idx="26">
                  <c:v>8.9923740793266788E-2</c:v>
                </c:pt>
                <c:pt idx="27">
                  <c:v>9.026651376994306E-2</c:v>
                </c:pt>
                <c:pt idx="28">
                  <c:v>9.0021532600609425E-2</c:v>
                </c:pt>
                <c:pt idx="29">
                  <c:v>9.8654577350487827E-2</c:v>
                </c:pt>
                <c:pt idx="30">
                  <c:v>8.4146001207137347E-2</c:v>
                </c:pt>
                <c:pt idx="31">
                  <c:v>9.6069825199374903E-2</c:v>
                </c:pt>
                <c:pt idx="32">
                  <c:v>0.10015056612839014</c:v>
                </c:pt>
                <c:pt idx="33">
                  <c:v>8.8368339609540478E-2</c:v>
                </c:pt>
                <c:pt idx="34">
                  <c:v>0.11648642347824845</c:v>
                </c:pt>
                <c:pt idx="35">
                  <c:v>0.11254249435712996</c:v>
                </c:pt>
                <c:pt idx="36">
                  <c:v>8.9610266218137849E-2</c:v>
                </c:pt>
                <c:pt idx="37">
                  <c:v>8.69002450477213E-2</c:v>
                </c:pt>
                <c:pt idx="38">
                  <c:v>3.9179754340871793E-2</c:v>
                </c:pt>
                <c:pt idx="39">
                  <c:v>3.5427530482277148E-2</c:v>
                </c:pt>
                <c:pt idx="40">
                  <c:v>5.6204012484929504E-2</c:v>
                </c:pt>
                <c:pt idx="41">
                  <c:v>5.1685154123538066E-2</c:v>
                </c:pt>
                <c:pt idx="42">
                  <c:v>5.0057543367950291E-2</c:v>
                </c:pt>
                <c:pt idx="43">
                  <c:v>4.1284422196631351E-2</c:v>
                </c:pt>
                <c:pt idx="44">
                  <c:v>3.5412158365743976E-2</c:v>
                </c:pt>
                <c:pt idx="45">
                  <c:v>4.8149869087141701E-2</c:v>
                </c:pt>
                <c:pt idx="46">
                  <c:v>6.12434622522674E-2</c:v>
                </c:pt>
                <c:pt idx="47">
                  <c:v>5.788500449121347E-2</c:v>
                </c:pt>
                <c:pt idx="48">
                  <c:v>7.1646257702166219E-2</c:v>
                </c:pt>
                <c:pt idx="49">
                  <c:v>6.4989220878578335E-2</c:v>
                </c:pt>
                <c:pt idx="50">
                  <c:v>7.1113854922040823E-2</c:v>
                </c:pt>
                <c:pt idx="51">
                  <c:v>6.9709986167488983E-2</c:v>
                </c:pt>
                <c:pt idx="52">
                  <c:v>4.4841734412333405E-2</c:v>
                </c:pt>
                <c:pt idx="53">
                  <c:v>6.3093757614404805E-2</c:v>
                </c:pt>
                <c:pt idx="54">
                  <c:v>4.5984106936822818E-2</c:v>
                </c:pt>
                <c:pt idx="55">
                  <c:v>5.9940487842427406E-2</c:v>
                </c:pt>
                <c:pt idx="56">
                  <c:v>6.9844064506333209E-2</c:v>
                </c:pt>
                <c:pt idx="57">
                  <c:v>5.3931705497527793E-2</c:v>
                </c:pt>
                <c:pt idx="58">
                  <c:v>4.6759292439385078E-2</c:v>
                </c:pt>
                <c:pt idx="59">
                  <c:v>3.459415621615812E-2</c:v>
                </c:pt>
                <c:pt idx="60">
                  <c:v>3.59044309422532E-2</c:v>
                </c:pt>
                <c:pt idx="61">
                  <c:v>4.1039686534669891E-2</c:v>
                </c:pt>
                <c:pt idx="62">
                  <c:v>6.091461227722246E-2</c:v>
                </c:pt>
                <c:pt idx="63">
                  <c:v>8.2054546428051878E-2</c:v>
                </c:pt>
                <c:pt idx="64">
                  <c:v>7.7794509731378178E-2</c:v>
                </c:pt>
                <c:pt idx="65">
                  <c:v>8.6239732923237819E-2</c:v>
                </c:pt>
                <c:pt idx="66">
                  <c:v>0.10127544113729092</c:v>
                </c:pt>
                <c:pt idx="67">
                  <c:v>0.14081325176186565</c:v>
                </c:pt>
                <c:pt idx="68">
                  <c:v>0.17866506864115794</c:v>
                </c:pt>
                <c:pt idx="69">
                  <c:v>0.17151793067384852</c:v>
                </c:pt>
                <c:pt idx="70">
                  <c:v>0.15700082950707908</c:v>
                </c:pt>
                <c:pt idx="71">
                  <c:v>0.11425124309874328</c:v>
                </c:pt>
                <c:pt idx="72">
                  <c:v>9.1264473626446574E-2</c:v>
                </c:pt>
                <c:pt idx="73">
                  <c:v>0.15887636081627338</c:v>
                </c:pt>
                <c:pt idx="74">
                  <c:v>0.19693335582582983</c:v>
                </c:pt>
                <c:pt idx="75">
                  <c:v>0.1890048318616436</c:v>
                </c:pt>
              </c:numCache>
            </c:numRef>
          </c:val>
          <c:extLst>
            <c:ext xmlns:c16="http://schemas.microsoft.com/office/drawing/2014/chart" uri="{C3380CC4-5D6E-409C-BE32-E72D297353CC}">
              <c16:uniqueId val="{00000005-4BE1-4D19-AF15-B02BFFE4128C}"/>
            </c:ext>
          </c:extLst>
        </c:ser>
        <c:dLbls>
          <c:showLegendKey val="0"/>
          <c:showVal val="0"/>
          <c:showCatName val="0"/>
          <c:showSerName val="0"/>
          <c:showPercent val="0"/>
          <c:showBubbleSize val="0"/>
        </c:dLbls>
        <c:axId val="627941488"/>
        <c:axId val="627944768"/>
      </c:areaChart>
      <c:catAx>
        <c:axId val="62794148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7944768"/>
        <c:crosses val="autoZero"/>
        <c:auto val="1"/>
        <c:lblAlgn val="ctr"/>
        <c:lblOffset val="100"/>
        <c:noMultiLvlLbl val="0"/>
      </c:catAx>
      <c:valAx>
        <c:axId val="62794476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00_);_(&quot;$&quot;* \(#,##0.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27941488"/>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capex!$P$7</c:f>
              <c:strCache>
                <c:ptCount val="1"/>
                <c:pt idx="0">
                  <c:v>% of NOI (left axis)</c:v>
                </c:pt>
              </c:strCache>
            </c:strRef>
          </c:tx>
          <c:spPr>
            <a:ln w="25400" cap="rnd">
              <a:solidFill>
                <a:schemeClr val="accent1"/>
              </a:solidFill>
              <a:prstDash val="sysDash"/>
              <a:round/>
            </a:ln>
            <a:effectLst/>
          </c:spPr>
          <c:marker>
            <c:symbol val="none"/>
          </c:marker>
          <c:cat>
            <c:strRef>
              <c:f>capex!$O$8:$O$171</c:f>
              <c:strCache>
                <c:ptCount val="164"/>
                <c:pt idx="0">
                  <c:v>19784</c:v>
                </c:pt>
                <c:pt idx="1">
                  <c:v>19791</c:v>
                </c:pt>
                <c:pt idx="2">
                  <c:v>19792</c:v>
                </c:pt>
                <c:pt idx="3">
                  <c:v>19793</c:v>
                </c:pt>
                <c:pt idx="4">
                  <c:v>19794</c:v>
                </c:pt>
                <c:pt idx="5">
                  <c:v>19801</c:v>
                </c:pt>
                <c:pt idx="6">
                  <c:v>19802</c:v>
                </c:pt>
                <c:pt idx="7">
                  <c:v>19803</c:v>
                </c:pt>
                <c:pt idx="8">
                  <c:v>19804</c:v>
                </c:pt>
                <c:pt idx="9">
                  <c:v>19811</c:v>
                </c:pt>
                <c:pt idx="10">
                  <c:v>19812</c:v>
                </c:pt>
                <c:pt idx="11">
                  <c:v>19813</c:v>
                </c:pt>
                <c:pt idx="12">
                  <c:v>19814</c:v>
                </c:pt>
                <c:pt idx="13">
                  <c:v>19821</c:v>
                </c:pt>
                <c:pt idx="14">
                  <c:v>19822</c:v>
                </c:pt>
                <c:pt idx="15">
                  <c:v>19823</c:v>
                </c:pt>
                <c:pt idx="16">
                  <c:v>19824</c:v>
                </c:pt>
                <c:pt idx="17">
                  <c:v>19831</c:v>
                </c:pt>
                <c:pt idx="18">
                  <c:v>19832</c:v>
                </c:pt>
                <c:pt idx="19">
                  <c:v>19833</c:v>
                </c:pt>
                <c:pt idx="20">
                  <c:v>19834</c:v>
                </c:pt>
                <c:pt idx="21">
                  <c:v>19841</c:v>
                </c:pt>
                <c:pt idx="22">
                  <c:v>19842</c:v>
                </c:pt>
                <c:pt idx="23">
                  <c:v>19843</c:v>
                </c:pt>
                <c:pt idx="24">
                  <c:v>19844</c:v>
                </c:pt>
                <c:pt idx="25">
                  <c:v>19851</c:v>
                </c:pt>
                <c:pt idx="26">
                  <c:v>19852</c:v>
                </c:pt>
                <c:pt idx="27">
                  <c:v>19853</c:v>
                </c:pt>
                <c:pt idx="28">
                  <c:v>19854</c:v>
                </c:pt>
                <c:pt idx="29">
                  <c:v>19861</c:v>
                </c:pt>
                <c:pt idx="30">
                  <c:v>19862</c:v>
                </c:pt>
                <c:pt idx="31">
                  <c:v>19863</c:v>
                </c:pt>
                <c:pt idx="32">
                  <c:v>19864</c:v>
                </c:pt>
                <c:pt idx="33">
                  <c:v>19871</c:v>
                </c:pt>
                <c:pt idx="34">
                  <c:v>19872</c:v>
                </c:pt>
                <c:pt idx="35">
                  <c:v>19873</c:v>
                </c:pt>
                <c:pt idx="36">
                  <c:v>19874</c:v>
                </c:pt>
                <c:pt idx="37">
                  <c:v>19881</c:v>
                </c:pt>
                <c:pt idx="38">
                  <c:v>19882</c:v>
                </c:pt>
                <c:pt idx="39">
                  <c:v>19883</c:v>
                </c:pt>
                <c:pt idx="40">
                  <c:v>19884</c:v>
                </c:pt>
                <c:pt idx="41">
                  <c:v>19891</c:v>
                </c:pt>
                <c:pt idx="42">
                  <c:v>19892</c:v>
                </c:pt>
                <c:pt idx="43">
                  <c:v>19893</c:v>
                </c:pt>
                <c:pt idx="44">
                  <c:v>19894</c:v>
                </c:pt>
                <c:pt idx="45">
                  <c:v>19901</c:v>
                </c:pt>
                <c:pt idx="46">
                  <c:v>19902</c:v>
                </c:pt>
                <c:pt idx="47">
                  <c:v>19903</c:v>
                </c:pt>
                <c:pt idx="48">
                  <c:v>19904</c:v>
                </c:pt>
                <c:pt idx="49">
                  <c:v>19911</c:v>
                </c:pt>
                <c:pt idx="50">
                  <c:v>19912</c:v>
                </c:pt>
                <c:pt idx="51">
                  <c:v>19913</c:v>
                </c:pt>
                <c:pt idx="52">
                  <c:v>19914</c:v>
                </c:pt>
                <c:pt idx="53">
                  <c:v>19921</c:v>
                </c:pt>
                <c:pt idx="54">
                  <c:v>19922</c:v>
                </c:pt>
                <c:pt idx="55">
                  <c:v>19923</c:v>
                </c:pt>
                <c:pt idx="56">
                  <c:v>19924</c:v>
                </c:pt>
                <c:pt idx="57">
                  <c:v>19931</c:v>
                </c:pt>
                <c:pt idx="58">
                  <c:v>19932</c:v>
                </c:pt>
                <c:pt idx="59">
                  <c:v>19933</c:v>
                </c:pt>
                <c:pt idx="60">
                  <c:v>19934</c:v>
                </c:pt>
                <c:pt idx="61">
                  <c:v>19941</c:v>
                </c:pt>
                <c:pt idx="62">
                  <c:v>19942</c:v>
                </c:pt>
                <c:pt idx="63">
                  <c:v>19943</c:v>
                </c:pt>
                <c:pt idx="64">
                  <c:v>19944</c:v>
                </c:pt>
                <c:pt idx="65">
                  <c:v>19951</c:v>
                </c:pt>
                <c:pt idx="66">
                  <c:v>19952</c:v>
                </c:pt>
                <c:pt idx="67">
                  <c:v>19953</c:v>
                </c:pt>
                <c:pt idx="68">
                  <c:v>19954</c:v>
                </c:pt>
                <c:pt idx="69">
                  <c:v>19961</c:v>
                </c:pt>
                <c:pt idx="70">
                  <c:v>19962</c:v>
                </c:pt>
                <c:pt idx="71">
                  <c:v>19963</c:v>
                </c:pt>
                <c:pt idx="72">
                  <c:v>19964</c:v>
                </c:pt>
                <c:pt idx="73">
                  <c:v>19971</c:v>
                </c:pt>
                <c:pt idx="74">
                  <c:v>19972</c:v>
                </c:pt>
                <c:pt idx="75">
                  <c:v>19973</c:v>
                </c:pt>
                <c:pt idx="76">
                  <c:v>19974</c:v>
                </c:pt>
                <c:pt idx="77">
                  <c:v>19981</c:v>
                </c:pt>
                <c:pt idx="78">
                  <c:v>19982</c:v>
                </c:pt>
                <c:pt idx="79">
                  <c:v>19983</c:v>
                </c:pt>
                <c:pt idx="80">
                  <c:v>19984</c:v>
                </c:pt>
                <c:pt idx="81">
                  <c:v>19991</c:v>
                </c:pt>
                <c:pt idx="82">
                  <c:v>19992</c:v>
                </c:pt>
                <c:pt idx="83">
                  <c:v>19993</c:v>
                </c:pt>
                <c:pt idx="84">
                  <c:v>19994</c:v>
                </c:pt>
                <c:pt idx="85">
                  <c:v>20001</c:v>
                </c:pt>
                <c:pt idx="86">
                  <c:v>20002</c:v>
                </c:pt>
                <c:pt idx="87">
                  <c:v>20003</c:v>
                </c:pt>
                <c:pt idx="88">
                  <c:v>20004</c:v>
                </c:pt>
                <c:pt idx="89">
                  <c:v>20011</c:v>
                </c:pt>
                <c:pt idx="90">
                  <c:v>20012</c:v>
                </c:pt>
                <c:pt idx="91">
                  <c:v>20013</c:v>
                </c:pt>
                <c:pt idx="92">
                  <c:v>20014</c:v>
                </c:pt>
                <c:pt idx="93">
                  <c:v>20021</c:v>
                </c:pt>
                <c:pt idx="94">
                  <c:v>20022</c:v>
                </c:pt>
                <c:pt idx="95">
                  <c:v>20023</c:v>
                </c:pt>
                <c:pt idx="96">
                  <c:v>20024</c:v>
                </c:pt>
                <c:pt idx="97">
                  <c:v>20031</c:v>
                </c:pt>
                <c:pt idx="98">
                  <c:v>20032</c:v>
                </c:pt>
                <c:pt idx="99">
                  <c:v>20033</c:v>
                </c:pt>
                <c:pt idx="100">
                  <c:v>20034</c:v>
                </c:pt>
                <c:pt idx="101">
                  <c:v>20041</c:v>
                </c:pt>
                <c:pt idx="102">
                  <c:v>20042</c:v>
                </c:pt>
                <c:pt idx="103">
                  <c:v>20043</c:v>
                </c:pt>
                <c:pt idx="104">
                  <c:v>20044</c:v>
                </c:pt>
                <c:pt idx="105">
                  <c:v>20051</c:v>
                </c:pt>
                <c:pt idx="106">
                  <c:v>20052</c:v>
                </c:pt>
                <c:pt idx="107">
                  <c:v>20053</c:v>
                </c:pt>
                <c:pt idx="108">
                  <c:v>20054</c:v>
                </c:pt>
                <c:pt idx="109">
                  <c:v>20061</c:v>
                </c:pt>
                <c:pt idx="110">
                  <c:v>20062</c:v>
                </c:pt>
                <c:pt idx="111">
                  <c:v>20063</c:v>
                </c:pt>
                <c:pt idx="112">
                  <c:v>20064</c:v>
                </c:pt>
                <c:pt idx="113">
                  <c:v>20071</c:v>
                </c:pt>
                <c:pt idx="114">
                  <c:v>20072</c:v>
                </c:pt>
                <c:pt idx="115">
                  <c:v>20073</c:v>
                </c:pt>
                <c:pt idx="116">
                  <c:v>20074</c:v>
                </c:pt>
                <c:pt idx="117">
                  <c:v>20081</c:v>
                </c:pt>
                <c:pt idx="118">
                  <c:v>20082</c:v>
                </c:pt>
                <c:pt idx="119">
                  <c:v>20083</c:v>
                </c:pt>
                <c:pt idx="120">
                  <c:v>20084</c:v>
                </c:pt>
                <c:pt idx="121">
                  <c:v>20091</c:v>
                </c:pt>
                <c:pt idx="122">
                  <c:v>20092</c:v>
                </c:pt>
                <c:pt idx="123">
                  <c:v>20093</c:v>
                </c:pt>
                <c:pt idx="124">
                  <c:v>20094</c:v>
                </c:pt>
                <c:pt idx="125">
                  <c:v>20101</c:v>
                </c:pt>
                <c:pt idx="126">
                  <c:v>20102</c:v>
                </c:pt>
                <c:pt idx="127">
                  <c:v>20103</c:v>
                </c:pt>
                <c:pt idx="128">
                  <c:v>20104</c:v>
                </c:pt>
                <c:pt idx="129">
                  <c:v>20111</c:v>
                </c:pt>
                <c:pt idx="130">
                  <c:v>20112</c:v>
                </c:pt>
                <c:pt idx="131">
                  <c:v>20113</c:v>
                </c:pt>
                <c:pt idx="132">
                  <c:v>20114</c:v>
                </c:pt>
                <c:pt idx="133">
                  <c:v>20121</c:v>
                </c:pt>
                <c:pt idx="134">
                  <c:v>20122</c:v>
                </c:pt>
                <c:pt idx="135">
                  <c:v>20123</c:v>
                </c:pt>
                <c:pt idx="136">
                  <c:v>20124</c:v>
                </c:pt>
                <c:pt idx="137">
                  <c:v>20131</c:v>
                </c:pt>
                <c:pt idx="138">
                  <c:v>20132</c:v>
                </c:pt>
                <c:pt idx="139">
                  <c:v>20133</c:v>
                </c:pt>
                <c:pt idx="140">
                  <c:v>20134</c:v>
                </c:pt>
                <c:pt idx="141">
                  <c:v>20141</c:v>
                </c:pt>
                <c:pt idx="142">
                  <c:v>20142</c:v>
                </c:pt>
                <c:pt idx="143">
                  <c:v>20143</c:v>
                </c:pt>
                <c:pt idx="144">
                  <c:v>20144</c:v>
                </c:pt>
                <c:pt idx="145">
                  <c:v>20151</c:v>
                </c:pt>
                <c:pt idx="146">
                  <c:v>20152</c:v>
                </c:pt>
                <c:pt idx="147">
                  <c:v>20153</c:v>
                </c:pt>
                <c:pt idx="148">
                  <c:v>20154</c:v>
                </c:pt>
                <c:pt idx="149">
                  <c:v>20161</c:v>
                </c:pt>
                <c:pt idx="150">
                  <c:v>20162</c:v>
                </c:pt>
                <c:pt idx="151">
                  <c:v>20163</c:v>
                </c:pt>
                <c:pt idx="152">
                  <c:v>20164</c:v>
                </c:pt>
                <c:pt idx="153">
                  <c:v>20171</c:v>
                </c:pt>
                <c:pt idx="154">
                  <c:v>20172</c:v>
                </c:pt>
                <c:pt idx="155">
                  <c:v>20173</c:v>
                </c:pt>
                <c:pt idx="156">
                  <c:v>20174</c:v>
                </c:pt>
                <c:pt idx="157">
                  <c:v>20181</c:v>
                </c:pt>
                <c:pt idx="158">
                  <c:v>20182</c:v>
                </c:pt>
                <c:pt idx="159">
                  <c:v>20183</c:v>
                </c:pt>
                <c:pt idx="160">
                  <c:v>20184</c:v>
                </c:pt>
                <c:pt idx="161">
                  <c:v>20191</c:v>
                </c:pt>
                <c:pt idx="162">
                  <c:v>20192</c:v>
                </c:pt>
                <c:pt idx="163">
                  <c:v>20193</c:v>
                </c:pt>
              </c:strCache>
            </c:strRef>
          </c:cat>
          <c:val>
            <c:numRef>
              <c:f>capex!$P$8:$P$171</c:f>
              <c:numCache>
                <c:formatCode>0.0%</c:formatCode>
                <c:ptCount val="164"/>
                <c:pt idx="0">
                  <c:v>0.15641948791221988</c:v>
                </c:pt>
                <c:pt idx="1">
                  <c:v>0.17793711134703497</c:v>
                </c:pt>
                <c:pt idx="2">
                  <c:v>0.13642604104415795</c:v>
                </c:pt>
                <c:pt idx="3">
                  <c:v>0.15729758822124221</c:v>
                </c:pt>
                <c:pt idx="4">
                  <c:v>0.19747144713029002</c:v>
                </c:pt>
                <c:pt idx="5">
                  <c:v>0.19312096569150045</c:v>
                </c:pt>
                <c:pt idx="6">
                  <c:v>0.22445615988302237</c:v>
                </c:pt>
                <c:pt idx="7">
                  <c:v>0.25010047866765461</c:v>
                </c:pt>
                <c:pt idx="8">
                  <c:v>0.21580168205684191</c:v>
                </c:pt>
                <c:pt idx="9">
                  <c:v>0.24323976844613387</c:v>
                </c:pt>
                <c:pt idx="10">
                  <c:v>0.26835453560040634</c:v>
                </c:pt>
                <c:pt idx="11">
                  <c:v>0.38596639637534047</c:v>
                </c:pt>
                <c:pt idx="12">
                  <c:v>0.4579808222709757</c:v>
                </c:pt>
                <c:pt idx="13">
                  <c:v>0.49609625012569225</c:v>
                </c:pt>
                <c:pt idx="14">
                  <c:v>0.58309924493852172</c:v>
                </c:pt>
                <c:pt idx="15">
                  <c:v>0.49825456375550436</c:v>
                </c:pt>
                <c:pt idx="16">
                  <c:v>0.45819927971295327</c:v>
                </c:pt>
                <c:pt idx="17">
                  <c:v>0.44723085149709618</c:v>
                </c:pt>
                <c:pt idx="18">
                  <c:v>0.32949901061737236</c:v>
                </c:pt>
                <c:pt idx="19">
                  <c:v>0.29083283030154694</c:v>
                </c:pt>
                <c:pt idx="20">
                  <c:v>0.3132094531567956</c:v>
                </c:pt>
                <c:pt idx="21">
                  <c:v>0.27588877911706333</c:v>
                </c:pt>
                <c:pt idx="22">
                  <c:v>0.32452404098788379</c:v>
                </c:pt>
                <c:pt idx="23">
                  <c:v>0.3461458043110105</c:v>
                </c:pt>
                <c:pt idx="24">
                  <c:v>0.36525576726447639</c:v>
                </c:pt>
                <c:pt idx="25">
                  <c:v>0.37419191101097837</c:v>
                </c:pt>
                <c:pt idx="26">
                  <c:v>0.34827692174767139</c:v>
                </c:pt>
                <c:pt idx="27">
                  <c:v>0.34640673577733161</c:v>
                </c:pt>
                <c:pt idx="28">
                  <c:v>0.31892832167533225</c:v>
                </c:pt>
                <c:pt idx="29">
                  <c:v>0.35002540344616417</c:v>
                </c:pt>
                <c:pt idx="30">
                  <c:v>0.36899160703110745</c:v>
                </c:pt>
                <c:pt idx="31">
                  <c:v>0.42008221264346879</c:v>
                </c:pt>
                <c:pt idx="32">
                  <c:v>0.43487157581361474</c:v>
                </c:pt>
                <c:pt idx="33">
                  <c:v>0.40996354313610489</c:v>
                </c:pt>
                <c:pt idx="34">
                  <c:v>0.39021983971549357</c:v>
                </c:pt>
                <c:pt idx="35">
                  <c:v>0.3454754277542974</c:v>
                </c:pt>
                <c:pt idx="36">
                  <c:v>0.34316304729380542</c:v>
                </c:pt>
                <c:pt idx="37">
                  <c:v>0.36856493813024005</c:v>
                </c:pt>
                <c:pt idx="38">
                  <c:v>0.38194460747972225</c:v>
                </c:pt>
                <c:pt idx="39">
                  <c:v>0.39385743167360687</c:v>
                </c:pt>
                <c:pt idx="40">
                  <c:v>0.39735624343950027</c:v>
                </c:pt>
                <c:pt idx="41">
                  <c:v>0.37406031837963089</c:v>
                </c:pt>
                <c:pt idx="42">
                  <c:v>0.37098966183228349</c:v>
                </c:pt>
                <c:pt idx="43">
                  <c:v>0.36882430915607578</c:v>
                </c:pt>
                <c:pt idx="44">
                  <c:v>0.44210587841597859</c:v>
                </c:pt>
                <c:pt idx="45">
                  <c:v>0.44361544489351601</c:v>
                </c:pt>
                <c:pt idx="46">
                  <c:v>0.49261479518182</c:v>
                </c:pt>
                <c:pt idx="47">
                  <c:v>0.51527938913084714</c:v>
                </c:pt>
                <c:pt idx="48">
                  <c:v>0.43723423109313742</c:v>
                </c:pt>
                <c:pt idx="49">
                  <c:v>0.43092175213606421</c:v>
                </c:pt>
                <c:pt idx="50">
                  <c:v>0.36789066707464646</c:v>
                </c:pt>
                <c:pt idx="51">
                  <c:v>0.33246783743730729</c:v>
                </c:pt>
                <c:pt idx="52">
                  <c:v>0.32318118390258155</c:v>
                </c:pt>
                <c:pt idx="53">
                  <c:v>0.34512947357048712</c:v>
                </c:pt>
                <c:pt idx="54">
                  <c:v>0.33514775946259268</c:v>
                </c:pt>
                <c:pt idx="55">
                  <c:v>0.3341027303884998</c:v>
                </c:pt>
                <c:pt idx="56">
                  <c:v>0.34156718852187684</c:v>
                </c:pt>
                <c:pt idx="57">
                  <c:v>0.29768748262005285</c:v>
                </c:pt>
                <c:pt idx="58">
                  <c:v>0.31305591237664104</c:v>
                </c:pt>
                <c:pt idx="59">
                  <c:v>0.34437779846323346</c:v>
                </c:pt>
                <c:pt idx="60">
                  <c:v>0.35200244344473003</c:v>
                </c:pt>
                <c:pt idx="61">
                  <c:v>0.40064080199331487</c:v>
                </c:pt>
                <c:pt idx="62">
                  <c:v>0.39757441493219814</c:v>
                </c:pt>
                <c:pt idx="63">
                  <c:v>0.36293989433610258</c:v>
                </c:pt>
                <c:pt idx="64">
                  <c:v>0.35226198242711881</c:v>
                </c:pt>
                <c:pt idx="65">
                  <c:v>0.30989948799926448</c:v>
                </c:pt>
                <c:pt idx="66">
                  <c:v>0.293845495109058</c:v>
                </c:pt>
                <c:pt idx="67">
                  <c:v>0.27830197455931938</c:v>
                </c:pt>
                <c:pt idx="68">
                  <c:v>0.27596647593931356</c:v>
                </c:pt>
                <c:pt idx="69">
                  <c:v>0.28853932642604901</c:v>
                </c:pt>
                <c:pt idx="70">
                  <c:v>0.28527802293765703</c:v>
                </c:pt>
                <c:pt idx="71">
                  <c:v>0.28631013491442353</c:v>
                </c:pt>
                <c:pt idx="72">
                  <c:v>0.29891344079349225</c:v>
                </c:pt>
                <c:pt idx="73">
                  <c:v>0.29487828854272996</c:v>
                </c:pt>
                <c:pt idx="74">
                  <c:v>0.30561601676427635</c:v>
                </c:pt>
                <c:pt idx="75">
                  <c:v>0.29782172094744463</c:v>
                </c:pt>
                <c:pt idx="76">
                  <c:v>0.26151696699712812</c:v>
                </c:pt>
                <c:pt idx="77">
                  <c:v>0.25493838263239277</c:v>
                </c:pt>
                <c:pt idx="78">
                  <c:v>0.26843939841622744</c:v>
                </c:pt>
                <c:pt idx="79">
                  <c:v>0.29224664341472206</c:v>
                </c:pt>
                <c:pt idx="80">
                  <c:v>0.30882298343219994</c:v>
                </c:pt>
                <c:pt idx="81">
                  <c:v>0.31875095519917851</c:v>
                </c:pt>
                <c:pt idx="82">
                  <c:v>0.30022364724074979</c:v>
                </c:pt>
                <c:pt idx="83">
                  <c:v>0.27562830763279883</c:v>
                </c:pt>
                <c:pt idx="84">
                  <c:v>0.25512256801116295</c:v>
                </c:pt>
                <c:pt idx="85">
                  <c:v>0.25535788106900631</c:v>
                </c:pt>
                <c:pt idx="86">
                  <c:v>0.26997285582384012</c:v>
                </c:pt>
                <c:pt idx="87">
                  <c:v>0.29218151125583802</c:v>
                </c:pt>
                <c:pt idx="88">
                  <c:v>0.32422084460116779</c:v>
                </c:pt>
                <c:pt idx="89">
                  <c:v>0.31741384461039107</c:v>
                </c:pt>
                <c:pt idx="90">
                  <c:v>0.31495139689197749</c:v>
                </c:pt>
                <c:pt idx="91">
                  <c:v>0.30963251964596189</c:v>
                </c:pt>
                <c:pt idx="92">
                  <c:v>0.27159154441576799</c:v>
                </c:pt>
                <c:pt idx="93">
                  <c:v>0.2497801657406204</c:v>
                </c:pt>
                <c:pt idx="94">
                  <c:v>0.23532103343256638</c:v>
                </c:pt>
                <c:pt idx="95">
                  <c:v>0.20812443563833818</c:v>
                </c:pt>
                <c:pt idx="96">
                  <c:v>0.22268234679009291</c:v>
                </c:pt>
                <c:pt idx="97">
                  <c:v>0.24186471044441232</c:v>
                </c:pt>
                <c:pt idx="98">
                  <c:v>0.25413543709892156</c:v>
                </c:pt>
                <c:pt idx="99">
                  <c:v>0.26298755724049677</c:v>
                </c:pt>
                <c:pt idx="100">
                  <c:v>0.24761260629637435</c:v>
                </c:pt>
                <c:pt idx="101">
                  <c:v>0.24811018868247725</c:v>
                </c:pt>
                <c:pt idx="102">
                  <c:v>0.25515202773584683</c:v>
                </c:pt>
                <c:pt idx="103">
                  <c:v>0.27407169679446197</c:v>
                </c:pt>
                <c:pt idx="104">
                  <c:v>0.30122364608049118</c:v>
                </c:pt>
                <c:pt idx="105">
                  <c:v>0.35426200955502962</c:v>
                </c:pt>
                <c:pt idx="106">
                  <c:v>0.37499472529955424</c:v>
                </c:pt>
                <c:pt idx="107">
                  <c:v>0.38083906953787405</c:v>
                </c:pt>
                <c:pt idx="108">
                  <c:v>0.37414975441532239</c:v>
                </c:pt>
                <c:pt idx="109">
                  <c:v>0.32853757883619289</c:v>
                </c:pt>
                <c:pt idx="110">
                  <c:v>0.31419750823187986</c:v>
                </c:pt>
                <c:pt idx="111">
                  <c:v>0.33079322709483322</c:v>
                </c:pt>
                <c:pt idx="112">
                  <c:v>0.3712571276063602</c:v>
                </c:pt>
                <c:pt idx="113">
                  <c:v>0.38955204417189082</c:v>
                </c:pt>
                <c:pt idx="114">
                  <c:v>0.40747645289249601</c:v>
                </c:pt>
                <c:pt idx="115">
                  <c:v>0.4108593126081912</c:v>
                </c:pt>
                <c:pt idx="116">
                  <c:v>0.47260875257194795</c:v>
                </c:pt>
                <c:pt idx="117">
                  <c:v>0.4855805027044609</c:v>
                </c:pt>
                <c:pt idx="118">
                  <c:v>0.47854099975675729</c:v>
                </c:pt>
                <c:pt idx="119">
                  <c:v>0.46393069924545594</c:v>
                </c:pt>
                <c:pt idx="120">
                  <c:v>0.37766544170132793</c:v>
                </c:pt>
                <c:pt idx="121">
                  <c:v>0.34749646880674057</c:v>
                </c:pt>
                <c:pt idx="122">
                  <c:v>0.32754723365310434</c:v>
                </c:pt>
                <c:pt idx="123">
                  <c:v>0.29709344531821952</c:v>
                </c:pt>
                <c:pt idx="124">
                  <c:v>0.26020864507367525</c:v>
                </c:pt>
                <c:pt idx="125">
                  <c:v>0.24070989919363489</c:v>
                </c:pt>
                <c:pt idx="126">
                  <c:v>0.22529724516698912</c:v>
                </c:pt>
                <c:pt idx="127">
                  <c:v>0.2376057623553135</c:v>
                </c:pt>
                <c:pt idx="128">
                  <c:v>0.25163712618958228</c:v>
                </c:pt>
                <c:pt idx="129">
                  <c:v>0.27682854130909545</c:v>
                </c:pt>
                <c:pt idx="130">
                  <c:v>0.29899326462780951</c:v>
                </c:pt>
                <c:pt idx="131">
                  <c:v>0.31364509103319432</c:v>
                </c:pt>
                <c:pt idx="132">
                  <c:v>0.34175672290468528</c:v>
                </c:pt>
                <c:pt idx="133">
                  <c:v>0.33673323567451513</c:v>
                </c:pt>
                <c:pt idx="134">
                  <c:v>0.33361369857854678</c:v>
                </c:pt>
                <c:pt idx="135">
                  <c:v>0.32534394268091088</c:v>
                </c:pt>
                <c:pt idx="136">
                  <c:v>0.32343122178717798</c:v>
                </c:pt>
                <c:pt idx="137">
                  <c:v>0.32223095953993386</c:v>
                </c:pt>
                <c:pt idx="138">
                  <c:v>0.33408887350440747</c:v>
                </c:pt>
                <c:pt idx="139">
                  <c:v>0.36811679946745046</c:v>
                </c:pt>
                <c:pt idx="140">
                  <c:v>0.35463528135188815</c:v>
                </c:pt>
                <c:pt idx="141">
                  <c:v>0.36351750317424969</c:v>
                </c:pt>
                <c:pt idx="142">
                  <c:v>0.35367003243962181</c:v>
                </c:pt>
                <c:pt idx="143">
                  <c:v>0.33198679724130026</c:v>
                </c:pt>
                <c:pt idx="144">
                  <c:v>0.33190142151861302</c:v>
                </c:pt>
                <c:pt idx="145">
                  <c:v>0.33397407053120665</c:v>
                </c:pt>
                <c:pt idx="146">
                  <c:v>0.33492736052622657</c:v>
                </c:pt>
                <c:pt idx="147">
                  <c:v>0.35887607805298188</c:v>
                </c:pt>
                <c:pt idx="148">
                  <c:v>0.37916961602354293</c:v>
                </c:pt>
                <c:pt idx="149">
                  <c:v>0.38500940318454646</c:v>
                </c:pt>
                <c:pt idx="150">
                  <c:v>0.395393807403079</c:v>
                </c:pt>
                <c:pt idx="151">
                  <c:v>0.36881805025009129</c:v>
                </c:pt>
                <c:pt idx="152">
                  <c:v>0.35406335597709271</c:v>
                </c:pt>
                <c:pt idx="153">
                  <c:v>0.3561374048776843</c:v>
                </c:pt>
                <c:pt idx="154">
                  <c:v>0.35574359956144586</c:v>
                </c:pt>
                <c:pt idx="155">
                  <c:v>0.37500415978905388</c:v>
                </c:pt>
                <c:pt idx="156">
                  <c:v>0.39816878465383559</c:v>
                </c:pt>
                <c:pt idx="157">
                  <c:v>0.39370107678357757</c:v>
                </c:pt>
                <c:pt idx="158">
                  <c:v>0.40319239480967828</c:v>
                </c:pt>
                <c:pt idx="159">
                  <c:v>0.39465550713680697</c:v>
                </c:pt>
                <c:pt idx="160">
                  <c:v>0.3882383940167552</c:v>
                </c:pt>
                <c:pt idx="161">
                  <c:v>0.387395829779</c:v>
                </c:pt>
                <c:pt idx="162">
                  <c:v>0.38426794011408005</c:v>
                </c:pt>
                <c:pt idx="163">
                  <c:v>0.38649452084065744</c:v>
                </c:pt>
              </c:numCache>
            </c:numRef>
          </c:val>
          <c:smooth val="0"/>
          <c:extLst>
            <c:ext xmlns:c16="http://schemas.microsoft.com/office/drawing/2014/chart" uri="{C3380CC4-5D6E-409C-BE32-E72D297353CC}">
              <c16:uniqueId val="{00000000-492C-4EC9-9B39-FFABDBF0DBAA}"/>
            </c:ext>
          </c:extLst>
        </c:ser>
        <c:dLbls>
          <c:showLegendKey val="0"/>
          <c:showVal val="0"/>
          <c:showCatName val="0"/>
          <c:showSerName val="0"/>
          <c:showPercent val="0"/>
          <c:showBubbleSize val="0"/>
        </c:dLbls>
        <c:marker val="1"/>
        <c:smooth val="0"/>
        <c:axId val="675737704"/>
        <c:axId val="675733112"/>
      </c:lineChart>
      <c:lineChart>
        <c:grouping val="standard"/>
        <c:varyColors val="0"/>
        <c:ser>
          <c:idx val="1"/>
          <c:order val="1"/>
          <c:tx>
            <c:strRef>
              <c:f>capex!$Q$7</c:f>
              <c:strCache>
                <c:ptCount val="1"/>
                <c:pt idx="0">
                  <c:v>% of Value (right axis)</c:v>
                </c:pt>
              </c:strCache>
            </c:strRef>
          </c:tx>
          <c:spPr>
            <a:ln w="25400" cap="rnd">
              <a:solidFill>
                <a:schemeClr val="tx1"/>
              </a:solidFill>
              <a:round/>
            </a:ln>
            <a:effectLst/>
          </c:spPr>
          <c:marker>
            <c:symbol val="none"/>
          </c:marker>
          <c:cat>
            <c:strRef>
              <c:f>capex!$O$8:$O$171</c:f>
              <c:strCache>
                <c:ptCount val="164"/>
                <c:pt idx="0">
                  <c:v>19784</c:v>
                </c:pt>
                <c:pt idx="1">
                  <c:v>19791</c:v>
                </c:pt>
                <c:pt idx="2">
                  <c:v>19792</c:v>
                </c:pt>
                <c:pt idx="3">
                  <c:v>19793</c:v>
                </c:pt>
                <c:pt idx="4">
                  <c:v>19794</c:v>
                </c:pt>
                <c:pt idx="5">
                  <c:v>19801</c:v>
                </c:pt>
                <c:pt idx="6">
                  <c:v>19802</c:v>
                </c:pt>
                <c:pt idx="7">
                  <c:v>19803</c:v>
                </c:pt>
                <c:pt idx="8">
                  <c:v>19804</c:v>
                </c:pt>
                <c:pt idx="9">
                  <c:v>19811</c:v>
                </c:pt>
                <c:pt idx="10">
                  <c:v>19812</c:v>
                </c:pt>
                <c:pt idx="11">
                  <c:v>19813</c:v>
                </c:pt>
                <c:pt idx="12">
                  <c:v>19814</c:v>
                </c:pt>
                <c:pt idx="13">
                  <c:v>19821</c:v>
                </c:pt>
                <c:pt idx="14">
                  <c:v>19822</c:v>
                </c:pt>
                <c:pt idx="15">
                  <c:v>19823</c:v>
                </c:pt>
                <c:pt idx="16">
                  <c:v>19824</c:v>
                </c:pt>
                <c:pt idx="17">
                  <c:v>19831</c:v>
                </c:pt>
                <c:pt idx="18">
                  <c:v>19832</c:v>
                </c:pt>
                <c:pt idx="19">
                  <c:v>19833</c:v>
                </c:pt>
                <c:pt idx="20">
                  <c:v>19834</c:v>
                </c:pt>
                <c:pt idx="21">
                  <c:v>19841</c:v>
                </c:pt>
                <c:pt idx="22">
                  <c:v>19842</c:v>
                </c:pt>
                <c:pt idx="23">
                  <c:v>19843</c:v>
                </c:pt>
                <c:pt idx="24">
                  <c:v>19844</c:v>
                </c:pt>
                <c:pt idx="25">
                  <c:v>19851</c:v>
                </c:pt>
                <c:pt idx="26">
                  <c:v>19852</c:v>
                </c:pt>
                <c:pt idx="27">
                  <c:v>19853</c:v>
                </c:pt>
                <c:pt idx="28">
                  <c:v>19854</c:v>
                </c:pt>
                <c:pt idx="29">
                  <c:v>19861</c:v>
                </c:pt>
                <c:pt idx="30">
                  <c:v>19862</c:v>
                </c:pt>
                <c:pt idx="31">
                  <c:v>19863</c:v>
                </c:pt>
                <c:pt idx="32">
                  <c:v>19864</c:v>
                </c:pt>
                <c:pt idx="33">
                  <c:v>19871</c:v>
                </c:pt>
                <c:pt idx="34">
                  <c:v>19872</c:v>
                </c:pt>
                <c:pt idx="35">
                  <c:v>19873</c:v>
                </c:pt>
                <c:pt idx="36">
                  <c:v>19874</c:v>
                </c:pt>
                <c:pt idx="37">
                  <c:v>19881</c:v>
                </c:pt>
                <c:pt idx="38">
                  <c:v>19882</c:v>
                </c:pt>
                <c:pt idx="39">
                  <c:v>19883</c:v>
                </c:pt>
                <c:pt idx="40">
                  <c:v>19884</c:v>
                </c:pt>
                <c:pt idx="41">
                  <c:v>19891</c:v>
                </c:pt>
                <c:pt idx="42">
                  <c:v>19892</c:v>
                </c:pt>
                <c:pt idx="43">
                  <c:v>19893</c:v>
                </c:pt>
                <c:pt idx="44">
                  <c:v>19894</c:v>
                </c:pt>
                <c:pt idx="45">
                  <c:v>19901</c:v>
                </c:pt>
                <c:pt idx="46">
                  <c:v>19902</c:v>
                </c:pt>
                <c:pt idx="47">
                  <c:v>19903</c:v>
                </c:pt>
                <c:pt idx="48">
                  <c:v>19904</c:v>
                </c:pt>
                <c:pt idx="49">
                  <c:v>19911</c:v>
                </c:pt>
                <c:pt idx="50">
                  <c:v>19912</c:v>
                </c:pt>
                <c:pt idx="51">
                  <c:v>19913</c:v>
                </c:pt>
                <c:pt idx="52">
                  <c:v>19914</c:v>
                </c:pt>
                <c:pt idx="53">
                  <c:v>19921</c:v>
                </c:pt>
                <c:pt idx="54">
                  <c:v>19922</c:v>
                </c:pt>
                <c:pt idx="55">
                  <c:v>19923</c:v>
                </c:pt>
                <c:pt idx="56">
                  <c:v>19924</c:v>
                </c:pt>
                <c:pt idx="57">
                  <c:v>19931</c:v>
                </c:pt>
                <c:pt idx="58">
                  <c:v>19932</c:v>
                </c:pt>
                <c:pt idx="59">
                  <c:v>19933</c:v>
                </c:pt>
                <c:pt idx="60">
                  <c:v>19934</c:v>
                </c:pt>
                <c:pt idx="61">
                  <c:v>19941</c:v>
                </c:pt>
                <c:pt idx="62">
                  <c:v>19942</c:v>
                </c:pt>
                <c:pt idx="63">
                  <c:v>19943</c:v>
                </c:pt>
                <c:pt idx="64">
                  <c:v>19944</c:v>
                </c:pt>
                <c:pt idx="65">
                  <c:v>19951</c:v>
                </c:pt>
                <c:pt idx="66">
                  <c:v>19952</c:v>
                </c:pt>
                <c:pt idx="67">
                  <c:v>19953</c:v>
                </c:pt>
                <c:pt idx="68">
                  <c:v>19954</c:v>
                </c:pt>
                <c:pt idx="69">
                  <c:v>19961</c:v>
                </c:pt>
                <c:pt idx="70">
                  <c:v>19962</c:v>
                </c:pt>
                <c:pt idx="71">
                  <c:v>19963</c:v>
                </c:pt>
                <c:pt idx="72">
                  <c:v>19964</c:v>
                </c:pt>
                <c:pt idx="73">
                  <c:v>19971</c:v>
                </c:pt>
                <c:pt idx="74">
                  <c:v>19972</c:v>
                </c:pt>
                <c:pt idx="75">
                  <c:v>19973</c:v>
                </c:pt>
                <c:pt idx="76">
                  <c:v>19974</c:v>
                </c:pt>
                <c:pt idx="77">
                  <c:v>19981</c:v>
                </c:pt>
                <c:pt idx="78">
                  <c:v>19982</c:v>
                </c:pt>
                <c:pt idx="79">
                  <c:v>19983</c:v>
                </c:pt>
                <c:pt idx="80">
                  <c:v>19984</c:v>
                </c:pt>
                <c:pt idx="81">
                  <c:v>19991</c:v>
                </c:pt>
                <c:pt idx="82">
                  <c:v>19992</c:v>
                </c:pt>
                <c:pt idx="83">
                  <c:v>19993</c:v>
                </c:pt>
                <c:pt idx="84">
                  <c:v>19994</c:v>
                </c:pt>
                <c:pt idx="85">
                  <c:v>20001</c:v>
                </c:pt>
                <c:pt idx="86">
                  <c:v>20002</c:v>
                </c:pt>
                <c:pt idx="87">
                  <c:v>20003</c:v>
                </c:pt>
                <c:pt idx="88">
                  <c:v>20004</c:v>
                </c:pt>
                <c:pt idx="89">
                  <c:v>20011</c:v>
                </c:pt>
                <c:pt idx="90">
                  <c:v>20012</c:v>
                </c:pt>
                <c:pt idx="91">
                  <c:v>20013</c:v>
                </c:pt>
                <c:pt idx="92">
                  <c:v>20014</c:v>
                </c:pt>
                <c:pt idx="93">
                  <c:v>20021</c:v>
                </c:pt>
                <c:pt idx="94">
                  <c:v>20022</c:v>
                </c:pt>
                <c:pt idx="95">
                  <c:v>20023</c:v>
                </c:pt>
                <c:pt idx="96">
                  <c:v>20024</c:v>
                </c:pt>
                <c:pt idx="97">
                  <c:v>20031</c:v>
                </c:pt>
                <c:pt idx="98">
                  <c:v>20032</c:v>
                </c:pt>
                <c:pt idx="99">
                  <c:v>20033</c:v>
                </c:pt>
                <c:pt idx="100">
                  <c:v>20034</c:v>
                </c:pt>
                <c:pt idx="101">
                  <c:v>20041</c:v>
                </c:pt>
                <c:pt idx="102">
                  <c:v>20042</c:v>
                </c:pt>
                <c:pt idx="103">
                  <c:v>20043</c:v>
                </c:pt>
                <c:pt idx="104">
                  <c:v>20044</c:v>
                </c:pt>
                <c:pt idx="105">
                  <c:v>20051</c:v>
                </c:pt>
                <c:pt idx="106">
                  <c:v>20052</c:v>
                </c:pt>
                <c:pt idx="107">
                  <c:v>20053</c:v>
                </c:pt>
                <c:pt idx="108">
                  <c:v>20054</c:v>
                </c:pt>
                <c:pt idx="109">
                  <c:v>20061</c:v>
                </c:pt>
                <c:pt idx="110">
                  <c:v>20062</c:v>
                </c:pt>
                <c:pt idx="111">
                  <c:v>20063</c:v>
                </c:pt>
                <c:pt idx="112">
                  <c:v>20064</c:v>
                </c:pt>
                <c:pt idx="113">
                  <c:v>20071</c:v>
                </c:pt>
                <c:pt idx="114">
                  <c:v>20072</c:v>
                </c:pt>
                <c:pt idx="115">
                  <c:v>20073</c:v>
                </c:pt>
                <c:pt idx="116">
                  <c:v>20074</c:v>
                </c:pt>
                <c:pt idx="117">
                  <c:v>20081</c:v>
                </c:pt>
                <c:pt idx="118">
                  <c:v>20082</c:v>
                </c:pt>
                <c:pt idx="119">
                  <c:v>20083</c:v>
                </c:pt>
                <c:pt idx="120">
                  <c:v>20084</c:v>
                </c:pt>
                <c:pt idx="121">
                  <c:v>20091</c:v>
                </c:pt>
                <c:pt idx="122">
                  <c:v>20092</c:v>
                </c:pt>
                <c:pt idx="123">
                  <c:v>20093</c:v>
                </c:pt>
                <c:pt idx="124">
                  <c:v>20094</c:v>
                </c:pt>
                <c:pt idx="125">
                  <c:v>20101</c:v>
                </c:pt>
                <c:pt idx="126">
                  <c:v>20102</c:v>
                </c:pt>
                <c:pt idx="127">
                  <c:v>20103</c:v>
                </c:pt>
                <c:pt idx="128">
                  <c:v>20104</c:v>
                </c:pt>
                <c:pt idx="129">
                  <c:v>20111</c:v>
                </c:pt>
                <c:pt idx="130">
                  <c:v>20112</c:v>
                </c:pt>
                <c:pt idx="131">
                  <c:v>20113</c:v>
                </c:pt>
                <c:pt idx="132">
                  <c:v>20114</c:v>
                </c:pt>
                <c:pt idx="133">
                  <c:v>20121</c:v>
                </c:pt>
                <c:pt idx="134">
                  <c:v>20122</c:v>
                </c:pt>
                <c:pt idx="135">
                  <c:v>20123</c:v>
                </c:pt>
                <c:pt idx="136">
                  <c:v>20124</c:v>
                </c:pt>
                <c:pt idx="137">
                  <c:v>20131</c:v>
                </c:pt>
                <c:pt idx="138">
                  <c:v>20132</c:v>
                </c:pt>
                <c:pt idx="139">
                  <c:v>20133</c:v>
                </c:pt>
                <c:pt idx="140">
                  <c:v>20134</c:v>
                </c:pt>
                <c:pt idx="141">
                  <c:v>20141</c:v>
                </c:pt>
                <c:pt idx="142">
                  <c:v>20142</c:v>
                </c:pt>
                <c:pt idx="143">
                  <c:v>20143</c:v>
                </c:pt>
                <c:pt idx="144">
                  <c:v>20144</c:v>
                </c:pt>
                <c:pt idx="145">
                  <c:v>20151</c:v>
                </c:pt>
                <c:pt idx="146">
                  <c:v>20152</c:v>
                </c:pt>
                <c:pt idx="147">
                  <c:v>20153</c:v>
                </c:pt>
                <c:pt idx="148">
                  <c:v>20154</c:v>
                </c:pt>
                <c:pt idx="149">
                  <c:v>20161</c:v>
                </c:pt>
                <c:pt idx="150">
                  <c:v>20162</c:v>
                </c:pt>
                <c:pt idx="151">
                  <c:v>20163</c:v>
                </c:pt>
                <c:pt idx="152">
                  <c:v>20164</c:v>
                </c:pt>
                <c:pt idx="153">
                  <c:v>20171</c:v>
                </c:pt>
                <c:pt idx="154">
                  <c:v>20172</c:v>
                </c:pt>
                <c:pt idx="155">
                  <c:v>20173</c:v>
                </c:pt>
                <c:pt idx="156">
                  <c:v>20174</c:v>
                </c:pt>
                <c:pt idx="157">
                  <c:v>20181</c:v>
                </c:pt>
                <c:pt idx="158">
                  <c:v>20182</c:v>
                </c:pt>
                <c:pt idx="159">
                  <c:v>20183</c:v>
                </c:pt>
                <c:pt idx="160">
                  <c:v>20184</c:v>
                </c:pt>
                <c:pt idx="161">
                  <c:v>20191</c:v>
                </c:pt>
                <c:pt idx="162">
                  <c:v>20192</c:v>
                </c:pt>
                <c:pt idx="163">
                  <c:v>20193</c:v>
                </c:pt>
              </c:strCache>
            </c:strRef>
          </c:cat>
          <c:val>
            <c:numRef>
              <c:f>capex!$Q$8:$Q$171</c:f>
              <c:numCache>
                <c:formatCode>0.0%</c:formatCode>
                <c:ptCount val="164"/>
                <c:pt idx="0">
                  <c:v>3.2757072205197996E-3</c:v>
                </c:pt>
                <c:pt idx="1">
                  <c:v>3.7023539821986508E-3</c:v>
                </c:pt>
                <c:pt idx="2">
                  <c:v>2.8006060685331954E-3</c:v>
                </c:pt>
                <c:pt idx="3">
                  <c:v>3.2125271341200473E-3</c:v>
                </c:pt>
                <c:pt idx="4">
                  <c:v>4.0887690334403832E-3</c:v>
                </c:pt>
                <c:pt idx="5">
                  <c:v>3.9698781680210212E-3</c:v>
                </c:pt>
                <c:pt idx="6">
                  <c:v>4.5711043809564915E-3</c:v>
                </c:pt>
                <c:pt idx="7">
                  <c:v>5.0469802971906215E-3</c:v>
                </c:pt>
                <c:pt idx="8">
                  <c:v>4.2619444070461617E-3</c:v>
                </c:pt>
                <c:pt idx="9">
                  <c:v>4.7533984364710406E-3</c:v>
                </c:pt>
                <c:pt idx="10">
                  <c:v>5.233376719330554E-3</c:v>
                </c:pt>
                <c:pt idx="11">
                  <c:v>7.3451506745627632E-3</c:v>
                </c:pt>
                <c:pt idx="12">
                  <c:v>8.6243491207245362E-3</c:v>
                </c:pt>
                <c:pt idx="13">
                  <c:v>9.2782793034600387E-3</c:v>
                </c:pt>
                <c:pt idx="14">
                  <c:v>1.0862856899931737E-2</c:v>
                </c:pt>
                <c:pt idx="15">
                  <c:v>9.2990350877320428E-3</c:v>
                </c:pt>
                <c:pt idx="16">
                  <c:v>8.6622616631617869E-3</c:v>
                </c:pt>
                <c:pt idx="17">
                  <c:v>8.6037314700981565E-3</c:v>
                </c:pt>
                <c:pt idx="18">
                  <c:v>6.3628462090378488E-3</c:v>
                </c:pt>
                <c:pt idx="19">
                  <c:v>5.6186825913304523E-3</c:v>
                </c:pt>
                <c:pt idx="20">
                  <c:v>5.8553224511665716E-3</c:v>
                </c:pt>
                <c:pt idx="21">
                  <c:v>5.0096450146698262E-3</c:v>
                </c:pt>
                <c:pt idx="22">
                  <c:v>5.8626525088535195E-3</c:v>
                </c:pt>
                <c:pt idx="23">
                  <c:v>6.2229230618253556E-3</c:v>
                </c:pt>
                <c:pt idx="24">
                  <c:v>6.608009226260524E-3</c:v>
                </c:pt>
                <c:pt idx="25">
                  <c:v>6.7367317381582395E-3</c:v>
                </c:pt>
                <c:pt idx="26">
                  <c:v>6.2952084291351797E-3</c:v>
                </c:pt>
                <c:pt idx="27">
                  <c:v>6.2947206496205615E-3</c:v>
                </c:pt>
                <c:pt idx="28">
                  <c:v>5.7264590384494257E-3</c:v>
                </c:pt>
                <c:pt idx="29">
                  <c:v>6.2962895577815415E-3</c:v>
                </c:pt>
                <c:pt idx="30">
                  <c:v>6.6058743519157529E-3</c:v>
                </c:pt>
                <c:pt idx="31">
                  <c:v>7.4243412773925266E-3</c:v>
                </c:pt>
                <c:pt idx="32">
                  <c:v>7.6854988281995912E-3</c:v>
                </c:pt>
                <c:pt idx="33">
                  <c:v>7.2281159166192547E-3</c:v>
                </c:pt>
                <c:pt idx="34">
                  <c:v>6.8394671308700519E-3</c:v>
                </c:pt>
                <c:pt idx="35">
                  <c:v>6.0494660274960001E-3</c:v>
                </c:pt>
                <c:pt idx="36">
                  <c:v>5.9972784763298835E-3</c:v>
                </c:pt>
                <c:pt idx="37">
                  <c:v>6.393514788550163E-3</c:v>
                </c:pt>
                <c:pt idx="38">
                  <c:v>6.5826933629500291E-3</c:v>
                </c:pt>
                <c:pt idx="39">
                  <c:v>6.6980241558792456E-3</c:v>
                </c:pt>
                <c:pt idx="40">
                  <c:v>6.7005862174575621E-3</c:v>
                </c:pt>
                <c:pt idx="41">
                  <c:v>6.2657093125789692E-3</c:v>
                </c:pt>
                <c:pt idx="42">
                  <c:v>6.1396803511034681E-3</c:v>
                </c:pt>
                <c:pt idx="43">
                  <c:v>6.0060516710298863E-3</c:v>
                </c:pt>
                <c:pt idx="44">
                  <c:v>7.051392923573793E-3</c:v>
                </c:pt>
                <c:pt idx="45">
                  <c:v>7.0180951467588362E-3</c:v>
                </c:pt>
                <c:pt idx="46">
                  <c:v>7.7651714624764282E-3</c:v>
                </c:pt>
                <c:pt idx="47">
                  <c:v>8.1464100949026966E-3</c:v>
                </c:pt>
                <c:pt idx="48">
                  <c:v>7.0572284135142754E-3</c:v>
                </c:pt>
                <c:pt idx="49">
                  <c:v>6.9950572140365522E-3</c:v>
                </c:pt>
                <c:pt idx="50">
                  <c:v>6.056095363072265E-3</c:v>
                </c:pt>
                <c:pt idx="51">
                  <c:v>5.5635504105330073E-3</c:v>
                </c:pt>
                <c:pt idx="52">
                  <c:v>5.4861287875806923E-3</c:v>
                </c:pt>
                <c:pt idx="53">
                  <c:v>5.9881892857638654E-3</c:v>
                </c:pt>
                <c:pt idx="54">
                  <c:v>5.949531422803727E-3</c:v>
                </c:pt>
                <c:pt idx="55">
                  <c:v>6.0983966225957829E-3</c:v>
                </c:pt>
                <c:pt idx="56">
                  <c:v>6.412844182245251E-3</c:v>
                </c:pt>
                <c:pt idx="57">
                  <c:v>5.7268930217424952E-3</c:v>
                </c:pt>
                <c:pt idx="58">
                  <c:v>6.0472577992304669E-3</c:v>
                </c:pt>
                <c:pt idx="59">
                  <c:v>6.7542683004067159E-3</c:v>
                </c:pt>
                <c:pt idx="60">
                  <c:v>7.0719845559173104E-3</c:v>
                </c:pt>
                <c:pt idx="61">
                  <c:v>8.0821882543661381E-3</c:v>
                </c:pt>
                <c:pt idx="62">
                  <c:v>8.1198546675241672E-3</c:v>
                </c:pt>
                <c:pt idx="63">
                  <c:v>7.5625929792298065E-3</c:v>
                </c:pt>
                <c:pt idx="64">
                  <c:v>7.4326717813784516E-3</c:v>
                </c:pt>
                <c:pt idx="65">
                  <c:v>6.630380510262707E-3</c:v>
                </c:pt>
                <c:pt idx="66">
                  <c:v>6.3541583799534875E-3</c:v>
                </c:pt>
                <c:pt idx="67">
                  <c:v>6.0755825507437869E-3</c:v>
                </c:pt>
                <c:pt idx="68">
                  <c:v>6.0638999593339449E-3</c:v>
                </c:pt>
                <c:pt idx="69">
                  <c:v>6.3057474677591322E-3</c:v>
                </c:pt>
                <c:pt idx="70">
                  <c:v>6.2038284676897088E-3</c:v>
                </c:pt>
                <c:pt idx="71">
                  <c:v>6.1717103445972548E-3</c:v>
                </c:pt>
                <c:pt idx="72">
                  <c:v>6.3243701396749757E-3</c:v>
                </c:pt>
                <c:pt idx="73">
                  <c:v>6.2408965882769299E-3</c:v>
                </c:pt>
                <c:pt idx="74">
                  <c:v>6.4930479598314097E-3</c:v>
                </c:pt>
                <c:pt idx="75">
                  <c:v>6.3701450624568468E-3</c:v>
                </c:pt>
                <c:pt idx="76">
                  <c:v>5.6267513227374975E-3</c:v>
                </c:pt>
                <c:pt idx="77">
                  <c:v>5.4962008613670139E-3</c:v>
                </c:pt>
                <c:pt idx="78">
                  <c:v>5.6890528702335467E-3</c:v>
                </c:pt>
                <c:pt idx="79">
                  <c:v>6.1212710604814985E-3</c:v>
                </c:pt>
                <c:pt idx="80">
                  <c:v>6.3773644230113759E-3</c:v>
                </c:pt>
                <c:pt idx="81">
                  <c:v>6.5011978416952519E-3</c:v>
                </c:pt>
                <c:pt idx="82">
                  <c:v>6.1208948952568114E-3</c:v>
                </c:pt>
                <c:pt idx="83">
                  <c:v>5.5717799711537726E-3</c:v>
                </c:pt>
                <c:pt idx="84">
                  <c:v>5.1020880421272135E-3</c:v>
                </c:pt>
                <c:pt idx="85">
                  <c:v>5.0914705128773411E-3</c:v>
                </c:pt>
                <c:pt idx="86">
                  <c:v>5.4207861621920822E-3</c:v>
                </c:pt>
                <c:pt idx="87">
                  <c:v>5.9280779161438209E-3</c:v>
                </c:pt>
                <c:pt idx="88">
                  <c:v>6.6813673385300396E-3</c:v>
                </c:pt>
                <c:pt idx="89">
                  <c:v>6.6139462975663621E-3</c:v>
                </c:pt>
                <c:pt idx="90">
                  <c:v>6.572218968422085E-3</c:v>
                </c:pt>
                <c:pt idx="91">
                  <c:v>6.4807376963691276E-3</c:v>
                </c:pt>
                <c:pt idx="92">
                  <c:v>5.6927536493035389E-3</c:v>
                </c:pt>
                <c:pt idx="93">
                  <c:v>5.2340186810475751E-3</c:v>
                </c:pt>
                <c:pt idx="94">
                  <c:v>4.9178293608374574E-3</c:v>
                </c:pt>
                <c:pt idx="95">
                  <c:v>4.3289582791887042E-3</c:v>
                </c:pt>
                <c:pt idx="96">
                  <c:v>4.5440941777183655E-3</c:v>
                </c:pt>
                <c:pt idx="97">
                  <c:v>4.8743817576318736E-3</c:v>
                </c:pt>
                <c:pt idx="98">
                  <c:v>5.0506089895609625E-3</c:v>
                </c:pt>
                <c:pt idx="99">
                  <c:v>5.1536658206559147E-3</c:v>
                </c:pt>
                <c:pt idx="100">
                  <c:v>4.7952087069724758E-3</c:v>
                </c:pt>
                <c:pt idx="101">
                  <c:v>4.7386403429817495E-3</c:v>
                </c:pt>
                <c:pt idx="102">
                  <c:v>4.7758404367763893E-3</c:v>
                </c:pt>
                <c:pt idx="103">
                  <c:v>5.0364480228223332E-3</c:v>
                </c:pt>
                <c:pt idx="104">
                  <c:v>5.4045329766569394E-3</c:v>
                </c:pt>
                <c:pt idx="105">
                  <c:v>6.2138885869125159E-3</c:v>
                </c:pt>
                <c:pt idx="106">
                  <c:v>6.4255476800084707E-3</c:v>
                </c:pt>
                <c:pt idx="107">
                  <c:v>6.3722817759803776E-3</c:v>
                </c:pt>
                <c:pt idx="108">
                  <c:v>6.0831855520963388E-3</c:v>
                </c:pt>
                <c:pt idx="109">
                  <c:v>5.2091688971717216E-3</c:v>
                </c:pt>
                <c:pt idx="110">
                  <c:v>4.8649831700142343E-3</c:v>
                </c:pt>
                <c:pt idx="111">
                  <c:v>5.0408843050835017E-3</c:v>
                </c:pt>
                <c:pt idx="112">
                  <c:v>5.5282091312275307E-3</c:v>
                </c:pt>
                <c:pt idx="113">
                  <c:v>5.6939392535976553E-3</c:v>
                </c:pt>
                <c:pt idx="114">
                  <c:v>5.8173477321983979E-3</c:v>
                </c:pt>
                <c:pt idx="115">
                  <c:v>5.6739843983593229E-3</c:v>
                </c:pt>
                <c:pt idx="116">
                  <c:v>6.29774619485349E-3</c:v>
                </c:pt>
                <c:pt idx="117">
                  <c:v>6.3535889412777141E-3</c:v>
                </c:pt>
                <c:pt idx="118">
                  <c:v>6.1701258031448764E-3</c:v>
                </c:pt>
                <c:pt idx="119">
                  <c:v>5.9371752007708715E-3</c:v>
                </c:pt>
                <c:pt idx="120">
                  <c:v>4.8892753132594412E-3</c:v>
                </c:pt>
                <c:pt idx="121">
                  <c:v>4.665790221723214E-3</c:v>
                </c:pt>
                <c:pt idx="122">
                  <c:v>4.6496425415516601E-3</c:v>
                </c:pt>
                <c:pt idx="123">
                  <c:v>4.4769975457881975E-3</c:v>
                </c:pt>
                <c:pt idx="124">
                  <c:v>4.1593440483530999E-3</c:v>
                </c:pt>
                <c:pt idx="125">
                  <c:v>3.9463607620861601E-3</c:v>
                </c:pt>
                <c:pt idx="126">
                  <c:v>3.7355482648766328E-3</c:v>
                </c:pt>
                <c:pt idx="127">
                  <c:v>3.9126577717258637E-3</c:v>
                </c:pt>
                <c:pt idx="128">
                  <c:v>4.0541249595029642E-3</c:v>
                </c:pt>
                <c:pt idx="129">
                  <c:v>4.3529851929147391E-3</c:v>
                </c:pt>
                <c:pt idx="130">
                  <c:v>4.5921795340270804E-3</c:v>
                </c:pt>
                <c:pt idx="131">
                  <c:v>4.691867162250677E-3</c:v>
                </c:pt>
                <c:pt idx="132">
                  <c:v>4.9937269353794826E-3</c:v>
                </c:pt>
                <c:pt idx="133">
                  <c:v>4.8697487210283222E-3</c:v>
                </c:pt>
                <c:pt idx="134">
                  <c:v>4.7715342291310501E-3</c:v>
                </c:pt>
                <c:pt idx="135">
                  <c:v>4.6326099041086493E-3</c:v>
                </c:pt>
                <c:pt idx="136">
                  <c:v>4.574628170879883E-3</c:v>
                </c:pt>
                <c:pt idx="137">
                  <c:v>4.5307993758516877E-3</c:v>
                </c:pt>
                <c:pt idx="138">
                  <c:v>4.6623555878339525E-3</c:v>
                </c:pt>
                <c:pt idx="139">
                  <c:v>5.08127813193126E-3</c:v>
                </c:pt>
                <c:pt idx="140">
                  <c:v>4.8226388711075392E-3</c:v>
                </c:pt>
                <c:pt idx="141">
                  <c:v>4.8812126954359443E-3</c:v>
                </c:pt>
                <c:pt idx="142">
                  <c:v>4.7031774664235085E-3</c:v>
                </c:pt>
                <c:pt idx="143">
                  <c:v>4.3594527950281065E-3</c:v>
                </c:pt>
                <c:pt idx="144">
                  <c:v>4.3034664194262634E-3</c:v>
                </c:pt>
                <c:pt idx="145">
                  <c:v>4.2756391547049558E-3</c:v>
                </c:pt>
                <c:pt idx="146">
                  <c:v>4.2127477253058876E-3</c:v>
                </c:pt>
                <c:pt idx="147">
                  <c:v>4.4183420539465352E-3</c:v>
                </c:pt>
                <c:pt idx="148">
                  <c:v>4.5711341865314337E-3</c:v>
                </c:pt>
                <c:pt idx="149">
                  <c:v>4.6061334068305823E-3</c:v>
                </c:pt>
                <c:pt idx="150">
                  <c:v>4.6933706053495705E-3</c:v>
                </c:pt>
                <c:pt idx="151">
                  <c:v>4.3370482895664243E-3</c:v>
                </c:pt>
                <c:pt idx="152">
                  <c:v>4.1250788327011163E-3</c:v>
                </c:pt>
                <c:pt idx="153">
                  <c:v>4.1296640391909924E-3</c:v>
                </c:pt>
                <c:pt idx="154">
                  <c:v>4.092727660615904E-3</c:v>
                </c:pt>
                <c:pt idx="155">
                  <c:v>4.2882406156393429E-3</c:v>
                </c:pt>
                <c:pt idx="156">
                  <c:v>4.5335645161210317E-3</c:v>
                </c:pt>
                <c:pt idx="157">
                  <c:v>4.4622535175169783E-3</c:v>
                </c:pt>
                <c:pt idx="158">
                  <c:v>4.5578888480163901E-3</c:v>
                </c:pt>
                <c:pt idx="159">
                  <c:v>4.4390117849923451E-3</c:v>
                </c:pt>
                <c:pt idx="160">
                  <c:v>4.3422675111742144E-3</c:v>
                </c:pt>
                <c:pt idx="161">
                  <c:v>4.3205825403603354E-3</c:v>
                </c:pt>
                <c:pt idx="162">
                  <c:v>4.2688770641496456E-3</c:v>
                </c:pt>
                <c:pt idx="163">
                  <c:v>4.2955056782726514E-3</c:v>
                </c:pt>
              </c:numCache>
            </c:numRef>
          </c:val>
          <c:smooth val="0"/>
          <c:extLst>
            <c:ext xmlns:c16="http://schemas.microsoft.com/office/drawing/2014/chart" uri="{C3380CC4-5D6E-409C-BE32-E72D297353CC}">
              <c16:uniqueId val="{00000001-492C-4EC9-9B39-FFABDBF0DBAA}"/>
            </c:ext>
          </c:extLst>
        </c:ser>
        <c:dLbls>
          <c:showLegendKey val="0"/>
          <c:showVal val="0"/>
          <c:showCatName val="0"/>
          <c:showSerName val="0"/>
          <c:showPercent val="0"/>
          <c:showBubbleSize val="0"/>
        </c:dLbls>
        <c:marker val="1"/>
        <c:smooth val="0"/>
        <c:axId val="641158016"/>
        <c:axId val="641148176"/>
      </c:lineChart>
      <c:catAx>
        <c:axId val="675737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75733112"/>
        <c:crosses val="autoZero"/>
        <c:auto val="1"/>
        <c:lblAlgn val="ctr"/>
        <c:lblOffset val="100"/>
        <c:noMultiLvlLbl val="0"/>
      </c:catAx>
      <c:valAx>
        <c:axId val="675733112"/>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75737704"/>
        <c:crosses val="autoZero"/>
        <c:crossBetween val="between"/>
      </c:valAx>
      <c:valAx>
        <c:axId val="641148176"/>
        <c:scaling>
          <c:orientation val="minMax"/>
        </c:scaling>
        <c:delete val="0"/>
        <c:axPos val="r"/>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641158016"/>
        <c:crosses val="max"/>
        <c:crossBetween val="between"/>
      </c:valAx>
      <c:catAx>
        <c:axId val="641158016"/>
        <c:scaling>
          <c:orientation val="minMax"/>
        </c:scaling>
        <c:delete val="1"/>
        <c:axPos val="b"/>
        <c:numFmt formatCode="General" sourceLinked="1"/>
        <c:majorTickMark val="out"/>
        <c:minorTickMark val="none"/>
        <c:tickLblPos val="nextTo"/>
        <c:crossAx val="6411481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forClass!$B$1</c:f>
              <c:strCache>
                <c:ptCount val="1"/>
                <c:pt idx="0">
                  <c:v>EGI</c:v>
                </c:pt>
              </c:strCache>
            </c:strRef>
          </c:tx>
          <c:spPr>
            <a:ln w="28575" cap="rnd">
              <a:solidFill>
                <a:schemeClr val="accent1"/>
              </a:solidFill>
              <a:round/>
            </a:ln>
            <a:effectLst/>
          </c:spPr>
          <c:marker>
            <c:symbol val="none"/>
          </c:marker>
          <c:cat>
            <c:numRef>
              <c:f>forClass!$A$2:$A$87</c:f>
              <c:numCache>
                <c:formatCode>General</c:formatCode>
                <c:ptCount val="86"/>
                <c:pt idx="0">
                  <c:v>20001</c:v>
                </c:pt>
                <c:pt idx="1">
                  <c:v>20002</c:v>
                </c:pt>
                <c:pt idx="2">
                  <c:v>20003</c:v>
                </c:pt>
                <c:pt idx="3">
                  <c:v>20004</c:v>
                </c:pt>
                <c:pt idx="4">
                  <c:v>20011</c:v>
                </c:pt>
                <c:pt idx="5">
                  <c:v>20012</c:v>
                </c:pt>
                <c:pt idx="6">
                  <c:v>20013</c:v>
                </c:pt>
                <c:pt idx="7">
                  <c:v>20014</c:v>
                </c:pt>
                <c:pt idx="8">
                  <c:v>20021</c:v>
                </c:pt>
                <c:pt idx="9">
                  <c:v>20022</c:v>
                </c:pt>
                <c:pt idx="10">
                  <c:v>20023</c:v>
                </c:pt>
                <c:pt idx="11">
                  <c:v>20024</c:v>
                </c:pt>
                <c:pt idx="12">
                  <c:v>20031</c:v>
                </c:pt>
                <c:pt idx="13">
                  <c:v>20032</c:v>
                </c:pt>
                <c:pt idx="14">
                  <c:v>20033</c:v>
                </c:pt>
                <c:pt idx="15">
                  <c:v>20034</c:v>
                </c:pt>
                <c:pt idx="16">
                  <c:v>20041</c:v>
                </c:pt>
                <c:pt idx="17">
                  <c:v>20042</c:v>
                </c:pt>
                <c:pt idx="18">
                  <c:v>20043</c:v>
                </c:pt>
                <c:pt idx="19">
                  <c:v>20044</c:v>
                </c:pt>
                <c:pt idx="20">
                  <c:v>20051</c:v>
                </c:pt>
                <c:pt idx="21">
                  <c:v>20052</c:v>
                </c:pt>
                <c:pt idx="22">
                  <c:v>20053</c:v>
                </c:pt>
                <c:pt idx="23">
                  <c:v>20054</c:v>
                </c:pt>
                <c:pt idx="24">
                  <c:v>20061</c:v>
                </c:pt>
                <c:pt idx="25">
                  <c:v>20062</c:v>
                </c:pt>
                <c:pt idx="26">
                  <c:v>20063</c:v>
                </c:pt>
                <c:pt idx="27">
                  <c:v>20064</c:v>
                </c:pt>
                <c:pt idx="28">
                  <c:v>20071</c:v>
                </c:pt>
                <c:pt idx="29">
                  <c:v>20072</c:v>
                </c:pt>
                <c:pt idx="30">
                  <c:v>20073</c:v>
                </c:pt>
                <c:pt idx="31">
                  <c:v>20074</c:v>
                </c:pt>
                <c:pt idx="32">
                  <c:v>20081</c:v>
                </c:pt>
                <c:pt idx="33">
                  <c:v>20082</c:v>
                </c:pt>
                <c:pt idx="34">
                  <c:v>20083</c:v>
                </c:pt>
                <c:pt idx="35">
                  <c:v>20084</c:v>
                </c:pt>
                <c:pt idx="36">
                  <c:v>20091</c:v>
                </c:pt>
                <c:pt idx="37">
                  <c:v>20092</c:v>
                </c:pt>
                <c:pt idx="38">
                  <c:v>20093</c:v>
                </c:pt>
                <c:pt idx="39">
                  <c:v>20094</c:v>
                </c:pt>
                <c:pt idx="40">
                  <c:v>20101</c:v>
                </c:pt>
                <c:pt idx="41">
                  <c:v>20102</c:v>
                </c:pt>
                <c:pt idx="42">
                  <c:v>20103</c:v>
                </c:pt>
                <c:pt idx="43">
                  <c:v>20104</c:v>
                </c:pt>
                <c:pt idx="44">
                  <c:v>20111</c:v>
                </c:pt>
                <c:pt idx="45">
                  <c:v>20112</c:v>
                </c:pt>
                <c:pt idx="46">
                  <c:v>20113</c:v>
                </c:pt>
                <c:pt idx="47">
                  <c:v>20114</c:v>
                </c:pt>
                <c:pt idx="48">
                  <c:v>20121</c:v>
                </c:pt>
                <c:pt idx="49">
                  <c:v>20122</c:v>
                </c:pt>
                <c:pt idx="50">
                  <c:v>20123</c:v>
                </c:pt>
                <c:pt idx="51">
                  <c:v>20124</c:v>
                </c:pt>
                <c:pt idx="52">
                  <c:v>20131</c:v>
                </c:pt>
                <c:pt idx="53">
                  <c:v>20132</c:v>
                </c:pt>
                <c:pt idx="54">
                  <c:v>20133</c:v>
                </c:pt>
                <c:pt idx="55">
                  <c:v>20134</c:v>
                </c:pt>
                <c:pt idx="56">
                  <c:v>20141</c:v>
                </c:pt>
                <c:pt idx="57">
                  <c:v>20142</c:v>
                </c:pt>
                <c:pt idx="58">
                  <c:v>20143</c:v>
                </c:pt>
                <c:pt idx="59">
                  <c:v>20144</c:v>
                </c:pt>
                <c:pt idx="60">
                  <c:v>20151</c:v>
                </c:pt>
                <c:pt idx="61">
                  <c:v>20152</c:v>
                </c:pt>
                <c:pt idx="62">
                  <c:v>20153</c:v>
                </c:pt>
                <c:pt idx="63">
                  <c:v>20154</c:v>
                </c:pt>
                <c:pt idx="64">
                  <c:v>20161</c:v>
                </c:pt>
                <c:pt idx="65">
                  <c:v>20162</c:v>
                </c:pt>
                <c:pt idx="66">
                  <c:v>20163</c:v>
                </c:pt>
                <c:pt idx="67">
                  <c:v>20164</c:v>
                </c:pt>
                <c:pt idx="68">
                  <c:v>20171</c:v>
                </c:pt>
                <c:pt idx="69">
                  <c:v>20172</c:v>
                </c:pt>
                <c:pt idx="70">
                  <c:v>20173</c:v>
                </c:pt>
                <c:pt idx="71">
                  <c:v>20174</c:v>
                </c:pt>
                <c:pt idx="72">
                  <c:v>20181</c:v>
                </c:pt>
                <c:pt idx="73">
                  <c:v>20182</c:v>
                </c:pt>
                <c:pt idx="74">
                  <c:v>20183</c:v>
                </c:pt>
                <c:pt idx="75">
                  <c:v>20184</c:v>
                </c:pt>
                <c:pt idx="76">
                  <c:v>20191</c:v>
                </c:pt>
                <c:pt idx="77">
                  <c:v>20192</c:v>
                </c:pt>
                <c:pt idx="78">
                  <c:v>20193</c:v>
                </c:pt>
                <c:pt idx="79">
                  <c:v>20194</c:v>
                </c:pt>
                <c:pt idx="80">
                  <c:v>20201</c:v>
                </c:pt>
                <c:pt idx="81">
                  <c:v>20202</c:v>
                </c:pt>
                <c:pt idx="82">
                  <c:v>20203</c:v>
                </c:pt>
                <c:pt idx="83">
                  <c:v>20204</c:v>
                </c:pt>
                <c:pt idx="84">
                  <c:v>20211</c:v>
                </c:pt>
                <c:pt idx="85">
                  <c:v>20212</c:v>
                </c:pt>
              </c:numCache>
            </c:numRef>
          </c:cat>
          <c:val>
            <c:numRef>
              <c:f>forClass!$B$2:$B$87</c:f>
              <c:numCache>
                <c:formatCode>_("$"* #,##0_);_("$"* \(#,##0\);_("$"* "-"??_);_(@_)</c:formatCode>
                <c:ptCount val="86"/>
                <c:pt idx="0">
                  <c:v>1141206.14430014</c:v>
                </c:pt>
                <c:pt idx="1">
                  <c:v>1118711.77113795</c:v>
                </c:pt>
                <c:pt idx="2">
                  <c:v>1153741.5234018301</c:v>
                </c:pt>
                <c:pt idx="3">
                  <c:v>1211971.38032221</c:v>
                </c:pt>
                <c:pt idx="4">
                  <c:v>1192790.29951456</c:v>
                </c:pt>
                <c:pt idx="5">
                  <c:v>1215874.2521448999</c:v>
                </c:pt>
                <c:pt idx="6">
                  <c:v>1182766.5800185001</c:v>
                </c:pt>
                <c:pt idx="7">
                  <c:v>1177181.8815612399</c:v>
                </c:pt>
                <c:pt idx="8">
                  <c:v>1081901.58343386</c:v>
                </c:pt>
                <c:pt idx="9">
                  <c:v>1165779.8934058901</c:v>
                </c:pt>
                <c:pt idx="10">
                  <c:v>1136734.0079510701</c:v>
                </c:pt>
                <c:pt idx="11">
                  <c:v>1159211.09493469</c:v>
                </c:pt>
                <c:pt idx="12">
                  <c:v>1101095.53956405</c:v>
                </c:pt>
                <c:pt idx="13">
                  <c:v>1118183.73091328</c:v>
                </c:pt>
                <c:pt idx="14">
                  <c:v>1093708.2072226999</c:v>
                </c:pt>
                <c:pt idx="15">
                  <c:v>1080243.3456027</c:v>
                </c:pt>
                <c:pt idx="16">
                  <c:v>1076356.60501833</c:v>
                </c:pt>
                <c:pt idx="17">
                  <c:v>1073053.75556198</c:v>
                </c:pt>
                <c:pt idx="18">
                  <c:v>1069207.947902</c:v>
                </c:pt>
                <c:pt idx="19">
                  <c:v>1073982.40600882</c:v>
                </c:pt>
                <c:pt idx="20">
                  <c:v>1086118.6435617199</c:v>
                </c:pt>
                <c:pt idx="21">
                  <c:v>1018885.61694747</c:v>
                </c:pt>
                <c:pt idx="22">
                  <c:v>1046068.55032067</c:v>
                </c:pt>
                <c:pt idx="23">
                  <c:v>1087913.98566993</c:v>
                </c:pt>
                <c:pt idx="24">
                  <c:v>1094442.18282614</c:v>
                </c:pt>
                <c:pt idx="25">
                  <c:v>1114862.3618479201</c:v>
                </c:pt>
                <c:pt idx="26">
                  <c:v>1155892.63052033</c:v>
                </c:pt>
                <c:pt idx="27">
                  <c:v>1171419.2182903399</c:v>
                </c:pt>
                <c:pt idx="28">
                  <c:v>1174871.70451745</c:v>
                </c:pt>
                <c:pt idx="29">
                  <c:v>1213161.57041107</c:v>
                </c:pt>
                <c:pt idx="30">
                  <c:v>1208771.85162847</c:v>
                </c:pt>
                <c:pt idx="31">
                  <c:v>1248928.45348608</c:v>
                </c:pt>
                <c:pt idx="32">
                  <c:v>1207433.3508439199</c:v>
                </c:pt>
                <c:pt idx="33">
                  <c:v>1171606.0102955201</c:v>
                </c:pt>
                <c:pt idx="34">
                  <c:v>1167379.9985074601</c:v>
                </c:pt>
                <c:pt idx="35">
                  <c:v>1188409.37161172</c:v>
                </c:pt>
                <c:pt idx="36">
                  <c:v>1159183.17338633</c:v>
                </c:pt>
                <c:pt idx="37">
                  <c:v>1206090.8632008201</c:v>
                </c:pt>
                <c:pt idx="38">
                  <c:v>1140741.0732695099</c:v>
                </c:pt>
                <c:pt idx="39">
                  <c:v>1162308.63523484</c:v>
                </c:pt>
                <c:pt idx="40">
                  <c:v>1147916.72577052</c:v>
                </c:pt>
                <c:pt idx="41">
                  <c:v>1139616.2356629199</c:v>
                </c:pt>
                <c:pt idx="42">
                  <c:v>1120906.3318600401</c:v>
                </c:pt>
                <c:pt idx="43">
                  <c:v>1110593.0581227399</c:v>
                </c:pt>
                <c:pt idx="44">
                  <c:v>1095936.5159873499</c:v>
                </c:pt>
                <c:pt idx="45">
                  <c:v>1101584.64820281</c:v>
                </c:pt>
                <c:pt idx="46">
                  <c:v>1098546.36595242</c:v>
                </c:pt>
                <c:pt idx="47">
                  <c:v>1061302.31379751</c:v>
                </c:pt>
                <c:pt idx="48">
                  <c:v>1050870.1233411401</c:v>
                </c:pt>
                <c:pt idx="49">
                  <c:v>1036462.1957744299</c:v>
                </c:pt>
                <c:pt idx="50">
                  <c:v>1051207.06893928</c:v>
                </c:pt>
                <c:pt idx="51">
                  <c:v>1100042.71567746</c:v>
                </c:pt>
                <c:pt idx="52">
                  <c:v>1109975.9614861801</c:v>
                </c:pt>
                <c:pt idx="53">
                  <c:v>1143177.1767569201</c:v>
                </c:pt>
                <c:pt idx="54">
                  <c:v>1174430.4175416899</c:v>
                </c:pt>
                <c:pt idx="55">
                  <c:v>1232960.8743481899</c:v>
                </c:pt>
                <c:pt idx="56">
                  <c:v>1253730.7809009</c:v>
                </c:pt>
                <c:pt idx="57">
                  <c:v>1278700.3953797601</c:v>
                </c:pt>
                <c:pt idx="58">
                  <c:v>1300125.45504223</c:v>
                </c:pt>
                <c:pt idx="59">
                  <c:v>1348889.90057297</c:v>
                </c:pt>
                <c:pt idx="60">
                  <c:v>1376185.9294340899</c:v>
                </c:pt>
                <c:pt idx="61">
                  <c:v>1397293.6069364201</c:v>
                </c:pt>
                <c:pt idx="62">
                  <c:v>1340368.7979242001</c:v>
                </c:pt>
                <c:pt idx="63">
                  <c:v>1297353.2597137</c:v>
                </c:pt>
                <c:pt idx="64">
                  <c:v>1304631.1816070599</c:v>
                </c:pt>
                <c:pt idx="65">
                  <c:v>1354525.47589286</c:v>
                </c:pt>
                <c:pt idx="66">
                  <c:v>1379418.3796076099</c:v>
                </c:pt>
                <c:pt idx="67">
                  <c:v>1382795.21591078</c:v>
                </c:pt>
                <c:pt idx="68">
                  <c:v>1469336.78076099</c:v>
                </c:pt>
                <c:pt idx="69">
                  <c:v>1428345.30193568</c:v>
                </c:pt>
                <c:pt idx="70">
                  <c:v>1444917.60980876</c:v>
                </c:pt>
                <c:pt idx="71">
                  <c:v>1410210.76921948</c:v>
                </c:pt>
                <c:pt idx="72">
                  <c:v>1395337.2766983199</c:v>
                </c:pt>
                <c:pt idx="73">
                  <c:v>1401775.1342406899</c:v>
                </c:pt>
                <c:pt idx="74">
                  <c:v>1422889.09309309</c:v>
                </c:pt>
                <c:pt idx="75">
                  <c:v>1440585.20912281</c:v>
                </c:pt>
                <c:pt idx="76">
                  <c:v>1444064.8920062</c:v>
                </c:pt>
                <c:pt idx="77">
                  <c:v>1432686.3455475699</c:v>
                </c:pt>
                <c:pt idx="78">
                  <c:v>1435372.7916097301</c:v>
                </c:pt>
                <c:pt idx="79">
                  <c:v>1473271.3265553501</c:v>
                </c:pt>
                <c:pt idx="80">
                  <c:v>1466348.2467724599</c:v>
                </c:pt>
                <c:pt idx="81">
                  <c:v>1415824.64382166</c:v>
                </c:pt>
                <c:pt idx="82">
                  <c:v>1334339.66734743</c:v>
                </c:pt>
                <c:pt idx="83">
                  <c:v>1317606.4893213101</c:v>
                </c:pt>
                <c:pt idx="84">
                  <c:v>1384720.30967146</c:v>
                </c:pt>
                <c:pt idx="85">
                  <c:v>1403619.61175069</c:v>
                </c:pt>
              </c:numCache>
            </c:numRef>
          </c:val>
          <c:smooth val="0"/>
          <c:extLst>
            <c:ext xmlns:c16="http://schemas.microsoft.com/office/drawing/2014/chart" uri="{C3380CC4-5D6E-409C-BE32-E72D297353CC}">
              <c16:uniqueId val="{00000000-E767-47E2-B388-53CAA40C4D62}"/>
            </c:ext>
          </c:extLst>
        </c:ser>
        <c:ser>
          <c:idx val="2"/>
          <c:order val="1"/>
          <c:tx>
            <c:strRef>
              <c:f>forClass!$D$1</c:f>
              <c:strCache>
                <c:ptCount val="1"/>
                <c:pt idx="0">
                  <c:v>NOI</c:v>
                </c:pt>
              </c:strCache>
            </c:strRef>
          </c:tx>
          <c:spPr>
            <a:ln w="28575" cap="rnd">
              <a:solidFill>
                <a:schemeClr val="accent3"/>
              </a:solidFill>
              <a:round/>
            </a:ln>
            <a:effectLst/>
          </c:spPr>
          <c:marker>
            <c:symbol val="none"/>
          </c:marker>
          <c:cat>
            <c:numRef>
              <c:f>forClass!$A$2:$A$87</c:f>
              <c:numCache>
                <c:formatCode>General</c:formatCode>
                <c:ptCount val="86"/>
                <c:pt idx="0">
                  <c:v>20001</c:v>
                </c:pt>
                <c:pt idx="1">
                  <c:v>20002</c:v>
                </c:pt>
                <c:pt idx="2">
                  <c:v>20003</c:v>
                </c:pt>
                <c:pt idx="3">
                  <c:v>20004</c:v>
                </c:pt>
                <c:pt idx="4">
                  <c:v>20011</c:v>
                </c:pt>
                <c:pt idx="5">
                  <c:v>20012</c:v>
                </c:pt>
                <c:pt idx="6">
                  <c:v>20013</c:v>
                </c:pt>
                <c:pt idx="7">
                  <c:v>20014</c:v>
                </c:pt>
                <c:pt idx="8">
                  <c:v>20021</c:v>
                </c:pt>
                <c:pt idx="9">
                  <c:v>20022</c:v>
                </c:pt>
                <c:pt idx="10">
                  <c:v>20023</c:v>
                </c:pt>
                <c:pt idx="11">
                  <c:v>20024</c:v>
                </c:pt>
                <c:pt idx="12">
                  <c:v>20031</c:v>
                </c:pt>
                <c:pt idx="13">
                  <c:v>20032</c:v>
                </c:pt>
                <c:pt idx="14">
                  <c:v>20033</c:v>
                </c:pt>
                <c:pt idx="15">
                  <c:v>20034</c:v>
                </c:pt>
                <c:pt idx="16">
                  <c:v>20041</c:v>
                </c:pt>
                <c:pt idx="17">
                  <c:v>20042</c:v>
                </c:pt>
                <c:pt idx="18">
                  <c:v>20043</c:v>
                </c:pt>
                <c:pt idx="19">
                  <c:v>20044</c:v>
                </c:pt>
                <c:pt idx="20">
                  <c:v>20051</c:v>
                </c:pt>
                <c:pt idx="21">
                  <c:v>20052</c:v>
                </c:pt>
                <c:pt idx="22">
                  <c:v>20053</c:v>
                </c:pt>
                <c:pt idx="23">
                  <c:v>20054</c:v>
                </c:pt>
                <c:pt idx="24">
                  <c:v>20061</c:v>
                </c:pt>
                <c:pt idx="25">
                  <c:v>20062</c:v>
                </c:pt>
                <c:pt idx="26">
                  <c:v>20063</c:v>
                </c:pt>
                <c:pt idx="27">
                  <c:v>20064</c:v>
                </c:pt>
                <c:pt idx="28">
                  <c:v>20071</c:v>
                </c:pt>
                <c:pt idx="29">
                  <c:v>20072</c:v>
                </c:pt>
                <c:pt idx="30">
                  <c:v>20073</c:v>
                </c:pt>
                <c:pt idx="31">
                  <c:v>20074</c:v>
                </c:pt>
                <c:pt idx="32">
                  <c:v>20081</c:v>
                </c:pt>
                <c:pt idx="33">
                  <c:v>20082</c:v>
                </c:pt>
                <c:pt idx="34">
                  <c:v>20083</c:v>
                </c:pt>
                <c:pt idx="35">
                  <c:v>20084</c:v>
                </c:pt>
                <c:pt idx="36">
                  <c:v>20091</c:v>
                </c:pt>
                <c:pt idx="37">
                  <c:v>20092</c:v>
                </c:pt>
                <c:pt idx="38">
                  <c:v>20093</c:v>
                </c:pt>
                <c:pt idx="39">
                  <c:v>20094</c:v>
                </c:pt>
                <c:pt idx="40">
                  <c:v>20101</c:v>
                </c:pt>
                <c:pt idx="41">
                  <c:v>20102</c:v>
                </c:pt>
                <c:pt idx="42">
                  <c:v>20103</c:v>
                </c:pt>
                <c:pt idx="43">
                  <c:v>20104</c:v>
                </c:pt>
                <c:pt idx="44">
                  <c:v>20111</c:v>
                </c:pt>
                <c:pt idx="45">
                  <c:v>20112</c:v>
                </c:pt>
                <c:pt idx="46">
                  <c:v>20113</c:v>
                </c:pt>
                <c:pt idx="47">
                  <c:v>20114</c:v>
                </c:pt>
                <c:pt idx="48">
                  <c:v>20121</c:v>
                </c:pt>
                <c:pt idx="49">
                  <c:v>20122</c:v>
                </c:pt>
                <c:pt idx="50">
                  <c:v>20123</c:v>
                </c:pt>
                <c:pt idx="51">
                  <c:v>20124</c:v>
                </c:pt>
                <c:pt idx="52">
                  <c:v>20131</c:v>
                </c:pt>
                <c:pt idx="53">
                  <c:v>20132</c:v>
                </c:pt>
                <c:pt idx="54">
                  <c:v>20133</c:v>
                </c:pt>
                <c:pt idx="55">
                  <c:v>20134</c:v>
                </c:pt>
                <c:pt idx="56">
                  <c:v>20141</c:v>
                </c:pt>
                <c:pt idx="57">
                  <c:v>20142</c:v>
                </c:pt>
                <c:pt idx="58">
                  <c:v>20143</c:v>
                </c:pt>
                <c:pt idx="59">
                  <c:v>20144</c:v>
                </c:pt>
                <c:pt idx="60">
                  <c:v>20151</c:v>
                </c:pt>
                <c:pt idx="61">
                  <c:v>20152</c:v>
                </c:pt>
                <c:pt idx="62">
                  <c:v>20153</c:v>
                </c:pt>
                <c:pt idx="63">
                  <c:v>20154</c:v>
                </c:pt>
                <c:pt idx="64">
                  <c:v>20161</c:v>
                </c:pt>
                <c:pt idx="65">
                  <c:v>20162</c:v>
                </c:pt>
                <c:pt idx="66">
                  <c:v>20163</c:v>
                </c:pt>
                <c:pt idx="67">
                  <c:v>20164</c:v>
                </c:pt>
                <c:pt idx="68">
                  <c:v>20171</c:v>
                </c:pt>
                <c:pt idx="69">
                  <c:v>20172</c:v>
                </c:pt>
                <c:pt idx="70">
                  <c:v>20173</c:v>
                </c:pt>
                <c:pt idx="71">
                  <c:v>20174</c:v>
                </c:pt>
                <c:pt idx="72">
                  <c:v>20181</c:v>
                </c:pt>
                <c:pt idx="73">
                  <c:v>20182</c:v>
                </c:pt>
                <c:pt idx="74">
                  <c:v>20183</c:v>
                </c:pt>
                <c:pt idx="75">
                  <c:v>20184</c:v>
                </c:pt>
                <c:pt idx="76">
                  <c:v>20191</c:v>
                </c:pt>
                <c:pt idx="77">
                  <c:v>20192</c:v>
                </c:pt>
                <c:pt idx="78">
                  <c:v>20193</c:v>
                </c:pt>
                <c:pt idx="79">
                  <c:v>20194</c:v>
                </c:pt>
                <c:pt idx="80">
                  <c:v>20201</c:v>
                </c:pt>
                <c:pt idx="81">
                  <c:v>20202</c:v>
                </c:pt>
                <c:pt idx="82">
                  <c:v>20203</c:v>
                </c:pt>
                <c:pt idx="83">
                  <c:v>20204</c:v>
                </c:pt>
                <c:pt idx="84">
                  <c:v>20211</c:v>
                </c:pt>
                <c:pt idx="85">
                  <c:v>20212</c:v>
                </c:pt>
              </c:numCache>
            </c:numRef>
          </c:cat>
          <c:val>
            <c:numRef>
              <c:f>forClass!$D$2:$D$87</c:f>
              <c:numCache>
                <c:formatCode>_("$"* #,##0_);_("$"* \(#,##0\);_("$"* "-"??_);_(@_)</c:formatCode>
                <c:ptCount val="86"/>
                <c:pt idx="0">
                  <c:v>684255.39105339104</c:v>
                </c:pt>
                <c:pt idx="1">
                  <c:v>673124.92879847402</c:v>
                </c:pt>
                <c:pt idx="2">
                  <c:v>692373.97203196399</c:v>
                </c:pt>
                <c:pt idx="3">
                  <c:v>717217.02646720398</c:v>
                </c:pt>
                <c:pt idx="4">
                  <c:v>741870.27038835001</c:v>
                </c:pt>
                <c:pt idx="5">
                  <c:v>763073.02049570996</c:v>
                </c:pt>
                <c:pt idx="6">
                  <c:v>739152.81036077696</c:v>
                </c:pt>
                <c:pt idx="7">
                  <c:v>723236.87662629003</c:v>
                </c:pt>
                <c:pt idx="8">
                  <c:v>669429.99597909104</c:v>
                </c:pt>
                <c:pt idx="9">
                  <c:v>707439.30665813095</c:v>
                </c:pt>
                <c:pt idx="10">
                  <c:v>683938.80030580994</c:v>
                </c:pt>
                <c:pt idx="11">
                  <c:v>684288.20101943298</c:v>
                </c:pt>
                <c:pt idx="12">
                  <c:v>649055.00238877302</c:v>
                </c:pt>
                <c:pt idx="13">
                  <c:v>665663.29098242603</c:v>
                </c:pt>
                <c:pt idx="14">
                  <c:v>645006.46746918897</c:v>
                </c:pt>
                <c:pt idx="15">
                  <c:v>631738.63922450098</c:v>
                </c:pt>
                <c:pt idx="16">
                  <c:v>633627.24048491695</c:v>
                </c:pt>
                <c:pt idx="17">
                  <c:v>641320.00086680101</c:v>
                </c:pt>
                <c:pt idx="18">
                  <c:v>634234.62179667701</c:v>
                </c:pt>
                <c:pt idx="19">
                  <c:v>626421.79299889703</c:v>
                </c:pt>
                <c:pt idx="20">
                  <c:v>643152.01119701401</c:v>
                </c:pt>
                <c:pt idx="21">
                  <c:v>602683.48488602601</c:v>
                </c:pt>
                <c:pt idx="22">
                  <c:v>609343.36729156401</c:v>
                </c:pt>
                <c:pt idx="23">
                  <c:v>628450.21805588703</c:v>
                </c:pt>
                <c:pt idx="24">
                  <c:v>641368.11700872798</c:v>
                </c:pt>
                <c:pt idx="25">
                  <c:v>662456.30437665805</c:v>
                </c:pt>
                <c:pt idx="26">
                  <c:v>679566.23393091396</c:v>
                </c:pt>
                <c:pt idx="27">
                  <c:v>684176.87635898497</c:v>
                </c:pt>
                <c:pt idx="28">
                  <c:v>683441.28172484599</c:v>
                </c:pt>
                <c:pt idx="29">
                  <c:v>696721.10561660596</c:v>
                </c:pt>
                <c:pt idx="30">
                  <c:v>691118.50583031797</c:v>
                </c:pt>
                <c:pt idx="31">
                  <c:v>721911.93936401303</c:v>
                </c:pt>
                <c:pt idx="32">
                  <c:v>707843.24843542604</c:v>
                </c:pt>
                <c:pt idx="33">
                  <c:v>693111.30505243095</c:v>
                </c:pt>
                <c:pt idx="34">
                  <c:v>675054.39272388106</c:v>
                </c:pt>
                <c:pt idx="35">
                  <c:v>681106.08223443199</c:v>
                </c:pt>
                <c:pt idx="36">
                  <c:v>671785.201400719</c:v>
                </c:pt>
                <c:pt idx="37">
                  <c:v>697973.24689092801</c:v>
                </c:pt>
                <c:pt idx="38">
                  <c:v>654290.24594992597</c:v>
                </c:pt>
                <c:pt idx="39">
                  <c:v>663247.14252294402</c:v>
                </c:pt>
                <c:pt idx="40">
                  <c:v>660660.13182324497</c:v>
                </c:pt>
                <c:pt idx="41">
                  <c:v>667139.95869444998</c:v>
                </c:pt>
                <c:pt idx="42">
                  <c:v>644526.84604051604</c:v>
                </c:pt>
                <c:pt idx="43">
                  <c:v>640538.99043321295</c:v>
                </c:pt>
                <c:pt idx="44">
                  <c:v>624426.60962754698</c:v>
                </c:pt>
                <c:pt idx="45">
                  <c:v>638913.45563465904</c:v>
                </c:pt>
                <c:pt idx="46">
                  <c:v>623728.88864518295</c:v>
                </c:pt>
                <c:pt idx="47">
                  <c:v>608964.03098051704</c:v>
                </c:pt>
                <c:pt idx="48">
                  <c:v>611890.40078063996</c:v>
                </c:pt>
                <c:pt idx="49">
                  <c:v>609211.04970360198</c:v>
                </c:pt>
                <c:pt idx="50">
                  <c:v>606383.33221731801</c:v>
                </c:pt>
                <c:pt idx="51">
                  <c:v>632792.791966427</c:v>
                </c:pt>
                <c:pt idx="52">
                  <c:v>644024.15647183196</c:v>
                </c:pt>
                <c:pt idx="53">
                  <c:v>671290.84955886798</c:v>
                </c:pt>
                <c:pt idx="54">
                  <c:v>678774.62198888196</c:v>
                </c:pt>
                <c:pt idx="55">
                  <c:v>709974.06896551698</c:v>
                </c:pt>
                <c:pt idx="56">
                  <c:v>720832.98702702695</c:v>
                </c:pt>
                <c:pt idx="57">
                  <c:v>757661.02044208103</c:v>
                </c:pt>
                <c:pt idx="58">
                  <c:v>760160.08859082602</c:v>
                </c:pt>
                <c:pt idx="59">
                  <c:v>788165.74637681199</c:v>
                </c:pt>
                <c:pt idx="60">
                  <c:v>801774.17753623205</c:v>
                </c:pt>
                <c:pt idx="61">
                  <c:v>835835.622067324</c:v>
                </c:pt>
                <c:pt idx="62">
                  <c:v>793720.46485296404</c:v>
                </c:pt>
                <c:pt idx="63">
                  <c:v>766854.015887997</c:v>
                </c:pt>
                <c:pt idx="64">
                  <c:v>785547.64468183904</c:v>
                </c:pt>
                <c:pt idx="65">
                  <c:v>825473.16056547605</c:v>
                </c:pt>
                <c:pt idx="66">
                  <c:v>824504.93742568395</c:v>
                </c:pt>
                <c:pt idx="67">
                  <c:v>825850.66765799304</c:v>
                </c:pt>
                <c:pt idx="68">
                  <c:v>890108.23472245096</c:v>
                </c:pt>
                <c:pt idx="69">
                  <c:v>874384.14235634799</c:v>
                </c:pt>
                <c:pt idx="70">
                  <c:v>871782.66826033301</c:v>
                </c:pt>
                <c:pt idx="71">
                  <c:v>848229.39392605599</c:v>
                </c:pt>
                <c:pt idx="72">
                  <c:v>842258.31541270996</c:v>
                </c:pt>
                <c:pt idx="73">
                  <c:v>861228.08280802297</c:v>
                </c:pt>
                <c:pt idx="74">
                  <c:v>859437.03732303705</c:v>
                </c:pt>
                <c:pt idx="75">
                  <c:v>871699.17501754395</c:v>
                </c:pt>
                <c:pt idx="76">
                  <c:v>883307.12533483701</c:v>
                </c:pt>
                <c:pt idx="77">
                  <c:v>887512.68252212403</c:v>
                </c:pt>
                <c:pt idx="78">
                  <c:v>876926.64498496905</c:v>
                </c:pt>
                <c:pt idx="79">
                  <c:v>897007.38351737102</c:v>
                </c:pt>
                <c:pt idx="80">
                  <c:v>904643.29881656799</c:v>
                </c:pt>
                <c:pt idx="81">
                  <c:v>839680.06140127406</c:v>
                </c:pt>
                <c:pt idx="82">
                  <c:v>790873.56667467603</c:v>
                </c:pt>
                <c:pt idx="83">
                  <c:v>773509.14926435705</c:v>
                </c:pt>
                <c:pt idx="84">
                  <c:v>828721.59084311896</c:v>
                </c:pt>
                <c:pt idx="85">
                  <c:v>853882.52203255298</c:v>
                </c:pt>
              </c:numCache>
            </c:numRef>
          </c:val>
          <c:smooth val="0"/>
          <c:extLst>
            <c:ext xmlns:c16="http://schemas.microsoft.com/office/drawing/2014/chart" uri="{C3380CC4-5D6E-409C-BE32-E72D297353CC}">
              <c16:uniqueId val="{00000001-E767-47E2-B388-53CAA40C4D62}"/>
            </c:ext>
          </c:extLst>
        </c:ser>
        <c:ser>
          <c:idx val="4"/>
          <c:order val="2"/>
          <c:tx>
            <c:strRef>
              <c:f>forClass!$F$1</c:f>
              <c:strCache>
                <c:ptCount val="1"/>
                <c:pt idx="0">
                  <c:v>PBTCF</c:v>
                </c:pt>
              </c:strCache>
            </c:strRef>
          </c:tx>
          <c:spPr>
            <a:ln w="28575" cap="rnd">
              <a:solidFill>
                <a:schemeClr val="accent5"/>
              </a:solidFill>
              <a:round/>
            </a:ln>
            <a:effectLst/>
          </c:spPr>
          <c:marker>
            <c:symbol val="none"/>
          </c:marker>
          <c:cat>
            <c:numRef>
              <c:f>forClass!$A$2:$A$87</c:f>
              <c:numCache>
                <c:formatCode>General</c:formatCode>
                <c:ptCount val="86"/>
                <c:pt idx="0">
                  <c:v>20001</c:v>
                </c:pt>
                <c:pt idx="1">
                  <c:v>20002</c:v>
                </c:pt>
                <c:pt idx="2">
                  <c:v>20003</c:v>
                </c:pt>
                <c:pt idx="3">
                  <c:v>20004</c:v>
                </c:pt>
                <c:pt idx="4">
                  <c:v>20011</c:v>
                </c:pt>
                <c:pt idx="5">
                  <c:v>20012</c:v>
                </c:pt>
                <c:pt idx="6">
                  <c:v>20013</c:v>
                </c:pt>
                <c:pt idx="7">
                  <c:v>20014</c:v>
                </c:pt>
                <c:pt idx="8">
                  <c:v>20021</c:v>
                </c:pt>
                <c:pt idx="9">
                  <c:v>20022</c:v>
                </c:pt>
                <c:pt idx="10">
                  <c:v>20023</c:v>
                </c:pt>
                <c:pt idx="11">
                  <c:v>20024</c:v>
                </c:pt>
                <c:pt idx="12">
                  <c:v>20031</c:v>
                </c:pt>
                <c:pt idx="13">
                  <c:v>20032</c:v>
                </c:pt>
                <c:pt idx="14">
                  <c:v>20033</c:v>
                </c:pt>
                <c:pt idx="15">
                  <c:v>20034</c:v>
                </c:pt>
                <c:pt idx="16">
                  <c:v>20041</c:v>
                </c:pt>
                <c:pt idx="17">
                  <c:v>20042</c:v>
                </c:pt>
                <c:pt idx="18">
                  <c:v>20043</c:v>
                </c:pt>
                <c:pt idx="19">
                  <c:v>20044</c:v>
                </c:pt>
                <c:pt idx="20">
                  <c:v>20051</c:v>
                </c:pt>
                <c:pt idx="21">
                  <c:v>20052</c:v>
                </c:pt>
                <c:pt idx="22">
                  <c:v>20053</c:v>
                </c:pt>
                <c:pt idx="23">
                  <c:v>20054</c:v>
                </c:pt>
                <c:pt idx="24">
                  <c:v>20061</c:v>
                </c:pt>
                <c:pt idx="25">
                  <c:v>20062</c:v>
                </c:pt>
                <c:pt idx="26">
                  <c:v>20063</c:v>
                </c:pt>
                <c:pt idx="27">
                  <c:v>20064</c:v>
                </c:pt>
                <c:pt idx="28">
                  <c:v>20071</c:v>
                </c:pt>
                <c:pt idx="29">
                  <c:v>20072</c:v>
                </c:pt>
                <c:pt idx="30">
                  <c:v>20073</c:v>
                </c:pt>
                <c:pt idx="31">
                  <c:v>20074</c:v>
                </c:pt>
                <c:pt idx="32">
                  <c:v>20081</c:v>
                </c:pt>
                <c:pt idx="33">
                  <c:v>20082</c:v>
                </c:pt>
                <c:pt idx="34">
                  <c:v>20083</c:v>
                </c:pt>
                <c:pt idx="35">
                  <c:v>20084</c:v>
                </c:pt>
                <c:pt idx="36">
                  <c:v>20091</c:v>
                </c:pt>
                <c:pt idx="37">
                  <c:v>20092</c:v>
                </c:pt>
                <c:pt idx="38">
                  <c:v>20093</c:v>
                </c:pt>
                <c:pt idx="39">
                  <c:v>20094</c:v>
                </c:pt>
                <c:pt idx="40">
                  <c:v>20101</c:v>
                </c:pt>
                <c:pt idx="41">
                  <c:v>20102</c:v>
                </c:pt>
                <c:pt idx="42">
                  <c:v>20103</c:v>
                </c:pt>
                <c:pt idx="43">
                  <c:v>20104</c:v>
                </c:pt>
                <c:pt idx="44">
                  <c:v>20111</c:v>
                </c:pt>
                <c:pt idx="45">
                  <c:v>20112</c:v>
                </c:pt>
                <c:pt idx="46">
                  <c:v>20113</c:v>
                </c:pt>
                <c:pt idx="47">
                  <c:v>20114</c:v>
                </c:pt>
                <c:pt idx="48">
                  <c:v>20121</c:v>
                </c:pt>
                <c:pt idx="49">
                  <c:v>20122</c:v>
                </c:pt>
                <c:pt idx="50">
                  <c:v>20123</c:v>
                </c:pt>
                <c:pt idx="51">
                  <c:v>20124</c:v>
                </c:pt>
                <c:pt idx="52">
                  <c:v>20131</c:v>
                </c:pt>
                <c:pt idx="53">
                  <c:v>20132</c:v>
                </c:pt>
                <c:pt idx="54">
                  <c:v>20133</c:v>
                </c:pt>
                <c:pt idx="55">
                  <c:v>20134</c:v>
                </c:pt>
                <c:pt idx="56">
                  <c:v>20141</c:v>
                </c:pt>
                <c:pt idx="57">
                  <c:v>20142</c:v>
                </c:pt>
                <c:pt idx="58">
                  <c:v>20143</c:v>
                </c:pt>
                <c:pt idx="59">
                  <c:v>20144</c:v>
                </c:pt>
                <c:pt idx="60">
                  <c:v>20151</c:v>
                </c:pt>
                <c:pt idx="61">
                  <c:v>20152</c:v>
                </c:pt>
                <c:pt idx="62">
                  <c:v>20153</c:v>
                </c:pt>
                <c:pt idx="63">
                  <c:v>20154</c:v>
                </c:pt>
                <c:pt idx="64">
                  <c:v>20161</c:v>
                </c:pt>
                <c:pt idx="65">
                  <c:v>20162</c:v>
                </c:pt>
                <c:pt idx="66">
                  <c:v>20163</c:v>
                </c:pt>
                <c:pt idx="67">
                  <c:v>20164</c:v>
                </c:pt>
                <c:pt idx="68">
                  <c:v>20171</c:v>
                </c:pt>
                <c:pt idx="69">
                  <c:v>20172</c:v>
                </c:pt>
                <c:pt idx="70">
                  <c:v>20173</c:v>
                </c:pt>
                <c:pt idx="71">
                  <c:v>20174</c:v>
                </c:pt>
                <c:pt idx="72">
                  <c:v>20181</c:v>
                </c:pt>
                <c:pt idx="73">
                  <c:v>20182</c:v>
                </c:pt>
                <c:pt idx="74">
                  <c:v>20183</c:v>
                </c:pt>
                <c:pt idx="75">
                  <c:v>20184</c:v>
                </c:pt>
                <c:pt idx="76">
                  <c:v>20191</c:v>
                </c:pt>
                <c:pt idx="77">
                  <c:v>20192</c:v>
                </c:pt>
                <c:pt idx="78">
                  <c:v>20193</c:v>
                </c:pt>
                <c:pt idx="79">
                  <c:v>20194</c:v>
                </c:pt>
                <c:pt idx="80">
                  <c:v>20201</c:v>
                </c:pt>
                <c:pt idx="81">
                  <c:v>20202</c:v>
                </c:pt>
                <c:pt idx="82">
                  <c:v>20203</c:v>
                </c:pt>
                <c:pt idx="83">
                  <c:v>20204</c:v>
                </c:pt>
                <c:pt idx="84">
                  <c:v>20211</c:v>
                </c:pt>
                <c:pt idx="85">
                  <c:v>20212</c:v>
                </c:pt>
              </c:numCache>
            </c:numRef>
          </c:cat>
          <c:val>
            <c:numRef>
              <c:f>forClass!$F$2:$F$87</c:f>
              <c:numCache>
                <c:formatCode>_("$"* #,##0_);_("$"* \(#,##0\);_("$"* "-"??_);_(@_)</c:formatCode>
                <c:ptCount val="86"/>
                <c:pt idx="0">
                  <c:v>534383.98268398305</c:v>
                </c:pt>
                <c:pt idx="1">
                  <c:v>523773.21551176102</c:v>
                </c:pt>
                <c:pt idx="2">
                  <c:v>455341.46518264798</c:v>
                </c:pt>
                <c:pt idx="3">
                  <c:v>471616.88319907902</c:v>
                </c:pt>
                <c:pt idx="4">
                  <c:v>542158.23349514604</c:v>
                </c:pt>
                <c:pt idx="5">
                  <c:v>536448.07673975197</c:v>
                </c:pt>
                <c:pt idx="6">
                  <c:v>474181.48149861197</c:v>
                </c:pt>
                <c:pt idx="7">
                  <c:v>511307.24854194699</c:v>
                </c:pt>
                <c:pt idx="8">
                  <c:v>566593.60836348997</c:v>
                </c:pt>
                <c:pt idx="9">
                  <c:v>573463.25</c:v>
                </c:pt>
                <c:pt idx="10">
                  <c:v>567281.27400611597</c:v>
                </c:pt>
                <c:pt idx="11">
                  <c:v>464572.736858872</c:v>
                </c:pt>
                <c:pt idx="12">
                  <c:v>525152.53269632696</c:v>
                </c:pt>
                <c:pt idx="13">
                  <c:v>493664.68395275099</c:v>
                </c:pt>
                <c:pt idx="14">
                  <c:v>498925.08369160199</c:v>
                </c:pt>
                <c:pt idx="15">
                  <c:v>456060.15313290298</c:v>
                </c:pt>
                <c:pt idx="16">
                  <c:v>488162.27234282502</c:v>
                </c:pt>
                <c:pt idx="17">
                  <c:v>449431.19271886698</c:v>
                </c:pt>
                <c:pt idx="18">
                  <c:v>435819.031540411</c:v>
                </c:pt>
                <c:pt idx="19">
                  <c:v>377414.52398015402</c:v>
                </c:pt>
                <c:pt idx="20">
                  <c:v>348623.31085044</c:v>
                </c:pt>
                <c:pt idx="21">
                  <c:v>365169.65014866198</c:v>
                </c:pt>
                <c:pt idx="22">
                  <c:v>416525.59176122298</c:v>
                </c:pt>
                <c:pt idx="23">
                  <c:v>405019.03845235199</c:v>
                </c:pt>
                <c:pt idx="24">
                  <c:v>476438.391365888</c:v>
                </c:pt>
                <c:pt idx="25">
                  <c:v>449463.18744473899</c:v>
                </c:pt>
                <c:pt idx="26">
                  <c:v>407785.59226060298</c:v>
                </c:pt>
                <c:pt idx="27">
                  <c:v>320621.40034107899</c:v>
                </c:pt>
                <c:pt idx="28">
                  <c:v>458545.61006160203</c:v>
                </c:pt>
                <c:pt idx="29">
                  <c:v>476465.66992267</c:v>
                </c:pt>
                <c:pt idx="30">
                  <c:v>420911.94652191398</c:v>
                </c:pt>
                <c:pt idx="31">
                  <c:v>194362.76555401899</c:v>
                </c:pt>
                <c:pt idx="32">
                  <c:v>455024.454010999</c:v>
                </c:pt>
                <c:pt idx="33">
                  <c:v>452140.06692087703</c:v>
                </c:pt>
                <c:pt idx="34">
                  <c:v>445595.47723880602</c:v>
                </c:pt>
                <c:pt idx="35">
                  <c:v>412428.78589743603</c:v>
                </c:pt>
                <c:pt idx="36">
                  <c:v>513319.775317055</c:v>
                </c:pt>
                <c:pt idx="37">
                  <c:v>511551.83914373099</c:v>
                </c:pt>
                <c:pt idx="38">
                  <c:v>523189.39672312199</c:v>
                </c:pt>
                <c:pt idx="39">
                  <c:v>492507.54327874799</c:v>
                </c:pt>
                <c:pt idx="40">
                  <c:v>550897.62810991402</c:v>
                </c:pt>
                <c:pt idx="41">
                  <c:v>531871.29577724496</c:v>
                </c:pt>
                <c:pt idx="42">
                  <c:v>473244.95469613298</c:v>
                </c:pt>
                <c:pt idx="43">
                  <c:v>442061.50018050498</c:v>
                </c:pt>
                <c:pt idx="44">
                  <c:v>459305.384574842</c:v>
                </c:pt>
                <c:pt idx="45">
                  <c:v>451496.20003472798</c:v>
                </c:pt>
                <c:pt idx="46">
                  <c:v>428129.85743209103</c:v>
                </c:pt>
                <c:pt idx="47">
                  <c:v>350378.351006068</c:v>
                </c:pt>
                <c:pt idx="48">
                  <c:v>464496.69383294298</c:v>
                </c:pt>
                <c:pt idx="49">
                  <c:v>439709.07995136001</c:v>
                </c:pt>
                <c:pt idx="50">
                  <c:v>427993.04428549699</c:v>
                </c:pt>
                <c:pt idx="51">
                  <c:v>364676.553057554</c:v>
                </c:pt>
                <c:pt idx="52">
                  <c:v>497968.19362634001</c:v>
                </c:pt>
                <c:pt idx="53">
                  <c:v>447507.39230301202</c:v>
                </c:pt>
                <c:pt idx="54">
                  <c:v>387651.29416306398</c:v>
                </c:pt>
                <c:pt idx="55">
                  <c:v>443258.38671152201</c:v>
                </c:pt>
                <c:pt idx="56">
                  <c:v>524423.74882882903</c:v>
                </c:pt>
                <c:pt idx="57">
                  <c:v>541228.438923051</c:v>
                </c:pt>
                <c:pt idx="58">
                  <c:v>516383.117237953</c:v>
                </c:pt>
                <c:pt idx="59">
                  <c:v>512963.42012133502</c:v>
                </c:pt>
                <c:pt idx="60">
                  <c:v>595010.54296066298</c:v>
                </c:pt>
                <c:pt idx="61">
                  <c:v>604838.64569874201</c:v>
                </c:pt>
                <c:pt idx="62">
                  <c:v>469847.35791791201</c:v>
                </c:pt>
                <c:pt idx="63">
                  <c:v>456622.90357086703</c:v>
                </c:pt>
                <c:pt idx="64">
                  <c:v>552103.95169530902</c:v>
                </c:pt>
                <c:pt idx="65">
                  <c:v>555877.79791666695</c:v>
                </c:pt>
                <c:pt idx="66">
                  <c:v>570620.88228299597</c:v>
                </c:pt>
                <c:pt idx="67">
                  <c:v>526947.25724907103</c:v>
                </c:pt>
                <c:pt idx="68">
                  <c:v>631197.17130620999</c:v>
                </c:pt>
                <c:pt idx="69">
                  <c:v>595661.13290656905</c:v>
                </c:pt>
                <c:pt idx="70">
                  <c:v>527008.50832819205</c:v>
                </c:pt>
                <c:pt idx="71">
                  <c:v>506957.87984154897</c:v>
                </c:pt>
                <c:pt idx="72">
                  <c:v>605195.91599707794</c:v>
                </c:pt>
                <c:pt idx="73">
                  <c:v>563070.12636103097</c:v>
                </c:pt>
                <c:pt idx="74">
                  <c:v>551008.035464035</c:v>
                </c:pt>
                <c:pt idx="75">
                  <c:v>480136.245614035</c:v>
                </c:pt>
                <c:pt idx="76">
                  <c:v>635250.08205272804</c:v>
                </c:pt>
                <c:pt idx="77">
                  <c:v>608723.41357853997</c:v>
                </c:pt>
                <c:pt idx="78">
                  <c:v>552522.23968297301</c:v>
                </c:pt>
                <c:pt idx="79">
                  <c:v>523141.15418798802</c:v>
                </c:pt>
                <c:pt idx="80">
                  <c:v>577909.18114577699</c:v>
                </c:pt>
                <c:pt idx="81">
                  <c:v>612656.45248407603</c:v>
                </c:pt>
                <c:pt idx="82">
                  <c:v>565829.98702546896</c:v>
                </c:pt>
                <c:pt idx="83">
                  <c:v>507734.27384907397</c:v>
                </c:pt>
                <c:pt idx="84">
                  <c:v>653811.17535294895</c:v>
                </c:pt>
                <c:pt idx="85">
                  <c:v>551394.79581844597</c:v>
                </c:pt>
              </c:numCache>
            </c:numRef>
          </c:val>
          <c:smooth val="0"/>
          <c:extLst>
            <c:ext xmlns:c16="http://schemas.microsoft.com/office/drawing/2014/chart" uri="{C3380CC4-5D6E-409C-BE32-E72D297353CC}">
              <c16:uniqueId val="{00000002-E767-47E2-B388-53CAA40C4D62}"/>
            </c:ext>
          </c:extLst>
        </c:ser>
        <c:dLbls>
          <c:showLegendKey val="0"/>
          <c:showVal val="0"/>
          <c:showCatName val="0"/>
          <c:showSerName val="0"/>
          <c:showPercent val="0"/>
          <c:showBubbleSize val="0"/>
        </c:dLbls>
        <c:smooth val="0"/>
        <c:axId val="515771656"/>
        <c:axId val="515764768"/>
      </c:lineChart>
      <c:catAx>
        <c:axId val="515771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15764768"/>
        <c:crosses val="autoZero"/>
        <c:auto val="1"/>
        <c:lblAlgn val="ctr"/>
        <c:lblOffset val="100"/>
        <c:noMultiLvlLbl val="0"/>
      </c:catAx>
      <c:valAx>
        <c:axId val="51576476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15771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5</a:t>
            </a:fld>
            <a:endParaRPr lang="en-US"/>
          </a:p>
        </p:txBody>
      </p:sp>
    </p:spTree>
    <p:extLst>
      <p:ext uri="{BB962C8B-B14F-4D97-AF65-F5344CB8AC3E}">
        <p14:creationId xmlns:p14="http://schemas.microsoft.com/office/powerpoint/2010/main" val="1691067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6</a:t>
            </a:fld>
            <a:endParaRPr lang="en-US"/>
          </a:p>
        </p:txBody>
      </p:sp>
    </p:spTree>
    <p:extLst>
      <p:ext uri="{BB962C8B-B14F-4D97-AF65-F5344CB8AC3E}">
        <p14:creationId xmlns:p14="http://schemas.microsoft.com/office/powerpoint/2010/main" val="169242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8</a:t>
            </a:fld>
            <a:endParaRPr lang="en-US"/>
          </a:p>
        </p:txBody>
      </p:sp>
    </p:spTree>
    <p:extLst>
      <p:ext uri="{BB962C8B-B14F-4D97-AF65-F5344CB8AC3E}">
        <p14:creationId xmlns:p14="http://schemas.microsoft.com/office/powerpoint/2010/main" val="1432642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9</a:t>
            </a:fld>
            <a:endParaRPr lang="en-US"/>
          </a:p>
        </p:txBody>
      </p:sp>
    </p:spTree>
    <p:extLst>
      <p:ext uri="{BB962C8B-B14F-4D97-AF65-F5344CB8AC3E}">
        <p14:creationId xmlns:p14="http://schemas.microsoft.com/office/powerpoint/2010/main" val="3190191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13</a:t>
            </a:fld>
            <a:endParaRPr lang="en-US"/>
          </a:p>
        </p:txBody>
      </p:sp>
    </p:spTree>
    <p:extLst>
      <p:ext uri="{BB962C8B-B14F-4D97-AF65-F5344CB8AC3E}">
        <p14:creationId xmlns:p14="http://schemas.microsoft.com/office/powerpoint/2010/main" val="3687271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15</a:t>
            </a:fld>
            <a:endParaRPr lang="en-US"/>
          </a:p>
        </p:txBody>
      </p:sp>
    </p:spTree>
    <p:extLst>
      <p:ext uri="{BB962C8B-B14F-4D97-AF65-F5344CB8AC3E}">
        <p14:creationId xmlns:p14="http://schemas.microsoft.com/office/powerpoint/2010/main" val="836890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22</a:t>
            </a:fld>
            <a:endParaRPr lang="en-US"/>
          </a:p>
        </p:txBody>
      </p:sp>
    </p:spTree>
    <p:extLst>
      <p:ext uri="{BB962C8B-B14F-4D97-AF65-F5344CB8AC3E}">
        <p14:creationId xmlns:p14="http://schemas.microsoft.com/office/powerpoint/2010/main" val="1484493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want to fill in all these values,</a:t>
            </a:r>
            <a:r>
              <a:rPr lang="en-US" baseline="0" dirty="0"/>
              <a:t> for a period of 10 years.</a:t>
            </a:r>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29</a:t>
            </a:fld>
            <a:endParaRPr lang="en-US"/>
          </a:p>
        </p:txBody>
      </p:sp>
    </p:spTree>
    <p:extLst>
      <p:ext uri="{BB962C8B-B14F-4D97-AF65-F5344CB8AC3E}">
        <p14:creationId xmlns:p14="http://schemas.microsoft.com/office/powerpoint/2010/main" val="4093639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30</a:t>
            </a:fld>
            <a:endParaRPr lang="en-US"/>
          </a:p>
        </p:txBody>
      </p:sp>
    </p:spTree>
    <p:extLst>
      <p:ext uri="{BB962C8B-B14F-4D97-AF65-F5344CB8AC3E}">
        <p14:creationId xmlns:p14="http://schemas.microsoft.com/office/powerpoint/2010/main" val="540083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Income Definitions</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Before Tax and Debt</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1400" dirty="0"/>
              <a:t> </a:t>
            </a:r>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Vacancy Allowance</a:t>
            </a:r>
          </a:p>
        </p:txBody>
      </p:sp>
      <p:sp>
        <p:nvSpPr>
          <p:cNvPr id="3" name="Content Placeholder 2"/>
          <p:cNvSpPr>
            <a:spLocks noGrp="1"/>
          </p:cNvSpPr>
          <p:nvPr>
            <p:ph idx="1"/>
          </p:nvPr>
        </p:nvSpPr>
        <p:spPr/>
        <p:txBody>
          <a:bodyPr>
            <a:normAutofit/>
          </a:bodyPr>
          <a:lstStyle/>
          <a:p>
            <a:r>
              <a:rPr lang="en-US" sz="2000" dirty="0"/>
              <a:t>Both parties on the demand and supply side of the market, will maximize their profit by searching for better deals. This </a:t>
            </a:r>
            <a:r>
              <a:rPr lang="en-US" sz="2000" u="sng" dirty="0"/>
              <a:t>search time results in space being held vacant</a:t>
            </a:r>
            <a:r>
              <a:rPr lang="en-US" sz="2000" dirty="0"/>
              <a:t>, waiting for better deals to shop up. Thus zero vacancy, is actually </a:t>
            </a:r>
            <a:r>
              <a:rPr lang="en-US" sz="2000" b="1" dirty="0"/>
              <a:t>not optimal</a:t>
            </a:r>
            <a:r>
              <a:rPr lang="en-US" sz="2000" dirty="0"/>
              <a:t>!</a:t>
            </a:r>
          </a:p>
          <a:p>
            <a:r>
              <a:rPr lang="en-US" sz="2000" b="1" dirty="0">
                <a:solidFill>
                  <a:schemeClr val="accent1"/>
                </a:solidFill>
              </a:rPr>
              <a:t>Natural vacancy rate</a:t>
            </a:r>
            <a:r>
              <a:rPr lang="en-US" sz="2000" dirty="0"/>
              <a:t>. This is the sort of long run vacancy rate that prevails on average in an analyzed market, that is optimal.</a:t>
            </a:r>
          </a:p>
          <a:p>
            <a:pPr lvl="1"/>
            <a:r>
              <a:rPr lang="en-US" sz="2000" dirty="0"/>
              <a:t>When vacancy is </a:t>
            </a:r>
            <a:r>
              <a:rPr lang="en-US" sz="2000" i="1" dirty="0"/>
              <a:t>below</a:t>
            </a:r>
            <a:r>
              <a:rPr lang="en-US" sz="2000" dirty="0"/>
              <a:t> its natural rate, we call it </a:t>
            </a:r>
            <a:r>
              <a:rPr lang="en-US" sz="2000" u="sng" dirty="0"/>
              <a:t>tight</a:t>
            </a:r>
            <a:r>
              <a:rPr lang="en-US" sz="2000" dirty="0"/>
              <a:t>.</a:t>
            </a:r>
          </a:p>
          <a:p>
            <a:pPr lvl="1"/>
            <a:r>
              <a:rPr lang="en-US" sz="2000" dirty="0"/>
              <a:t>When vacancy is </a:t>
            </a:r>
            <a:r>
              <a:rPr lang="en-US" sz="2000" i="1" dirty="0"/>
              <a:t>above</a:t>
            </a:r>
            <a:r>
              <a:rPr lang="en-US" sz="2000" dirty="0"/>
              <a:t> its natural rate, we call it a </a:t>
            </a:r>
            <a:r>
              <a:rPr lang="en-US" sz="2000" u="sng" dirty="0"/>
              <a:t>buyers’ market</a:t>
            </a:r>
            <a:r>
              <a:rPr lang="en-US" sz="2000" dirty="0"/>
              <a:t>. (Or tenants’ market, or an overbuilt market.)</a:t>
            </a:r>
          </a:p>
          <a:p>
            <a:r>
              <a:rPr lang="en-US" sz="2000" dirty="0"/>
              <a:t>Natural vacancy is expected to be higher in faster-growing more volatile markets, and in markets with less constraints on new development, because supply is added in a “lumpy” matter, and takes time.</a:t>
            </a:r>
          </a:p>
        </p:txBody>
      </p:sp>
    </p:spTree>
    <p:extLst>
      <p:ext uri="{BB962C8B-B14F-4D97-AF65-F5344CB8AC3E}">
        <p14:creationId xmlns:p14="http://schemas.microsoft.com/office/powerpoint/2010/main" val="1683611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Long-run US vacancy</a:t>
            </a:r>
          </a:p>
        </p:txBody>
      </p:sp>
      <p:graphicFrame>
        <p:nvGraphicFramePr>
          <p:cNvPr id="5" name="Chart 4"/>
          <p:cNvGraphicFramePr>
            <a:graphicFrameLocks/>
          </p:cNvGraphicFramePr>
          <p:nvPr>
            <p:extLst>
              <p:ext uri="{D42A27DB-BD31-4B8C-83A1-F6EECF244321}">
                <p14:modId xmlns:p14="http://schemas.microsoft.com/office/powerpoint/2010/main" val="513473247"/>
              </p:ext>
            </p:extLst>
          </p:nvPr>
        </p:nvGraphicFramePr>
        <p:xfrm>
          <a:off x="457199" y="1896957"/>
          <a:ext cx="6603023" cy="46515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135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Long-run US vacancy</a:t>
            </a:r>
          </a:p>
        </p:txBody>
      </p:sp>
      <p:graphicFrame>
        <p:nvGraphicFramePr>
          <p:cNvPr id="5" name="Chart 4"/>
          <p:cNvGraphicFramePr>
            <a:graphicFrameLocks/>
          </p:cNvGraphicFramePr>
          <p:nvPr/>
        </p:nvGraphicFramePr>
        <p:xfrm>
          <a:off x="457199" y="1896957"/>
          <a:ext cx="6603023" cy="4651572"/>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a:extLst>
              <a:ext uri="{FF2B5EF4-FFF2-40B4-BE49-F238E27FC236}">
                <a16:creationId xmlns:a16="http://schemas.microsoft.com/office/drawing/2014/main" id="{8EA5C80C-9A92-4806-8C7A-57A1470F5D9B}"/>
              </a:ext>
            </a:extLst>
          </p:cNvPr>
          <p:cNvCxnSpPr/>
          <p:nvPr/>
        </p:nvCxnSpPr>
        <p:spPr>
          <a:xfrm>
            <a:off x="1032387" y="3794460"/>
            <a:ext cx="5751216" cy="0"/>
          </a:xfrm>
          <a:prstGeom prst="line">
            <a:avLst/>
          </a:prstGeom>
          <a:ln w="31750">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8FB98F77-1A66-4CD1-B00D-7A5782286F42}"/>
              </a:ext>
            </a:extLst>
          </p:cNvPr>
          <p:cNvSpPr txBox="1"/>
          <p:nvPr/>
        </p:nvSpPr>
        <p:spPr>
          <a:xfrm>
            <a:off x="6783603" y="3221457"/>
            <a:ext cx="2252242" cy="507831"/>
          </a:xfrm>
          <a:prstGeom prst="rect">
            <a:avLst/>
          </a:prstGeom>
          <a:solidFill>
            <a:schemeClr val="bg1"/>
          </a:solidFill>
          <a:ln>
            <a:solidFill>
              <a:srgbClr val="FF0000"/>
            </a:solidFill>
          </a:ln>
        </p:spPr>
        <p:txBody>
          <a:bodyPr wrap="square" rtlCol="0">
            <a:spAutoFit/>
          </a:bodyPr>
          <a:lstStyle/>
          <a:p>
            <a:r>
              <a:rPr lang="en-US" sz="1350" dirty="0">
                <a:solidFill>
                  <a:srgbClr val="FF0000"/>
                </a:solidFill>
              </a:rPr>
              <a:t>Natural vacancy rate has been historically around 9%.</a:t>
            </a:r>
          </a:p>
        </p:txBody>
      </p:sp>
      <p:sp>
        <p:nvSpPr>
          <p:cNvPr id="7" name="TextBox 6">
            <a:extLst>
              <a:ext uri="{FF2B5EF4-FFF2-40B4-BE49-F238E27FC236}">
                <a16:creationId xmlns:a16="http://schemas.microsoft.com/office/drawing/2014/main" id="{21852732-203B-4AD7-8C67-2B2A2A9985E7}"/>
              </a:ext>
            </a:extLst>
          </p:cNvPr>
          <p:cNvSpPr txBox="1"/>
          <p:nvPr/>
        </p:nvSpPr>
        <p:spPr>
          <a:xfrm>
            <a:off x="4281036" y="4859316"/>
            <a:ext cx="989054" cy="300082"/>
          </a:xfrm>
          <a:prstGeom prst="rect">
            <a:avLst/>
          </a:prstGeom>
          <a:solidFill>
            <a:schemeClr val="bg1"/>
          </a:solidFill>
          <a:ln>
            <a:solidFill>
              <a:srgbClr val="FF0000"/>
            </a:solidFill>
          </a:ln>
        </p:spPr>
        <p:txBody>
          <a:bodyPr wrap="square" rtlCol="0">
            <a:spAutoFit/>
          </a:bodyPr>
          <a:lstStyle/>
          <a:p>
            <a:r>
              <a:rPr lang="en-US" sz="1350" dirty="0">
                <a:solidFill>
                  <a:srgbClr val="FF0000"/>
                </a:solidFill>
              </a:rPr>
              <a:t>Tight</a:t>
            </a:r>
          </a:p>
        </p:txBody>
      </p:sp>
      <p:sp>
        <p:nvSpPr>
          <p:cNvPr id="8" name="TextBox 7">
            <a:extLst>
              <a:ext uri="{FF2B5EF4-FFF2-40B4-BE49-F238E27FC236}">
                <a16:creationId xmlns:a16="http://schemas.microsoft.com/office/drawing/2014/main" id="{9FE10A5E-743A-4022-B915-DADE4D407FAD}"/>
              </a:ext>
            </a:extLst>
          </p:cNvPr>
          <p:cNvSpPr txBox="1"/>
          <p:nvPr/>
        </p:nvSpPr>
        <p:spPr>
          <a:xfrm>
            <a:off x="3890761" y="2505638"/>
            <a:ext cx="1379329" cy="300082"/>
          </a:xfrm>
          <a:prstGeom prst="rect">
            <a:avLst/>
          </a:prstGeom>
          <a:solidFill>
            <a:schemeClr val="bg1"/>
          </a:solidFill>
          <a:ln>
            <a:solidFill>
              <a:srgbClr val="FF0000"/>
            </a:solidFill>
          </a:ln>
        </p:spPr>
        <p:txBody>
          <a:bodyPr wrap="square" rtlCol="0">
            <a:spAutoFit/>
          </a:bodyPr>
          <a:lstStyle/>
          <a:p>
            <a:r>
              <a:rPr lang="en-US" sz="1350" dirty="0">
                <a:solidFill>
                  <a:srgbClr val="FF0000"/>
                </a:solidFill>
              </a:rPr>
              <a:t>Buyers` market</a:t>
            </a:r>
          </a:p>
        </p:txBody>
      </p:sp>
      <p:cxnSp>
        <p:nvCxnSpPr>
          <p:cNvPr id="9" name="Straight Arrow Connector 8">
            <a:extLst>
              <a:ext uri="{FF2B5EF4-FFF2-40B4-BE49-F238E27FC236}">
                <a16:creationId xmlns:a16="http://schemas.microsoft.com/office/drawing/2014/main" id="{B978F37B-45BE-44EB-97CF-8590A544C81F}"/>
              </a:ext>
            </a:extLst>
          </p:cNvPr>
          <p:cNvCxnSpPr/>
          <p:nvPr/>
        </p:nvCxnSpPr>
        <p:spPr>
          <a:xfrm flipV="1">
            <a:off x="4500612" y="2910140"/>
            <a:ext cx="0" cy="757990"/>
          </a:xfrm>
          <a:prstGeom prst="straightConnector1">
            <a:avLst/>
          </a:prstGeom>
          <a:ln w="666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608FF7CB-D2DD-4D23-9223-C203E5867F3D}"/>
              </a:ext>
            </a:extLst>
          </p:cNvPr>
          <p:cNvCxnSpPr>
            <a:cxnSpLocks/>
          </p:cNvCxnSpPr>
          <p:nvPr/>
        </p:nvCxnSpPr>
        <p:spPr>
          <a:xfrm>
            <a:off x="4500612" y="3929816"/>
            <a:ext cx="0" cy="798596"/>
          </a:xfrm>
          <a:prstGeom prst="straightConnector1">
            <a:avLst/>
          </a:prstGeom>
          <a:ln w="666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7590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 Items of Proforma</a:t>
            </a:r>
          </a:p>
        </p:txBody>
      </p:sp>
      <p:graphicFrame>
        <p:nvGraphicFramePr>
          <p:cNvPr id="5" name="Table 4"/>
          <p:cNvGraphicFramePr>
            <a:graphicFrameLocks noGrp="1"/>
          </p:cNvGraphicFramePr>
          <p:nvPr>
            <p:extLst>
              <p:ext uri="{D42A27DB-BD31-4B8C-83A1-F6EECF244321}">
                <p14:modId xmlns:p14="http://schemas.microsoft.com/office/powerpoint/2010/main" val="2629539543"/>
              </p:ext>
            </p:extLst>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3" name="Rectangle 2">
            <a:extLst>
              <a:ext uri="{FF2B5EF4-FFF2-40B4-BE49-F238E27FC236}">
                <a16:creationId xmlns:a16="http://schemas.microsoft.com/office/drawing/2014/main" id="{6E77B668-75EB-4643-B408-A91A880013A1}"/>
              </a:ext>
            </a:extLst>
          </p:cNvPr>
          <p:cNvSpPr/>
          <p:nvPr/>
        </p:nvSpPr>
        <p:spPr>
          <a:xfrm>
            <a:off x="2215663" y="2563594"/>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4176460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Other Income</a:t>
            </a:r>
          </a:p>
        </p:txBody>
      </p:sp>
      <p:sp>
        <p:nvSpPr>
          <p:cNvPr id="3" name="Content Placeholder 2"/>
          <p:cNvSpPr>
            <a:spLocks noGrp="1"/>
          </p:cNvSpPr>
          <p:nvPr>
            <p:ph sz="half" idx="1"/>
          </p:nvPr>
        </p:nvSpPr>
        <p:spPr>
          <a:xfrm>
            <a:off x="457200" y="1659037"/>
            <a:ext cx="8229600" cy="4525433"/>
          </a:xfrm>
        </p:spPr>
        <p:txBody>
          <a:bodyPr/>
          <a:lstStyle/>
          <a:p>
            <a:r>
              <a:rPr lang="en-US" dirty="0"/>
              <a:t>After subtracting the vacancy from the PGI, we get the </a:t>
            </a:r>
            <a:r>
              <a:rPr lang="en-US" b="1" dirty="0">
                <a:solidFill>
                  <a:schemeClr val="tx2">
                    <a:lumMod val="60000"/>
                    <a:lumOff val="40000"/>
                  </a:schemeClr>
                </a:solidFill>
              </a:rPr>
              <a:t>effective gross income (EGI)</a:t>
            </a:r>
            <a:r>
              <a:rPr lang="en-US" dirty="0"/>
              <a:t>.</a:t>
            </a:r>
          </a:p>
          <a:p>
            <a:r>
              <a:rPr lang="en-US" dirty="0"/>
              <a:t>However, many properties also have different sources of income, these include;</a:t>
            </a:r>
          </a:p>
          <a:p>
            <a:pPr lvl="1"/>
            <a:r>
              <a:rPr lang="en-US" dirty="0"/>
              <a:t>Vending machines</a:t>
            </a:r>
          </a:p>
          <a:p>
            <a:pPr lvl="1"/>
            <a:r>
              <a:rPr lang="en-US" dirty="0"/>
              <a:t>Laundry machines</a:t>
            </a:r>
          </a:p>
          <a:p>
            <a:pPr lvl="1"/>
            <a:r>
              <a:rPr lang="en-US" dirty="0"/>
              <a:t>Parking</a:t>
            </a:r>
          </a:p>
          <a:p>
            <a:pPr lvl="1"/>
            <a:r>
              <a:rPr lang="en-US" dirty="0"/>
              <a:t>Billboard or antenna rental</a:t>
            </a:r>
          </a:p>
          <a:p>
            <a:pPr lvl="1"/>
            <a:r>
              <a:rPr lang="en-US" dirty="0"/>
              <a:t>(Small) retail within the property</a:t>
            </a:r>
          </a:p>
          <a:p>
            <a:pPr lvl="2"/>
            <a:endParaRPr lang="en-US" dirty="0"/>
          </a:p>
          <a:p>
            <a:r>
              <a:rPr lang="en-US" dirty="0"/>
              <a:t>These are generally referred to as </a:t>
            </a:r>
            <a:r>
              <a:rPr lang="en-US" b="1" dirty="0">
                <a:solidFill>
                  <a:schemeClr val="tx2">
                    <a:lumMod val="60000"/>
                    <a:lumOff val="40000"/>
                  </a:schemeClr>
                </a:solidFill>
              </a:rPr>
              <a:t>other income</a:t>
            </a:r>
            <a:r>
              <a:rPr lang="en-US" dirty="0"/>
              <a:t>, which is added in the third line.</a:t>
            </a:r>
          </a:p>
        </p:txBody>
      </p:sp>
    </p:spTree>
    <p:extLst>
      <p:ext uri="{BB962C8B-B14F-4D97-AF65-F5344CB8AC3E}">
        <p14:creationId xmlns:p14="http://schemas.microsoft.com/office/powerpoint/2010/main" val="1418684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 Items of Proforma</a:t>
            </a:r>
          </a:p>
        </p:txBody>
      </p:sp>
      <p:graphicFrame>
        <p:nvGraphicFramePr>
          <p:cNvPr id="5" name="Table 4"/>
          <p:cNvGraphicFramePr>
            <a:graphicFrameLocks noGrp="1"/>
          </p:cNvGraphicFramePr>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Reversion:</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3" name="Rectangle 2">
            <a:extLst>
              <a:ext uri="{FF2B5EF4-FFF2-40B4-BE49-F238E27FC236}">
                <a16:creationId xmlns:a16="http://schemas.microsoft.com/office/drawing/2014/main" id="{6E77B668-75EB-4643-B408-A91A880013A1}"/>
              </a:ext>
            </a:extLst>
          </p:cNvPr>
          <p:cNvSpPr/>
          <p:nvPr/>
        </p:nvSpPr>
        <p:spPr>
          <a:xfrm>
            <a:off x="2206871" y="2818570"/>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1000827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Operating Expenses</a:t>
            </a:r>
          </a:p>
        </p:txBody>
      </p:sp>
      <p:sp>
        <p:nvSpPr>
          <p:cNvPr id="3" name="Content Placeholder 2"/>
          <p:cNvSpPr>
            <a:spLocks noGrp="1"/>
          </p:cNvSpPr>
          <p:nvPr>
            <p:ph sz="half" idx="1"/>
          </p:nvPr>
        </p:nvSpPr>
        <p:spPr>
          <a:xfrm>
            <a:off x="457200" y="1659037"/>
            <a:ext cx="8229600" cy="4525433"/>
          </a:xfrm>
        </p:spPr>
        <p:txBody>
          <a:bodyPr>
            <a:normAutofit fontScale="92500" lnSpcReduction="10000"/>
          </a:bodyPr>
          <a:lstStyle/>
          <a:p>
            <a:r>
              <a:rPr lang="en-US" dirty="0"/>
              <a:t>The next line item on the Proforma are the </a:t>
            </a:r>
            <a:r>
              <a:rPr lang="en-US" b="1" dirty="0">
                <a:solidFill>
                  <a:schemeClr val="tx2">
                    <a:lumMod val="60000"/>
                    <a:lumOff val="40000"/>
                  </a:schemeClr>
                </a:solidFill>
              </a:rPr>
              <a:t>operating expenses </a:t>
            </a:r>
            <a:r>
              <a:rPr lang="en-US" dirty="0"/>
              <a:t>(</a:t>
            </a:r>
            <a:r>
              <a:rPr lang="en-US" dirty="0" err="1"/>
              <a:t>OpEx</a:t>
            </a:r>
            <a:r>
              <a:rPr lang="en-US" dirty="0"/>
              <a:t>). We identify </a:t>
            </a:r>
            <a:r>
              <a:rPr lang="en-US" i="1" dirty="0"/>
              <a:t>fixed</a:t>
            </a:r>
            <a:r>
              <a:rPr lang="en-US" dirty="0"/>
              <a:t> </a:t>
            </a:r>
            <a:r>
              <a:rPr lang="en-US" dirty="0" err="1"/>
              <a:t>OpEx</a:t>
            </a:r>
            <a:r>
              <a:rPr lang="en-US" dirty="0"/>
              <a:t> and </a:t>
            </a:r>
            <a:r>
              <a:rPr lang="en-US" i="1" dirty="0"/>
              <a:t>variable</a:t>
            </a:r>
            <a:r>
              <a:rPr lang="en-US" dirty="0"/>
              <a:t> </a:t>
            </a:r>
            <a:r>
              <a:rPr lang="en-US" dirty="0" err="1"/>
              <a:t>OpEx</a:t>
            </a:r>
            <a:r>
              <a:rPr lang="en-US" dirty="0"/>
              <a:t>.</a:t>
            </a:r>
          </a:p>
          <a:p>
            <a:r>
              <a:rPr lang="en-US" dirty="0"/>
              <a:t>Fixed (variable) meaning it doesn’t (does) change with occupancy levels.</a:t>
            </a:r>
          </a:p>
          <a:p>
            <a:pPr lvl="1"/>
            <a:r>
              <a:rPr lang="en-US" b="1" dirty="0">
                <a:solidFill>
                  <a:schemeClr val="accent1"/>
                </a:solidFill>
              </a:rPr>
              <a:t>Fixed </a:t>
            </a:r>
            <a:r>
              <a:rPr lang="en-US" b="1" dirty="0" err="1">
                <a:solidFill>
                  <a:schemeClr val="accent1"/>
                </a:solidFill>
              </a:rPr>
              <a:t>OpEx</a:t>
            </a:r>
            <a:r>
              <a:rPr lang="en-US" dirty="0"/>
              <a:t>;</a:t>
            </a:r>
          </a:p>
          <a:p>
            <a:pPr lvl="2"/>
            <a:r>
              <a:rPr lang="en-US" dirty="0"/>
              <a:t>Property Management. (</a:t>
            </a:r>
            <a:r>
              <a:rPr lang="en-US" u="sng" dirty="0"/>
              <a:t>Even if property is managed by the investor</a:t>
            </a:r>
            <a:r>
              <a:rPr lang="en-US" dirty="0"/>
              <a:t>.)</a:t>
            </a:r>
          </a:p>
          <a:p>
            <a:pPr lvl="2"/>
            <a:r>
              <a:rPr lang="en-US" dirty="0"/>
              <a:t>Property Security.</a:t>
            </a:r>
          </a:p>
          <a:p>
            <a:pPr lvl="2"/>
            <a:r>
              <a:rPr lang="en-US" dirty="0"/>
              <a:t>(Hazard) Insurance.</a:t>
            </a:r>
          </a:p>
          <a:p>
            <a:pPr lvl="2"/>
            <a:r>
              <a:rPr lang="en-US" dirty="0"/>
              <a:t>Property Taxes.</a:t>
            </a:r>
          </a:p>
          <a:p>
            <a:pPr lvl="2"/>
            <a:endParaRPr lang="en-US" dirty="0"/>
          </a:p>
          <a:p>
            <a:pPr lvl="1"/>
            <a:r>
              <a:rPr lang="en-US" b="1" dirty="0">
                <a:solidFill>
                  <a:schemeClr val="accent1"/>
                </a:solidFill>
              </a:rPr>
              <a:t>Variable </a:t>
            </a:r>
            <a:r>
              <a:rPr lang="en-US" b="1" dirty="0" err="1">
                <a:solidFill>
                  <a:schemeClr val="accent1"/>
                </a:solidFill>
              </a:rPr>
              <a:t>OpEx</a:t>
            </a:r>
            <a:r>
              <a:rPr lang="en-US" dirty="0"/>
              <a:t>;</a:t>
            </a:r>
          </a:p>
          <a:p>
            <a:pPr lvl="2"/>
            <a:r>
              <a:rPr lang="en-US" dirty="0"/>
              <a:t>Utilities. </a:t>
            </a:r>
          </a:p>
          <a:p>
            <a:pPr lvl="2"/>
            <a:r>
              <a:rPr lang="en-US" dirty="0"/>
              <a:t>Regular Maintenance and Repairs.</a:t>
            </a:r>
          </a:p>
          <a:p>
            <a:endParaRPr lang="en-US" dirty="0"/>
          </a:p>
        </p:txBody>
      </p:sp>
    </p:spTree>
    <p:extLst>
      <p:ext uri="{BB962C8B-B14F-4D97-AF65-F5344CB8AC3E}">
        <p14:creationId xmlns:p14="http://schemas.microsoft.com/office/powerpoint/2010/main" val="2297712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Operating Expenses</a:t>
            </a:r>
          </a:p>
        </p:txBody>
      </p:sp>
      <p:sp>
        <p:nvSpPr>
          <p:cNvPr id="3" name="Content Placeholder 2"/>
          <p:cNvSpPr>
            <a:spLocks noGrp="1"/>
          </p:cNvSpPr>
          <p:nvPr>
            <p:ph sz="half" idx="1"/>
          </p:nvPr>
        </p:nvSpPr>
        <p:spPr>
          <a:xfrm>
            <a:off x="457200" y="1659037"/>
            <a:ext cx="8229600" cy="4525433"/>
          </a:xfrm>
        </p:spPr>
        <p:txBody>
          <a:bodyPr>
            <a:normAutofit/>
          </a:bodyPr>
          <a:lstStyle/>
          <a:p>
            <a:r>
              <a:rPr lang="en-US" dirty="0" err="1"/>
              <a:t>OpEx</a:t>
            </a:r>
            <a:r>
              <a:rPr lang="en-US" dirty="0"/>
              <a:t> is usually paid for from the properties’ (own) cash flow.</a:t>
            </a:r>
          </a:p>
          <a:p>
            <a:r>
              <a:rPr lang="en-US" dirty="0"/>
              <a:t>The cost of </a:t>
            </a:r>
            <a:r>
              <a:rPr lang="en-US" dirty="0" err="1"/>
              <a:t>OpEx</a:t>
            </a:r>
            <a:r>
              <a:rPr lang="en-US" dirty="0"/>
              <a:t> van vary substantially.</a:t>
            </a:r>
          </a:p>
          <a:p>
            <a:r>
              <a:rPr lang="en-US" dirty="0"/>
              <a:t>The of property management fees can be;</a:t>
            </a:r>
          </a:p>
          <a:p>
            <a:pPr lvl="1"/>
            <a:r>
              <a:rPr lang="en-US" dirty="0"/>
              <a:t>For small properties it is between 5 to 10% of EGI.</a:t>
            </a:r>
          </a:p>
          <a:p>
            <a:pPr lvl="1"/>
            <a:r>
              <a:rPr lang="en-US" dirty="0"/>
              <a:t>For large properties it is between 2 to 3% of EGI.</a:t>
            </a:r>
          </a:p>
          <a:p>
            <a:r>
              <a:rPr lang="en-US" dirty="0"/>
              <a:t>It is not uncommon for the tenant to pay the </a:t>
            </a:r>
            <a:r>
              <a:rPr lang="en-US" dirty="0" err="1"/>
              <a:t>OpEx</a:t>
            </a:r>
            <a:r>
              <a:rPr lang="en-US" dirty="0"/>
              <a:t>. This happens regularly in A-class properties for example. These are called </a:t>
            </a:r>
            <a:r>
              <a:rPr lang="en-US" b="1" dirty="0">
                <a:solidFill>
                  <a:schemeClr val="tx2">
                    <a:lumMod val="60000"/>
                    <a:lumOff val="40000"/>
                  </a:schemeClr>
                </a:solidFill>
              </a:rPr>
              <a:t>net leases</a:t>
            </a:r>
            <a:r>
              <a:rPr lang="en-US" dirty="0"/>
              <a:t>.</a:t>
            </a:r>
          </a:p>
          <a:p>
            <a:r>
              <a:rPr lang="en-US" dirty="0"/>
              <a:t>There can also be </a:t>
            </a:r>
            <a:r>
              <a:rPr lang="en-US" b="1" dirty="0">
                <a:solidFill>
                  <a:schemeClr val="tx2">
                    <a:lumMod val="60000"/>
                    <a:lumOff val="40000"/>
                  </a:schemeClr>
                </a:solidFill>
              </a:rPr>
              <a:t>expense stops</a:t>
            </a:r>
            <a:r>
              <a:rPr lang="en-US" dirty="0"/>
              <a:t> in place. Here the tenants start paying the </a:t>
            </a:r>
            <a:r>
              <a:rPr lang="en-US" dirty="0" err="1"/>
              <a:t>OpEx</a:t>
            </a:r>
            <a:r>
              <a:rPr lang="en-US" dirty="0"/>
              <a:t> if a certain threshold is reached.</a:t>
            </a:r>
          </a:p>
          <a:p>
            <a:endParaRPr lang="en-US" dirty="0"/>
          </a:p>
        </p:txBody>
      </p:sp>
    </p:spTree>
    <p:extLst>
      <p:ext uri="{BB962C8B-B14F-4D97-AF65-F5344CB8AC3E}">
        <p14:creationId xmlns:p14="http://schemas.microsoft.com/office/powerpoint/2010/main" val="2338381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Operating Expenses</a:t>
            </a: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988142" y="1847665"/>
            <a:ext cx="6327058" cy="4866456"/>
          </a:xfrm>
        </p:spPr>
      </p:pic>
    </p:spTree>
    <p:extLst>
      <p:ext uri="{BB962C8B-B14F-4D97-AF65-F5344CB8AC3E}">
        <p14:creationId xmlns:p14="http://schemas.microsoft.com/office/powerpoint/2010/main" val="1958354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Net Operating Income (NOI)</a:t>
            </a:r>
          </a:p>
        </p:txBody>
      </p:sp>
      <p:sp>
        <p:nvSpPr>
          <p:cNvPr id="3" name="Content Placeholder 2"/>
          <p:cNvSpPr>
            <a:spLocks noGrp="1"/>
          </p:cNvSpPr>
          <p:nvPr>
            <p:ph sz="half" idx="1"/>
          </p:nvPr>
        </p:nvSpPr>
        <p:spPr>
          <a:xfrm>
            <a:off x="457200" y="1659037"/>
            <a:ext cx="8229600" cy="4525433"/>
          </a:xfrm>
        </p:spPr>
        <p:txBody>
          <a:bodyPr/>
          <a:lstStyle/>
          <a:p>
            <a:r>
              <a:rPr lang="en-US" dirty="0"/>
              <a:t>The </a:t>
            </a:r>
            <a:r>
              <a:rPr lang="en-US" b="1" dirty="0">
                <a:solidFill>
                  <a:schemeClr val="tx2">
                    <a:lumMod val="60000"/>
                    <a:lumOff val="40000"/>
                  </a:schemeClr>
                </a:solidFill>
              </a:rPr>
              <a:t>Net Operating Income (NOI)</a:t>
            </a:r>
            <a:r>
              <a:rPr lang="en-US" dirty="0"/>
              <a:t> is the most widely used indicator of the net cash flow or operating profit generation ability of the property.</a:t>
            </a:r>
          </a:p>
          <a:p>
            <a:r>
              <a:rPr lang="en-US" dirty="0"/>
              <a:t>Strange, right? Don’t we have capital expenditures left?</a:t>
            </a:r>
          </a:p>
        </p:txBody>
      </p:sp>
      <p:graphicFrame>
        <p:nvGraphicFramePr>
          <p:cNvPr id="4" name="Table 3"/>
          <p:cNvGraphicFramePr>
            <a:graphicFrameLocks noGrp="1"/>
          </p:cNvGraphicFramePr>
          <p:nvPr>
            <p:extLst>
              <p:ext uri="{D42A27DB-BD31-4B8C-83A1-F6EECF244321}">
                <p14:modId xmlns:p14="http://schemas.microsoft.com/office/powerpoint/2010/main" val="1939144702"/>
              </p:ext>
            </p:extLst>
          </p:nvPr>
        </p:nvGraphicFramePr>
        <p:xfrm>
          <a:off x="879230" y="3362102"/>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5" name="Rectangle 4">
            <a:extLst>
              <a:ext uri="{FF2B5EF4-FFF2-40B4-BE49-F238E27FC236}">
                <a16:creationId xmlns:a16="http://schemas.microsoft.com/office/drawing/2014/main" id="{6E77B668-75EB-4643-B408-A91A880013A1}"/>
              </a:ext>
            </a:extLst>
          </p:cNvPr>
          <p:cNvSpPr/>
          <p:nvPr/>
        </p:nvSpPr>
        <p:spPr>
          <a:xfrm>
            <a:off x="1995855" y="4390801"/>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
        <p:nvSpPr>
          <p:cNvPr id="6" name="TextBox 5"/>
          <p:cNvSpPr txBox="1"/>
          <p:nvPr/>
        </p:nvSpPr>
        <p:spPr>
          <a:xfrm>
            <a:off x="8203223" y="4687989"/>
            <a:ext cx="712177" cy="376380"/>
          </a:xfrm>
          <a:prstGeom prst="rect">
            <a:avLst/>
          </a:prstGeom>
          <a:noFill/>
        </p:spPr>
        <p:txBody>
          <a:bodyPr wrap="square" rtlCol="0">
            <a:spAutoFit/>
          </a:bodyPr>
          <a:lstStyle/>
          <a:p>
            <a:r>
              <a:rPr lang="en-US" dirty="0">
                <a:solidFill>
                  <a:srgbClr val="FF0000"/>
                </a:solidFill>
              </a:rPr>
              <a:t>???</a:t>
            </a:r>
          </a:p>
        </p:txBody>
      </p:sp>
    </p:spTree>
    <p:extLst>
      <p:ext uri="{BB962C8B-B14F-4D97-AF65-F5344CB8AC3E}">
        <p14:creationId xmlns:p14="http://schemas.microsoft.com/office/powerpoint/2010/main" val="1835695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The DCF valuation problem can be thought of in two analytical steps;</a:t>
            </a:r>
          </a:p>
          <a:p>
            <a:pPr lvl="1"/>
            <a:r>
              <a:rPr lang="en-US" sz="2000" dirty="0"/>
              <a:t>Forecast the future expected net cash flows from the property.</a:t>
            </a:r>
          </a:p>
          <a:p>
            <a:pPr lvl="1"/>
            <a:r>
              <a:rPr lang="en-US" sz="2000" dirty="0"/>
              <a:t>Determining the appropriate discount rate.</a:t>
            </a:r>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Net Operating Income (NOI)</a:t>
            </a:r>
          </a:p>
        </p:txBody>
      </p:sp>
      <p:sp>
        <p:nvSpPr>
          <p:cNvPr id="4" name="Content Placeholder 3"/>
          <p:cNvSpPr>
            <a:spLocks noGrp="1"/>
          </p:cNvSpPr>
          <p:nvPr>
            <p:ph sz="half" idx="1"/>
          </p:nvPr>
        </p:nvSpPr>
        <p:spPr/>
        <p:txBody>
          <a:bodyPr/>
          <a:lstStyle/>
          <a:p>
            <a:endParaRPr lang="en-US"/>
          </a:p>
        </p:txBody>
      </p:sp>
      <p:graphicFrame>
        <p:nvGraphicFramePr>
          <p:cNvPr id="5" name="Chart 4"/>
          <p:cNvGraphicFramePr>
            <a:graphicFrameLocks/>
          </p:cNvGraphicFramePr>
          <p:nvPr>
            <p:extLst>
              <p:ext uri="{D42A27DB-BD31-4B8C-83A1-F6EECF244321}">
                <p14:modId xmlns:p14="http://schemas.microsoft.com/office/powerpoint/2010/main" val="1192938091"/>
              </p:ext>
            </p:extLst>
          </p:nvPr>
        </p:nvGraphicFramePr>
        <p:xfrm>
          <a:off x="457200" y="1657350"/>
          <a:ext cx="7858125" cy="52006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6080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Net Operating Income (NOI)</a:t>
            </a:r>
          </a:p>
        </p:txBody>
      </p:sp>
      <p:sp>
        <p:nvSpPr>
          <p:cNvPr id="3" name="Content Placeholder 2"/>
          <p:cNvSpPr>
            <a:spLocks noGrp="1"/>
          </p:cNvSpPr>
          <p:nvPr>
            <p:ph sz="half" idx="1"/>
          </p:nvPr>
        </p:nvSpPr>
        <p:spPr>
          <a:xfrm>
            <a:off x="457200" y="1659037"/>
            <a:ext cx="8229600" cy="4525433"/>
          </a:xfrm>
        </p:spPr>
        <p:txBody>
          <a:bodyPr/>
          <a:lstStyle/>
          <a:p>
            <a:r>
              <a:rPr lang="en-US" dirty="0"/>
              <a:t>The </a:t>
            </a:r>
            <a:r>
              <a:rPr lang="en-US" b="1" dirty="0">
                <a:solidFill>
                  <a:schemeClr val="tx2">
                    <a:lumMod val="60000"/>
                    <a:lumOff val="40000"/>
                  </a:schemeClr>
                </a:solidFill>
              </a:rPr>
              <a:t>Net Operating Income (NOI)</a:t>
            </a:r>
            <a:r>
              <a:rPr lang="en-US" dirty="0"/>
              <a:t> is the most widely used indicator of the net cash flow or operating profit generation ability of the property.</a:t>
            </a:r>
          </a:p>
          <a:p>
            <a:r>
              <a:rPr lang="en-US" dirty="0"/>
              <a:t>Strange, right? Don’t we have capital expenditures left?</a:t>
            </a:r>
          </a:p>
          <a:p>
            <a:r>
              <a:rPr lang="en-US" dirty="0"/>
              <a:t>The problem is that </a:t>
            </a:r>
            <a:r>
              <a:rPr lang="en-US" dirty="0" err="1"/>
              <a:t>CapEx</a:t>
            </a:r>
            <a:r>
              <a:rPr lang="en-US" dirty="0"/>
              <a:t> is </a:t>
            </a:r>
            <a:r>
              <a:rPr lang="en-US" u="sng" dirty="0"/>
              <a:t>irregular</a:t>
            </a:r>
            <a:r>
              <a:rPr lang="en-US" dirty="0"/>
              <a:t> and </a:t>
            </a:r>
            <a:r>
              <a:rPr lang="en-US" u="sng" dirty="0"/>
              <a:t>discretionary</a:t>
            </a:r>
            <a:r>
              <a:rPr lang="en-US" dirty="0"/>
              <a:t> in its timing. NOI is more stable (especially on a year-to-year basis) and more easily quantified than the actual net cash flow after </a:t>
            </a:r>
            <a:r>
              <a:rPr lang="en-US" dirty="0" err="1"/>
              <a:t>CapEx</a:t>
            </a:r>
            <a:r>
              <a:rPr lang="en-US" dirty="0"/>
              <a:t>.</a:t>
            </a:r>
          </a:p>
          <a:p>
            <a:r>
              <a:rPr lang="en-US" dirty="0"/>
              <a:t>Note that the earlier mentioned cap rates are also based on NOI, not on the free cash flow. (There the relevant measure is total return, or cost of capital. See next class.)</a:t>
            </a:r>
          </a:p>
          <a:p>
            <a:endParaRPr lang="en-US" dirty="0"/>
          </a:p>
        </p:txBody>
      </p:sp>
    </p:spTree>
    <p:extLst>
      <p:ext uri="{BB962C8B-B14F-4D97-AF65-F5344CB8AC3E}">
        <p14:creationId xmlns:p14="http://schemas.microsoft.com/office/powerpoint/2010/main" val="88543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 Items of Proforma</a:t>
            </a:r>
          </a:p>
        </p:txBody>
      </p:sp>
      <p:graphicFrame>
        <p:nvGraphicFramePr>
          <p:cNvPr id="5" name="Table 4"/>
          <p:cNvGraphicFramePr>
            <a:graphicFrameLocks noGrp="1"/>
          </p:cNvGraphicFramePr>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Reversion:</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3" name="Rectangle 2">
            <a:extLst>
              <a:ext uri="{FF2B5EF4-FFF2-40B4-BE49-F238E27FC236}">
                <a16:creationId xmlns:a16="http://schemas.microsoft.com/office/drawing/2014/main" id="{6E77B668-75EB-4643-B408-A91A880013A1}"/>
              </a:ext>
            </a:extLst>
          </p:cNvPr>
          <p:cNvSpPr/>
          <p:nvPr/>
        </p:nvSpPr>
        <p:spPr>
          <a:xfrm>
            <a:off x="2206871" y="3337157"/>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3858923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Capital Improvements (</a:t>
            </a:r>
            <a:r>
              <a:rPr lang="en-US" dirty="0" err="1"/>
              <a:t>CapEx</a:t>
            </a:r>
            <a:r>
              <a:rPr lang="en-US" dirty="0"/>
              <a:t>)</a:t>
            </a:r>
          </a:p>
        </p:txBody>
      </p:sp>
      <p:sp>
        <p:nvSpPr>
          <p:cNvPr id="3" name="Content Placeholder 2"/>
          <p:cNvSpPr>
            <a:spLocks noGrp="1"/>
          </p:cNvSpPr>
          <p:nvPr>
            <p:ph sz="half" idx="1"/>
          </p:nvPr>
        </p:nvSpPr>
        <p:spPr>
          <a:xfrm>
            <a:off x="457200" y="1659037"/>
            <a:ext cx="8229600" cy="4525433"/>
          </a:xfrm>
        </p:spPr>
        <p:txBody>
          <a:bodyPr/>
          <a:lstStyle/>
          <a:p>
            <a:r>
              <a:rPr lang="en-US" b="1" dirty="0">
                <a:solidFill>
                  <a:schemeClr val="tx2">
                    <a:lumMod val="60000"/>
                    <a:lumOff val="40000"/>
                  </a:schemeClr>
                </a:solidFill>
              </a:rPr>
              <a:t>Capital Improvement Expenditures (</a:t>
            </a:r>
            <a:r>
              <a:rPr lang="en-US" b="1" dirty="0" err="1">
                <a:solidFill>
                  <a:schemeClr val="tx2">
                    <a:lumMod val="60000"/>
                    <a:lumOff val="40000"/>
                  </a:schemeClr>
                </a:solidFill>
              </a:rPr>
              <a:t>CapEx</a:t>
            </a:r>
            <a:r>
              <a:rPr lang="en-US" b="1" dirty="0">
                <a:solidFill>
                  <a:schemeClr val="tx2">
                    <a:lumMod val="60000"/>
                    <a:lumOff val="40000"/>
                  </a:schemeClr>
                </a:solidFill>
              </a:rPr>
              <a:t>)</a:t>
            </a:r>
            <a:r>
              <a:rPr lang="en-US" dirty="0"/>
              <a:t> refer to major expenditures providing long-term improvements to the physical quality of the property. These include;</a:t>
            </a:r>
          </a:p>
          <a:p>
            <a:pPr lvl="1"/>
            <a:r>
              <a:rPr lang="en-US" dirty="0"/>
              <a:t>New HVAC system;</a:t>
            </a:r>
          </a:p>
          <a:p>
            <a:pPr lvl="1"/>
            <a:r>
              <a:rPr lang="en-US" dirty="0"/>
              <a:t>Replacing a roof;</a:t>
            </a:r>
          </a:p>
          <a:p>
            <a:pPr lvl="1"/>
            <a:r>
              <a:rPr lang="en-US" dirty="0"/>
              <a:t>Adding a parking lot;</a:t>
            </a:r>
          </a:p>
          <a:p>
            <a:pPr lvl="1"/>
            <a:r>
              <a:rPr lang="en-US" dirty="0"/>
              <a:t>New landscaping;</a:t>
            </a:r>
          </a:p>
          <a:p>
            <a:pPr lvl="1"/>
            <a:r>
              <a:rPr lang="en-US" dirty="0"/>
              <a:t>Etc.</a:t>
            </a:r>
          </a:p>
          <a:p>
            <a:pPr lvl="1"/>
            <a:endParaRPr lang="en-US" dirty="0"/>
          </a:p>
          <a:p>
            <a:r>
              <a:rPr lang="en-US" dirty="0" err="1"/>
              <a:t>CapEx</a:t>
            </a:r>
            <a:r>
              <a:rPr lang="en-US" dirty="0"/>
              <a:t> can be paid for by taking up a loan, because it adds value to the property. This is very different from </a:t>
            </a:r>
            <a:r>
              <a:rPr lang="en-US" dirty="0" err="1"/>
              <a:t>OpEx</a:t>
            </a:r>
            <a:r>
              <a:rPr lang="en-US" dirty="0"/>
              <a:t>.</a:t>
            </a:r>
          </a:p>
        </p:txBody>
      </p:sp>
    </p:spTree>
    <p:extLst>
      <p:ext uri="{BB962C8B-B14F-4D97-AF65-F5344CB8AC3E}">
        <p14:creationId xmlns:p14="http://schemas.microsoft.com/office/powerpoint/2010/main" val="4017501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Capital Improvements (</a:t>
            </a:r>
            <a:r>
              <a:rPr lang="en-US" dirty="0" err="1"/>
              <a:t>CapEx</a:t>
            </a:r>
            <a:r>
              <a:rPr lang="en-US" dirty="0"/>
              <a:t>)</a:t>
            </a:r>
          </a:p>
        </p:txBody>
      </p:sp>
      <p:sp>
        <p:nvSpPr>
          <p:cNvPr id="3" name="Content Placeholder 2"/>
          <p:cNvSpPr>
            <a:spLocks noGrp="1"/>
          </p:cNvSpPr>
          <p:nvPr>
            <p:ph sz="half" idx="1"/>
          </p:nvPr>
        </p:nvSpPr>
        <p:spPr>
          <a:xfrm>
            <a:off x="457200" y="1659037"/>
            <a:ext cx="8229600" cy="4525433"/>
          </a:xfrm>
        </p:spPr>
        <p:txBody>
          <a:bodyPr/>
          <a:lstStyle/>
          <a:p>
            <a:r>
              <a:rPr lang="en-US" dirty="0"/>
              <a:t>There is also </a:t>
            </a:r>
            <a:r>
              <a:rPr lang="en-US" dirty="0" err="1"/>
              <a:t>CapEx</a:t>
            </a:r>
            <a:r>
              <a:rPr lang="en-US" dirty="0"/>
              <a:t> associated with the signing of long-term leases. These </a:t>
            </a:r>
            <a:r>
              <a:rPr lang="en-US" b="1" dirty="0">
                <a:solidFill>
                  <a:schemeClr val="tx2">
                    <a:lumMod val="60000"/>
                    <a:lumOff val="40000"/>
                  </a:schemeClr>
                </a:solidFill>
              </a:rPr>
              <a:t>leasing costs</a:t>
            </a:r>
            <a:r>
              <a:rPr lang="en-US" dirty="0"/>
              <a:t> include </a:t>
            </a:r>
            <a:r>
              <a:rPr lang="en-US" b="1" dirty="0">
                <a:solidFill>
                  <a:schemeClr val="tx2">
                    <a:lumMod val="60000"/>
                    <a:lumOff val="40000"/>
                  </a:schemeClr>
                </a:solidFill>
              </a:rPr>
              <a:t>tenant improvements (TIs) </a:t>
            </a:r>
            <a:r>
              <a:rPr lang="en-US" dirty="0"/>
              <a:t>and </a:t>
            </a:r>
            <a:r>
              <a:rPr lang="en-US" b="1" dirty="0">
                <a:solidFill>
                  <a:schemeClr val="tx2">
                    <a:lumMod val="60000"/>
                    <a:lumOff val="40000"/>
                  </a:schemeClr>
                </a:solidFill>
              </a:rPr>
              <a:t>leasing commissions</a:t>
            </a:r>
            <a:r>
              <a:rPr lang="en-US" dirty="0"/>
              <a:t>.</a:t>
            </a:r>
          </a:p>
          <a:p>
            <a:r>
              <a:rPr lang="en-US" dirty="0"/>
              <a:t>TIs are a major category of </a:t>
            </a:r>
            <a:r>
              <a:rPr lang="en-US" dirty="0" err="1"/>
              <a:t>CapEx</a:t>
            </a:r>
            <a:r>
              <a:rPr lang="en-US" dirty="0"/>
              <a:t> in many buildings with long-term leases. These refer to customized physical improvements, like;</a:t>
            </a:r>
          </a:p>
          <a:p>
            <a:pPr lvl="1"/>
            <a:r>
              <a:rPr lang="en-US" dirty="0"/>
              <a:t>Finishing's, partitioning's and decorations provided at the time of lease signing.</a:t>
            </a:r>
          </a:p>
          <a:p>
            <a:r>
              <a:rPr lang="en-US" dirty="0"/>
              <a:t>Sometimes the tenant gets an TI allowance from the landlord.</a:t>
            </a:r>
          </a:p>
          <a:p>
            <a:r>
              <a:rPr lang="en-US" dirty="0"/>
              <a:t>It should be noted that the line between </a:t>
            </a:r>
            <a:r>
              <a:rPr lang="en-US" dirty="0" err="1"/>
              <a:t>OpEx</a:t>
            </a:r>
            <a:r>
              <a:rPr lang="en-US" dirty="0"/>
              <a:t> and </a:t>
            </a:r>
            <a:r>
              <a:rPr lang="en-US" dirty="0" err="1"/>
              <a:t>CapEx</a:t>
            </a:r>
            <a:r>
              <a:rPr lang="en-US" dirty="0"/>
              <a:t> can be subject to accounting procedures (like GAAP), so pay close attention!</a:t>
            </a:r>
          </a:p>
          <a:p>
            <a:pPr lvl="1"/>
            <a:r>
              <a:rPr lang="en-US" dirty="0"/>
              <a:t>Small warning in place here: Appraisers typically put </a:t>
            </a:r>
            <a:r>
              <a:rPr lang="en-US" dirty="0" err="1"/>
              <a:t>CapEx</a:t>
            </a:r>
            <a:r>
              <a:rPr lang="en-US" dirty="0"/>
              <a:t> under NOI. Which is wrong!</a:t>
            </a:r>
          </a:p>
          <a:p>
            <a:endParaRPr lang="en-US" dirty="0"/>
          </a:p>
        </p:txBody>
      </p:sp>
    </p:spTree>
    <p:extLst>
      <p:ext uri="{BB962C8B-B14F-4D97-AF65-F5344CB8AC3E}">
        <p14:creationId xmlns:p14="http://schemas.microsoft.com/office/powerpoint/2010/main" val="3249876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a:t>
            </a:r>
            <a:r>
              <a:rPr lang="en-US" dirty="0" err="1"/>
              <a:t>CapEx</a:t>
            </a:r>
            <a:r>
              <a:rPr lang="en-US" dirty="0"/>
              <a:t> breakdown $ per square foot</a:t>
            </a:r>
          </a:p>
        </p:txBody>
      </p:sp>
      <p:graphicFrame>
        <p:nvGraphicFramePr>
          <p:cNvPr id="6" name="Chart 5"/>
          <p:cNvGraphicFramePr>
            <a:graphicFrameLocks/>
          </p:cNvGraphicFramePr>
          <p:nvPr>
            <p:extLst>
              <p:ext uri="{D42A27DB-BD31-4B8C-83A1-F6EECF244321}">
                <p14:modId xmlns:p14="http://schemas.microsoft.com/office/powerpoint/2010/main" val="1482982913"/>
              </p:ext>
            </p:extLst>
          </p:nvPr>
        </p:nvGraphicFramePr>
        <p:xfrm>
          <a:off x="457200" y="1669072"/>
          <a:ext cx="6515100" cy="48451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0478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 </a:t>
            </a:r>
            <a:r>
              <a:rPr lang="en-US" dirty="0" err="1"/>
              <a:t>CapEx</a:t>
            </a:r>
            <a:r>
              <a:rPr lang="en-US" dirty="0"/>
              <a:t> as % of NOI and property values</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graphicFrame>
        <p:nvGraphicFramePr>
          <p:cNvPr id="5" name="Chart 4"/>
          <p:cNvGraphicFramePr>
            <a:graphicFrameLocks/>
          </p:cNvGraphicFramePr>
          <p:nvPr>
            <p:extLst>
              <p:ext uri="{D42A27DB-BD31-4B8C-83A1-F6EECF244321}">
                <p14:modId xmlns:p14="http://schemas.microsoft.com/office/powerpoint/2010/main" val="2253325005"/>
              </p:ext>
            </p:extLst>
          </p:nvPr>
        </p:nvGraphicFramePr>
        <p:xfrm>
          <a:off x="457199" y="1749669"/>
          <a:ext cx="7532075" cy="45192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62278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Total Income Breakdown</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477884918"/>
              </p:ext>
            </p:extLst>
          </p:nvPr>
        </p:nvGraphicFramePr>
        <p:xfrm>
          <a:off x="0" y="1773238"/>
          <a:ext cx="9133762" cy="50232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8441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Total Income Breakdown</a:t>
            </a:r>
          </a:p>
        </p:txBody>
      </p:sp>
      <p:sp>
        <p:nvSpPr>
          <p:cNvPr id="3" name="Content Placeholder 2"/>
          <p:cNvSpPr>
            <a:spLocks noGrp="1"/>
          </p:cNvSpPr>
          <p:nvPr>
            <p:ph sz="half" idx="1"/>
          </p:nvPr>
        </p:nvSpPr>
        <p:spPr/>
        <p:txBody>
          <a:bodyPr/>
          <a:lstStyle/>
          <a:p>
            <a:endParaRPr lang="en-US"/>
          </a:p>
        </p:txBody>
      </p:sp>
      <p:pic>
        <p:nvPicPr>
          <p:cNvPr id="6" name="Picture 5" descr="A graph of a number of percents&#10;&#10;Description automatically generated with medium confidence"/>
          <p:cNvPicPr/>
          <p:nvPr/>
        </p:nvPicPr>
        <p:blipFill>
          <a:blip r:embed="rId2"/>
          <a:stretch>
            <a:fillRect/>
          </a:stretch>
        </p:blipFill>
        <p:spPr>
          <a:xfrm>
            <a:off x="649165" y="1731449"/>
            <a:ext cx="7693269" cy="5031858"/>
          </a:xfrm>
          <a:prstGeom prst="rect">
            <a:avLst/>
          </a:prstGeom>
        </p:spPr>
      </p:pic>
    </p:spTree>
    <p:extLst>
      <p:ext uri="{BB962C8B-B14F-4D97-AF65-F5344CB8AC3E}">
        <p14:creationId xmlns:p14="http://schemas.microsoft.com/office/powerpoint/2010/main" val="10410834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 Items of Proforma</a:t>
            </a:r>
          </a:p>
        </p:txBody>
      </p:sp>
      <p:graphicFrame>
        <p:nvGraphicFramePr>
          <p:cNvPr id="5" name="Table 4"/>
          <p:cNvGraphicFramePr>
            <a:graphicFrameLocks noGrp="1"/>
          </p:cNvGraphicFramePr>
          <p:nvPr>
            <p:extLst>
              <p:ext uri="{D42A27DB-BD31-4B8C-83A1-F6EECF244321}">
                <p14:modId xmlns:p14="http://schemas.microsoft.com/office/powerpoint/2010/main" val="1590078470"/>
              </p:ext>
            </p:extLst>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3" name="Rectangle 2">
            <a:extLst>
              <a:ext uri="{FF2B5EF4-FFF2-40B4-BE49-F238E27FC236}">
                <a16:creationId xmlns:a16="http://schemas.microsoft.com/office/drawing/2014/main" id="{6E77B668-75EB-4643-B408-A91A880013A1}"/>
              </a:ext>
            </a:extLst>
          </p:cNvPr>
          <p:cNvSpPr/>
          <p:nvPr/>
        </p:nvSpPr>
        <p:spPr>
          <a:xfrm>
            <a:off x="2206871" y="4137416"/>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1744551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are we going to do during this class:</a:t>
            </a:r>
          </a:p>
          <a:p>
            <a:r>
              <a:rPr lang="en-US" sz="2000" dirty="0"/>
              <a:t>The DCF valuation problem can be thought of in two analytical steps;</a:t>
            </a:r>
          </a:p>
          <a:p>
            <a:pPr lvl="1"/>
            <a:r>
              <a:rPr lang="en-US" sz="2000" dirty="0">
                <a:solidFill>
                  <a:schemeClr val="tx2">
                    <a:lumMod val="60000"/>
                    <a:lumOff val="40000"/>
                  </a:schemeClr>
                </a:solidFill>
              </a:rPr>
              <a:t>Forecast the future expected net cash flows from the property.</a:t>
            </a:r>
          </a:p>
          <a:p>
            <a:pPr lvl="1"/>
            <a:r>
              <a:rPr lang="en-US" sz="2000" dirty="0"/>
              <a:t>Determining the appropriate discount rate.</a:t>
            </a:r>
          </a:p>
          <a:p>
            <a:endParaRPr lang="en-US" sz="2000" dirty="0"/>
          </a:p>
          <a:p>
            <a:r>
              <a:rPr lang="en-US" sz="2000" dirty="0"/>
              <a:t>In this module we are going to discuss the before tax level cash flow projection.</a:t>
            </a:r>
          </a:p>
        </p:txBody>
      </p:sp>
    </p:spTree>
    <p:extLst>
      <p:ext uri="{BB962C8B-B14F-4D97-AF65-F5344CB8AC3E}">
        <p14:creationId xmlns:p14="http://schemas.microsoft.com/office/powerpoint/2010/main" val="3776723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Reversal Cash Flow</a:t>
            </a:r>
          </a:p>
        </p:txBody>
      </p:sp>
      <p:sp>
        <p:nvSpPr>
          <p:cNvPr id="3" name="Content Placeholder 2"/>
          <p:cNvSpPr>
            <a:spLocks noGrp="1"/>
          </p:cNvSpPr>
          <p:nvPr>
            <p:ph sz="half" idx="1"/>
          </p:nvPr>
        </p:nvSpPr>
        <p:spPr>
          <a:xfrm>
            <a:off x="457200" y="1659037"/>
            <a:ext cx="8229600" cy="4525433"/>
          </a:xfrm>
        </p:spPr>
        <p:txBody>
          <a:bodyPr>
            <a:normAutofit/>
          </a:bodyPr>
          <a:lstStyle/>
          <a:p>
            <a:r>
              <a:rPr lang="en-US" dirty="0"/>
              <a:t>Subtracting </a:t>
            </a:r>
            <a:r>
              <a:rPr lang="en-US" dirty="0" err="1"/>
              <a:t>CapEx</a:t>
            </a:r>
            <a:r>
              <a:rPr lang="en-US" dirty="0"/>
              <a:t> from NOI gives us the free and clear cash flow available to the owners of the property (before debt service and income taxes), called the </a:t>
            </a:r>
            <a:r>
              <a:rPr lang="en-US" b="1" dirty="0">
                <a:solidFill>
                  <a:schemeClr val="tx2">
                    <a:lumMod val="60000"/>
                    <a:lumOff val="40000"/>
                  </a:schemeClr>
                </a:solidFill>
              </a:rPr>
              <a:t>property-before-tax cash flow (PBTCF)</a:t>
            </a:r>
            <a:r>
              <a:rPr lang="en-US" dirty="0"/>
              <a:t>.</a:t>
            </a:r>
          </a:p>
          <a:p>
            <a:r>
              <a:rPr lang="en-US" dirty="0"/>
              <a:t>However, we need to add back in the sales price of the property at the end of the investment (again, typically 10 years).</a:t>
            </a:r>
          </a:p>
          <a:p>
            <a:r>
              <a:rPr lang="en-US" dirty="0"/>
              <a:t>This past is often met with a lot of scrutiny as it seems unlikely we will know what properties would sell for in 10 years.</a:t>
            </a:r>
          </a:p>
          <a:p>
            <a:r>
              <a:rPr lang="en-US" dirty="0"/>
              <a:t>However, this only means that real estate is risky, and is thus part of the </a:t>
            </a:r>
            <a:r>
              <a:rPr lang="en-US" u="sng" dirty="0"/>
              <a:t>denominator</a:t>
            </a:r>
            <a:r>
              <a:rPr lang="en-US" dirty="0"/>
              <a:t> of the DCF procedure.</a:t>
            </a:r>
          </a:p>
          <a:p>
            <a:endParaRPr lang="en-US" dirty="0"/>
          </a:p>
          <a:p>
            <a:r>
              <a:rPr lang="en-US" dirty="0"/>
              <a:t>Note that using the GGM for the exit value becomes “iffy.” How do we solve this?</a:t>
            </a:r>
          </a:p>
        </p:txBody>
      </p:sp>
    </p:spTree>
    <p:extLst>
      <p:ext uri="{BB962C8B-B14F-4D97-AF65-F5344CB8AC3E}">
        <p14:creationId xmlns:p14="http://schemas.microsoft.com/office/powerpoint/2010/main" val="162370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The Proforma</a:t>
            </a:r>
          </a:p>
        </p:txBody>
      </p:sp>
      <p:sp>
        <p:nvSpPr>
          <p:cNvPr id="3" name="Content Placeholder 2"/>
          <p:cNvSpPr>
            <a:spLocks noGrp="1"/>
          </p:cNvSpPr>
          <p:nvPr>
            <p:ph sz="half" idx="1"/>
          </p:nvPr>
        </p:nvSpPr>
        <p:spPr>
          <a:xfrm>
            <a:off x="457200" y="1659037"/>
            <a:ext cx="8229600" cy="4525433"/>
          </a:xfrm>
        </p:spPr>
        <p:txBody>
          <a:bodyPr/>
          <a:lstStyle/>
          <a:p>
            <a:r>
              <a:rPr lang="en-US" dirty="0"/>
              <a:t>Forecasting property cash flows is so basic, that we refer to it as a </a:t>
            </a:r>
            <a:r>
              <a:rPr lang="en-US" b="1" dirty="0" err="1">
                <a:solidFill>
                  <a:schemeClr val="tx2">
                    <a:lumMod val="60000"/>
                    <a:lumOff val="40000"/>
                  </a:schemeClr>
                </a:solidFill>
              </a:rPr>
              <a:t>proforma</a:t>
            </a:r>
            <a:r>
              <a:rPr lang="en-US" dirty="0"/>
              <a:t>. </a:t>
            </a:r>
          </a:p>
          <a:p>
            <a:r>
              <a:rPr lang="en-US" dirty="0"/>
              <a:t>However, forecasting cash flows is very difficult, meaning we should take it very seriously!</a:t>
            </a:r>
          </a:p>
          <a:p>
            <a:r>
              <a:rPr lang="en-US" dirty="0"/>
              <a:t>A typical </a:t>
            </a:r>
            <a:r>
              <a:rPr lang="en-US" dirty="0" err="1"/>
              <a:t>proforma</a:t>
            </a:r>
            <a:r>
              <a:rPr lang="en-US" dirty="0"/>
              <a:t>, projects </a:t>
            </a:r>
            <a:r>
              <a:rPr lang="en-US" b="1" dirty="0">
                <a:solidFill>
                  <a:schemeClr val="tx2">
                    <a:lumMod val="60000"/>
                    <a:lumOff val="40000"/>
                  </a:schemeClr>
                </a:solidFill>
              </a:rPr>
              <a:t>10 years of cash flows</a:t>
            </a:r>
            <a:r>
              <a:rPr lang="en-US" dirty="0"/>
              <a:t>, after which the property is “sold.” </a:t>
            </a:r>
          </a:p>
          <a:p>
            <a:r>
              <a:rPr lang="en-US" dirty="0"/>
              <a:t>A Proforma should represent two categories;</a:t>
            </a:r>
          </a:p>
          <a:p>
            <a:pPr lvl="1"/>
            <a:r>
              <a:rPr lang="en-US" b="1" dirty="0">
                <a:solidFill>
                  <a:schemeClr val="tx2">
                    <a:lumMod val="60000"/>
                    <a:lumOff val="40000"/>
                  </a:schemeClr>
                </a:solidFill>
              </a:rPr>
              <a:t>Operating cash flows</a:t>
            </a:r>
            <a:r>
              <a:rPr lang="en-US" dirty="0"/>
              <a:t>; cash flow from normal operation of the property.</a:t>
            </a:r>
          </a:p>
          <a:p>
            <a:pPr lvl="1"/>
            <a:r>
              <a:rPr lang="en-US" b="1" dirty="0">
                <a:solidFill>
                  <a:schemeClr val="tx2">
                    <a:lumMod val="60000"/>
                    <a:lumOff val="40000"/>
                  </a:schemeClr>
                </a:solidFill>
                <a:latin typeface="Arial" panose="020B0604020202020204" pitchFamily="34" charset="0"/>
                <a:cs typeface="Arial" panose="020B0604020202020204" pitchFamily="34" charset="0"/>
              </a:rPr>
              <a:t>Reversion cash flows</a:t>
            </a:r>
            <a:r>
              <a:rPr lang="en-US" dirty="0">
                <a:latin typeface="Arial" panose="020B0604020202020204" pitchFamily="34" charset="0"/>
                <a:cs typeface="Arial" panose="020B0604020202020204" pitchFamily="34" charset="0"/>
              </a:rPr>
              <a:t>; this only occurs at the time of, and due to, the sale of the asset.</a:t>
            </a:r>
          </a:p>
          <a:p>
            <a:r>
              <a:rPr lang="en-US" dirty="0"/>
              <a:t>A typical split in NPV is 70/30 for the two components.</a:t>
            </a:r>
          </a:p>
        </p:txBody>
      </p:sp>
    </p:spTree>
    <p:extLst>
      <p:ext uri="{BB962C8B-B14F-4D97-AF65-F5344CB8AC3E}">
        <p14:creationId xmlns:p14="http://schemas.microsoft.com/office/powerpoint/2010/main" val="2978094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Line Items of Proforma</a:t>
            </a:r>
          </a:p>
        </p:txBody>
      </p:sp>
      <p:graphicFrame>
        <p:nvGraphicFramePr>
          <p:cNvPr id="5" name="Table 4"/>
          <p:cNvGraphicFramePr>
            <a:graphicFrameLocks noGrp="1"/>
          </p:cNvGraphicFramePr>
          <p:nvPr>
            <p:extLst>
              <p:ext uri="{D42A27DB-BD31-4B8C-83A1-F6EECF244321}">
                <p14:modId xmlns:p14="http://schemas.microsoft.com/office/powerpoint/2010/main" val="3482531607"/>
              </p:ext>
            </p:extLst>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6" name="TextBox 5"/>
          <p:cNvSpPr txBox="1"/>
          <p:nvPr/>
        </p:nvSpPr>
        <p:spPr>
          <a:xfrm>
            <a:off x="2171701" y="5539154"/>
            <a:ext cx="4780026" cy="369332"/>
          </a:xfrm>
          <a:prstGeom prst="rect">
            <a:avLst/>
          </a:prstGeom>
          <a:noFill/>
        </p:spPr>
        <p:txBody>
          <a:bodyPr wrap="none" rtlCol="0">
            <a:spAutoFit/>
          </a:bodyPr>
          <a:lstStyle/>
          <a:p>
            <a:r>
              <a:rPr lang="en-US" dirty="0"/>
              <a:t>Next, we will discuss these line items one-by-one</a:t>
            </a:r>
          </a:p>
        </p:txBody>
      </p:sp>
    </p:spTree>
    <p:extLst>
      <p:ext uri="{BB962C8B-B14F-4D97-AF65-F5344CB8AC3E}">
        <p14:creationId xmlns:p14="http://schemas.microsoft.com/office/powerpoint/2010/main" val="2016402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Line Items of Proforma</a:t>
            </a:r>
          </a:p>
        </p:txBody>
      </p:sp>
      <p:graphicFrame>
        <p:nvGraphicFramePr>
          <p:cNvPr id="5" name="Table 4"/>
          <p:cNvGraphicFramePr>
            <a:graphicFrameLocks noGrp="1"/>
          </p:cNvGraphicFramePr>
          <p:nvPr>
            <p:extLst>
              <p:ext uri="{D42A27DB-BD31-4B8C-83A1-F6EECF244321}">
                <p14:modId xmlns:p14="http://schemas.microsoft.com/office/powerpoint/2010/main" val="3191066676"/>
              </p:ext>
            </p:extLst>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6" name="TextBox 5"/>
          <p:cNvSpPr txBox="1"/>
          <p:nvPr/>
        </p:nvSpPr>
        <p:spPr>
          <a:xfrm>
            <a:off x="2171701" y="5539154"/>
            <a:ext cx="4780026" cy="369332"/>
          </a:xfrm>
          <a:prstGeom prst="rect">
            <a:avLst/>
          </a:prstGeom>
          <a:noFill/>
        </p:spPr>
        <p:txBody>
          <a:bodyPr wrap="none" rtlCol="0">
            <a:spAutoFit/>
          </a:bodyPr>
          <a:lstStyle/>
          <a:p>
            <a:r>
              <a:rPr lang="en-US" dirty="0"/>
              <a:t>Next, we will discuss these line items one-by-one</a:t>
            </a:r>
          </a:p>
        </p:txBody>
      </p:sp>
      <p:sp>
        <p:nvSpPr>
          <p:cNvPr id="3" name="Rectangle 2">
            <a:extLst>
              <a:ext uri="{FF2B5EF4-FFF2-40B4-BE49-F238E27FC236}">
                <a16:creationId xmlns:a16="http://schemas.microsoft.com/office/drawing/2014/main" id="{6E77B668-75EB-4643-B408-A91A880013A1}"/>
              </a:ext>
            </a:extLst>
          </p:cNvPr>
          <p:cNvSpPr/>
          <p:nvPr/>
        </p:nvSpPr>
        <p:spPr>
          <a:xfrm>
            <a:off x="2171701" y="2044848"/>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3231872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Potential Gross Income (PGI)</a:t>
            </a:r>
          </a:p>
        </p:txBody>
      </p:sp>
      <p:sp>
        <p:nvSpPr>
          <p:cNvPr id="3" name="Content Placeholder 2"/>
          <p:cNvSpPr>
            <a:spLocks noGrp="1"/>
          </p:cNvSpPr>
          <p:nvPr>
            <p:ph sz="half" idx="1"/>
          </p:nvPr>
        </p:nvSpPr>
        <p:spPr>
          <a:xfrm>
            <a:off x="457200" y="1659037"/>
            <a:ext cx="8229600" cy="4525433"/>
          </a:xfrm>
        </p:spPr>
        <p:txBody>
          <a:bodyPr/>
          <a:lstStyle/>
          <a:p>
            <a:r>
              <a:rPr lang="en-US" dirty="0"/>
              <a:t>In practice this is often referred to the </a:t>
            </a:r>
            <a:r>
              <a:rPr lang="en-US" b="1" dirty="0">
                <a:solidFill>
                  <a:schemeClr val="tx2">
                    <a:lumMod val="60000"/>
                    <a:lumOff val="40000"/>
                  </a:schemeClr>
                </a:solidFill>
              </a:rPr>
              <a:t>rent roll</a:t>
            </a:r>
            <a:r>
              <a:rPr lang="en-US" dirty="0"/>
              <a:t>.</a:t>
            </a:r>
          </a:p>
          <a:p>
            <a:r>
              <a:rPr lang="en-US" dirty="0"/>
              <a:t>The PGI is determined by multiplying the rentable space (square foot, or units) by the rent per space (like rent per square foot, or rent per apartment).</a:t>
            </a:r>
          </a:p>
          <a:p>
            <a:r>
              <a:rPr lang="en-US" dirty="0"/>
              <a:t>With rent, we mean the </a:t>
            </a:r>
            <a:r>
              <a:rPr lang="en-US" u="sng" dirty="0"/>
              <a:t>effective rent</a:t>
            </a:r>
            <a:r>
              <a:rPr lang="en-US" dirty="0"/>
              <a:t>, as opposed to the asking rent.</a:t>
            </a:r>
          </a:p>
        </p:txBody>
      </p:sp>
    </p:spTree>
    <p:extLst>
      <p:ext uri="{BB962C8B-B14F-4D97-AF65-F5344CB8AC3E}">
        <p14:creationId xmlns:p14="http://schemas.microsoft.com/office/powerpoint/2010/main" val="551979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 Items of Proforma</a:t>
            </a:r>
          </a:p>
        </p:txBody>
      </p:sp>
      <p:graphicFrame>
        <p:nvGraphicFramePr>
          <p:cNvPr id="5" name="Table 4"/>
          <p:cNvGraphicFramePr>
            <a:graphicFrameLocks noGrp="1"/>
          </p:cNvGraphicFramePr>
          <p:nvPr>
            <p:extLst>
              <p:ext uri="{D42A27DB-BD31-4B8C-83A1-F6EECF244321}">
                <p14:modId xmlns:p14="http://schemas.microsoft.com/office/powerpoint/2010/main" val="1371126775"/>
              </p:ext>
            </p:extLst>
          </p:nvPr>
        </p:nvGraphicFramePr>
        <p:xfrm>
          <a:off x="1099038" y="2044848"/>
          <a:ext cx="7271238" cy="2897961"/>
        </p:xfrm>
        <a:graphic>
          <a:graphicData uri="http://schemas.openxmlformats.org/drawingml/2006/table">
            <a:tbl>
              <a:tblPr>
                <a:tableStyleId>{5C22544A-7EE6-4342-B048-85BDC9FD1C3A}</a:tableStyleId>
              </a:tblPr>
              <a:tblGrid>
                <a:gridCol w="1266093">
                  <a:extLst>
                    <a:ext uri="{9D8B030D-6E8A-4147-A177-3AD203B41FA5}">
                      <a16:colId xmlns:a16="http://schemas.microsoft.com/office/drawing/2014/main" val="2340774761"/>
                    </a:ext>
                  </a:extLst>
                </a:gridCol>
                <a:gridCol w="4053254">
                  <a:extLst>
                    <a:ext uri="{9D8B030D-6E8A-4147-A177-3AD203B41FA5}">
                      <a16:colId xmlns:a16="http://schemas.microsoft.com/office/drawing/2014/main" val="3876026697"/>
                    </a:ext>
                  </a:extLst>
                </a:gridCol>
                <a:gridCol w="1109866">
                  <a:extLst>
                    <a:ext uri="{9D8B030D-6E8A-4147-A177-3AD203B41FA5}">
                      <a16:colId xmlns:a16="http://schemas.microsoft.com/office/drawing/2014/main" val="452892672"/>
                    </a:ext>
                  </a:extLst>
                </a:gridCol>
                <a:gridCol w="842025">
                  <a:extLst>
                    <a:ext uri="{9D8B030D-6E8A-4147-A177-3AD203B41FA5}">
                      <a16:colId xmlns:a16="http://schemas.microsoft.com/office/drawing/2014/main" val="897374802"/>
                    </a:ext>
                  </a:extLst>
                </a:gridCol>
              </a:tblGrid>
              <a:tr h="263451">
                <a:tc>
                  <a:txBody>
                    <a:bodyPr/>
                    <a:lstStyle/>
                    <a:p>
                      <a:pPr algn="l" fontAlgn="b"/>
                      <a:r>
                        <a:rPr lang="en-US" sz="1500" b="1" u="none" strike="noStrike" dirty="0">
                          <a:solidFill>
                            <a:schemeClr val="tx2">
                              <a:lumMod val="60000"/>
                              <a:lumOff val="40000"/>
                            </a:schemeClr>
                          </a:solidFill>
                          <a:effectLst/>
                        </a:rPr>
                        <a:t>Operating:</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Potential gross income = (Rent/SF) x (Rentable SF) =</a:t>
                      </a:r>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PGI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40986262"/>
                  </a:ext>
                </a:extLst>
              </a:tr>
              <a:tr h="263451">
                <a:tc>
                  <a:txBody>
                    <a:bodyPr/>
                    <a:lstStyle/>
                    <a:p>
                      <a:pPr algn="l" fontAlgn="b"/>
                      <a:r>
                        <a:rPr lang="en-US" sz="1500" b="0" i="0" u="none" strike="noStrike" dirty="0">
                          <a:solidFill>
                            <a:srgbClr val="000000"/>
                          </a:solidFill>
                          <a:effectLst/>
                          <a:latin typeface="Calibri" panose="020F0502020204030204" pitchFamily="34" charset="0"/>
                        </a:rPr>
                        <a:t>(all years)</a:t>
                      </a:r>
                    </a:p>
                  </a:txBody>
                  <a:tcPr marL="13172" marR="13172" marT="13172" marB="0" anchor="b"/>
                </a:tc>
                <a:tc>
                  <a:txBody>
                    <a:bodyPr/>
                    <a:lstStyle/>
                    <a:p>
                      <a:pPr algn="l" fontAlgn="b"/>
                      <a:r>
                        <a:rPr lang="en-US" sz="1500" u="none" strike="noStrike" dirty="0">
                          <a:effectLst/>
                        </a:rPr>
                        <a:t>        - Vacancy allowance = - (Vacancy rate) x (PGI)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2142108717"/>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Other Income =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OI</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916899016"/>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Operating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OPEX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048532"/>
                  </a:ext>
                </a:extLst>
              </a:tr>
              <a:tr h="263451">
                <a:tc>
                  <a:txBody>
                    <a:bodyPr/>
                    <a:lstStyle/>
                    <a:p>
                      <a:pPr algn="l"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Net Operating Income</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NOI</a:t>
                      </a: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59153094"/>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Capital improvement expenditures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CAPEX</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974319"/>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Property-before-tax cash flow = </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0675578"/>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612460652"/>
                  </a:ext>
                </a:extLst>
              </a:tr>
              <a:tr h="263451">
                <a:tc>
                  <a:txBody>
                    <a:bodyPr/>
                    <a:lstStyle/>
                    <a:p>
                      <a:pPr algn="l" fontAlgn="b"/>
                      <a:r>
                        <a:rPr lang="en-US" sz="1500" b="1" u="none" strike="noStrike" dirty="0">
                          <a:solidFill>
                            <a:schemeClr val="tx2">
                              <a:lumMod val="60000"/>
                              <a:lumOff val="40000"/>
                            </a:schemeClr>
                          </a:solidFill>
                          <a:effectLst/>
                        </a:rPr>
                        <a:t>Reversal:</a:t>
                      </a:r>
                      <a:endParaRPr lang="en-US" sz="1500" b="1" i="0" u="none" strike="noStrike" dirty="0">
                        <a:solidFill>
                          <a:schemeClr val="tx2">
                            <a:lumMod val="60000"/>
                            <a:lumOff val="40000"/>
                          </a:schemeClr>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Property value at time of sale =</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r" fontAlgn="b"/>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V</a:t>
                      </a:r>
                      <a:endParaRPr lang="en-US" sz="1500" b="0" i="0" u="none" strike="noStrike">
                        <a:solidFill>
                          <a:srgbClr val="000000"/>
                        </a:solidFill>
                        <a:effectLst/>
                        <a:latin typeface="Calibri" panose="020F0502020204030204" pitchFamily="34" charset="0"/>
                      </a:endParaRPr>
                    </a:p>
                  </a:txBody>
                  <a:tcPr marL="13172" marR="13172" marT="13172" marB="0" anchor="b"/>
                </a:tc>
                <a:extLst>
                  <a:ext uri="{0D108BD9-81ED-4DB2-BD59-A6C34878D82A}">
                    <a16:rowId xmlns:a16="http://schemas.microsoft.com/office/drawing/2014/main" val="3396804152"/>
                  </a:ext>
                </a:extLst>
              </a:tr>
              <a:tr h="263451">
                <a:tc>
                  <a:txBody>
                    <a:bodyPr/>
                    <a:lstStyle/>
                    <a:p>
                      <a:pPr algn="l" fontAlgn="b"/>
                      <a:r>
                        <a:rPr lang="en-US" sz="1500" b="0" i="0" u="none" strike="noStrike" dirty="0">
                          <a:solidFill>
                            <a:srgbClr val="000000"/>
                          </a:solidFill>
                          <a:effectLst/>
                          <a:latin typeface="Calibri" panose="020F0502020204030204" pitchFamily="34" charset="0"/>
                        </a:rPr>
                        <a:t>(only final year</a:t>
                      </a:r>
                      <a:r>
                        <a:rPr lang="en-US" sz="1500" b="0" i="0" u="none" strike="noStrike" baseline="0" dirty="0">
                          <a:solidFill>
                            <a:srgbClr val="000000"/>
                          </a:solidFill>
                          <a:effectLst/>
                          <a:latin typeface="Calibri" panose="020F0502020204030204" pitchFamily="34" charset="0"/>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        - Selling expenses = </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tc>
                  <a:txBody>
                    <a:bodyPr/>
                    <a:lstStyle/>
                    <a:p>
                      <a:pPr algn="r" fontAlgn="b"/>
                      <a:r>
                        <a:rPr lang="en-US" sz="1500" u="none" strike="noStrike" dirty="0">
                          <a:effectLst/>
                        </a:rPr>
                        <a:t>-</a:t>
                      </a:r>
                      <a:endParaRPr lang="en-US" sz="1500" b="0" i="0" u="none" strike="noStrike" dirty="0">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SE</a:t>
                      </a:r>
                      <a:endParaRPr lang="en-US" sz="1500" b="0" i="0" u="none" strike="noStrike" dirty="0">
                        <a:solidFill>
                          <a:srgbClr val="000000"/>
                        </a:solidFill>
                        <a:effectLst/>
                        <a:latin typeface="Calibri" panose="020F0502020204030204" pitchFamily="34" charset="0"/>
                      </a:endParaRPr>
                    </a:p>
                  </a:txBody>
                  <a:tcPr marL="13172" marR="13172" marT="13172"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5504721"/>
                  </a:ext>
                </a:extLst>
              </a:tr>
              <a:tr h="263451">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a:effectLst/>
                        </a:rPr>
                        <a:t>Property-before-tax cash flow = </a:t>
                      </a:r>
                      <a:endParaRPr lang="en-US" sz="1500" b="0" i="0" u="none" strike="noStrike">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tc>
                  <a:txBody>
                    <a:bodyPr/>
                    <a:lstStyle/>
                    <a:p>
                      <a:pPr algn="l" fontAlgn="b"/>
                      <a:endParaRPr lang="en-US" sz="1500" b="0" i="0" u="none" strike="noStrike">
                        <a:solidFill>
                          <a:srgbClr val="000000"/>
                        </a:solidFill>
                        <a:effectLst/>
                        <a:latin typeface="Calibri" panose="020F0502020204030204" pitchFamily="34" charset="0"/>
                      </a:endParaRPr>
                    </a:p>
                  </a:txBody>
                  <a:tcPr marL="13172" marR="13172" marT="13172" marB="0" anchor="b"/>
                </a:tc>
                <a:tc>
                  <a:txBody>
                    <a:bodyPr/>
                    <a:lstStyle/>
                    <a:p>
                      <a:pPr algn="l" fontAlgn="b"/>
                      <a:r>
                        <a:rPr lang="en-US" sz="1500" u="none" strike="noStrike" dirty="0">
                          <a:effectLst/>
                        </a:rPr>
                        <a:t>PBTCF</a:t>
                      </a:r>
                      <a:endParaRPr lang="en-US" sz="1500" b="0" i="0" u="none" strike="noStrike" dirty="0">
                        <a:solidFill>
                          <a:srgbClr val="000000"/>
                        </a:solidFill>
                        <a:effectLst/>
                        <a:latin typeface="Calibri" panose="020F0502020204030204" pitchFamily="34" charset="0"/>
                      </a:endParaRPr>
                    </a:p>
                  </a:txBody>
                  <a:tcPr marL="13172" marR="13172" marT="13172"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37504848"/>
                  </a:ext>
                </a:extLst>
              </a:tr>
            </a:tbl>
          </a:graphicData>
        </a:graphic>
      </p:graphicFrame>
      <p:sp>
        <p:nvSpPr>
          <p:cNvPr id="3" name="Rectangle 2">
            <a:extLst>
              <a:ext uri="{FF2B5EF4-FFF2-40B4-BE49-F238E27FC236}">
                <a16:creationId xmlns:a16="http://schemas.microsoft.com/office/drawing/2014/main" id="{6E77B668-75EB-4643-B408-A91A880013A1}"/>
              </a:ext>
            </a:extLst>
          </p:cNvPr>
          <p:cNvSpPr/>
          <p:nvPr/>
        </p:nvSpPr>
        <p:spPr>
          <a:xfrm>
            <a:off x="2206871" y="2291032"/>
            <a:ext cx="6316578" cy="313341"/>
          </a:xfrm>
          <a:prstGeom prst="rect">
            <a:avLst/>
          </a:prstGeom>
          <a:noFill/>
          <a:ln w="381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600" b="1" dirty="0"/>
          </a:p>
        </p:txBody>
      </p:sp>
    </p:spTree>
    <p:extLst>
      <p:ext uri="{BB962C8B-B14F-4D97-AF65-F5344CB8AC3E}">
        <p14:creationId xmlns:p14="http://schemas.microsoft.com/office/powerpoint/2010/main" val="2617531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Vacancy Allowance</a:t>
            </a:r>
          </a:p>
        </p:txBody>
      </p:sp>
      <p:sp>
        <p:nvSpPr>
          <p:cNvPr id="3" name="Content Placeholder 2"/>
          <p:cNvSpPr>
            <a:spLocks noGrp="1"/>
          </p:cNvSpPr>
          <p:nvPr>
            <p:ph sz="half" idx="1"/>
          </p:nvPr>
        </p:nvSpPr>
        <p:spPr>
          <a:xfrm>
            <a:off x="457200" y="1659037"/>
            <a:ext cx="8229600" cy="4525433"/>
          </a:xfrm>
        </p:spPr>
        <p:txBody>
          <a:bodyPr>
            <a:normAutofit/>
          </a:bodyPr>
          <a:lstStyle/>
          <a:p>
            <a:r>
              <a:rPr lang="en-US" dirty="0"/>
              <a:t>A property is almost never completely occupied over its lifecycle. We therefore allow for a vacancy allowance in the second line. There is two ways to quantify this;</a:t>
            </a:r>
          </a:p>
          <a:p>
            <a:pPr lvl="1"/>
            <a:r>
              <a:rPr lang="en-US" b="1" dirty="0">
                <a:solidFill>
                  <a:schemeClr val="tx2">
                    <a:lumMod val="60000"/>
                    <a:lumOff val="40000"/>
                  </a:schemeClr>
                </a:solidFill>
              </a:rPr>
              <a:t>As a % of PGI: </a:t>
            </a:r>
            <a:r>
              <a:rPr lang="en-US" dirty="0"/>
              <a:t>Typical for properties with many short-term leases. Some units will be vacant, and others are not.</a:t>
            </a:r>
          </a:p>
          <a:p>
            <a:pPr lvl="1"/>
            <a:r>
              <a:rPr lang="en-US" b="1" dirty="0">
                <a:solidFill>
                  <a:schemeClr val="tx2">
                    <a:lumMod val="60000"/>
                    <a:lumOff val="40000"/>
                  </a:schemeClr>
                </a:solidFill>
              </a:rPr>
              <a:t>Vacant period as % of total holding period: </a:t>
            </a:r>
            <a:r>
              <a:rPr lang="en-US" dirty="0"/>
              <a:t>Typical for properties with long-term leases. Its takes time to find a new tenant for the vacant space.</a:t>
            </a:r>
          </a:p>
          <a:p>
            <a:pPr lvl="2"/>
            <a:r>
              <a:rPr lang="en-US" dirty="0"/>
              <a:t>Say the total cycle of a unit is 63 months. Of this, it takes 3 months to find a tenant. Then the vacancy is 3/(63 + 3) = 5%.</a:t>
            </a:r>
          </a:p>
          <a:p>
            <a:pPr lvl="2"/>
            <a:endParaRPr lang="en-US" dirty="0"/>
          </a:p>
        </p:txBody>
      </p:sp>
    </p:spTree>
    <p:extLst>
      <p:ext uri="{BB962C8B-B14F-4D97-AF65-F5344CB8AC3E}">
        <p14:creationId xmlns:p14="http://schemas.microsoft.com/office/powerpoint/2010/main" val="2888415864"/>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8100">
          <a:solidFill>
            <a:srgbClr val="FF0000"/>
          </a:solidFill>
        </a:ln>
        <a:effectLst/>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a3c0497b-b22a-4668-953c-7c3b7a1edcf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8FBC3786A20F74EBDCD1DE73D670AFC" ma:contentTypeVersion="18" ma:contentTypeDescription="Create a new document." ma:contentTypeScope="" ma:versionID="abd36a96d18e308523a1cfc9cde5afbb">
  <xsd:schema xmlns:xsd="http://www.w3.org/2001/XMLSchema" xmlns:xs="http://www.w3.org/2001/XMLSchema" xmlns:p="http://schemas.microsoft.com/office/2006/metadata/properties" xmlns:ns1="http://schemas.microsoft.com/sharepoint/v3" xmlns:ns3="a3c0497b-b22a-4668-953c-7c3b7a1edcf3" xmlns:ns4="c88b06c0-e9c9-48fb-a844-b983f13dfb9b" targetNamespace="http://schemas.microsoft.com/office/2006/metadata/properties" ma:root="true" ma:fieldsID="c1da6babfb5b1c802f12b0de786307fb" ns1:_="" ns3:_="" ns4:_="">
    <xsd:import namespace="http://schemas.microsoft.com/sharepoint/v3"/>
    <xsd:import namespace="a3c0497b-b22a-4668-953c-7c3b7a1edcf3"/>
    <xsd:import namespace="c88b06c0-e9c9-48fb-a844-b983f13dfb9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LengthInSeconds"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c0497b-b22a-4668-953c-7c3b7a1edc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_activity" ma:index="25"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b06c0-e9c9-48fb-a844-b983f13dfb9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schemas.microsoft.com/office/2006/metadata/properties"/>
    <ds:schemaRef ds:uri="http://schemas.microsoft.com/sharepoint/v3"/>
    <ds:schemaRef ds:uri="c88b06c0-e9c9-48fb-a844-b983f13dfb9b"/>
    <ds:schemaRef ds:uri="http://purl.org/dc/terms/"/>
    <ds:schemaRef ds:uri="http://purl.org/dc/dcmityp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a3c0497b-b22a-4668-953c-7c3b7a1edcf3"/>
    <ds:schemaRef ds:uri="http://www.w3.org/XML/1998/namespace"/>
  </ds:schemaRefs>
</ds:datastoreItem>
</file>

<file path=customXml/itemProps2.xml><?xml version="1.0" encoding="utf-8"?>
<ds:datastoreItem xmlns:ds="http://schemas.openxmlformats.org/officeDocument/2006/customXml" ds:itemID="{3378AF1B-465A-4E37-BA56-CD240A21D8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3c0497b-b22a-4668-953c-7c3b7a1edcf3"/>
    <ds:schemaRef ds:uri="c88b06c0-e9c9-48fb-a844-b983f13df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458</TotalTime>
  <Words>2319</Words>
  <Application>Microsoft Office PowerPoint</Application>
  <PresentationFormat>On-screen Show (4:3)</PresentationFormat>
  <Paragraphs>369</Paragraphs>
  <Slides>30</Slides>
  <Notes>9</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30</vt:i4>
      </vt:variant>
    </vt:vector>
  </HeadingPairs>
  <TitlesOfParts>
    <vt:vector size="35" baseType="lpstr">
      <vt:lpstr>Arial</vt:lpstr>
      <vt:lpstr>Calibri</vt:lpstr>
      <vt:lpstr>blue-oakleaf-standard-template</vt:lpstr>
      <vt:lpstr>1_Custom Design</vt:lpstr>
      <vt:lpstr>Custom Design</vt:lpstr>
      <vt:lpstr>PowerPoint Presentation</vt:lpstr>
      <vt:lpstr>1. Introduction</vt:lpstr>
      <vt:lpstr>1. Introduction</vt:lpstr>
      <vt:lpstr>2 The Proforma</vt:lpstr>
      <vt:lpstr>3 Line Items of Proforma</vt:lpstr>
      <vt:lpstr>3 Line Items of Proforma</vt:lpstr>
      <vt:lpstr>4 Potential Gross Income (PGI)</vt:lpstr>
      <vt:lpstr>Line Items of Proforma</vt:lpstr>
      <vt:lpstr>4 Vacancy Allowance</vt:lpstr>
      <vt:lpstr>4 Vacancy Allowance</vt:lpstr>
      <vt:lpstr>4 Long-run US vacancy</vt:lpstr>
      <vt:lpstr>4 Long-run US vacancy</vt:lpstr>
      <vt:lpstr>Line Items of Proforma</vt:lpstr>
      <vt:lpstr>5 Other Income</vt:lpstr>
      <vt:lpstr>Line Items of Proforma</vt:lpstr>
      <vt:lpstr>6 Operating Expenses</vt:lpstr>
      <vt:lpstr>6 Operating Expenses</vt:lpstr>
      <vt:lpstr>6 Operating Expenses</vt:lpstr>
      <vt:lpstr>7 Net Operating Income (NOI)</vt:lpstr>
      <vt:lpstr>7 Net Operating Income (NOI)</vt:lpstr>
      <vt:lpstr>7 Net Operating Income (NOI)</vt:lpstr>
      <vt:lpstr>Line Items of Proforma</vt:lpstr>
      <vt:lpstr>8 Capital Improvements (CapEx)</vt:lpstr>
      <vt:lpstr>8 Capital Improvements (CapEx)</vt:lpstr>
      <vt:lpstr>8 CapEx breakdown $ per square foot</vt:lpstr>
      <vt:lpstr>8 CapEx as % of NOI and property values</vt:lpstr>
      <vt:lpstr>8 Total Income Breakdown</vt:lpstr>
      <vt:lpstr>8 Total Income Breakdown</vt:lpstr>
      <vt:lpstr>Line Items of Proforma</vt:lpstr>
      <vt:lpstr>9 Reversal Cash Flow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Van De Minne</dc:creator>
  <cp:lastModifiedBy>Norman Miller</cp:lastModifiedBy>
  <cp:revision>63</cp:revision>
  <dcterms:created xsi:type="dcterms:W3CDTF">2020-02-03T21:29:51Z</dcterms:created>
  <dcterms:modified xsi:type="dcterms:W3CDTF">2025-06-09T15:40:37Z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0x01010098FBC3786A20F74EBDCD1DE73D670AFC</vt:lpwstr>
  </property>
</Properties>
</file>