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  <p:sldMasterId id="2147493467" r:id="rId6"/>
  </p:sldMasterIdLst>
  <p:notesMasterIdLst>
    <p:notesMasterId r:id="rId45"/>
  </p:notesMasterIdLst>
  <p:handoutMasterIdLst>
    <p:handoutMasterId r:id="rId46"/>
  </p:handoutMasterIdLst>
  <p:sldIdLst>
    <p:sldId id="259" r:id="rId7"/>
    <p:sldId id="313" r:id="rId8"/>
    <p:sldId id="311" r:id="rId9"/>
    <p:sldId id="312" r:id="rId10"/>
    <p:sldId id="299" r:id="rId11"/>
    <p:sldId id="300" r:id="rId12"/>
    <p:sldId id="261" r:id="rId13"/>
    <p:sldId id="315" r:id="rId14"/>
    <p:sldId id="316" r:id="rId15"/>
    <p:sldId id="317" r:id="rId16"/>
    <p:sldId id="318" r:id="rId17"/>
    <p:sldId id="319" r:id="rId18"/>
    <p:sldId id="320" r:id="rId19"/>
    <p:sldId id="322" r:id="rId20"/>
    <p:sldId id="321" r:id="rId21"/>
    <p:sldId id="323" r:id="rId22"/>
    <p:sldId id="324" r:id="rId23"/>
    <p:sldId id="314" r:id="rId24"/>
    <p:sldId id="264" r:id="rId25"/>
    <p:sldId id="301" r:id="rId26"/>
    <p:sldId id="267" r:id="rId27"/>
    <p:sldId id="268" r:id="rId28"/>
    <p:sldId id="302" r:id="rId29"/>
    <p:sldId id="303" r:id="rId30"/>
    <p:sldId id="304" r:id="rId31"/>
    <p:sldId id="305" r:id="rId32"/>
    <p:sldId id="272" r:id="rId33"/>
    <p:sldId id="273" r:id="rId34"/>
    <p:sldId id="298" r:id="rId35"/>
    <p:sldId id="274" r:id="rId36"/>
    <p:sldId id="275" r:id="rId37"/>
    <p:sldId id="280" r:id="rId38"/>
    <p:sldId id="281" r:id="rId39"/>
    <p:sldId id="282" r:id="rId40"/>
    <p:sldId id="283" r:id="rId41"/>
    <p:sldId id="284" r:id="rId42"/>
    <p:sldId id="285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F1938"/>
    <a:srgbClr val="002868"/>
    <a:srgbClr val="100E42"/>
    <a:srgbClr val="1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27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BE6C-4C0C-8046-BBFD-371AD798216A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FCB1-D51F-8E41-88AA-D42180F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73521-53C2-4A65-9182-93EE89FE116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86945-C6FE-4543-BB43-AD71A6A1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7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0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5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8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9037"/>
            <a:ext cx="4038600" cy="4525433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9037"/>
            <a:ext cx="4038600" cy="452543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325" y="0"/>
            <a:ext cx="9178325" cy="1600200"/>
          </a:xfrm>
          <a:prstGeom prst="rect">
            <a:avLst/>
          </a:prstGeom>
          <a:solidFill>
            <a:srgbClr val="100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037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CA21-89C5-A040-B01E-D208A7FA3D8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56F7-E2D5-EF4D-B3EB-3635D9B80BF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890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Price Indexing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4628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Data Issues and Liquidity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1157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Alex Van de Minne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085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2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aph with blue lines and white text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2323857" y="2063477"/>
            <a:ext cx="5101188" cy="436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5"/>
    </mc:Choice>
    <mc:Fallback xmlns="">
      <p:transition spd="slow" advTm="847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2 Noise and Index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graph of a graph of a graph&#10;&#10;Description automatically generated with medium confidenc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32193"/>
            <a:ext cx="9115047" cy="3470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3054" y="4783015"/>
            <a:ext cx="1811215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500 observations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9708" y="4785945"/>
            <a:ext cx="1811215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200 observations</a:t>
            </a:r>
          </a:p>
        </p:txBody>
      </p:sp>
    </p:spTree>
    <p:extLst>
      <p:ext uri="{BB962C8B-B14F-4D97-AF65-F5344CB8AC3E}">
        <p14:creationId xmlns:p14="http://schemas.microsoft.com/office/powerpoint/2010/main" val="6008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5"/>
    </mc:Choice>
    <mc:Fallback xmlns="">
      <p:transition spd="slow" advTm="8473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2 Lag and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graph with blue lines and black text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407627"/>
            <a:ext cx="4637405" cy="3467100"/>
          </a:xfrm>
          <a:prstGeom prst="rect">
            <a:avLst/>
          </a:prstGeom>
        </p:spPr>
      </p:pic>
      <p:pic>
        <p:nvPicPr>
          <p:cNvPr id="9" name="Picture 8" descr="A line graph with numbers and a line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683192"/>
            <a:ext cx="4032250" cy="3091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1700" y="6248011"/>
            <a:ext cx="1107831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returns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4262" y="6240674"/>
            <a:ext cx="1107831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1082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5"/>
    </mc:Choice>
    <mc:Fallback xmlns="">
      <p:transition spd="slow" advTm="8473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2 Putting them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43" y="2080309"/>
            <a:ext cx="6088855" cy="41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5"/>
    </mc:Choice>
    <mc:Fallback xmlns="">
      <p:transition spd="slow" advTm="8473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3 Circling Back, the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graph of a line graph&#10;&#10;Description automatically generated with medium confidence"/>
          <p:cNvPicPr/>
          <p:nvPr/>
        </p:nvPicPr>
        <p:blipFill>
          <a:blip r:embed="rId2"/>
          <a:stretch>
            <a:fillRect/>
          </a:stretch>
        </p:blipFill>
        <p:spPr>
          <a:xfrm>
            <a:off x="1214071" y="1797877"/>
            <a:ext cx="6529092" cy="46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5"/>
    </mc:Choice>
    <mc:Fallback xmlns="">
      <p:transition spd="slow" advTm="8473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3 Circling Back, the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aph of a function&#10;&#10;Description automatically generated with medium confidence"/>
          <p:cNvPicPr/>
          <p:nvPr/>
        </p:nvPicPr>
        <p:blipFill>
          <a:blip r:embed="rId2"/>
          <a:stretch>
            <a:fillRect/>
          </a:stretch>
        </p:blipFill>
        <p:spPr>
          <a:xfrm>
            <a:off x="2032732" y="1623869"/>
            <a:ext cx="5577333" cy="51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5"/>
    </mc:Choice>
    <mc:Fallback xmlns="">
      <p:transition spd="slow" advTm="8473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3 MSCI RCA CPPIs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graph of a graph showing the number of markets&#10;&#10;Description automatically generated with medium confidence"/>
          <p:cNvPicPr/>
          <p:nvPr/>
        </p:nvPicPr>
        <p:blipFill>
          <a:blip r:embed="rId2"/>
          <a:stretch>
            <a:fillRect/>
          </a:stretch>
        </p:blipFill>
        <p:spPr>
          <a:xfrm>
            <a:off x="1736236" y="1894239"/>
            <a:ext cx="5916084" cy="42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5"/>
    </mc:Choice>
    <mc:Fallback xmlns="">
      <p:transition spd="slow" advTm="8473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3 MSCI RCA CPPIs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aph of different colored lines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1368181" y="1738168"/>
            <a:ext cx="6311248" cy="46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5"/>
    </mc:Choice>
    <mc:Fallback xmlns="">
      <p:transition spd="slow" advTm="8473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4 Liquidity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One definition of </a:t>
            </a:r>
            <a:r>
              <a:rPr lang="en-US" sz="2000" b="1" dirty="0"/>
              <a:t>liquidity for real estate</a:t>
            </a:r>
            <a:r>
              <a:rPr lang="en-US" sz="2000" dirty="0"/>
              <a:t> could be;</a:t>
            </a:r>
          </a:p>
          <a:p>
            <a:r>
              <a:rPr lang="en-US" sz="2000" u="sng" dirty="0"/>
              <a:t>The ease in which you can buy and sell in each market, under normal conditions, without being forced to buy or sell</a:t>
            </a:r>
            <a:r>
              <a:rPr lang="en-US" sz="2000" dirty="0"/>
              <a:t>.</a:t>
            </a:r>
          </a:p>
          <a:p>
            <a:r>
              <a:rPr lang="en-US" sz="2000" dirty="0"/>
              <a:t>“Normal conditions” include that you can sell (or buy) the real estate for a “normal” (or market) price.</a:t>
            </a:r>
          </a:p>
          <a:p>
            <a:r>
              <a:rPr lang="en-US" sz="2000" dirty="0"/>
              <a:t>One immediate issue is the question on how do we </a:t>
            </a:r>
            <a:r>
              <a:rPr lang="en-US" sz="2000" i="1" dirty="0"/>
              <a:t>measure</a:t>
            </a:r>
            <a:r>
              <a:rPr lang="en-US" sz="2000" dirty="0"/>
              <a:t> liquidity?</a:t>
            </a:r>
          </a:p>
          <a:p>
            <a:pPr lvl="1"/>
            <a:r>
              <a:rPr lang="en-US" sz="2000" dirty="0"/>
              <a:t>There is no </a:t>
            </a:r>
            <a:r>
              <a:rPr lang="en-US" sz="2000" u="sng" dirty="0"/>
              <a:t>direct</a:t>
            </a:r>
            <a:r>
              <a:rPr lang="en-US" sz="2000" dirty="0"/>
              <a:t> index of liquidity, as it is not something you can directly measure, as say prices.</a:t>
            </a:r>
          </a:p>
          <a:p>
            <a:pPr lvl="1"/>
            <a:r>
              <a:rPr lang="en-US" sz="2000" dirty="0"/>
              <a:t>However, we can look at the consequence of good versus bad liquidity; </a:t>
            </a:r>
            <a:r>
              <a:rPr lang="en-US" sz="2000" b="1" dirty="0">
                <a:solidFill>
                  <a:schemeClr val="accent1"/>
                </a:solidFill>
              </a:rPr>
              <a:t>Transaction volume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With transaction volume we mean the </a:t>
            </a:r>
            <a:r>
              <a:rPr lang="en-US" sz="2000" u="sng" dirty="0"/>
              <a:t>total amount of (dollar) purchases</a:t>
            </a:r>
            <a:r>
              <a:rPr lang="en-US" sz="2000" dirty="0"/>
              <a:t> in a given period.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39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5"/>
    </mc:Choice>
    <mc:Fallback xmlns="">
      <p:transition spd="slow" advTm="8473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4 Transaction Volume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D21E4B44-6F4D-4B27-9F1A-63E068C8E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37" y="1658938"/>
            <a:ext cx="8913474" cy="5113796"/>
          </a:xfrm>
        </p:spPr>
      </p:pic>
    </p:spTree>
    <p:extLst>
      <p:ext uri="{BB962C8B-B14F-4D97-AF65-F5344CB8AC3E}">
        <p14:creationId xmlns:p14="http://schemas.microsoft.com/office/powerpoint/2010/main" val="25959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94"/>
    </mc:Choice>
    <mc:Fallback xmlns="">
      <p:transition spd="slow" advTm="1300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1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are we going to do during this class:</a:t>
            </a:r>
          </a:p>
          <a:p>
            <a:r>
              <a:rPr lang="en-US" sz="2000" dirty="0"/>
              <a:t>Price indexes</a:t>
            </a:r>
          </a:p>
          <a:p>
            <a:r>
              <a:rPr lang="en-US" sz="2000" dirty="0"/>
              <a:t>Data issues</a:t>
            </a:r>
          </a:p>
          <a:p>
            <a:r>
              <a:rPr lang="en-US" sz="2000" dirty="0"/>
              <a:t>Liquidity</a:t>
            </a:r>
          </a:p>
          <a:p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29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61"/>
    </mc:Choice>
    <mc:Fallback xmlns="">
      <p:transition spd="slow" advTm="3516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4 Transaction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trends are for offices in Manhattan.</a:t>
            </a:r>
          </a:p>
          <a:p>
            <a:r>
              <a:rPr lang="en-US" sz="2000" dirty="0"/>
              <a:t>There are a few interesting things to note;</a:t>
            </a:r>
          </a:p>
          <a:p>
            <a:pPr lvl="1"/>
            <a:r>
              <a:rPr lang="en-US" sz="2000" dirty="0"/>
              <a:t>First, see that transaction volume drops considerably during the GFC? Prices dropped as well, but not nearly as much as transaction volume.</a:t>
            </a:r>
          </a:p>
          <a:p>
            <a:pPr lvl="1"/>
            <a:r>
              <a:rPr lang="en-US" sz="2000" dirty="0"/>
              <a:t>Volume in general seems more volatile.</a:t>
            </a:r>
          </a:p>
          <a:p>
            <a:pPr lvl="1"/>
            <a:r>
              <a:rPr lang="en-US" sz="2000" dirty="0"/>
              <a:t>However, there is a correlation between prices and volume. This so-called </a:t>
            </a:r>
            <a:r>
              <a:rPr lang="en-US" sz="2000" b="1" dirty="0">
                <a:solidFill>
                  <a:schemeClr val="accent1"/>
                </a:solidFill>
              </a:rPr>
              <a:t>positive price-volume correlation</a:t>
            </a:r>
            <a:r>
              <a:rPr lang="en-US" sz="2000" dirty="0"/>
              <a:t> is specific for real estate.</a:t>
            </a:r>
          </a:p>
          <a:p>
            <a:pPr lvl="1"/>
            <a:r>
              <a:rPr lang="en-US" sz="2000" u="sng" dirty="0"/>
              <a:t>Note that volume seems to lead prices</a:t>
            </a:r>
            <a:r>
              <a:rPr lang="en-US" sz="2000" dirty="0"/>
              <a:t>?!</a:t>
            </a:r>
          </a:p>
          <a:p>
            <a:r>
              <a:rPr lang="en-US" sz="2000" dirty="0"/>
              <a:t>Whew… that seems like a lot! What is going on?</a:t>
            </a:r>
          </a:p>
          <a:p>
            <a:r>
              <a:rPr lang="en-US" sz="2000" dirty="0"/>
              <a:t>In reality it is even worse, as </a:t>
            </a:r>
            <a:r>
              <a:rPr lang="en-US" sz="2000" u="sng" dirty="0"/>
              <a:t>volume is smoothed and therefore lagged</a:t>
            </a:r>
            <a:r>
              <a:rPr lang="en-US" sz="2000" dirty="0"/>
              <a:t>.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9312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 for Real Estate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To explain some of the above phenomena, it might help to take a step back and think more thoroughly about liquidity.</a:t>
            </a:r>
          </a:p>
          <a:p>
            <a:r>
              <a:rPr lang="en-US" sz="2000" dirty="0"/>
              <a:t>Another way to look at liquidity is to think about </a:t>
            </a:r>
            <a:r>
              <a:rPr lang="en-US" sz="2000" b="1" dirty="0">
                <a:solidFill>
                  <a:schemeClr val="accent1"/>
                </a:solidFill>
              </a:rPr>
              <a:t>reservation prices </a:t>
            </a:r>
            <a:r>
              <a:rPr lang="en-US" sz="2000" dirty="0"/>
              <a:t>and how the reservation prices of (potential) buyers overlap with (potential) sellers.</a:t>
            </a:r>
          </a:p>
          <a:p>
            <a:pPr lvl="1"/>
            <a:r>
              <a:rPr lang="en-US" sz="2000" b="1" dirty="0"/>
              <a:t>Seller:</a:t>
            </a:r>
            <a:r>
              <a:rPr lang="en-US" sz="2000" dirty="0"/>
              <a:t> The reservation price is the </a:t>
            </a:r>
            <a:r>
              <a:rPr lang="en-US" sz="2000" u="sng" dirty="0"/>
              <a:t>minimum</a:t>
            </a:r>
            <a:r>
              <a:rPr lang="en-US" sz="2000" dirty="0"/>
              <a:t> price for which you would </a:t>
            </a:r>
            <a:r>
              <a:rPr lang="en-US" sz="2000" i="1" dirty="0"/>
              <a:t>sell</a:t>
            </a:r>
            <a:r>
              <a:rPr lang="en-US" sz="2000" dirty="0"/>
              <a:t> your property in case you own the real estate.</a:t>
            </a:r>
          </a:p>
          <a:p>
            <a:pPr lvl="1"/>
            <a:r>
              <a:rPr lang="en-US" sz="2000" b="1" dirty="0"/>
              <a:t>Buyer:</a:t>
            </a:r>
            <a:r>
              <a:rPr lang="en-US" sz="2000" dirty="0"/>
              <a:t> The reservation price is the </a:t>
            </a:r>
            <a:r>
              <a:rPr lang="en-US" sz="2000" u="sng" dirty="0"/>
              <a:t>maximum</a:t>
            </a:r>
            <a:r>
              <a:rPr lang="en-US" sz="2000" dirty="0"/>
              <a:t> price you are willing to </a:t>
            </a:r>
            <a:r>
              <a:rPr lang="en-US" sz="2000" i="1" dirty="0"/>
              <a:t>pay</a:t>
            </a:r>
            <a:r>
              <a:rPr lang="en-US" sz="2000" dirty="0"/>
              <a:t> for a property if you are a potential buyer.</a:t>
            </a:r>
          </a:p>
          <a:p>
            <a:pPr lvl="1"/>
            <a:r>
              <a:rPr lang="en-US" sz="2000" dirty="0"/>
              <a:t>Only if the reservation price of the (potential) buyer is higher than the reservation price of the seller would we get a </a:t>
            </a:r>
            <a:r>
              <a:rPr lang="en-US" sz="2000" b="1" dirty="0"/>
              <a:t>transaction</a:t>
            </a:r>
            <a:r>
              <a:rPr lang="en-US" sz="2000" dirty="0"/>
              <a:t>. The average </a:t>
            </a:r>
            <a:r>
              <a:rPr lang="en-US" sz="2000" b="1" dirty="0"/>
              <a:t>price</a:t>
            </a:r>
            <a:r>
              <a:rPr lang="en-US" sz="2000" dirty="0"/>
              <a:t> (on a market level) is the </a:t>
            </a:r>
            <a:r>
              <a:rPr lang="en-US" sz="2000" i="1" dirty="0"/>
              <a:t>average</a:t>
            </a:r>
            <a:r>
              <a:rPr lang="en-US" sz="2000" dirty="0"/>
              <a:t> between the </a:t>
            </a:r>
            <a:r>
              <a:rPr lang="en-US" sz="2000" i="1" dirty="0"/>
              <a:t>average</a:t>
            </a:r>
            <a:r>
              <a:rPr lang="en-US" sz="2000" dirty="0"/>
              <a:t> reservation prices of buyers and sellers.</a:t>
            </a:r>
          </a:p>
          <a:p>
            <a:r>
              <a:rPr lang="en-US" sz="2000" dirty="0"/>
              <a:t>Note that reservation prices are private! However, we have statistical techniques to tease them out.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49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03"/>
    </mc:Choice>
    <mc:Fallback xmlns="">
      <p:transition spd="slow" advTm="13430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 for Real Estate</a:t>
            </a:r>
          </a:p>
        </p:txBody>
      </p:sp>
      <p:pic>
        <p:nvPicPr>
          <p:cNvPr id="7" name="Picture 6" descr="A close up of a mans face&#10;&#10;Description automatically generated">
            <a:extLst>
              <a:ext uri="{FF2B5EF4-FFF2-40B4-BE49-F238E27FC236}">
                <a16:creationId xmlns:a16="http://schemas.microsoft.com/office/drawing/2014/main" id="{9FCF1B38-24E1-4830-98A0-AC915B2C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51" y="1681289"/>
            <a:ext cx="7972098" cy="49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98"/>
    </mc:Choice>
    <mc:Fallback xmlns="">
      <p:transition spd="slow" advTm="17299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 for Real Estate</a:t>
            </a:r>
          </a:p>
        </p:txBody>
      </p:sp>
      <p:pic>
        <p:nvPicPr>
          <p:cNvPr id="7" name="Picture 6" descr="A close up of a mans face&#10;&#10;Description automatically generated">
            <a:extLst>
              <a:ext uri="{FF2B5EF4-FFF2-40B4-BE49-F238E27FC236}">
                <a16:creationId xmlns:a16="http://schemas.microsoft.com/office/drawing/2014/main" id="{9FCF1B38-24E1-4830-98A0-AC915B2C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51" y="1681289"/>
            <a:ext cx="7972098" cy="4901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D46EF6-76BB-4115-A429-B860BB870CE4}"/>
              </a:ext>
            </a:extLst>
          </p:cNvPr>
          <p:cNvSpPr txBox="1"/>
          <p:nvPr/>
        </p:nvSpPr>
        <p:spPr>
          <a:xfrm>
            <a:off x="1170175" y="2480036"/>
            <a:ext cx="1406769" cy="230832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These buyers’ reservation price is so low, that they cannot match a buyer!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DABD09-4662-43B1-9DDA-EBC49175BF55}"/>
              </a:ext>
            </a:extLst>
          </p:cNvPr>
          <p:cNvCxnSpPr/>
          <p:nvPr/>
        </p:nvCxnSpPr>
        <p:spPr>
          <a:xfrm>
            <a:off x="1803895" y="4788360"/>
            <a:ext cx="0" cy="11829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29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 for Real Estate</a:t>
            </a:r>
          </a:p>
        </p:txBody>
      </p:sp>
      <p:pic>
        <p:nvPicPr>
          <p:cNvPr id="7" name="Picture 6" descr="A close up of a mans face&#10;&#10;Description automatically generated">
            <a:extLst>
              <a:ext uri="{FF2B5EF4-FFF2-40B4-BE49-F238E27FC236}">
                <a16:creationId xmlns:a16="http://schemas.microsoft.com/office/drawing/2014/main" id="{9FCF1B38-24E1-4830-98A0-AC915B2C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51" y="1681289"/>
            <a:ext cx="7972098" cy="4901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D46EF6-76BB-4115-A429-B860BB870CE4}"/>
              </a:ext>
            </a:extLst>
          </p:cNvPr>
          <p:cNvSpPr txBox="1"/>
          <p:nvPr/>
        </p:nvSpPr>
        <p:spPr>
          <a:xfrm>
            <a:off x="6636720" y="2480036"/>
            <a:ext cx="1406769" cy="230832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These sellers’ reservation price are so high, that they cannot match a seller!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DABD09-4662-43B1-9DDA-EBC49175BF55}"/>
              </a:ext>
            </a:extLst>
          </p:cNvPr>
          <p:cNvCxnSpPr/>
          <p:nvPr/>
        </p:nvCxnSpPr>
        <p:spPr>
          <a:xfrm>
            <a:off x="6857158" y="4788360"/>
            <a:ext cx="0" cy="11829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752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 for Real Estate</a:t>
            </a:r>
          </a:p>
        </p:txBody>
      </p:sp>
      <p:pic>
        <p:nvPicPr>
          <p:cNvPr id="7" name="Picture 6" descr="A close up of a mans face&#10;&#10;Description automatically generated">
            <a:extLst>
              <a:ext uri="{FF2B5EF4-FFF2-40B4-BE49-F238E27FC236}">
                <a16:creationId xmlns:a16="http://schemas.microsoft.com/office/drawing/2014/main" id="{9FCF1B38-24E1-4830-98A0-AC915B2C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51" y="1681289"/>
            <a:ext cx="7972098" cy="4901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D46EF6-76BB-4115-A429-B860BB870CE4}"/>
              </a:ext>
            </a:extLst>
          </p:cNvPr>
          <p:cNvSpPr txBox="1"/>
          <p:nvPr/>
        </p:nvSpPr>
        <p:spPr>
          <a:xfrm>
            <a:off x="6636720" y="2480036"/>
            <a:ext cx="1406769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At the point where the reservation prices overlap, do we see transactions!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DABD09-4662-43B1-9DDA-EBC49175BF55}"/>
              </a:ext>
            </a:extLst>
          </p:cNvPr>
          <p:cNvCxnSpPr>
            <a:cxnSpLocks/>
          </p:cNvCxnSpPr>
          <p:nvPr/>
        </p:nvCxnSpPr>
        <p:spPr>
          <a:xfrm flipH="1">
            <a:off x="4397542" y="3729581"/>
            <a:ext cx="2195763" cy="14740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09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 for Real Estate</a:t>
            </a:r>
          </a:p>
        </p:txBody>
      </p:sp>
      <p:pic>
        <p:nvPicPr>
          <p:cNvPr id="7" name="Picture 6" descr="A close up of a mans face&#10;&#10;Description automatically generated">
            <a:extLst>
              <a:ext uri="{FF2B5EF4-FFF2-40B4-BE49-F238E27FC236}">
                <a16:creationId xmlns:a16="http://schemas.microsoft.com/office/drawing/2014/main" id="{9FCF1B38-24E1-4830-98A0-AC915B2C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51" y="1681289"/>
            <a:ext cx="7972098" cy="4901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D46EF6-76BB-4115-A429-B860BB870CE4}"/>
              </a:ext>
            </a:extLst>
          </p:cNvPr>
          <p:cNvSpPr txBox="1"/>
          <p:nvPr/>
        </p:nvSpPr>
        <p:spPr>
          <a:xfrm>
            <a:off x="6781099" y="3717068"/>
            <a:ext cx="1610927" cy="175432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The average transaction price is the average of both distributions.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DABD09-4662-43B1-9DDA-EBC49175BF55}"/>
              </a:ext>
            </a:extLst>
          </p:cNvPr>
          <p:cNvCxnSpPr>
            <a:cxnSpLocks/>
          </p:cNvCxnSpPr>
          <p:nvPr/>
        </p:nvCxnSpPr>
        <p:spPr>
          <a:xfrm flipH="1">
            <a:off x="4235116" y="4608095"/>
            <a:ext cx="2545983" cy="1588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19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 for Real Estate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The more the reservation prices overlap, </a:t>
            </a:r>
            <a:r>
              <a:rPr lang="en-US" sz="2000" u="sng" dirty="0"/>
              <a:t>the more liquid the market </a:t>
            </a:r>
            <a:r>
              <a:rPr lang="en-US" sz="2000" dirty="0"/>
              <a:t>is, meaning there are more transactions!</a:t>
            </a:r>
          </a:p>
          <a:p>
            <a:r>
              <a:rPr lang="en-US" sz="2000" dirty="0"/>
              <a:t>Next, let’s have a look at the lead/lag relationship. Why does “liquidity” generally move first in real estate?</a:t>
            </a:r>
          </a:p>
          <a:p>
            <a:r>
              <a:rPr lang="en-US" sz="2000" dirty="0"/>
              <a:t>To understand this, we must first go back 150 years back in time and revisit </a:t>
            </a:r>
            <a:r>
              <a:rPr lang="en-US" sz="2000" u="sng" dirty="0"/>
              <a:t>Walras</a:t>
            </a:r>
            <a:r>
              <a:rPr lang="en-US" sz="2000" dirty="0"/>
              <a:t>. More specifically, the process called “</a:t>
            </a:r>
            <a:r>
              <a:rPr lang="en-US" sz="2000" b="1" dirty="0" err="1">
                <a:solidFill>
                  <a:schemeClr val="accent1"/>
                </a:solidFill>
              </a:rPr>
              <a:t>tatonnement</a:t>
            </a:r>
            <a:r>
              <a:rPr lang="en-US" sz="2000" b="1" dirty="0">
                <a:solidFill>
                  <a:schemeClr val="accent1"/>
                </a:solidFill>
              </a:rPr>
              <a:t>.</a:t>
            </a:r>
            <a:r>
              <a:rPr lang="en-US" sz="2000" dirty="0"/>
              <a:t>”</a:t>
            </a:r>
          </a:p>
          <a:p>
            <a:r>
              <a:rPr lang="en-US" sz="2000" dirty="0"/>
              <a:t>This principle is applied to many other fields, most famously unemployment and wages;</a:t>
            </a:r>
          </a:p>
          <a:p>
            <a:pPr lvl="1"/>
            <a:r>
              <a:rPr lang="en-US" sz="2000" dirty="0"/>
              <a:t>Employers cannot “observe” the “correct” wage.</a:t>
            </a:r>
          </a:p>
          <a:p>
            <a:pPr lvl="1"/>
            <a:r>
              <a:rPr lang="en-US" sz="2000" dirty="0"/>
              <a:t>If employees ask a raise, what should the employer do?</a:t>
            </a:r>
          </a:p>
          <a:p>
            <a:pPr lvl="1"/>
            <a:r>
              <a:rPr lang="en-US" sz="2000" dirty="0"/>
              <a:t>If she refuses the raise (while wages </a:t>
            </a:r>
            <a:r>
              <a:rPr lang="en-US" sz="2000" i="1" dirty="0"/>
              <a:t>have</a:t>
            </a:r>
            <a:r>
              <a:rPr lang="en-US" sz="2000" dirty="0"/>
              <a:t> gone up) the employees will leave the company.</a:t>
            </a:r>
          </a:p>
          <a:p>
            <a:pPr lvl="1"/>
            <a:r>
              <a:rPr lang="en-US" sz="2000" dirty="0"/>
              <a:t>The employer notices this mistake, and quickly increases wages until a new equilibrium is reached.</a:t>
            </a:r>
          </a:p>
          <a:p>
            <a:pPr lvl="1"/>
            <a:r>
              <a:rPr lang="en-US" sz="2000" dirty="0"/>
              <a:t>Hence, the employers always “lag” the wages.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2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15"/>
    </mc:Choice>
    <mc:Fallback xmlns="">
      <p:transition spd="slow" advTm="12181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 for Real Estate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It is relatively straightforward to project this line of thinking to real estate.</a:t>
            </a:r>
          </a:p>
          <a:p>
            <a:pPr lvl="1"/>
            <a:r>
              <a:rPr lang="en-US" sz="2000" dirty="0"/>
              <a:t>A real estate owner puts the property on the market, using historic information. It thinks the “correct” price should be $10M.</a:t>
            </a:r>
          </a:p>
          <a:p>
            <a:pPr lvl="1"/>
            <a:r>
              <a:rPr lang="en-US" sz="2000" dirty="0"/>
              <a:t>Now, say that demand for real estate has gone up. This means that the sell very quickly… </a:t>
            </a:r>
            <a:r>
              <a:rPr lang="en-US" sz="2000" u="sng" dirty="0"/>
              <a:t>A bit too fast</a:t>
            </a:r>
            <a:r>
              <a:rPr lang="en-US" sz="2000" dirty="0"/>
              <a:t>!</a:t>
            </a:r>
          </a:p>
          <a:p>
            <a:pPr lvl="1"/>
            <a:r>
              <a:rPr lang="en-US" sz="2000" dirty="0"/>
              <a:t>The previous owner sells the property almost instantaneously and realized she </a:t>
            </a:r>
            <a:r>
              <a:rPr lang="en-US" sz="2000" i="1" dirty="0"/>
              <a:t>could</a:t>
            </a:r>
            <a:r>
              <a:rPr lang="en-US" sz="2000" dirty="0"/>
              <a:t> have asked $12M.</a:t>
            </a:r>
          </a:p>
          <a:p>
            <a:pPr lvl="1"/>
            <a:r>
              <a:rPr lang="en-US" sz="2000" dirty="0"/>
              <a:t>By the time the current owners increased its reservation prices a new equilibrium is reached.</a:t>
            </a:r>
          </a:p>
          <a:p>
            <a:r>
              <a:rPr lang="en-US" sz="2000" dirty="0"/>
              <a:t>Although it should be noted, that because of the slowness in the response perhaps the market will never reach equilibrium.</a:t>
            </a:r>
          </a:p>
          <a:p>
            <a:r>
              <a:rPr lang="en-US" sz="2000" dirty="0"/>
              <a:t>Note that this means that </a:t>
            </a:r>
            <a:r>
              <a:rPr lang="en-US" sz="2000" u="sng" dirty="0"/>
              <a:t>demand for real estate is the thing that leads everything</a:t>
            </a:r>
            <a:r>
              <a:rPr lang="en-US" sz="2000" dirty="0"/>
              <a:t>.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22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06"/>
    </mc:Choice>
    <mc:Fallback xmlns="">
      <p:transition spd="slow" advTm="8480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 for Real Estate – normal liquidity</a:t>
            </a:r>
          </a:p>
        </p:txBody>
      </p:sp>
      <p:pic>
        <p:nvPicPr>
          <p:cNvPr id="7" name="Picture 6" descr="A close up of a mans face&#10;&#10;Description automatically generated">
            <a:extLst>
              <a:ext uri="{FF2B5EF4-FFF2-40B4-BE49-F238E27FC236}">
                <a16:creationId xmlns:a16="http://schemas.microsoft.com/office/drawing/2014/main" id="{9FCF1B38-24E1-4830-98A0-AC915B2C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51" y="1681289"/>
            <a:ext cx="7972098" cy="49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88"/>
    </mc:Choice>
    <mc:Fallback xmlns="">
      <p:transition spd="slow" advTm="384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1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9037"/>
            <a:ext cx="8229600" cy="4525433"/>
          </a:xfrm>
        </p:spPr>
        <p:txBody>
          <a:bodyPr/>
          <a:lstStyle/>
          <a:p>
            <a:r>
              <a:rPr lang="en-US" dirty="0"/>
              <a:t>We need </a:t>
            </a:r>
            <a:r>
              <a:rPr lang="en-US" b="1" dirty="0">
                <a:solidFill>
                  <a:schemeClr val="accent6"/>
                </a:solidFill>
              </a:rPr>
              <a:t>price return data</a:t>
            </a:r>
            <a:r>
              <a:rPr lang="en-US" dirty="0"/>
              <a:t> for multiple reasons;</a:t>
            </a:r>
          </a:p>
          <a:p>
            <a:pPr lvl="1"/>
            <a:r>
              <a:rPr lang="en-US" dirty="0"/>
              <a:t>Comparing investment performance of different asset classes (risk &amp; return)</a:t>
            </a:r>
          </a:p>
          <a:p>
            <a:pPr lvl="1"/>
            <a:r>
              <a:rPr lang="en-US" dirty="0"/>
              <a:t>Determining the cost of capital of our investment (total returns)</a:t>
            </a:r>
          </a:p>
          <a:p>
            <a:pPr lvl="1"/>
            <a:r>
              <a:rPr lang="en-US" dirty="0"/>
              <a:t>Mark-to-Market portfolios</a:t>
            </a:r>
          </a:p>
          <a:p>
            <a:pPr lvl="1"/>
            <a:r>
              <a:rPr lang="en-US" dirty="0"/>
              <a:t>It is necessary for portfolio allocation</a:t>
            </a:r>
          </a:p>
          <a:p>
            <a:pPr lvl="1"/>
            <a:r>
              <a:rPr lang="en-US" dirty="0"/>
              <a:t>It is fundamental to measure investment management performance (benchmarking)</a:t>
            </a:r>
          </a:p>
          <a:p>
            <a:pPr lvl="1"/>
            <a:endParaRPr lang="en-US" dirty="0"/>
          </a:p>
          <a:p>
            <a:r>
              <a:rPr lang="en-US" dirty="0"/>
              <a:t>Long story short… we need good return indexes!</a:t>
            </a:r>
          </a:p>
        </p:txBody>
      </p:sp>
    </p:spTree>
    <p:extLst>
      <p:ext uri="{BB962C8B-B14F-4D97-AF65-F5344CB8AC3E}">
        <p14:creationId xmlns:p14="http://schemas.microsoft.com/office/powerpoint/2010/main" val="2017879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 for Real Estate – high liquidity</a:t>
            </a:r>
          </a:p>
        </p:txBody>
      </p:sp>
      <p:pic>
        <p:nvPicPr>
          <p:cNvPr id="7" name="Content Placeholder 6" descr="A close up of a mans face&#10;&#10;Description automatically generated">
            <a:extLst>
              <a:ext uri="{FF2B5EF4-FFF2-40B4-BE49-F238E27FC236}">
                <a16:creationId xmlns:a16="http://schemas.microsoft.com/office/drawing/2014/main" id="{559D5C12-A7A1-491F-B8CB-1513D23B4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1905585"/>
            <a:ext cx="7334417" cy="4525962"/>
          </a:xfrm>
        </p:spPr>
      </p:pic>
    </p:spTree>
    <p:extLst>
      <p:ext uri="{BB962C8B-B14F-4D97-AF65-F5344CB8AC3E}">
        <p14:creationId xmlns:p14="http://schemas.microsoft.com/office/powerpoint/2010/main" val="15075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32"/>
    </mc:Choice>
    <mc:Fallback xmlns="">
      <p:transition spd="slow" advTm="7613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 for Real Estate – low liquidity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41618A4C-77C7-49FC-B4AB-6BE7A53C6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782" y="2010630"/>
            <a:ext cx="7394633" cy="4525962"/>
          </a:xfrm>
        </p:spPr>
      </p:pic>
    </p:spTree>
    <p:extLst>
      <p:ext uri="{BB962C8B-B14F-4D97-AF65-F5344CB8AC3E}">
        <p14:creationId xmlns:p14="http://schemas.microsoft.com/office/powerpoint/2010/main" val="10618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28"/>
    </mc:Choice>
    <mc:Fallback xmlns="">
      <p:transition spd="slow" advTm="5122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 for Real Estate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This is very fundamental stuff guys!</a:t>
            </a:r>
          </a:p>
          <a:p>
            <a:r>
              <a:rPr lang="en-US" sz="2000" dirty="0"/>
              <a:t>Note that we have all the puzzle pieces.</a:t>
            </a:r>
          </a:p>
          <a:p>
            <a:pPr lvl="1"/>
            <a:r>
              <a:rPr lang="en-US" sz="2000" dirty="0"/>
              <a:t>Demand moves, and supply doesn’t respond immediately.</a:t>
            </a:r>
          </a:p>
          <a:p>
            <a:pPr lvl="1"/>
            <a:r>
              <a:rPr lang="en-US" sz="2000" dirty="0"/>
              <a:t>As a result, demand moves first and drives the market.</a:t>
            </a:r>
          </a:p>
          <a:p>
            <a:pPr lvl="1"/>
            <a:r>
              <a:rPr lang="en-US" sz="2000" dirty="0"/>
              <a:t>Properties will sell more often, and for higher prices.</a:t>
            </a:r>
          </a:p>
          <a:p>
            <a:pPr lvl="1"/>
            <a:r>
              <a:rPr lang="en-US" sz="2000" dirty="0"/>
              <a:t>This is essentially why we observe positive price-volume correlation in real estate.</a:t>
            </a:r>
          </a:p>
          <a:p>
            <a:endParaRPr lang="en-US" sz="2000" dirty="0"/>
          </a:p>
          <a:p>
            <a:r>
              <a:rPr lang="en-US" sz="2000" u="sng" dirty="0"/>
              <a:t>Liquidity</a:t>
            </a:r>
            <a:r>
              <a:rPr lang="en-US" sz="2000" dirty="0"/>
              <a:t> is measured by how far the reservation prices (on average) of buyers and sellers are apart.</a:t>
            </a:r>
          </a:p>
          <a:p>
            <a:r>
              <a:rPr lang="en-US" sz="2000" dirty="0"/>
              <a:t>Let’s look back in history and see how all these elements moved together. (Prices, reservation prices for buyers and sellers and liquidity.) 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60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81"/>
    </mc:Choice>
    <mc:Fallback xmlns="">
      <p:transition spd="slow" advTm="4528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New York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2286C381-9686-4F50-B0A5-13F175191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025" y="1786826"/>
            <a:ext cx="7597949" cy="4525962"/>
          </a:xfrm>
        </p:spPr>
      </p:pic>
    </p:spTree>
    <p:extLst>
      <p:ext uri="{BB962C8B-B14F-4D97-AF65-F5344CB8AC3E}">
        <p14:creationId xmlns:p14="http://schemas.microsoft.com/office/powerpoint/2010/main" val="13145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80"/>
    </mc:Choice>
    <mc:Fallback xmlns="">
      <p:transition spd="slow" advTm="10718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Phoenix</a:t>
            </a:r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9E61E9C-89EF-485A-B0DD-A088E2D5B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95" y="2109112"/>
            <a:ext cx="7240010" cy="4201111"/>
          </a:xfrm>
        </p:spPr>
      </p:pic>
    </p:spTree>
    <p:extLst>
      <p:ext uri="{BB962C8B-B14F-4D97-AF65-F5344CB8AC3E}">
        <p14:creationId xmlns:p14="http://schemas.microsoft.com/office/powerpoint/2010/main" val="34860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66"/>
    </mc:Choice>
    <mc:Fallback xmlns="">
      <p:transition spd="slow" advTm="16466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Boston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A08B5BAA-6CB8-4E64-8590-3A8685F01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646" y="2064089"/>
            <a:ext cx="7125694" cy="4124901"/>
          </a:xfrm>
        </p:spPr>
      </p:pic>
    </p:spTree>
    <p:extLst>
      <p:ext uri="{BB962C8B-B14F-4D97-AF65-F5344CB8AC3E}">
        <p14:creationId xmlns:p14="http://schemas.microsoft.com/office/powerpoint/2010/main" val="9496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2"/>
    </mc:Choice>
    <mc:Fallback xmlns="">
      <p:transition spd="slow" advTm="755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C06AA-4058-4D1C-8A91-C8F49766A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Note that the red line (representing demand) indeed </a:t>
            </a:r>
            <a:r>
              <a:rPr lang="en-US" sz="2000" i="1" dirty="0"/>
              <a:t>almost</a:t>
            </a:r>
            <a:r>
              <a:rPr lang="en-US" sz="2000" dirty="0"/>
              <a:t> always leads the other lines.</a:t>
            </a:r>
          </a:p>
          <a:p>
            <a:r>
              <a:rPr lang="en-US" sz="2000" dirty="0"/>
              <a:t>Another point that is very interesting is the correlation between the liquidity of the markets. (The yellow line.)</a:t>
            </a:r>
          </a:p>
          <a:p>
            <a:pPr lvl="1"/>
            <a:r>
              <a:rPr lang="en-US" sz="2000" dirty="0"/>
              <a:t>To make sure it is not some statistical fluke, we looked at multiple cities in the US.</a:t>
            </a:r>
          </a:p>
          <a:p>
            <a:pPr lvl="1"/>
            <a:r>
              <a:rPr lang="en-US" sz="2000" dirty="0"/>
              <a:t>We find that this correlation persists. </a:t>
            </a:r>
          </a:p>
          <a:p>
            <a:pPr lvl="1"/>
            <a:r>
              <a:rPr lang="en-US" sz="2000" dirty="0"/>
              <a:t>What could drive these correlations?</a:t>
            </a:r>
          </a:p>
          <a:p>
            <a:pPr lvl="1"/>
            <a:r>
              <a:rPr lang="en-US" sz="2000" dirty="0"/>
              <a:t>Liquidity for real estate is mostly driven by the asset market. Remember that the </a:t>
            </a:r>
            <a:r>
              <a:rPr lang="en-US" sz="2000" u="sng" dirty="0"/>
              <a:t>asset market</a:t>
            </a:r>
            <a:r>
              <a:rPr lang="en-US" sz="2000" dirty="0"/>
              <a:t> is a cointegrated market and co-moves to a large extent? This is another manifestation.</a:t>
            </a:r>
          </a:p>
          <a:p>
            <a:pPr lvl="1"/>
            <a:r>
              <a:rPr lang="en-US" sz="2000" dirty="0"/>
              <a:t>New researched showed that it mostly goes through interest rates. Lower interests spurs demand, etc.</a:t>
            </a:r>
          </a:p>
        </p:txBody>
      </p:sp>
    </p:spTree>
    <p:extLst>
      <p:ext uri="{BB962C8B-B14F-4D97-AF65-F5344CB8AC3E}">
        <p14:creationId xmlns:p14="http://schemas.microsoft.com/office/powerpoint/2010/main" val="7101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54"/>
    </mc:Choice>
    <mc:Fallback xmlns="">
      <p:transition spd="slow" advTm="6525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E948CDF-03BB-4756-B3F5-F0376DF05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61" y="1999111"/>
            <a:ext cx="7251087" cy="458509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832A1B-D560-4228-BDB1-95840A315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0"/>
    </mc:Choice>
    <mc:Fallback xmlns="">
      <p:transition spd="slow" advTm="171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 Supply and Demand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AE6CD84-E089-47C7-ADAB-15C9236B8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63" y="1840250"/>
            <a:ext cx="7274560" cy="464763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AD5E09-FD81-4A07-8374-B083F6760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67"/>
    </mc:Choice>
    <mc:Fallback xmlns="">
      <p:transition spd="slow" advTm="697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1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" y="1971368"/>
            <a:ext cx="8961120" cy="470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684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1 Introduction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647682CE-BC75-458F-85BB-B7EB0AE03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527" y="1762097"/>
            <a:ext cx="6132946" cy="4963555"/>
          </a:xfrm>
        </p:spPr>
      </p:pic>
    </p:spTree>
    <p:extLst>
      <p:ext uri="{BB962C8B-B14F-4D97-AF65-F5344CB8AC3E}">
        <p14:creationId xmlns:p14="http://schemas.microsoft.com/office/powerpoint/2010/main" val="66915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1 Introduction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97ECF39-E831-48A0-B04C-1A19D199E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77" y="1839412"/>
            <a:ext cx="4329529" cy="4525962"/>
          </a:xfrm>
        </p:spPr>
      </p:pic>
      <p:pic>
        <p:nvPicPr>
          <p:cNvPr id="9" name="Picture 8" descr="A close up of an old building&#10;&#10;Description automatically generated">
            <a:extLst>
              <a:ext uri="{FF2B5EF4-FFF2-40B4-BE49-F238E27FC236}">
                <a16:creationId xmlns:a16="http://schemas.microsoft.com/office/drawing/2014/main" id="{FA47AA5C-5B69-4413-B460-65AB3158A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39412"/>
            <a:ext cx="4572000" cy="34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2 Types of Return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There are three major types of return data: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Appraisal-based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Transaction-based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Stock market-based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400050"/>
            <a:r>
              <a:rPr lang="en-US" sz="2000" dirty="0"/>
              <a:t>We will go through the strengths and weaknesses of these types of data, but first, we will discuss some specific issues with real estate return data. </a:t>
            </a:r>
          </a:p>
          <a:p>
            <a:pPr marL="400050"/>
            <a:r>
              <a:rPr lang="en-US" sz="2000" dirty="0"/>
              <a:t>Most notably;</a:t>
            </a:r>
          </a:p>
          <a:p>
            <a:pPr marL="800100" lvl="1"/>
            <a:r>
              <a:rPr lang="en-US" sz="2000" dirty="0">
                <a:solidFill>
                  <a:schemeClr val="accent6"/>
                </a:solidFill>
              </a:rPr>
              <a:t>Lag bias</a:t>
            </a:r>
          </a:p>
          <a:p>
            <a:pPr marL="800100" lvl="1"/>
            <a:r>
              <a:rPr lang="en-US" sz="2000" dirty="0">
                <a:solidFill>
                  <a:schemeClr val="accent6"/>
                </a:solidFill>
              </a:rPr>
              <a:t>Random error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60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5"/>
    </mc:Choice>
    <mc:Fallback xmlns="">
      <p:transition spd="slow" advTm="847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2 Noise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diagram of a normal distribution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2310667" y="1888483"/>
            <a:ext cx="4311650" cy="2033270"/>
          </a:xfrm>
          <a:prstGeom prst="rect">
            <a:avLst/>
          </a:prstGeom>
        </p:spPr>
      </p:pic>
      <p:pic>
        <p:nvPicPr>
          <p:cNvPr id="6" name="Picture 5" descr="A diagram of a market value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2185682" y="3842238"/>
            <a:ext cx="4531641" cy="28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5"/>
    </mc:Choice>
    <mc:Fallback xmlns="">
      <p:transition spd="slow" advTm="847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2 Noise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Values are </a:t>
            </a:r>
            <a:r>
              <a:rPr lang="en-US" b="1" dirty="0"/>
              <a:t>unbiased</a:t>
            </a:r>
            <a:r>
              <a:rPr lang="en-US" dirty="0"/>
              <a:t> as long as there are many participants in the market and the error is purely </a:t>
            </a:r>
            <a:r>
              <a:rPr lang="en-US" b="1" dirty="0">
                <a:solidFill>
                  <a:schemeClr val="accent6"/>
                </a:solidFill>
              </a:rPr>
              <a:t>random</a:t>
            </a:r>
            <a:r>
              <a:rPr lang="en-US" dirty="0"/>
              <a:t>.</a:t>
            </a:r>
          </a:p>
          <a:p>
            <a:r>
              <a:rPr lang="en-US" dirty="0"/>
              <a:t>However, with temporal lag, values </a:t>
            </a:r>
            <a:r>
              <a:rPr lang="en-US" i="1" dirty="0"/>
              <a:t>will be biased</a:t>
            </a:r>
            <a:r>
              <a:rPr lang="en-US" dirty="0"/>
              <a:t>. </a:t>
            </a:r>
          </a:p>
          <a:p>
            <a:r>
              <a:rPr lang="en-US" dirty="0"/>
              <a:t>The problem is that a </a:t>
            </a:r>
            <a:r>
              <a:rPr lang="en-US" u="sng" dirty="0"/>
              <a:t>less random</a:t>
            </a:r>
            <a:r>
              <a:rPr lang="en-US" dirty="0"/>
              <a:t> price estimate typically also tends to be </a:t>
            </a:r>
            <a:r>
              <a:rPr lang="en-US" u="sng" dirty="0"/>
              <a:t>more biased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more price information you are looking for, the further back in time you must look.</a:t>
            </a:r>
          </a:p>
          <a:p>
            <a:pPr lvl="1"/>
            <a:r>
              <a:rPr lang="en-US" dirty="0"/>
              <a:t>Think of the famous </a:t>
            </a:r>
            <a:r>
              <a:rPr lang="en-US" b="1" dirty="0">
                <a:solidFill>
                  <a:schemeClr val="accent6"/>
                </a:solidFill>
              </a:rPr>
              <a:t>Square Root of n Rule</a:t>
            </a:r>
            <a:r>
              <a:rPr lang="en-US" dirty="0"/>
              <a:t>. If you use six comps instead of two comps, you will have 1/√3 (or about 58 percent) less error (because 6/2 = 3)</a:t>
            </a:r>
          </a:p>
          <a:p>
            <a:pPr lvl="1"/>
            <a:endParaRPr lang="en-US" dirty="0"/>
          </a:p>
          <a:p>
            <a:r>
              <a:rPr lang="en-US" dirty="0"/>
              <a:t>This tradeoff is different when you think of individual property appraisal or macro-level return statistics. (Like indexes.)</a:t>
            </a:r>
          </a:p>
        </p:txBody>
      </p:sp>
    </p:spTree>
    <p:extLst>
      <p:ext uri="{BB962C8B-B14F-4D97-AF65-F5344CB8AC3E}">
        <p14:creationId xmlns:p14="http://schemas.microsoft.com/office/powerpoint/2010/main" val="35126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5"/>
    </mc:Choice>
    <mc:Fallback xmlns="">
      <p:transition spd="slow" advTm="84735"/>
    </mc:Fallback>
  </mc:AlternateContent>
</p:sld>
</file>

<file path=ppt/theme/theme1.xml><?xml version="1.0" encoding="utf-8"?>
<a:theme xmlns:a="http://schemas.openxmlformats.org/drawingml/2006/main" name="blue-oakleaf-standard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l">
          <a:defRPr sz="1600" b="1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12700">
          <a:solidFill>
            <a:srgbClr val="FF0000"/>
          </a:solidFill>
        </a:ln>
      </a:spPr>
      <a:bodyPr wrap="square" rtlCol="0">
        <a:spAutoFit/>
      </a:bodyPr>
      <a:lstStyle>
        <a:defPPr algn="l">
          <a:defRPr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1428</Words>
  <Application>Microsoft Office PowerPoint</Application>
  <PresentationFormat>On-screen Show (4:3)</PresentationFormat>
  <Paragraphs>143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blue-oakleaf-standard-template</vt:lpstr>
      <vt:lpstr>1_Custom Design</vt:lpstr>
      <vt:lpstr>Custom Design</vt:lpstr>
      <vt:lpstr>PowerPoint Presentation</vt:lpstr>
      <vt:lpstr>1 Introduction</vt:lpstr>
      <vt:lpstr>1 Introduction</vt:lpstr>
      <vt:lpstr>1 Introduction</vt:lpstr>
      <vt:lpstr>1 Introduction</vt:lpstr>
      <vt:lpstr>1 Introduction</vt:lpstr>
      <vt:lpstr>2 Types of Return Data</vt:lpstr>
      <vt:lpstr>2 Noise</vt:lpstr>
      <vt:lpstr>2 Noise</vt:lpstr>
      <vt:lpstr>2 Noise</vt:lpstr>
      <vt:lpstr>2 Noise and Index Levels</vt:lpstr>
      <vt:lpstr>2 Lag and Indexes</vt:lpstr>
      <vt:lpstr>2 Putting them Together</vt:lpstr>
      <vt:lpstr>3 Circling Back, the Indexes</vt:lpstr>
      <vt:lpstr>3 Circling Back, the Indexes</vt:lpstr>
      <vt:lpstr>3 MSCI RCA CPPIs</vt:lpstr>
      <vt:lpstr>3 MSCI RCA CPPIs</vt:lpstr>
      <vt:lpstr>4 Liquidity</vt:lpstr>
      <vt:lpstr>4 Transaction Volume</vt:lpstr>
      <vt:lpstr>4 Transaction Volume</vt:lpstr>
      <vt:lpstr>5 Supply and Demand for Real Estate</vt:lpstr>
      <vt:lpstr>5 Supply and Demand for Real Estate</vt:lpstr>
      <vt:lpstr>5 Supply and Demand for Real Estate</vt:lpstr>
      <vt:lpstr>5 Supply and Demand for Real Estate</vt:lpstr>
      <vt:lpstr>5 Supply and Demand for Real Estate</vt:lpstr>
      <vt:lpstr>5 Supply and Demand for Real Estate</vt:lpstr>
      <vt:lpstr>5 Supply and Demand for Real Estate</vt:lpstr>
      <vt:lpstr>5 Supply and Demand for Real Estate</vt:lpstr>
      <vt:lpstr>5 Supply and Demand for Real Estate – normal liquidity</vt:lpstr>
      <vt:lpstr>5 Supply and Demand for Real Estate – high liquidity</vt:lpstr>
      <vt:lpstr>5 Supply and Demand for Real Estate – low liquidity</vt:lpstr>
      <vt:lpstr>5 Supply and Demand for Real Estate</vt:lpstr>
      <vt:lpstr>5 New York</vt:lpstr>
      <vt:lpstr>5 Phoenix</vt:lpstr>
      <vt:lpstr>5 Boston</vt:lpstr>
      <vt:lpstr>5 Supply and Demand</vt:lpstr>
      <vt:lpstr>5 Supply and Demand</vt:lpstr>
      <vt:lpstr>5 Supply and Demand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Van De Minne</dc:creator>
  <cp:lastModifiedBy>Norman Miller</cp:lastModifiedBy>
  <cp:revision>98</cp:revision>
  <dcterms:created xsi:type="dcterms:W3CDTF">2020-01-14T18:20:05Z</dcterms:created>
  <dcterms:modified xsi:type="dcterms:W3CDTF">2025-06-09T15:55:26Z</dcterms:modified>
</cp:coreProperties>
</file>