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29"/>
  </p:notesMasterIdLst>
  <p:handoutMasterIdLst>
    <p:handoutMasterId r:id="rId30"/>
  </p:handoutMasterIdLst>
  <p:sldIdLst>
    <p:sldId id="259" r:id="rId7"/>
    <p:sldId id="260" r:id="rId8"/>
    <p:sldId id="261" r:id="rId9"/>
    <p:sldId id="262" r:id="rId10"/>
    <p:sldId id="263" r:id="rId11"/>
    <p:sldId id="264" r:id="rId12"/>
    <p:sldId id="279" r:id="rId13"/>
    <p:sldId id="265" r:id="rId14"/>
    <p:sldId id="266" r:id="rId15"/>
    <p:sldId id="267" r:id="rId16"/>
    <p:sldId id="268" r:id="rId17"/>
    <p:sldId id="269" r:id="rId18"/>
    <p:sldId id="270" r:id="rId19"/>
    <p:sldId id="271" r:id="rId20"/>
    <p:sldId id="272" r:id="rId21"/>
    <p:sldId id="273" r:id="rId22"/>
    <p:sldId id="274" r:id="rId23"/>
    <p:sldId id="275" r:id="rId24"/>
    <p:sldId id="277" r:id="rId25"/>
    <p:sldId id="276" r:id="rId26"/>
    <p:sldId id="278" r:id="rId27"/>
    <p:sldId id="280"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4</a:t>
            </a:fld>
            <a:endParaRPr lang="en-US"/>
          </a:p>
        </p:txBody>
      </p:sp>
    </p:spTree>
    <p:extLst>
      <p:ext uri="{BB962C8B-B14F-4D97-AF65-F5344CB8AC3E}">
        <p14:creationId xmlns:p14="http://schemas.microsoft.com/office/powerpoint/2010/main" val="1512683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you would still have to compute</a:t>
            </a:r>
            <a:r>
              <a:rPr lang="en-US" baseline="0" dirty="0"/>
              <a:t> the NPV of the building in reality. </a:t>
            </a:r>
          </a:p>
          <a:p>
            <a:r>
              <a:rPr lang="en-US" baseline="0" dirty="0"/>
              <a:t>You also have to somehow know the income.</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10</a:t>
            </a:fld>
            <a:endParaRPr lang="en-US"/>
          </a:p>
        </p:txBody>
      </p:sp>
    </p:spTree>
    <p:extLst>
      <p:ext uri="{BB962C8B-B14F-4D97-AF65-F5344CB8AC3E}">
        <p14:creationId xmlns:p14="http://schemas.microsoft.com/office/powerpoint/2010/main" val="175836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about lease-up risk as well. How that affects </a:t>
            </a:r>
            <a:r>
              <a:rPr lang="en-US" baseline="0" dirty="0" err="1"/>
              <a:t>occ</a:t>
            </a:r>
            <a:r>
              <a:rPr lang="en-US" baseline="0" dirty="0"/>
              <a:t>…</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20</a:t>
            </a:fld>
            <a:endParaRPr lang="en-US"/>
          </a:p>
        </p:txBody>
      </p:sp>
    </p:spTree>
    <p:extLst>
      <p:ext uri="{BB962C8B-B14F-4D97-AF65-F5344CB8AC3E}">
        <p14:creationId xmlns:p14="http://schemas.microsoft.com/office/powerpoint/2010/main" val="3754448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fontScale="92500" lnSpcReduction="20000"/>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Discounting Cash Flow with (Re)Development</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The Economics of Construction</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endParaRPr lang="en-US" sz="1400" b="1"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Benefit Side (V)</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sz="2000" dirty="0"/>
                  <a:t>Method #1;</a:t>
                </a:r>
              </a:p>
              <a:p>
                <a:pPr marL="0" indent="0">
                  <a:buNone/>
                </a:pPr>
                <a:r>
                  <a:rPr lang="pt-BR" sz="2000" dirty="0"/>
                  <a:t>			V</a:t>
                </a:r>
                <a:r>
                  <a:rPr lang="pt-BR" sz="2000" baseline="-25000" dirty="0"/>
                  <a:t>0</a:t>
                </a:r>
                <a:r>
                  <a:rPr lang="pt-BR" sz="2000" dirty="0"/>
                  <a:t> </a:t>
                </a:r>
                <a14:m>
                  <m:oMath xmlns:m="http://schemas.openxmlformats.org/officeDocument/2006/math">
                    <m:r>
                      <a:rPr lang="pt-BR" sz="2000" i="1" smtClean="0">
                        <a:latin typeface="Cambria Math" panose="02040503050406030204" pitchFamily="18" charset="0"/>
                      </a:rPr>
                      <m:t>=</m:t>
                    </m:r>
                    <m:r>
                      <a:rPr lang="en-US" sz="2000" b="0" i="1" smtClean="0">
                        <a:latin typeface="Cambria Math" panose="02040503050406030204" pitchFamily="18" charset="0"/>
                      </a:rPr>
                      <m:t>$9,352,000= </m:t>
                    </m:r>
                    <m:f>
                      <m:fPr>
                        <m:ctrlPr>
                          <a:rPr lang="pt-BR" sz="2000" i="1" smtClean="0">
                            <a:latin typeface="Cambria Math" panose="02040503050406030204" pitchFamily="18" charset="0"/>
                          </a:rPr>
                        </m:ctrlPr>
                      </m:fPr>
                      <m:num>
                        <m:r>
                          <a:rPr lang="en-US" sz="2000" b="0" i="1" smtClean="0">
                            <a:latin typeface="Cambria Math" panose="02040503050406030204" pitchFamily="18" charset="0"/>
                          </a:rPr>
                          <m:t>$5,000,000</m:t>
                        </m:r>
                      </m:num>
                      <m:den>
                        <m:r>
                          <a:rPr lang="en-US" sz="2000" b="0" i="1" smtClean="0">
                            <a:latin typeface="Cambria Math" panose="02040503050406030204" pitchFamily="18" charset="0"/>
                          </a:rPr>
                          <m:t>1.0075</m:t>
                        </m:r>
                        <m:r>
                          <a:rPr lang="en-US" sz="2000" b="0" i="1" baseline="30000" smtClean="0">
                            <a:latin typeface="Cambria Math" panose="02040503050406030204" pitchFamily="18" charset="0"/>
                          </a:rPr>
                          <m:t>6</m:t>
                        </m:r>
                      </m:den>
                    </m:f>
                    <m:r>
                      <a:rPr lang="pt-BR" sz="2000" i="1" smtClean="0">
                        <a:latin typeface="Cambria Math" panose="02040503050406030204" pitchFamily="18" charset="0"/>
                      </a:rPr>
                      <m:t>+</m:t>
                    </m:r>
                  </m:oMath>
                </a14:m>
                <a:r>
                  <a:rPr lang="en-US" sz="2000" dirty="0"/>
                  <a:t> </a:t>
                </a:r>
                <a14:m>
                  <m:oMath xmlns:m="http://schemas.openxmlformats.org/officeDocument/2006/math">
                    <m:r>
                      <a:rPr lang="en-US" sz="2000" i="1">
                        <a:latin typeface="Cambria Math" panose="02040503050406030204" pitchFamily="18" charset="0"/>
                      </a:rPr>
                      <m:t> </m:t>
                    </m:r>
                    <m:f>
                      <m:fPr>
                        <m:ctrlPr>
                          <a:rPr lang="pt-BR" sz="2000" i="1">
                            <a:latin typeface="Cambria Math" panose="02040503050406030204" pitchFamily="18" charset="0"/>
                          </a:rPr>
                        </m:ctrlPr>
                      </m:fPr>
                      <m:num>
                        <m:r>
                          <a:rPr lang="en-US" sz="2000" i="1">
                            <a:latin typeface="Cambria Math" panose="02040503050406030204" pitchFamily="18" charset="0"/>
                          </a:rPr>
                          <m:t>$5,000,000</m:t>
                        </m:r>
                      </m:num>
                      <m:den>
                        <m:r>
                          <a:rPr lang="en-US" sz="2000" i="1">
                            <a:latin typeface="Cambria Math" panose="02040503050406030204" pitchFamily="18" charset="0"/>
                          </a:rPr>
                          <m:t>1.0075</m:t>
                        </m:r>
                        <m:r>
                          <a:rPr lang="en-US" sz="2000" b="0" i="1" baseline="30000" smtClean="0">
                            <a:latin typeface="Cambria Math" panose="02040503050406030204" pitchFamily="18" charset="0"/>
                          </a:rPr>
                          <m:t>12</m:t>
                        </m:r>
                      </m:den>
                    </m:f>
                  </m:oMath>
                </a14:m>
                <a:endParaRPr lang="en-US" sz="2000" dirty="0"/>
              </a:p>
              <a:p>
                <a:endParaRPr lang="en-US" sz="2000" dirty="0"/>
              </a:p>
              <a:p>
                <a:r>
                  <a:rPr lang="en-US" sz="2000" dirty="0"/>
                  <a:t>Method #2;</a:t>
                </a:r>
              </a:p>
              <a:p>
                <a:pPr marL="0" indent="0">
                  <a:buNone/>
                </a:pPr>
                <a:r>
                  <a:rPr lang="pt-BR" sz="2000" dirty="0"/>
                  <a:t>			V</a:t>
                </a:r>
                <a:r>
                  <a:rPr lang="pt-BR" sz="2000" baseline="-25000" dirty="0"/>
                  <a:t>0</a:t>
                </a:r>
                <a:r>
                  <a:rPr lang="pt-BR" sz="2000" dirty="0"/>
                  <a:t> </a:t>
                </a:r>
                <a14:m>
                  <m:oMath xmlns:m="http://schemas.openxmlformats.org/officeDocument/2006/math">
                    <m:r>
                      <a:rPr lang="pt-BR" sz="2000" i="1">
                        <a:latin typeface="Cambria Math" panose="02040503050406030204" pitchFamily="18" charset="0"/>
                      </a:rPr>
                      <m:t>=</m:t>
                    </m:r>
                    <m:r>
                      <a:rPr lang="en-US" sz="2000" i="1">
                        <a:latin typeface="Cambria Math" panose="02040503050406030204" pitchFamily="18" charset="0"/>
                      </a:rPr>
                      <m:t>$9,352,000=</m:t>
                    </m:r>
                    <m:nary>
                      <m:naryPr>
                        <m:chr m:val="∑"/>
                        <m:ctrlPr>
                          <a:rPr lang="pt-BR" sz="2000" i="1" smtClean="0">
                            <a:latin typeface="Cambria Math" panose="02040503050406030204" pitchFamily="18" charset="0"/>
                          </a:rPr>
                        </m:ctrlPr>
                      </m:naryPr>
                      <m:sub>
                        <m:r>
                          <m:rPr>
                            <m:brk m:alnAt="23"/>
                          </m:rPr>
                          <a:rPr lang="en-US" sz="2000" b="0" i="1" smtClean="0">
                            <a:latin typeface="Cambria Math" panose="02040503050406030204" pitchFamily="18" charset="0"/>
                          </a:rPr>
                          <m:t>𝑡</m:t>
                        </m:r>
                        <m:r>
                          <a:rPr lang="pt-BR" sz="2000" i="1" smtClean="0">
                            <a:latin typeface="Cambria Math" panose="02040503050406030204" pitchFamily="18" charset="0"/>
                          </a:rPr>
                          <m:t>=</m:t>
                        </m:r>
                        <m:r>
                          <a:rPr lang="en-US" sz="2000" b="0" i="1" smtClean="0">
                            <a:latin typeface="Cambria Math" panose="02040503050406030204" pitchFamily="18" charset="0"/>
                          </a:rPr>
                          <m:t>7</m:t>
                        </m:r>
                      </m:sub>
                      <m:sup>
                        <m:r>
                          <a:rPr lang="en-US" sz="2000" b="0" i="1" smtClean="0">
                            <a:latin typeface="Cambria Math" panose="02040503050406030204" pitchFamily="18" charset="0"/>
                          </a:rPr>
                          <m:t>12</m:t>
                        </m:r>
                      </m:sup>
                      <m:e>
                        <m:f>
                          <m:fPr>
                            <m:ctrlPr>
                              <a:rPr lang="pt-BR" sz="2000" i="1">
                                <a:latin typeface="Cambria Math" panose="02040503050406030204" pitchFamily="18" charset="0"/>
                              </a:rPr>
                            </m:ctrlPr>
                          </m:fPr>
                          <m:num>
                            <m:r>
                              <a:rPr lang="en-US" sz="2000" i="1">
                                <a:latin typeface="Cambria Math" panose="02040503050406030204" pitchFamily="18" charset="0"/>
                              </a:rPr>
                              <m:t>$</m:t>
                            </m:r>
                            <m:r>
                              <a:rPr lang="en-US" sz="2000" b="0" i="1" smtClean="0">
                                <a:latin typeface="Cambria Math" panose="02040503050406030204" pitchFamily="18" charset="0"/>
                              </a:rPr>
                              <m:t>37</m:t>
                            </m:r>
                            <m:r>
                              <a:rPr lang="en-US" sz="2000" i="1">
                                <a:latin typeface="Cambria Math" panose="02040503050406030204" pitchFamily="18" charset="0"/>
                              </a:rPr>
                              <m:t>,</m:t>
                            </m:r>
                            <m:r>
                              <a:rPr lang="en-US" sz="2000" b="0" i="1" smtClean="0">
                                <a:latin typeface="Cambria Math" panose="02040503050406030204" pitchFamily="18" charset="0"/>
                              </a:rPr>
                              <m:t>5</m:t>
                            </m:r>
                            <m:r>
                              <a:rPr lang="en-US" sz="2000" i="1">
                                <a:latin typeface="Cambria Math" panose="02040503050406030204" pitchFamily="18" charset="0"/>
                              </a:rPr>
                              <m:t>00</m:t>
                            </m:r>
                          </m:num>
                          <m:den>
                            <m:r>
                              <a:rPr lang="en-US" sz="2000" i="1">
                                <a:latin typeface="Cambria Math" panose="02040503050406030204" pitchFamily="18" charset="0"/>
                              </a:rPr>
                              <m:t>1.0075</m:t>
                            </m:r>
                            <m:r>
                              <a:rPr lang="en-US" sz="2000" b="0" i="1" baseline="30000" smtClean="0">
                                <a:latin typeface="Cambria Math" panose="02040503050406030204" pitchFamily="18" charset="0"/>
                              </a:rPr>
                              <m:t>𝑡</m:t>
                            </m:r>
                          </m:den>
                        </m:f>
                      </m:e>
                    </m:nary>
                    <m:r>
                      <a:rPr lang="pt-BR" sz="2000" i="1">
                        <a:latin typeface="Cambria Math" panose="02040503050406030204" pitchFamily="18" charset="0"/>
                      </a:rPr>
                      <m:t>+</m:t>
                    </m:r>
                  </m:oMath>
                </a14:m>
                <a:r>
                  <a:rPr lang="en-US" sz="2000" dirty="0"/>
                  <a:t> </a:t>
                </a:r>
                <a14:m>
                  <m:oMath xmlns:m="http://schemas.openxmlformats.org/officeDocument/2006/math">
                    <m:r>
                      <a:rPr lang="en-US" sz="2000" i="1">
                        <a:latin typeface="Cambria Math" panose="02040503050406030204" pitchFamily="18" charset="0"/>
                      </a:rPr>
                      <m:t> </m:t>
                    </m:r>
                    <m:f>
                      <m:fPr>
                        <m:ctrlPr>
                          <a:rPr lang="pt-BR" sz="2000" i="1">
                            <a:latin typeface="Cambria Math" panose="02040503050406030204" pitchFamily="18" charset="0"/>
                          </a:rPr>
                        </m:ctrlPr>
                      </m:fPr>
                      <m:num>
                        <m:r>
                          <a:rPr lang="en-US" sz="2000" i="1">
                            <a:latin typeface="Cambria Math" panose="02040503050406030204" pitchFamily="18" charset="0"/>
                          </a:rPr>
                          <m:t>$</m:t>
                        </m:r>
                        <m:r>
                          <a:rPr lang="en-US" sz="2000" b="0" i="1" smtClean="0">
                            <a:latin typeface="Cambria Math" panose="02040503050406030204" pitchFamily="18" charset="0"/>
                          </a:rPr>
                          <m:t>10</m:t>
                        </m:r>
                        <m:r>
                          <a:rPr lang="en-US" sz="2000" i="1">
                            <a:latin typeface="Cambria Math" panose="02040503050406030204" pitchFamily="18" charset="0"/>
                          </a:rPr>
                          <m:t>,000,000</m:t>
                        </m:r>
                      </m:num>
                      <m:den>
                        <m:r>
                          <a:rPr lang="en-US" sz="2000" i="1">
                            <a:latin typeface="Cambria Math" panose="02040503050406030204" pitchFamily="18" charset="0"/>
                          </a:rPr>
                          <m:t>1.0075</m:t>
                        </m:r>
                        <m:r>
                          <a:rPr lang="en-US" sz="2000" i="1" baseline="30000">
                            <a:latin typeface="Cambria Math" panose="02040503050406030204" pitchFamily="18" charset="0"/>
                          </a:rPr>
                          <m:t>12</m:t>
                        </m:r>
                      </m:den>
                    </m:f>
                  </m:oMath>
                </a14:m>
                <a:endParaRPr lang="en-US" sz="2000" dirty="0"/>
              </a:p>
              <a:p>
                <a:endParaRPr lang="en-US" sz="2000" dirty="0"/>
              </a:p>
              <a:p>
                <a:r>
                  <a:rPr lang="en-US" sz="2000" dirty="0"/>
                  <a:t>As you can see, it does not matter what we decide to do, it should give the same zero NPV decision.</a:t>
                </a:r>
              </a:p>
              <a:p>
                <a:r>
                  <a:rPr lang="en-US" sz="2000" dirty="0"/>
                  <a:t>Note that property B has a value that is less than property A…</a:t>
                </a:r>
              </a:p>
              <a:p>
                <a:r>
                  <a:rPr lang="en-US" sz="2000" dirty="0"/>
                  <a:t>Even though they are the </a:t>
                </a:r>
                <a:r>
                  <a:rPr lang="en-US" sz="2000" i="1" dirty="0"/>
                  <a:t>same</a:t>
                </a:r>
                <a:r>
                  <a:rPr lang="en-US" sz="2000" dirty="0"/>
                  <a:t>, there is a difference because we miss 75% of the cash flow in year 1… and early cash flows are </a:t>
                </a:r>
                <a:r>
                  <a:rPr lang="en-US" sz="2000"/>
                  <a:t>“expensive.”</a:t>
                </a:r>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667" t="-1211"/>
                </a:stretch>
              </a:blipFill>
            </p:spPr>
            <p:txBody>
              <a:bodyPr/>
              <a:lstStyle/>
              <a:p>
                <a:r>
                  <a:rPr lang="en-US">
                    <a:noFill/>
                  </a:rPr>
                  <a:t> </a:t>
                </a:r>
              </a:p>
            </p:txBody>
          </p:sp>
        </mc:Fallback>
      </mc:AlternateContent>
    </p:spTree>
    <p:extLst>
      <p:ext uri="{BB962C8B-B14F-4D97-AF65-F5344CB8AC3E}">
        <p14:creationId xmlns:p14="http://schemas.microsoft.com/office/powerpoint/2010/main" val="3026125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Cost Side (K)</a:t>
            </a:r>
          </a:p>
        </p:txBody>
      </p:sp>
      <p:sp>
        <p:nvSpPr>
          <p:cNvPr id="3" name="Content Placeholder 2"/>
          <p:cNvSpPr>
            <a:spLocks noGrp="1"/>
          </p:cNvSpPr>
          <p:nvPr>
            <p:ph idx="1"/>
          </p:nvPr>
        </p:nvSpPr>
        <p:spPr/>
        <p:txBody>
          <a:bodyPr>
            <a:normAutofit/>
          </a:bodyPr>
          <a:lstStyle/>
          <a:p>
            <a:r>
              <a:rPr lang="en-US" sz="2000" dirty="0"/>
              <a:t>Next, we look at the costs of development.</a:t>
            </a:r>
          </a:p>
          <a:p>
            <a:r>
              <a:rPr lang="en-US" sz="2000" dirty="0"/>
              <a:t>At first this seems easy enough!</a:t>
            </a:r>
          </a:p>
          <a:p>
            <a:r>
              <a:rPr lang="en-US" sz="2000" dirty="0"/>
              <a:t>We have $1.5M of costs in month 3, 6, 9 and 12.</a:t>
            </a:r>
          </a:p>
          <a:p>
            <a:r>
              <a:rPr lang="en-US" sz="2000" dirty="0"/>
              <a:t>The bigger question is; </a:t>
            </a:r>
            <a:r>
              <a:rPr lang="en-US" sz="2000" b="1" dirty="0"/>
              <a:t>what return requirement should we use</a:t>
            </a:r>
            <a:r>
              <a:rPr lang="en-US" sz="2000" dirty="0"/>
              <a:t>?</a:t>
            </a:r>
          </a:p>
          <a:p>
            <a:r>
              <a:rPr lang="en-US" sz="2000" dirty="0"/>
              <a:t>Is it going to be </a:t>
            </a:r>
            <a:r>
              <a:rPr lang="en-US" sz="2000" i="1" dirty="0"/>
              <a:t>higher</a:t>
            </a:r>
            <a:r>
              <a:rPr lang="en-US" sz="2000" dirty="0"/>
              <a:t> or </a:t>
            </a:r>
            <a:r>
              <a:rPr lang="en-US" sz="2000" i="1" dirty="0"/>
              <a:t>lower</a:t>
            </a:r>
            <a:r>
              <a:rPr lang="en-US" sz="2000" dirty="0"/>
              <a:t> than the 9% OCC of the stabilized asset?</a:t>
            </a:r>
          </a:p>
        </p:txBody>
      </p:sp>
    </p:spTree>
    <p:extLst>
      <p:ext uri="{BB962C8B-B14F-4D97-AF65-F5344CB8AC3E}">
        <p14:creationId xmlns:p14="http://schemas.microsoft.com/office/powerpoint/2010/main" val="2441685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Cost Side (K)</a:t>
            </a:r>
          </a:p>
        </p:txBody>
      </p:sp>
      <p:sp>
        <p:nvSpPr>
          <p:cNvPr id="3" name="Content Placeholder 2"/>
          <p:cNvSpPr>
            <a:spLocks noGrp="1"/>
          </p:cNvSpPr>
          <p:nvPr>
            <p:ph idx="1"/>
          </p:nvPr>
        </p:nvSpPr>
        <p:spPr>
          <a:xfrm>
            <a:off x="457200" y="1659037"/>
            <a:ext cx="8229600" cy="4943986"/>
          </a:xfrm>
        </p:spPr>
        <p:txBody>
          <a:bodyPr>
            <a:normAutofit/>
          </a:bodyPr>
          <a:lstStyle/>
          <a:p>
            <a:r>
              <a:rPr lang="en-US" sz="2000" dirty="0"/>
              <a:t>Next, we look at the costs of development.</a:t>
            </a:r>
          </a:p>
          <a:p>
            <a:r>
              <a:rPr lang="en-US" sz="2000" dirty="0"/>
              <a:t>At first this seems easy enough!</a:t>
            </a:r>
          </a:p>
          <a:p>
            <a:r>
              <a:rPr lang="en-US" sz="2000" dirty="0"/>
              <a:t>We have $1.5M of costs in month 3, 6, 9 and 12.</a:t>
            </a:r>
          </a:p>
          <a:p>
            <a:r>
              <a:rPr lang="en-US" sz="2000" dirty="0"/>
              <a:t>The bigger question is; </a:t>
            </a:r>
            <a:r>
              <a:rPr lang="en-US" sz="2000" b="1" dirty="0"/>
              <a:t>what return requirement should we use</a:t>
            </a:r>
            <a:r>
              <a:rPr lang="en-US" sz="2000" dirty="0"/>
              <a:t>?</a:t>
            </a:r>
          </a:p>
          <a:p>
            <a:r>
              <a:rPr lang="en-US" sz="2000" dirty="0"/>
              <a:t>Is it going to be </a:t>
            </a:r>
            <a:r>
              <a:rPr lang="en-US" sz="2000" i="1" dirty="0"/>
              <a:t>higher</a:t>
            </a:r>
            <a:r>
              <a:rPr lang="en-US" sz="2000" dirty="0"/>
              <a:t> or </a:t>
            </a:r>
            <a:r>
              <a:rPr lang="en-US" sz="2000" i="1" dirty="0"/>
              <a:t>lower</a:t>
            </a:r>
            <a:r>
              <a:rPr lang="en-US" sz="2000" dirty="0"/>
              <a:t> than the 9% OCC of the stabilized asset?</a:t>
            </a:r>
          </a:p>
          <a:p>
            <a:endParaRPr lang="en-US" sz="2000" dirty="0"/>
          </a:p>
          <a:p>
            <a:r>
              <a:rPr lang="en-US" sz="2000" dirty="0"/>
              <a:t>It’s </a:t>
            </a:r>
            <a:r>
              <a:rPr lang="en-US" sz="2000" b="1" dirty="0"/>
              <a:t>lower</a:t>
            </a:r>
            <a:r>
              <a:rPr lang="en-US" sz="2000" dirty="0"/>
              <a:t>, actually close (or equal) to the risk free rate!</a:t>
            </a:r>
          </a:p>
          <a:p>
            <a:r>
              <a:rPr lang="en-US" sz="2000" dirty="0"/>
              <a:t>Wait, what?!</a:t>
            </a:r>
          </a:p>
          <a:p>
            <a:r>
              <a:rPr lang="en-US" sz="2000" dirty="0"/>
              <a:t>This obviously need some explanation.</a:t>
            </a:r>
          </a:p>
          <a:p>
            <a:r>
              <a:rPr lang="en-US" sz="2000" dirty="0"/>
              <a:t>Although note that the risk coming from </a:t>
            </a:r>
            <a:r>
              <a:rPr lang="en-US" sz="2000" u="sng" dirty="0"/>
              <a:t>operational leverage</a:t>
            </a:r>
            <a:r>
              <a:rPr lang="en-US" sz="2000" dirty="0"/>
              <a:t> is similar to risk via </a:t>
            </a:r>
            <a:r>
              <a:rPr lang="en-US" sz="2000" u="sng" dirty="0"/>
              <a:t>financial leverage</a:t>
            </a:r>
            <a:r>
              <a:rPr lang="en-US" sz="2000" dirty="0"/>
              <a:t> (mortgage).</a:t>
            </a:r>
          </a:p>
        </p:txBody>
      </p:sp>
    </p:spTree>
    <p:extLst>
      <p:ext uri="{BB962C8B-B14F-4D97-AF65-F5344CB8AC3E}">
        <p14:creationId xmlns:p14="http://schemas.microsoft.com/office/powerpoint/2010/main" val="2309774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Cost Side (K)</a:t>
            </a:r>
          </a:p>
        </p:txBody>
      </p:sp>
      <p:sp>
        <p:nvSpPr>
          <p:cNvPr id="3" name="Content Placeholder 2"/>
          <p:cNvSpPr>
            <a:spLocks noGrp="1"/>
          </p:cNvSpPr>
          <p:nvPr>
            <p:ph idx="1"/>
          </p:nvPr>
        </p:nvSpPr>
        <p:spPr/>
        <p:txBody>
          <a:bodyPr>
            <a:normAutofit/>
          </a:bodyPr>
          <a:lstStyle/>
          <a:p>
            <a:r>
              <a:rPr lang="en-US" sz="2000" dirty="0"/>
              <a:t>First of all, think of how a developer thinks about risk of construction cost. </a:t>
            </a:r>
          </a:p>
          <a:p>
            <a:r>
              <a:rPr lang="en-US" sz="2000" dirty="0"/>
              <a:t>She is probably afraid that the cost of development might be higher then budgeted beforehand.</a:t>
            </a:r>
          </a:p>
          <a:p>
            <a:r>
              <a:rPr lang="en-US" sz="2000" dirty="0"/>
              <a:t>Thus, she would do good to put in enough contingencies as well.</a:t>
            </a:r>
          </a:p>
          <a:p>
            <a:r>
              <a:rPr lang="en-US" sz="2000" dirty="0"/>
              <a:t>Also, you want to give the </a:t>
            </a:r>
            <a:r>
              <a:rPr lang="en-US" sz="2000" u="sng" dirty="0"/>
              <a:t>construction cost a large (</a:t>
            </a:r>
            <a:r>
              <a:rPr lang="en-US" sz="2000" b="1" u="sng" dirty="0"/>
              <a:t>negative</a:t>
            </a:r>
            <a:r>
              <a:rPr lang="en-US" sz="2000" u="sng" dirty="0"/>
              <a:t>) value, which you do by taking a low cost of capital</a:t>
            </a:r>
            <a:r>
              <a:rPr lang="en-US" sz="2000" dirty="0"/>
              <a:t>.</a:t>
            </a:r>
          </a:p>
          <a:p>
            <a:endParaRPr lang="en-US" sz="2000" dirty="0"/>
          </a:p>
          <a:p>
            <a:r>
              <a:rPr lang="en-US" sz="2000" dirty="0"/>
              <a:t>There are also </a:t>
            </a:r>
            <a:r>
              <a:rPr lang="en-US" sz="2000" i="1" dirty="0"/>
              <a:t>financial economic reasons</a:t>
            </a:r>
            <a:r>
              <a:rPr lang="en-US" sz="2000" dirty="0"/>
              <a:t> to have a low cost of capital.</a:t>
            </a:r>
          </a:p>
        </p:txBody>
      </p:sp>
    </p:spTree>
    <p:extLst>
      <p:ext uri="{BB962C8B-B14F-4D97-AF65-F5344CB8AC3E}">
        <p14:creationId xmlns:p14="http://schemas.microsoft.com/office/powerpoint/2010/main" val="3941841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Cost Side (K)</a:t>
            </a:r>
          </a:p>
        </p:txBody>
      </p:sp>
      <p:sp>
        <p:nvSpPr>
          <p:cNvPr id="3" name="Content Placeholder 2"/>
          <p:cNvSpPr>
            <a:spLocks noGrp="1"/>
          </p:cNvSpPr>
          <p:nvPr>
            <p:ph idx="1"/>
          </p:nvPr>
        </p:nvSpPr>
        <p:spPr/>
        <p:txBody>
          <a:bodyPr>
            <a:normAutofit/>
          </a:bodyPr>
          <a:lstStyle/>
          <a:p>
            <a:r>
              <a:rPr lang="en-US" sz="2000" u="sng" dirty="0"/>
              <a:t>Lack of systemic risk</a:t>
            </a:r>
            <a:r>
              <a:rPr lang="en-US" sz="2000" dirty="0"/>
              <a:t>. Unexpected increases in construction cost do not tend to correlate with financial or capital market factors. Thus, this risk can be diversified away (negative “beta” in CAPM) and should, thus, not be priced in.</a:t>
            </a:r>
          </a:p>
          <a:p>
            <a:r>
              <a:rPr lang="en-US" sz="2000" u="sng" dirty="0"/>
              <a:t>Fixed price</a:t>
            </a:r>
            <a:r>
              <a:rPr lang="en-US" sz="2000" dirty="0"/>
              <a:t>. Remember that risk comes from not being able to predict the (negative) cash flows. However, in development, the construction costs are fixed or semi-fixed, reducing (or eliminating completely) this “risk.”</a:t>
            </a:r>
          </a:p>
        </p:txBody>
      </p:sp>
    </p:spTree>
    <p:extLst>
      <p:ext uri="{BB962C8B-B14F-4D97-AF65-F5344CB8AC3E}">
        <p14:creationId xmlns:p14="http://schemas.microsoft.com/office/powerpoint/2010/main" val="1604126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Land Cost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sz="2000" dirty="0"/>
                  <a:t>Say that the risk-free rate is 3%, or 0.25% per month (0.0025), we can now easily compute the cost component of our NPV;</a:t>
                </a:r>
              </a:p>
              <a:p>
                <a:pPr marL="0" indent="0">
                  <a:buNone/>
                </a:pPr>
                <a:r>
                  <a:rPr lang="pt-BR" sz="2000" dirty="0"/>
                  <a:t>	K</a:t>
                </a:r>
                <a:r>
                  <a:rPr lang="pt-BR" sz="2000" baseline="-25000" dirty="0"/>
                  <a:t>0</a:t>
                </a:r>
                <a:r>
                  <a:rPr lang="pt-BR" sz="2000" dirty="0"/>
                  <a:t> </a:t>
                </a:r>
                <a14:m>
                  <m:oMath xmlns:m="http://schemas.openxmlformats.org/officeDocument/2006/math">
                    <m:r>
                      <a:rPr lang="pt-BR" sz="2000" i="1">
                        <a:latin typeface="Cambria Math" panose="02040503050406030204" pitchFamily="18" charset="0"/>
                      </a:rPr>
                      <m:t>=</m:t>
                    </m:r>
                    <m:r>
                      <a:rPr lang="en-US" sz="2000" i="1">
                        <a:latin typeface="Cambria Math" panose="02040503050406030204" pitchFamily="18" charset="0"/>
                      </a:rPr>
                      <m:t>$</m:t>
                    </m:r>
                    <m:r>
                      <a:rPr lang="en-US" sz="2000" b="0" i="1" smtClean="0">
                        <a:latin typeface="Cambria Math" panose="02040503050406030204" pitchFamily="18" charset="0"/>
                      </a:rPr>
                      <m:t>5,889,000</m:t>
                    </m:r>
                    <m:r>
                      <a:rPr lang="en-US" sz="2000" i="1">
                        <a:latin typeface="Cambria Math" panose="02040503050406030204" pitchFamily="18" charset="0"/>
                      </a:rPr>
                      <m:t>= </m:t>
                    </m:r>
                    <m:f>
                      <m:fPr>
                        <m:ctrlPr>
                          <a:rPr lang="pt-BR" sz="2000" i="1">
                            <a:latin typeface="Cambria Math" panose="02040503050406030204" pitchFamily="18" charset="0"/>
                          </a:rPr>
                        </m:ctrlPr>
                      </m:fPr>
                      <m:num>
                        <m:r>
                          <a:rPr lang="en-US" sz="2000" i="1">
                            <a:latin typeface="Cambria Math" panose="02040503050406030204" pitchFamily="18" charset="0"/>
                          </a:rPr>
                          <m:t>$</m:t>
                        </m:r>
                        <m:r>
                          <a:rPr lang="en-US" sz="2000" b="0" i="1" smtClean="0">
                            <a:latin typeface="Cambria Math" panose="02040503050406030204" pitchFamily="18" charset="0"/>
                          </a:rPr>
                          <m:t>1</m:t>
                        </m:r>
                        <m:r>
                          <a:rPr lang="en-US" sz="2000" i="1">
                            <a:latin typeface="Cambria Math" panose="02040503050406030204" pitchFamily="18" charset="0"/>
                          </a:rPr>
                          <m:t>,</m:t>
                        </m:r>
                        <m:r>
                          <a:rPr lang="en-US" sz="2000" b="0" i="1" smtClean="0">
                            <a:latin typeface="Cambria Math" panose="02040503050406030204" pitchFamily="18" charset="0"/>
                          </a:rPr>
                          <m:t>5</m:t>
                        </m:r>
                        <m:r>
                          <a:rPr lang="en-US" sz="2000" i="1">
                            <a:latin typeface="Cambria Math" panose="02040503050406030204" pitchFamily="18" charset="0"/>
                          </a:rPr>
                          <m:t>00,000</m:t>
                        </m:r>
                      </m:num>
                      <m:den>
                        <m:r>
                          <a:rPr lang="en-US" sz="2000" i="1">
                            <a:latin typeface="Cambria Math" panose="02040503050406030204" pitchFamily="18" charset="0"/>
                          </a:rPr>
                          <m:t>1.00</m:t>
                        </m:r>
                        <m:r>
                          <a:rPr lang="en-US" sz="2000" b="0" i="1" smtClean="0">
                            <a:latin typeface="Cambria Math" panose="02040503050406030204" pitchFamily="18" charset="0"/>
                          </a:rPr>
                          <m:t>2</m:t>
                        </m:r>
                        <m:r>
                          <a:rPr lang="en-US" sz="2000" i="1">
                            <a:latin typeface="Cambria Math" panose="02040503050406030204" pitchFamily="18" charset="0"/>
                          </a:rPr>
                          <m:t>5</m:t>
                        </m:r>
                        <m:r>
                          <a:rPr lang="en-US" sz="2000" b="0" i="1" baseline="30000" smtClean="0">
                            <a:latin typeface="Cambria Math" panose="02040503050406030204" pitchFamily="18" charset="0"/>
                          </a:rPr>
                          <m:t>3</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i="1">
                            <a:latin typeface="Cambria Math" panose="02040503050406030204" pitchFamily="18" charset="0"/>
                          </a:rPr>
                          <m:t>$1,500,000</m:t>
                        </m:r>
                      </m:num>
                      <m:den>
                        <m:r>
                          <a:rPr lang="en-US" sz="2000" i="1">
                            <a:latin typeface="Cambria Math" panose="02040503050406030204" pitchFamily="18" charset="0"/>
                          </a:rPr>
                          <m:t>1.0025</m:t>
                        </m:r>
                        <m:r>
                          <a:rPr lang="en-US" sz="2000" b="0" i="1" baseline="30000" smtClean="0">
                            <a:latin typeface="Cambria Math" panose="02040503050406030204" pitchFamily="18" charset="0"/>
                          </a:rPr>
                          <m:t>6</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i="1">
                            <a:latin typeface="Cambria Math" panose="02040503050406030204" pitchFamily="18" charset="0"/>
                          </a:rPr>
                          <m:t>$1,500,000</m:t>
                        </m:r>
                      </m:num>
                      <m:den>
                        <m:r>
                          <a:rPr lang="en-US" sz="2000" i="1">
                            <a:latin typeface="Cambria Math" panose="02040503050406030204" pitchFamily="18" charset="0"/>
                          </a:rPr>
                          <m:t>1.0025</m:t>
                        </m:r>
                        <m:r>
                          <a:rPr lang="en-US" sz="2000" b="0" i="1" baseline="30000" smtClean="0">
                            <a:latin typeface="Cambria Math" panose="02040503050406030204" pitchFamily="18" charset="0"/>
                          </a:rPr>
                          <m:t>9</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i="1">
                            <a:latin typeface="Cambria Math" panose="02040503050406030204" pitchFamily="18" charset="0"/>
                          </a:rPr>
                          <m:t>$1,500,000</m:t>
                        </m:r>
                      </m:num>
                      <m:den>
                        <m:r>
                          <a:rPr lang="en-US" sz="2000" i="1">
                            <a:latin typeface="Cambria Math" panose="02040503050406030204" pitchFamily="18" charset="0"/>
                          </a:rPr>
                          <m:t>1.0025</m:t>
                        </m:r>
                        <m:r>
                          <a:rPr lang="en-US" sz="2000" b="0" i="1" baseline="30000" smtClean="0">
                            <a:latin typeface="Cambria Math" panose="02040503050406030204" pitchFamily="18" charset="0"/>
                          </a:rPr>
                          <m:t>12</m:t>
                        </m:r>
                      </m:den>
                    </m:f>
                  </m:oMath>
                </a14:m>
                <a:endParaRPr lang="en-US" sz="2000" dirty="0"/>
              </a:p>
              <a:p>
                <a:endParaRPr lang="en-US" sz="2000" dirty="0"/>
              </a:p>
              <a:p>
                <a:r>
                  <a:rPr lang="en-US" sz="2000" dirty="0"/>
                  <a:t>Thus, the NPV of the development process as of time 0, apart from land cost is;</a:t>
                </a:r>
              </a:p>
              <a:p>
                <a:pPr marL="0" indent="0">
                  <a:buNone/>
                </a:pPr>
                <a:r>
                  <a:rPr lang="pt-BR" sz="2000" dirty="0"/>
                  <a:t>			V</a:t>
                </a:r>
                <a:r>
                  <a:rPr lang="pt-BR" sz="2000" baseline="-25000" dirty="0"/>
                  <a:t>0 </a:t>
                </a:r>
                <a:r>
                  <a:rPr lang="pt-BR" sz="2000" dirty="0"/>
                  <a:t>-</a:t>
                </a:r>
                <a:r>
                  <a:rPr lang="pt-BR" sz="2000" baseline="-25000" dirty="0"/>
                  <a:t> </a:t>
                </a:r>
                <a:r>
                  <a:rPr lang="pt-BR" sz="2000" dirty="0"/>
                  <a:t>K</a:t>
                </a:r>
                <a:r>
                  <a:rPr lang="pt-BR" sz="2000" baseline="-25000" dirty="0"/>
                  <a:t>0</a:t>
                </a:r>
                <a:r>
                  <a:rPr lang="pt-BR" sz="2000" dirty="0"/>
                  <a:t> </a:t>
                </a:r>
                <a14:m>
                  <m:oMath xmlns:m="http://schemas.openxmlformats.org/officeDocument/2006/math">
                    <m:r>
                      <a:rPr lang="pt-BR" sz="2000" i="1">
                        <a:latin typeface="Cambria Math" panose="02040503050406030204" pitchFamily="18" charset="0"/>
                      </a:rPr>
                      <m:t>=</m:t>
                    </m:r>
                    <m:r>
                      <a:rPr lang="en-US" sz="2000" b="0" i="1" smtClean="0">
                        <a:latin typeface="Cambria Math" panose="02040503050406030204" pitchFamily="18" charset="0"/>
                      </a:rPr>
                      <m:t>$9,352,000 − </m:t>
                    </m:r>
                    <m:r>
                      <a:rPr lang="en-US" sz="2000" i="1">
                        <a:latin typeface="Cambria Math" panose="02040503050406030204" pitchFamily="18" charset="0"/>
                      </a:rPr>
                      <m:t>$5,889,000= $3,463,000</m:t>
                    </m:r>
                  </m:oMath>
                </a14:m>
                <a:endParaRPr lang="en-US" sz="2000" dirty="0"/>
              </a:p>
              <a:p>
                <a:r>
                  <a:rPr lang="en-US" sz="2000" dirty="0"/>
                  <a:t>In other words, if the land cost is $3.5M, we have a zero NPV development.</a:t>
                </a:r>
              </a:p>
              <a:p>
                <a:r>
                  <a:rPr lang="en-US" sz="2000" dirty="0"/>
                  <a:t>Meaning the land value is $3.5M.</a:t>
                </a:r>
              </a:p>
              <a:p>
                <a:r>
                  <a:rPr lang="en-US" sz="2000" dirty="0"/>
                  <a:t>The goal of finding the HBU is thus to maximize the land cost.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67" t="-538"/>
                </a:stretch>
              </a:blipFill>
            </p:spPr>
            <p:txBody>
              <a:bodyPr/>
              <a:lstStyle/>
              <a:p>
                <a:r>
                  <a:rPr lang="en-US">
                    <a:noFill/>
                  </a:rPr>
                  <a:t> </a:t>
                </a:r>
              </a:p>
            </p:txBody>
          </p:sp>
        </mc:Fallback>
      </mc:AlternateContent>
    </p:spTree>
    <p:extLst>
      <p:ext uri="{BB962C8B-B14F-4D97-AF65-F5344CB8AC3E}">
        <p14:creationId xmlns:p14="http://schemas.microsoft.com/office/powerpoint/2010/main" val="3605529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Operational Leverage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sz="2000" dirty="0"/>
                  <a:t>I can see the possible confusion. Didn’t we discuss that the development phase was more risky?</a:t>
                </a:r>
              </a:p>
              <a:p>
                <a:r>
                  <a:rPr lang="en-US" sz="2000" dirty="0"/>
                  <a:t>Again, the risk is in the operational leverage, much like with financial leverage. Remember how to compute the EBTCF?</a:t>
                </a:r>
              </a:p>
              <a:p>
                <a:r>
                  <a:rPr lang="en-US" sz="2000" dirty="0"/>
                  <a:t>Let’s now compute the IRR of our after construction cost investment.</a:t>
                </a:r>
              </a:p>
              <a:p>
                <a:pPr marL="0" indent="0">
                  <a:buNone/>
                </a:pPr>
                <a:r>
                  <a:rPr lang="pt-BR" sz="2000" dirty="0"/>
                  <a:t>	</a:t>
                </a:r>
                <a14:m>
                  <m:oMath xmlns:m="http://schemas.openxmlformats.org/officeDocument/2006/math">
                    <m:r>
                      <a:rPr lang="en-US" sz="2000" i="1">
                        <a:latin typeface="Cambria Math" panose="02040503050406030204" pitchFamily="18" charset="0"/>
                      </a:rPr>
                      <m:t>$</m:t>
                    </m:r>
                    <m:r>
                      <a:rPr lang="en-US" sz="2000" b="0" i="1" smtClean="0">
                        <a:latin typeface="Cambria Math" panose="02040503050406030204" pitchFamily="18" charset="0"/>
                      </a:rPr>
                      <m:t>3,463,000</m:t>
                    </m:r>
                    <m:r>
                      <a:rPr lang="en-US" sz="2000" i="1">
                        <a:latin typeface="Cambria Math" panose="02040503050406030204" pitchFamily="18" charset="0"/>
                      </a:rPr>
                      <m:t>=</m:t>
                    </m:r>
                    <m:f>
                      <m:fPr>
                        <m:ctrlPr>
                          <a:rPr lang="pt-BR" sz="2000" i="1">
                            <a:latin typeface="Cambria Math" panose="02040503050406030204" pitchFamily="18" charset="0"/>
                          </a:rPr>
                        </m:ctrlPr>
                      </m:fPr>
                      <m:num>
                        <m:r>
                          <a:rPr lang="en-US" sz="2000" b="0" i="1" smtClean="0">
                            <a:latin typeface="Cambria Math" panose="02040503050406030204" pitchFamily="18" charset="0"/>
                          </a:rPr>
                          <m:t>−</m:t>
                        </m:r>
                        <m:r>
                          <a:rPr lang="en-US" sz="2000" i="1">
                            <a:latin typeface="Cambria Math" panose="02040503050406030204" pitchFamily="18" charset="0"/>
                          </a:rPr>
                          <m:t>$</m:t>
                        </m:r>
                        <m:r>
                          <a:rPr lang="en-US" sz="2000" b="0" i="1" smtClean="0">
                            <a:latin typeface="Cambria Math" panose="02040503050406030204" pitchFamily="18" charset="0"/>
                          </a:rPr>
                          <m:t>1</m:t>
                        </m:r>
                        <m:r>
                          <a:rPr lang="en-US" sz="2000" i="1">
                            <a:latin typeface="Cambria Math" panose="02040503050406030204" pitchFamily="18" charset="0"/>
                          </a:rPr>
                          <m:t>,500,000</m:t>
                        </m:r>
                      </m:num>
                      <m:den>
                        <m:d>
                          <m:dPr>
                            <m:ctrlPr>
                              <a:rPr lang="en-US" sz="2000" i="1">
                                <a:latin typeface="Cambria Math" panose="02040503050406030204" pitchFamily="18" charset="0"/>
                              </a:rPr>
                            </m:ctrlPr>
                          </m:dPr>
                          <m:e>
                            <m:r>
                              <a:rPr lang="en-US" sz="2000" i="1">
                                <a:latin typeface="Cambria Math" panose="02040503050406030204" pitchFamily="18" charset="0"/>
                              </a:rPr>
                              <m:t>1+</m:t>
                            </m:r>
                            <m:f>
                              <m:fPr>
                                <m:ctrlPr>
                                  <a:rPr lang="en-US" sz="2000" i="1">
                                    <a:latin typeface="Cambria Math" panose="02040503050406030204" pitchFamily="18" charset="0"/>
                                  </a:rPr>
                                </m:ctrlPr>
                              </m:fPr>
                              <m:num>
                                <m:r>
                                  <a:rPr lang="en-US" sz="2000" i="1">
                                    <a:latin typeface="Cambria Math" panose="02040503050406030204" pitchFamily="18" charset="0"/>
                                  </a:rPr>
                                  <m:t>𝐼𝑅𝑅</m:t>
                                </m:r>
                              </m:num>
                              <m:den>
                                <m:r>
                                  <a:rPr lang="en-US" sz="2000" i="1">
                                    <a:latin typeface="Cambria Math" panose="02040503050406030204" pitchFamily="18" charset="0"/>
                                  </a:rPr>
                                  <m:t>𝑚𝑜</m:t>
                                </m:r>
                              </m:den>
                            </m:f>
                          </m:e>
                        </m:d>
                        <m:r>
                          <a:rPr lang="en-US" sz="2000" b="0" i="1" baseline="30000" smtClean="0">
                            <a:latin typeface="Cambria Math" panose="02040503050406030204" pitchFamily="18" charset="0"/>
                          </a:rPr>
                          <m:t>3</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i="1">
                            <a:latin typeface="Cambria Math" panose="02040503050406030204" pitchFamily="18" charset="0"/>
                          </a:rPr>
                          <m:t>$</m:t>
                        </m:r>
                        <m:r>
                          <a:rPr lang="en-US" sz="2000" b="0" i="1" smtClean="0">
                            <a:latin typeface="Cambria Math" panose="02040503050406030204" pitchFamily="18" charset="0"/>
                          </a:rPr>
                          <m:t>3</m:t>
                        </m:r>
                        <m:r>
                          <a:rPr lang="en-US" sz="2000" i="1">
                            <a:latin typeface="Cambria Math" panose="02040503050406030204" pitchFamily="18" charset="0"/>
                          </a:rPr>
                          <m:t>,500,000</m:t>
                        </m:r>
                      </m:num>
                      <m:den>
                        <m:d>
                          <m:dPr>
                            <m:ctrlPr>
                              <a:rPr lang="en-US" sz="2000" i="1">
                                <a:latin typeface="Cambria Math" panose="02040503050406030204" pitchFamily="18" charset="0"/>
                              </a:rPr>
                            </m:ctrlPr>
                          </m:dPr>
                          <m:e>
                            <m:r>
                              <a:rPr lang="en-US" sz="2000" i="1">
                                <a:latin typeface="Cambria Math" panose="02040503050406030204" pitchFamily="18" charset="0"/>
                              </a:rPr>
                              <m:t>1+</m:t>
                            </m:r>
                            <m:f>
                              <m:fPr>
                                <m:ctrlPr>
                                  <a:rPr lang="en-US" sz="2000" i="1">
                                    <a:latin typeface="Cambria Math" panose="02040503050406030204" pitchFamily="18" charset="0"/>
                                  </a:rPr>
                                </m:ctrlPr>
                              </m:fPr>
                              <m:num>
                                <m:r>
                                  <a:rPr lang="en-US" sz="2000" i="1">
                                    <a:latin typeface="Cambria Math" panose="02040503050406030204" pitchFamily="18" charset="0"/>
                                  </a:rPr>
                                  <m:t>𝐼𝑅𝑅</m:t>
                                </m:r>
                              </m:num>
                              <m:den>
                                <m:r>
                                  <a:rPr lang="en-US" sz="2000" i="1">
                                    <a:latin typeface="Cambria Math" panose="02040503050406030204" pitchFamily="18" charset="0"/>
                                  </a:rPr>
                                  <m:t>𝑚𝑜</m:t>
                                </m:r>
                              </m:den>
                            </m:f>
                          </m:e>
                        </m:d>
                        <m:r>
                          <a:rPr lang="en-US" sz="2000" b="0" i="1" baseline="30000" smtClean="0">
                            <a:latin typeface="Cambria Math" panose="02040503050406030204" pitchFamily="18" charset="0"/>
                          </a:rPr>
                          <m:t>6</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b="0" i="1" smtClean="0">
                            <a:latin typeface="Cambria Math" panose="02040503050406030204" pitchFamily="18" charset="0"/>
                          </a:rPr>
                          <m:t>−</m:t>
                        </m:r>
                        <m:r>
                          <a:rPr lang="en-US" sz="2000" i="1">
                            <a:latin typeface="Cambria Math" panose="02040503050406030204" pitchFamily="18" charset="0"/>
                          </a:rPr>
                          <m:t>$</m:t>
                        </m:r>
                        <m:r>
                          <a:rPr lang="en-US" sz="2000" b="0" i="1" smtClean="0">
                            <a:latin typeface="Cambria Math" panose="02040503050406030204" pitchFamily="18" charset="0"/>
                          </a:rPr>
                          <m:t>1</m:t>
                        </m:r>
                        <m:r>
                          <a:rPr lang="en-US" sz="2000" i="1">
                            <a:latin typeface="Cambria Math" panose="02040503050406030204" pitchFamily="18" charset="0"/>
                          </a:rPr>
                          <m:t>,500,000</m:t>
                        </m:r>
                      </m:num>
                      <m:den>
                        <m:d>
                          <m:dPr>
                            <m:ctrlPr>
                              <a:rPr lang="en-US" sz="2000" i="1">
                                <a:latin typeface="Cambria Math" panose="02040503050406030204" pitchFamily="18" charset="0"/>
                              </a:rPr>
                            </m:ctrlPr>
                          </m:dPr>
                          <m:e>
                            <m:r>
                              <a:rPr lang="en-US" sz="2000" i="1">
                                <a:latin typeface="Cambria Math" panose="02040503050406030204" pitchFamily="18" charset="0"/>
                              </a:rPr>
                              <m:t>1+</m:t>
                            </m:r>
                            <m:f>
                              <m:fPr>
                                <m:ctrlPr>
                                  <a:rPr lang="en-US" sz="2000" i="1">
                                    <a:latin typeface="Cambria Math" panose="02040503050406030204" pitchFamily="18" charset="0"/>
                                  </a:rPr>
                                </m:ctrlPr>
                              </m:fPr>
                              <m:num>
                                <m:r>
                                  <a:rPr lang="en-US" sz="2000" i="1">
                                    <a:latin typeface="Cambria Math" panose="02040503050406030204" pitchFamily="18" charset="0"/>
                                  </a:rPr>
                                  <m:t>𝐼𝑅𝑅</m:t>
                                </m:r>
                              </m:num>
                              <m:den>
                                <m:r>
                                  <a:rPr lang="en-US" sz="2000" i="1">
                                    <a:latin typeface="Cambria Math" panose="02040503050406030204" pitchFamily="18" charset="0"/>
                                  </a:rPr>
                                  <m:t>𝑚𝑜</m:t>
                                </m:r>
                              </m:den>
                            </m:f>
                          </m:e>
                        </m:d>
                        <m:r>
                          <a:rPr lang="en-US" sz="2000" b="0" i="1" baseline="30000" smtClean="0">
                            <a:latin typeface="Cambria Math" panose="02040503050406030204" pitchFamily="18" charset="0"/>
                          </a:rPr>
                          <m:t>9</m:t>
                        </m:r>
                      </m:den>
                    </m:f>
                    <m:r>
                      <a:rPr lang="pt-BR" sz="2000" i="1">
                        <a:latin typeface="Cambria Math" panose="02040503050406030204" pitchFamily="18" charset="0"/>
                      </a:rPr>
                      <m:t>+</m:t>
                    </m:r>
                    <m:f>
                      <m:fPr>
                        <m:ctrlPr>
                          <a:rPr lang="pt-BR" sz="2000" i="1">
                            <a:latin typeface="Cambria Math" panose="02040503050406030204" pitchFamily="18" charset="0"/>
                          </a:rPr>
                        </m:ctrlPr>
                      </m:fPr>
                      <m:num>
                        <m:r>
                          <a:rPr lang="en-US" sz="2000" i="1">
                            <a:latin typeface="Cambria Math" panose="02040503050406030204" pitchFamily="18" charset="0"/>
                          </a:rPr>
                          <m:t>$3,500,000</m:t>
                        </m:r>
                      </m:num>
                      <m:den>
                        <m:d>
                          <m:dPr>
                            <m:ctrlPr>
                              <a:rPr lang="en-US" sz="2000" i="1">
                                <a:latin typeface="Cambria Math" panose="02040503050406030204" pitchFamily="18" charset="0"/>
                              </a:rPr>
                            </m:ctrlPr>
                          </m:dPr>
                          <m:e>
                            <m:r>
                              <a:rPr lang="en-US" sz="2000" i="1">
                                <a:latin typeface="Cambria Math" panose="02040503050406030204" pitchFamily="18" charset="0"/>
                              </a:rPr>
                              <m:t>1+</m:t>
                            </m:r>
                            <m:f>
                              <m:fPr>
                                <m:ctrlPr>
                                  <a:rPr lang="en-US" sz="2000" i="1">
                                    <a:latin typeface="Cambria Math" panose="02040503050406030204" pitchFamily="18" charset="0"/>
                                  </a:rPr>
                                </m:ctrlPr>
                              </m:fPr>
                              <m:num>
                                <m:r>
                                  <a:rPr lang="en-US" sz="2000" i="1">
                                    <a:latin typeface="Cambria Math" panose="02040503050406030204" pitchFamily="18" charset="0"/>
                                  </a:rPr>
                                  <m:t>𝐼𝑅𝑅</m:t>
                                </m:r>
                              </m:num>
                              <m:den>
                                <m:r>
                                  <a:rPr lang="en-US" sz="2000" i="1">
                                    <a:latin typeface="Cambria Math" panose="02040503050406030204" pitchFamily="18" charset="0"/>
                                  </a:rPr>
                                  <m:t>𝑚𝑜</m:t>
                                </m:r>
                              </m:den>
                            </m:f>
                          </m:e>
                        </m:d>
                        <m:r>
                          <a:rPr lang="en-US" sz="2000" b="0" i="1" baseline="30000" smtClean="0">
                            <a:latin typeface="Cambria Math" panose="02040503050406030204" pitchFamily="18" charset="0"/>
                          </a:rPr>
                          <m:t>12</m:t>
                        </m:r>
                      </m:den>
                    </m:f>
                  </m:oMath>
                </a14:m>
                <a:endParaRPr lang="en-US" sz="2000" dirty="0"/>
              </a:p>
              <a:p>
                <a:endParaRPr lang="en-US" sz="2000" dirty="0"/>
              </a:p>
              <a:p>
                <a:r>
                  <a:rPr lang="en-US" sz="2000" dirty="0"/>
                  <a:t>Subsequently using goal seek (or IRR()) and multiplying it by 12 gives an IRR of 15.44% per year. (In reality you have to take the power 12, or do an </a:t>
                </a:r>
                <a:r>
                  <a:rPr lang="en-US" sz="2000"/>
                  <a:t>annuity computation</a:t>
                </a:r>
                <a:r>
                  <a:rPr lang="en-US" sz="2000" dirty="0"/>
                  <a:t>. We keep it simple here.)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67" t="-538" r="-1037"/>
                </a:stretch>
              </a:blipFill>
            </p:spPr>
            <p:txBody>
              <a:bodyPr/>
              <a:lstStyle/>
              <a:p>
                <a:r>
                  <a:rPr lang="en-US">
                    <a:noFill/>
                  </a:rPr>
                  <a:t> </a:t>
                </a:r>
              </a:p>
            </p:txBody>
          </p:sp>
        </mc:Fallback>
      </mc:AlternateContent>
    </p:spTree>
    <p:extLst>
      <p:ext uri="{BB962C8B-B14F-4D97-AF65-F5344CB8AC3E}">
        <p14:creationId xmlns:p14="http://schemas.microsoft.com/office/powerpoint/2010/main" val="3608306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Operational Leverage</a:t>
            </a:r>
          </a:p>
        </p:txBody>
      </p:sp>
      <p:sp>
        <p:nvSpPr>
          <p:cNvPr id="3" name="Content Placeholder 2"/>
          <p:cNvSpPr>
            <a:spLocks noGrp="1"/>
          </p:cNvSpPr>
          <p:nvPr>
            <p:ph idx="1"/>
          </p:nvPr>
        </p:nvSpPr>
        <p:spPr/>
        <p:txBody>
          <a:bodyPr>
            <a:normAutofit/>
          </a:bodyPr>
          <a:lstStyle/>
          <a:p>
            <a:r>
              <a:rPr lang="en-US" sz="2000" dirty="0"/>
              <a:t>If we take out the risk-free rate out of both Property A and Property B’s expected total return we get;</a:t>
            </a:r>
          </a:p>
          <a:p>
            <a:pPr lvl="1"/>
            <a:r>
              <a:rPr lang="en-US" sz="2000" u="sng" dirty="0"/>
              <a:t>Property A</a:t>
            </a:r>
            <a:r>
              <a:rPr lang="en-US" sz="2000" dirty="0"/>
              <a:t>: 	9% - 3.00% 		= 6.00%.</a:t>
            </a:r>
          </a:p>
          <a:p>
            <a:pPr lvl="1"/>
            <a:r>
              <a:rPr lang="en-US" sz="2000" u="sng" dirty="0"/>
              <a:t>Property B</a:t>
            </a:r>
            <a:r>
              <a:rPr lang="en-US" sz="2000" dirty="0"/>
              <a:t>: 	15.44% - 3.00% 	= 12.44%.</a:t>
            </a:r>
          </a:p>
          <a:p>
            <a:endParaRPr lang="en-US" sz="2000" dirty="0"/>
          </a:p>
          <a:p>
            <a:r>
              <a:rPr lang="en-US" sz="2000" dirty="0"/>
              <a:t>This means that the risk premium for the development is 12.44/6.00 = 2.07 times that of a stabilized property. We call this the </a:t>
            </a:r>
            <a:r>
              <a:rPr lang="en-US" sz="2000" b="1" dirty="0">
                <a:solidFill>
                  <a:schemeClr val="accent1"/>
                </a:solidFill>
              </a:rPr>
              <a:t>development risk ratio</a:t>
            </a:r>
            <a:r>
              <a:rPr lang="en-US" sz="2000" dirty="0"/>
              <a:t>.</a:t>
            </a:r>
          </a:p>
          <a:p>
            <a:r>
              <a:rPr lang="en-US" sz="2000" dirty="0"/>
              <a:t>Again, there is no arbitrage, so it follows neatly the SML.</a:t>
            </a:r>
          </a:p>
          <a:p>
            <a:r>
              <a:rPr lang="en-US" sz="2000" dirty="0"/>
              <a:t>This difference is caused by the </a:t>
            </a:r>
            <a:r>
              <a:rPr lang="en-US" sz="2000" b="1" dirty="0">
                <a:solidFill>
                  <a:schemeClr val="accent1"/>
                </a:solidFill>
              </a:rPr>
              <a:t>operational leverage</a:t>
            </a:r>
            <a:r>
              <a:rPr lang="en-US" sz="2000" dirty="0"/>
              <a:t>! Again, this increase in expected return is caused by the fact that changes in K and V are not correlated.</a:t>
            </a:r>
          </a:p>
          <a:p>
            <a:pPr marL="0" indent="0">
              <a:buNone/>
            </a:pPr>
            <a:endParaRPr lang="en-US" sz="2000" dirty="0"/>
          </a:p>
        </p:txBody>
      </p:sp>
    </p:spTree>
    <p:extLst>
      <p:ext uri="{BB962C8B-B14F-4D97-AF65-F5344CB8AC3E}">
        <p14:creationId xmlns:p14="http://schemas.microsoft.com/office/powerpoint/2010/main" val="554877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Operational Leverage</a:t>
            </a:r>
          </a:p>
        </p:txBody>
      </p:sp>
      <p:sp>
        <p:nvSpPr>
          <p:cNvPr id="3" name="Content Placeholder 2"/>
          <p:cNvSpPr>
            <a:spLocks noGrp="1"/>
          </p:cNvSpPr>
          <p:nvPr>
            <p:ph idx="1"/>
          </p:nvPr>
        </p:nvSpPr>
        <p:spPr/>
        <p:txBody>
          <a:bodyPr>
            <a:normAutofit/>
          </a:bodyPr>
          <a:lstStyle/>
          <a:p>
            <a:r>
              <a:rPr lang="en-US" sz="2000" dirty="0"/>
              <a:t>A next obvious question is, what is the correct cost of capital for our development project? </a:t>
            </a:r>
          </a:p>
          <a:p>
            <a:r>
              <a:rPr lang="en-US" sz="2000" dirty="0"/>
              <a:t>Apparently, we have some control over it.</a:t>
            </a:r>
          </a:p>
          <a:p>
            <a:r>
              <a:rPr lang="en-US" sz="2000" dirty="0"/>
              <a:t>Or do we </a:t>
            </a:r>
            <a:r>
              <a:rPr lang="en-US" sz="2000" u="sng" dirty="0"/>
              <a:t>not even care</a:t>
            </a:r>
            <a:r>
              <a:rPr lang="en-US" sz="2000" dirty="0"/>
              <a:t>?</a:t>
            </a:r>
          </a:p>
          <a:p>
            <a:pPr marL="0" indent="0">
              <a:buNone/>
            </a:pPr>
            <a:endParaRPr lang="en-US" sz="2000" dirty="0"/>
          </a:p>
        </p:txBody>
      </p:sp>
    </p:spTree>
    <p:extLst>
      <p:ext uri="{BB962C8B-B14F-4D97-AF65-F5344CB8AC3E}">
        <p14:creationId xmlns:p14="http://schemas.microsoft.com/office/powerpoint/2010/main" val="2534529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Operational Leverage</a:t>
            </a:r>
          </a:p>
        </p:txBody>
      </p:sp>
      <p:sp>
        <p:nvSpPr>
          <p:cNvPr id="3" name="Content Placeholder 2"/>
          <p:cNvSpPr>
            <a:spLocks noGrp="1"/>
          </p:cNvSpPr>
          <p:nvPr>
            <p:ph idx="1"/>
          </p:nvPr>
        </p:nvSpPr>
        <p:spPr/>
        <p:txBody>
          <a:bodyPr>
            <a:normAutofit/>
          </a:bodyPr>
          <a:lstStyle/>
          <a:p>
            <a:r>
              <a:rPr lang="en-US" sz="2000" dirty="0"/>
              <a:t>A next obvious question is, what is the correct cost of capital for our development project? </a:t>
            </a:r>
          </a:p>
          <a:p>
            <a:r>
              <a:rPr lang="en-US" sz="2000" b="1"/>
              <a:t>Apparently, </a:t>
            </a:r>
            <a:r>
              <a:rPr lang="en-US" sz="2000" b="1" dirty="0"/>
              <a:t>we have some control over it.</a:t>
            </a:r>
          </a:p>
          <a:p>
            <a:r>
              <a:rPr lang="en-US" sz="2000" dirty="0"/>
              <a:t>Or do we </a:t>
            </a:r>
            <a:r>
              <a:rPr lang="en-US" sz="2000" u="sng" dirty="0"/>
              <a:t>not even care</a:t>
            </a:r>
            <a:r>
              <a:rPr lang="en-US" sz="2000" dirty="0"/>
              <a:t>?</a:t>
            </a:r>
          </a:p>
          <a:p>
            <a:endParaRPr lang="en-US" sz="2000" dirty="0"/>
          </a:p>
          <a:p>
            <a:r>
              <a:rPr lang="en-US" sz="2000" dirty="0"/>
              <a:t>Very generally speaking, there are two ways to increase your operational leverage;</a:t>
            </a:r>
          </a:p>
          <a:p>
            <a:pPr lvl="1"/>
            <a:r>
              <a:rPr lang="en-US" sz="2000" dirty="0"/>
              <a:t>Having high construction costs (K) as a fraction of the properties’ value (V).</a:t>
            </a:r>
          </a:p>
          <a:p>
            <a:pPr lvl="1"/>
            <a:r>
              <a:rPr lang="en-US" sz="2000" dirty="0"/>
              <a:t>Earlier realization of V (as compared to when K occurred) also increase operational leverage. Thus, selling of as many assets early as possible increases the expected return.</a:t>
            </a:r>
          </a:p>
          <a:p>
            <a:endParaRPr lang="en-US" sz="2000" dirty="0"/>
          </a:p>
          <a:p>
            <a:pPr marL="0" indent="0">
              <a:buNone/>
            </a:pPr>
            <a:endParaRPr lang="en-US" sz="2000" dirty="0"/>
          </a:p>
        </p:txBody>
      </p:sp>
    </p:spTree>
    <p:extLst>
      <p:ext uri="{BB962C8B-B14F-4D97-AF65-F5344CB8AC3E}">
        <p14:creationId xmlns:p14="http://schemas.microsoft.com/office/powerpoint/2010/main" val="1587202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When is a development </a:t>
            </a:r>
            <a:r>
              <a:rPr lang="en-US" sz="2000" u="sng" dirty="0"/>
              <a:t>desirable</a:t>
            </a:r>
            <a:r>
              <a:rPr lang="en-US" sz="2000" dirty="0"/>
              <a:t>.</a:t>
            </a:r>
          </a:p>
          <a:p>
            <a:r>
              <a:rPr lang="en-US" sz="2000" dirty="0"/>
              <a:t>The problem with </a:t>
            </a:r>
            <a:r>
              <a:rPr lang="en-US" sz="2000" i="1" dirty="0"/>
              <a:t>not</a:t>
            </a:r>
            <a:r>
              <a:rPr lang="en-US" sz="2000" dirty="0"/>
              <a:t> using NPV analysis for developments are;</a:t>
            </a:r>
          </a:p>
          <a:p>
            <a:pPr lvl="1"/>
            <a:r>
              <a:rPr lang="en-US" sz="2000" dirty="0"/>
              <a:t>Difficult to communicate an investment analysis with mainstream investment and corporate finance world. (Both debt, </a:t>
            </a:r>
            <a:r>
              <a:rPr lang="en-US" sz="2000" i="1" dirty="0"/>
              <a:t>and</a:t>
            </a:r>
            <a:r>
              <a:rPr lang="en-US" sz="2000" dirty="0"/>
              <a:t> equity.)</a:t>
            </a:r>
          </a:p>
          <a:p>
            <a:pPr lvl="1"/>
            <a:r>
              <a:rPr lang="en-US" sz="2000" dirty="0"/>
              <a:t>The decision-making lacks the kind deep understanding that can facilitate greater creativity and innovation in project conceptualization and deal formation.</a:t>
            </a:r>
          </a:p>
          <a:p>
            <a:r>
              <a:rPr lang="en-US" sz="2000" dirty="0"/>
              <a:t>Again, real estate investment analysis – and especially developments – are like capital budgeting.</a:t>
            </a:r>
          </a:p>
          <a:p>
            <a:r>
              <a:rPr lang="en-US" sz="2000" dirty="0"/>
              <a:t>Today we are going to apply </a:t>
            </a:r>
            <a:r>
              <a:rPr lang="en-US" sz="2000" b="1" dirty="0"/>
              <a:t>all the DCF/NPV rules we know</a:t>
            </a:r>
            <a:r>
              <a:rPr lang="en-US" sz="2000" dirty="0"/>
              <a:t> to developments.</a:t>
            </a:r>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Control over Operational Leverage</a:t>
            </a:r>
          </a:p>
        </p:txBody>
      </p:sp>
      <p:sp>
        <p:nvSpPr>
          <p:cNvPr id="3" name="Content Placeholder 2"/>
          <p:cNvSpPr>
            <a:spLocks noGrp="1"/>
          </p:cNvSpPr>
          <p:nvPr>
            <p:ph idx="1"/>
          </p:nvPr>
        </p:nvSpPr>
        <p:spPr/>
        <p:txBody>
          <a:bodyPr>
            <a:normAutofit/>
          </a:bodyPr>
          <a:lstStyle/>
          <a:p>
            <a:r>
              <a:rPr lang="en-US" sz="2000" dirty="0"/>
              <a:t>Say that we do not sell off the building immediately, but instead hold it from month 7 through 12, and only then sell it, while enjoying the rental income in the meantime.</a:t>
            </a:r>
          </a:p>
          <a:p>
            <a:r>
              <a:rPr lang="en-US" sz="2000" dirty="0"/>
              <a:t>If we do this in Excel, we find that the IRR is 12.81% per year.</a:t>
            </a:r>
          </a:p>
          <a:p>
            <a:r>
              <a:rPr lang="en-US" sz="2000" dirty="0"/>
              <a:t>Thus we decreased our expected return by keeping the property.</a:t>
            </a:r>
          </a:p>
          <a:p>
            <a:endParaRPr lang="en-US" sz="2000" dirty="0"/>
          </a:p>
          <a:p>
            <a:r>
              <a:rPr lang="en-US" sz="2000" dirty="0"/>
              <a:t>So much like with financial leverage, the operational leverage gives you some control over the amount of risk you want.</a:t>
            </a:r>
          </a:p>
          <a:p>
            <a:r>
              <a:rPr lang="en-US" sz="2000" dirty="0"/>
              <a:t>This makes development also interesting from a management point of view where you try to hit a certain risk/return profile.</a:t>
            </a:r>
          </a:p>
          <a:p>
            <a:r>
              <a:rPr lang="en-US" sz="2000" dirty="0"/>
              <a:t>But what is the correct OCC?</a:t>
            </a:r>
          </a:p>
          <a:p>
            <a:r>
              <a:rPr lang="en-US" sz="2000" dirty="0"/>
              <a:t>Both!</a:t>
            </a:r>
          </a:p>
        </p:txBody>
      </p:sp>
    </p:spTree>
    <p:extLst>
      <p:ext uri="{BB962C8B-B14F-4D97-AF65-F5344CB8AC3E}">
        <p14:creationId xmlns:p14="http://schemas.microsoft.com/office/powerpoint/2010/main" val="971774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Control over Operational Leverage</a:t>
            </a:r>
          </a:p>
        </p:txBody>
      </p:sp>
      <p:sp>
        <p:nvSpPr>
          <p:cNvPr id="3" name="Content Placeholder 2"/>
          <p:cNvSpPr>
            <a:spLocks noGrp="1"/>
          </p:cNvSpPr>
          <p:nvPr>
            <p:ph idx="1"/>
          </p:nvPr>
        </p:nvSpPr>
        <p:spPr/>
        <p:txBody>
          <a:bodyPr>
            <a:normAutofit/>
          </a:bodyPr>
          <a:lstStyle/>
          <a:p>
            <a:r>
              <a:rPr lang="en-US" sz="2000" dirty="0"/>
              <a:t>The “market” can also allow for different values for the operational leverage.</a:t>
            </a:r>
          </a:p>
          <a:p>
            <a:r>
              <a:rPr lang="en-US" sz="2000" dirty="0"/>
              <a:t>Remember that market with high volatility will have higher land values (because of the option valuation process)? Lower cap rates will also relate to higher land values.</a:t>
            </a:r>
          </a:p>
          <a:p>
            <a:r>
              <a:rPr lang="en-US" sz="2000" dirty="0"/>
              <a:t>Because the land values are </a:t>
            </a:r>
            <a:r>
              <a:rPr lang="en-US" sz="2000" b="1" dirty="0"/>
              <a:t>relatively</a:t>
            </a:r>
            <a:r>
              <a:rPr lang="en-US" sz="2000" dirty="0"/>
              <a:t> </a:t>
            </a:r>
            <a:r>
              <a:rPr lang="en-US" sz="2000" b="1" dirty="0"/>
              <a:t>high</a:t>
            </a:r>
            <a:r>
              <a:rPr lang="en-US" sz="2000" dirty="0"/>
              <a:t> (as a fraction of total property value), the inverse is also true; the construction costs (i.e. the structure value) is </a:t>
            </a:r>
            <a:r>
              <a:rPr lang="en-US" sz="2000" b="1" dirty="0"/>
              <a:t>relatively low</a:t>
            </a:r>
            <a:r>
              <a:rPr lang="en-US" sz="2000" dirty="0"/>
              <a:t>.</a:t>
            </a:r>
          </a:p>
          <a:p>
            <a:r>
              <a:rPr lang="en-US" sz="2000" dirty="0"/>
              <a:t>In other words, investing in high land value markets, will also result in low operational leverage, and thus less risk, </a:t>
            </a:r>
            <a:r>
              <a:rPr lang="en-US" sz="2000" u="sng" dirty="0"/>
              <a:t>all things equal</a:t>
            </a:r>
            <a:r>
              <a:rPr lang="en-US" sz="2000" dirty="0"/>
              <a:t>.</a:t>
            </a:r>
          </a:p>
          <a:p>
            <a:r>
              <a:rPr lang="en-US" sz="2000" dirty="0"/>
              <a:t>For example, in an extreme case where the construction cost are only a </a:t>
            </a:r>
            <a:r>
              <a:rPr lang="en-US" sz="2000" i="1" dirty="0"/>
              <a:t>negligible fraction of the total property value</a:t>
            </a:r>
            <a:r>
              <a:rPr lang="en-US" sz="2000" dirty="0"/>
              <a:t>, the development will be as risky as the stabilized asset.</a:t>
            </a:r>
          </a:p>
        </p:txBody>
      </p:sp>
    </p:spTree>
    <p:extLst>
      <p:ext uri="{BB962C8B-B14F-4D97-AF65-F5344CB8AC3E}">
        <p14:creationId xmlns:p14="http://schemas.microsoft.com/office/powerpoint/2010/main" val="4116406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Control over Operational Leverage</a:t>
            </a:r>
          </a:p>
        </p:txBody>
      </p:sp>
      <p:sp>
        <p:nvSpPr>
          <p:cNvPr id="3" name="Content Placeholder 2"/>
          <p:cNvSpPr>
            <a:spLocks noGrp="1"/>
          </p:cNvSpPr>
          <p:nvPr>
            <p:ph idx="1"/>
          </p:nvPr>
        </p:nvSpPr>
        <p:spPr/>
        <p:txBody>
          <a:bodyPr>
            <a:normAutofit/>
          </a:bodyPr>
          <a:lstStyle/>
          <a:p>
            <a:r>
              <a:rPr lang="en-US" sz="2000" dirty="0"/>
              <a:t>This can also help you flag whether or not you are constructing according to HBU.</a:t>
            </a:r>
          </a:p>
          <a:p>
            <a:pPr lvl="1"/>
            <a:r>
              <a:rPr lang="en-US" sz="2000" dirty="0"/>
              <a:t>Suppose you find that your development risk ratio is fairly high, but you are investing in a high volatile / low cap rate market. This indicates that you are not adding enough value to the site, and you should probably spent less on the building (different scale or property type).</a:t>
            </a:r>
          </a:p>
          <a:p>
            <a:pPr lvl="1"/>
            <a:r>
              <a:rPr lang="en-US" sz="2000" dirty="0"/>
              <a:t>Likewise, if you find a low development risk ratio for you project, that is located in a low volatile / high cap rate market, you might want to increase the FAR (or quality per square foot) of the property. </a:t>
            </a:r>
          </a:p>
        </p:txBody>
      </p:sp>
    </p:spTree>
    <p:extLst>
      <p:ext uri="{BB962C8B-B14F-4D97-AF65-F5344CB8AC3E}">
        <p14:creationId xmlns:p14="http://schemas.microsoft.com/office/powerpoint/2010/main" val="3958888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Features of Developments</a:t>
            </a:r>
          </a:p>
        </p:txBody>
      </p:sp>
      <p:sp>
        <p:nvSpPr>
          <p:cNvPr id="3" name="Content Placeholder 2"/>
          <p:cNvSpPr>
            <a:spLocks noGrp="1"/>
          </p:cNvSpPr>
          <p:nvPr>
            <p:ph idx="1"/>
          </p:nvPr>
        </p:nvSpPr>
        <p:spPr/>
        <p:txBody>
          <a:bodyPr>
            <a:normAutofit/>
          </a:bodyPr>
          <a:lstStyle/>
          <a:p>
            <a:r>
              <a:rPr lang="en-US" sz="2000" dirty="0"/>
              <a:t>Investment in developments is different from investing in stabilized assets. Right? Hence a separate module.</a:t>
            </a:r>
          </a:p>
          <a:p>
            <a:r>
              <a:rPr lang="en-US" sz="2000" dirty="0"/>
              <a:t>Summarized, we can identify three main differences;</a:t>
            </a:r>
          </a:p>
          <a:p>
            <a:pPr lvl="1"/>
            <a:r>
              <a:rPr lang="en-US" sz="2000" b="1" dirty="0">
                <a:solidFill>
                  <a:schemeClr val="accent1"/>
                </a:solidFill>
              </a:rPr>
              <a:t>Time-to-build</a:t>
            </a:r>
            <a:r>
              <a:rPr lang="en-US" sz="2000" dirty="0"/>
              <a:t>. In development projects the investment cash outflow is spread out in time, instead of occurring all at once up front. This is essentially where the </a:t>
            </a:r>
            <a:r>
              <a:rPr lang="en-US" sz="2000" u="sng" dirty="0"/>
              <a:t>operational leverage</a:t>
            </a:r>
            <a:r>
              <a:rPr lang="en-US" sz="2000" dirty="0"/>
              <a:t> comes from discussed last week.</a:t>
            </a:r>
          </a:p>
          <a:p>
            <a:pPr lvl="1"/>
            <a:r>
              <a:rPr lang="en-US" sz="2000" b="1" dirty="0">
                <a:solidFill>
                  <a:schemeClr val="accent1"/>
                </a:solidFill>
              </a:rPr>
              <a:t>Construction loan. </a:t>
            </a:r>
            <a:r>
              <a:rPr lang="en-US" sz="2000" dirty="0"/>
              <a:t>Use of (100% of construction cost) debt financing is used universally.</a:t>
            </a:r>
          </a:p>
          <a:p>
            <a:pPr lvl="1"/>
            <a:r>
              <a:rPr lang="en-US" sz="2000" b="1" dirty="0">
                <a:solidFill>
                  <a:schemeClr val="accent1"/>
                </a:solidFill>
              </a:rPr>
              <a:t>Phased risk regimes.</a:t>
            </a:r>
            <a:r>
              <a:rPr lang="en-US" sz="2000" dirty="0"/>
              <a:t> Mostly because of the aforementioned “operational leverage”, development typically has different levels of investment risk between the construction phase, the absorption phase (or lease-up) and the stabilized asset phase. </a:t>
            </a:r>
          </a:p>
          <a:p>
            <a:endParaRPr lang="en-US" sz="2000" dirty="0"/>
          </a:p>
        </p:txBody>
      </p:sp>
    </p:spTree>
    <p:extLst>
      <p:ext uri="{BB962C8B-B14F-4D97-AF65-F5344CB8AC3E}">
        <p14:creationId xmlns:p14="http://schemas.microsoft.com/office/powerpoint/2010/main" val="3936237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Basic Idea</a:t>
            </a:r>
          </a:p>
        </p:txBody>
      </p:sp>
      <p:sp>
        <p:nvSpPr>
          <p:cNvPr id="3" name="Content Placeholder 2"/>
          <p:cNvSpPr>
            <a:spLocks noGrp="1"/>
          </p:cNvSpPr>
          <p:nvPr>
            <p:ph idx="1"/>
          </p:nvPr>
        </p:nvSpPr>
        <p:spPr/>
        <p:txBody>
          <a:bodyPr>
            <a:normAutofit/>
          </a:bodyPr>
          <a:lstStyle/>
          <a:p>
            <a:r>
              <a:rPr lang="en-US" sz="2000" dirty="0"/>
              <a:t>The Net Present Value for the investor point of view is equal to the difference of the value of the property being obtained and the cost of obtaining it, or;</a:t>
            </a:r>
          </a:p>
          <a:p>
            <a:pPr marL="0" indent="0">
              <a:buNone/>
            </a:pPr>
            <a:r>
              <a:rPr lang="en-US" sz="2000" dirty="0"/>
              <a:t>								</a:t>
            </a:r>
            <a:r>
              <a:rPr lang="en-US" sz="2000" i="1" dirty="0"/>
              <a:t>NPV = V – P</a:t>
            </a:r>
          </a:p>
          <a:p>
            <a:r>
              <a:rPr lang="en-US" sz="2000" dirty="0"/>
              <a:t>Where V is the value of the property, and P is the price of obtaining it. </a:t>
            </a:r>
          </a:p>
          <a:p>
            <a:r>
              <a:rPr lang="en-US" sz="2000" dirty="0"/>
              <a:t>Net </a:t>
            </a:r>
            <a:r>
              <a:rPr lang="en-US" sz="2000" b="1" dirty="0"/>
              <a:t>Present</a:t>
            </a:r>
            <a:r>
              <a:rPr lang="en-US" sz="2000" dirty="0"/>
              <a:t> Value means we “bring back” the values to one point in time (so-called year 0). </a:t>
            </a:r>
          </a:p>
          <a:p>
            <a:r>
              <a:rPr lang="en-US" sz="2000" dirty="0"/>
              <a:t>Note that year 0 in development is when you exercise your </a:t>
            </a:r>
            <a:r>
              <a:rPr lang="en-US" sz="2000" u="sng" dirty="0"/>
              <a:t>irreversible option to develop the property</a:t>
            </a:r>
            <a:r>
              <a:rPr lang="en-US" sz="2000" dirty="0"/>
              <a:t>!</a:t>
            </a:r>
          </a:p>
          <a:p>
            <a:r>
              <a:rPr lang="en-US" sz="2000" dirty="0"/>
              <a:t>It is assumed that you exactly pay for the value for something, or NPV = 0. </a:t>
            </a:r>
          </a:p>
        </p:txBody>
      </p:sp>
    </p:spTree>
    <p:extLst>
      <p:ext uri="{BB962C8B-B14F-4D97-AF65-F5344CB8AC3E}">
        <p14:creationId xmlns:p14="http://schemas.microsoft.com/office/powerpoint/2010/main" val="492125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Basic Idea</a:t>
            </a:r>
          </a:p>
        </p:txBody>
      </p:sp>
      <p:sp>
        <p:nvSpPr>
          <p:cNvPr id="3" name="Content Placeholder 2"/>
          <p:cNvSpPr>
            <a:spLocks noGrp="1"/>
          </p:cNvSpPr>
          <p:nvPr>
            <p:ph idx="1"/>
          </p:nvPr>
        </p:nvSpPr>
        <p:spPr>
          <a:xfrm>
            <a:off x="457200" y="1659037"/>
            <a:ext cx="8229600" cy="5067078"/>
          </a:xfrm>
        </p:spPr>
        <p:txBody>
          <a:bodyPr>
            <a:normAutofit/>
          </a:bodyPr>
          <a:lstStyle/>
          <a:p>
            <a:r>
              <a:rPr lang="en-US" sz="2000" dirty="0"/>
              <a:t>We already did this for stabilized asset.</a:t>
            </a:r>
          </a:p>
          <a:p>
            <a:r>
              <a:rPr lang="en-US" sz="2000" dirty="0"/>
              <a:t>Let’s take a simple example, of a property (let’s call it property A) which has an PBTCF of $900,000 per year (or $75,000 per month) in </a:t>
            </a:r>
            <a:r>
              <a:rPr lang="en-US" sz="2000" u="sng" dirty="0"/>
              <a:t>perpetuity</a:t>
            </a:r>
            <a:r>
              <a:rPr lang="en-US" sz="2000" dirty="0"/>
              <a:t> with a return requirement of 9%. The property is </a:t>
            </a:r>
            <a:r>
              <a:rPr lang="en-US" sz="2000" i="1" dirty="0"/>
              <a:t>perfectly HBU</a:t>
            </a:r>
            <a:r>
              <a:rPr lang="en-US" sz="2000" dirty="0"/>
              <a:t>. </a:t>
            </a:r>
          </a:p>
          <a:p>
            <a:r>
              <a:rPr lang="en-US" sz="2000" i="1" dirty="0">
                <a:solidFill>
                  <a:schemeClr val="accent6"/>
                </a:solidFill>
              </a:rPr>
              <a:t>No</a:t>
            </a:r>
            <a:r>
              <a:rPr lang="en-US" sz="2000" dirty="0">
                <a:solidFill>
                  <a:schemeClr val="accent6"/>
                </a:solidFill>
              </a:rPr>
              <a:t> </a:t>
            </a:r>
            <a:r>
              <a:rPr lang="en-US" sz="2000" i="1" dirty="0">
                <a:solidFill>
                  <a:schemeClr val="accent6"/>
                </a:solidFill>
              </a:rPr>
              <a:t>growth expectation</a:t>
            </a:r>
            <a:r>
              <a:rPr lang="en-US" sz="2000" dirty="0">
                <a:solidFill>
                  <a:schemeClr val="accent6"/>
                </a:solidFill>
              </a:rPr>
              <a:t>.</a:t>
            </a:r>
          </a:p>
          <a:p>
            <a:r>
              <a:rPr lang="en-US" sz="2000" dirty="0"/>
              <a:t>Hence the value (and thus price) is simply;</a:t>
            </a:r>
          </a:p>
          <a:p>
            <a:pPr marL="914400" lvl="2" indent="0">
              <a:buNone/>
            </a:pPr>
            <a:r>
              <a:rPr lang="en-US" sz="2000" dirty="0"/>
              <a:t>			$900,000/0.09 = </a:t>
            </a:r>
            <a:r>
              <a:rPr lang="en-US" sz="2000" dirty="0">
                <a:solidFill>
                  <a:srgbClr val="FF0000"/>
                </a:solidFill>
              </a:rPr>
              <a:t>$10,000,000</a:t>
            </a:r>
          </a:p>
          <a:p>
            <a:r>
              <a:rPr lang="en-US" sz="2000" dirty="0"/>
              <a:t>Say that this property is an office in the Harford area and consists of </a:t>
            </a:r>
            <a:r>
              <a:rPr lang="en-US" sz="2000" b="1" i="1" dirty="0"/>
              <a:t>two</a:t>
            </a:r>
            <a:r>
              <a:rPr lang="en-US" sz="2000" i="1" dirty="0"/>
              <a:t> </a:t>
            </a:r>
            <a:r>
              <a:rPr lang="en-US" sz="2000" dirty="0"/>
              <a:t>separate towers, each valued at $5M (as they are similar).</a:t>
            </a:r>
          </a:p>
          <a:p>
            <a:r>
              <a:rPr lang="en-US" sz="2000" dirty="0"/>
              <a:t>Now – say – that there is a piece of </a:t>
            </a:r>
            <a:r>
              <a:rPr lang="en-US" sz="2000" u="sng" dirty="0"/>
              <a:t>vacant land</a:t>
            </a:r>
            <a:r>
              <a:rPr lang="en-US" sz="2000" dirty="0"/>
              <a:t> on the other side of the road of property A. Let’s call it property B.</a:t>
            </a:r>
          </a:p>
          <a:p>
            <a:r>
              <a:rPr lang="en-US" sz="2000" dirty="0"/>
              <a:t>The HBU of property B is exactly (same FAR / same property type) the same as that of property A.</a:t>
            </a:r>
          </a:p>
        </p:txBody>
      </p:sp>
    </p:spTree>
    <p:extLst>
      <p:ext uri="{BB962C8B-B14F-4D97-AF65-F5344CB8AC3E}">
        <p14:creationId xmlns:p14="http://schemas.microsoft.com/office/powerpoint/2010/main" val="3355588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Basic Idea</a:t>
            </a:r>
          </a:p>
        </p:txBody>
      </p:sp>
      <p:sp>
        <p:nvSpPr>
          <p:cNvPr id="3" name="Content Placeholder 2"/>
          <p:cNvSpPr>
            <a:spLocks noGrp="1"/>
          </p:cNvSpPr>
          <p:nvPr>
            <p:ph idx="1"/>
          </p:nvPr>
        </p:nvSpPr>
        <p:spPr/>
        <p:txBody>
          <a:bodyPr>
            <a:normAutofit lnSpcReduction="10000"/>
          </a:bodyPr>
          <a:lstStyle/>
          <a:p>
            <a:r>
              <a:rPr lang="en-US" sz="2000" dirty="0"/>
              <a:t>To built property B (which will exactly the same as property A) will take us 1 year to built. The cost;</a:t>
            </a:r>
          </a:p>
          <a:p>
            <a:pPr lvl="1"/>
            <a:r>
              <a:rPr lang="en-US" sz="2000" dirty="0"/>
              <a:t>$1.5M in month 3.</a:t>
            </a:r>
          </a:p>
          <a:p>
            <a:pPr lvl="1"/>
            <a:r>
              <a:rPr lang="en-US" sz="2000" dirty="0"/>
              <a:t>$1.5M in month 6.</a:t>
            </a:r>
          </a:p>
          <a:p>
            <a:pPr lvl="1"/>
            <a:r>
              <a:rPr lang="en-US" sz="2000" dirty="0"/>
              <a:t>$1.5M in month 9.</a:t>
            </a:r>
          </a:p>
          <a:p>
            <a:pPr lvl="1"/>
            <a:r>
              <a:rPr lang="en-US" sz="2000" dirty="0"/>
              <a:t>$1.5M in month 12.</a:t>
            </a:r>
          </a:p>
          <a:p>
            <a:r>
              <a:rPr lang="en-US" sz="2000" dirty="0"/>
              <a:t>Thus totaling of $6M spread out over one year.</a:t>
            </a:r>
          </a:p>
          <a:p>
            <a:r>
              <a:rPr lang="en-US" sz="2000" dirty="0"/>
              <a:t>At month 6, tower 1 is done and the second tower is finished at month 12.</a:t>
            </a:r>
          </a:p>
          <a:p>
            <a:r>
              <a:rPr lang="en-US" sz="2000" dirty="0"/>
              <a:t>Note that both towers are similar and are thus expected to be worth $5M each.</a:t>
            </a:r>
          </a:p>
          <a:p>
            <a:r>
              <a:rPr lang="en-US" sz="2000" dirty="0"/>
              <a:t>Again, year 0 is when we made the irreversible decision to built this property B. </a:t>
            </a:r>
          </a:p>
        </p:txBody>
      </p:sp>
    </p:spTree>
    <p:extLst>
      <p:ext uri="{BB962C8B-B14F-4D97-AF65-F5344CB8AC3E}">
        <p14:creationId xmlns:p14="http://schemas.microsoft.com/office/powerpoint/2010/main" val="66081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Basic Idea</a:t>
            </a:r>
          </a:p>
        </p:txBody>
      </p:sp>
      <p:sp>
        <p:nvSpPr>
          <p:cNvPr id="3" name="Content Placeholder 2"/>
          <p:cNvSpPr>
            <a:spLocks noGrp="1"/>
          </p:cNvSpPr>
          <p:nvPr>
            <p:ph idx="1"/>
          </p:nvPr>
        </p:nvSpPr>
        <p:spPr/>
        <p:txBody>
          <a:bodyPr>
            <a:normAutofit lnSpcReduction="10000"/>
          </a:bodyPr>
          <a:lstStyle/>
          <a:p>
            <a:r>
              <a:rPr lang="en-US" sz="2000" dirty="0"/>
              <a:t>This type of </a:t>
            </a:r>
            <a:r>
              <a:rPr lang="en-US" sz="2000" dirty="0" err="1"/>
              <a:t>multibuilding</a:t>
            </a:r>
            <a:r>
              <a:rPr lang="en-US" sz="2000" dirty="0"/>
              <a:t> development we call </a:t>
            </a:r>
            <a:r>
              <a:rPr lang="en-US" sz="2000" b="1" dirty="0">
                <a:solidFill>
                  <a:schemeClr val="accent1"/>
                </a:solidFill>
              </a:rPr>
              <a:t>parallel</a:t>
            </a:r>
            <a:r>
              <a:rPr lang="en-US" sz="2000" dirty="0"/>
              <a:t>.</a:t>
            </a:r>
          </a:p>
          <a:p>
            <a:r>
              <a:rPr lang="en-US" sz="2000" dirty="0"/>
              <a:t>The building are completely independent of each other, and can be build separately or simultaneously. </a:t>
            </a:r>
          </a:p>
          <a:p>
            <a:r>
              <a:rPr lang="en-US" sz="2000" dirty="0"/>
              <a:t>You can value the land by simple-call options on each of the properties.</a:t>
            </a:r>
          </a:p>
          <a:p>
            <a:endParaRPr lang="en-US" sz="2000" dirty="0"/>
          </a:p>
          <a:p>
            <a:r>
              <a:rPr lang="en-US" sz="2000" dirty="0"/>
              <a:t>This is different from </a:t>
            </a:r>
            <a:r>
              <a:rPr lang="en-US" sz="2000" b="1" dirty="0">
                <a:solidFill>
                  <a:schemeClr val="accent1"/>
                </a:solidFill>
              </a:rPr>
              <a:t>sequential</a:t>
            </a:r>
            <a:r>
              <a:rPr lang="en-US" sz="2000" dirty="0"/>
              <a:t> development.</a:t>
            </a:r>
          </a:p>
          <a:p>
            <a:r>
              <a:rPr lang="en-US" sz="2000" dirty="0"/>
              <a:t>In this case you cannot start one phase before finishing the preceding phase. </a:t>
            </a:r>
          </a:p>
          <a:p>
            <a:r>
              <a:rPr lang="en-US" sz="2000" dirty="0"/>
              <a:t>This more complex to price, and is out of the scope of this lecture series. You would have to model a series of </a:t>
            </a:r>
            <a:r>
              <a:rPr lang="en-US" sz="2000" u="sng" dirty="0"/>
              <a:t>compound options</a:t>
            </a:r>
            <a:r>
              <a:rPr lang="en-US" sz="2000" dirty="0"/>
              <a:t>.</a:t>
            </a:r>
          </a:p>
          <a:p>
            <a:endParaRPr lang="en-US" sz="2000" dirty="0"/>
          </a:p>
          <a:p>
            <a:r>
              <a:rPr lang="en-US" sz="2000" dirty="0"/>
              <a:t>However, we are already at year 0, so do not think too much about option values anyways!</a:t>
            </a:r>
          </a:p>
        </p:txBody>
      </p:sp>
    </p:spTree>
    <p:extLst>
      <p:ext uri="{BB962C8B-B14F-4D97-AF65-F5344CB8AC3E}">
        <p14:creationId xmlns:p14="http://schemas.microsoft.com/office/powerpoint/2010/main" val="404428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Cash flows</a:t>
            </a:r>
          </a:p>
        </p:txBody>
      </p:sp>
      <p:sp>
        <p:nvSpPr>
          <p:cNvPr id="3" name="Content Placeholder 2"/>
          <p:cNvSpPr>
            <a:spLocks noGrp="1"/>
          </p:cNvSpPr>
          <p:nvPr>
            <p:ph idx="1"/>
          </p:nvPr>
        </p:nvSpPr>
        <p:spPr/>
        <p:txBody>
          <a:bodyPr>
            <a:normAutofit/>
          </a:bodyPr>
          <a:lstStyle/>
          <a:p>
            <a:r>
              <a:rPr lang="en-US" sz="2000" dirty="0"/>
              <a:t>Note that every tower generates $450,000 per year, or </a:t>
            </a:r>
            <a:r>
              <a:rPr lang="en-US" sz="2000" dirty="0">
                <a:highlight>
                  <a:srgbClr val="FFFF00"/>
                </a:highlight>
              </a:rPr>
              <a:t>$37,500</a:t>
            </a:r>
            <a:r>
              <a:rPr lang="en-US" sz="2000" dirty="0"/>
              <a:t> </a:t>
            </a:r>
            <a:r>
              <a:rPr lang="en-US" sz="2000" dirty="0">
                <a:highlight>
                  <a:srgbClr val="FFFF00"/>
                </a:highlight>
              </a:rPr>
              <a:t>per month per building</a:t>
            </a:r>
            <a:r>
              <a:rPr lang="en-US" sz="2000" dirty="0"/>
              <a:t>. Also note that with developments we typically talk in </a:t>
            </a:r>
            <a:r>
              <a:rPr lang="en-US" sz="2000" u="sng" dirty="0"/>
              <a:t>months</a:t>
            </a:r>
            <a:r>
              <a:rPr lang="en-US" sz="2000" dirty="0"/>
              <a:t>, as timing becomes very important.</a:t>
            </a:r>
          </a:p>
          <a:p>
            <a:r>
              <a:rPr lang="en-US" sz="2000" dirty="0"/>
              <a:t>As we now know, the value of the land is the price that you can pay for the land if the project is zero NPV, where the project is HBU.</a:t>
            </a:r>
          </a:p>
          <a:p>
            <a:r>
              <a:rPr lang="en-US" sz="2000" dirty="0"/>
              <a:t>We are now going to predict the cash flows, both on the </a:t>
            </a:r>
            <a:r>
              <a:rPr lang="en-US" sz="2000" u="sng" dirty="0"/>
              <a:t>benefit</a:t>
            </a:r>
            <a:r>
              <a:rPr lang="en-US" sz="2000" dirty="0"/>
              <a:t> and </a:t>
            </a:r>
            <a:r>
              <a:rPr lang="en-US" sz="2000" u="sng" dirty="0"/>
              <a:t>cost</a:t>
            </a:r>
            <a:r>
              <a:rPr lang="en-US" sz="2000" dirty="0"/>
              <a:t> side, which will enable us to calculate the land value.</a:t>
            </a:r>
          </a:p>
          <a:p>
            <a:r>
              <a:rPr lang="en-US" sz="2000" dirty="0"/>
              <a:t>The construction costs are typically denoted </a:t>
            </a:r>
            <a:r>
              <a:rPr lang="en-US" sz="2000" i="1" dirty="0"/>
              <a:t>K</a:t>
            </a:r>
            <a:r>
              <a:rPr lang="en-US" sz="2000" dirty="0"/>
              <a:t>.</a:t>
            </a:r>
          </a:p>
          <a:p>
            <a:endParaRPr lang="en-US" sz="2000" dirty="0"/>
          </a:p>
        </p:txBody>
      </p:sp>
    </p:spTree>
    <p:extLst>
      <p:ext uri="{BB962C8B-B14F-4D97-AF65-F5344CB8AC3E}">
        <p14:creationId xmlns:p14="http://schemas.microsoft.com/office/powerpoint/2010/main" val="1228168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Benefit Side (V)</a:t>
            </a:r>
          </a:p>
        </p:txBody>
      </p:sp>
      <p:sp>
        <p:nvSpPr>
          <p:cNvPr id="3" name="Content Placeholder 2"/>
          <p:cNvSpPr>
            <a:spLocks noGrp="1"/>
          </p:cNvSpPr>
          <p:nvPr>
            <p:ph idx="1"/>
          </p:nvPr>
        </p:nvSpPr>
        <p:spPr/>
        <p:txBody>
          <a:bodyPr>
            <a:normAutofit/>
          </a:bodyPr>
          <a:lstStyle/>
          <a:p>
            <a:r>
              <a:rPr lang="en-US" sz="2000" dirty="0"/>
              <a:t>Given that property B is the </a:t>
            </a:r>
            <a:r>
              <a:rPr lang="en-US" sz="2000" i="1" dirty="0"/>
              <a:t>same</a:t>
            </a:r>
            <a:r>
              <a:rPr lang="en-US" sz="2000" dirty="0"/>
              <a:t> as property A, we can also use the same discount rate.</a:t>
            </a:r>
          </a:p>
          <a:p>
            <a:r>
              <a:rPr lang="en-US" sz="2000" dirty="0"/>
              <a:t>This is 9% per year, or 0.75% (0.0075) per month.</a:t>
            </a:r>
          </a:p>
          <a:p>
            <a:r>
              <a:rPr lang="en-US" sz="2000" dirty="0"/>
              <a:t>We can compute the value now in two different ways – depending on what we want to do with the property – which will render similar results.</a:t>
            </a:r>
          </a:p>
          <a:p>
            <a:r>
              <a:rPr lang="en-US" sz="2000" dirty="0"/>
              <a:t>We can either;</a:t>
            </a:r>
          </a:p>
          <a:p>
            <a:pPr lvl="1"/>
            <a:r>
              <a:rPr lang="en-US" sz="2000" b="1" dirty="0"/>
              <a:t>Option 1: </a:t>
            </a:r>
            <a:r>
              <a:rPr lang="en-US" sz="2000" dirty="0"/>
              <a:t>Sell the towers whenever they are done. So, tower #1 at month 6, and tower #2 at month 12.</a:t>
            </a:r>
          </a:p>
          <a:p>
            <a:pPr lvl="1"/>
            <a:r>
              <a:rPr lang="en-US" sz="2000" b="1" dirty="0"/>
              <a:t>Option 2: </a:t>
            </a:r>
            <a:r>
              <a:rPr lang="en-US" sz="2000" dirty="0"/>
              <a:t>Keep tower #1 until month 12 (but enjoy the cash flows in the meantime) and then sell both at once.</a:t>
            </a:r>
          </a:p>
          <a:p>
            <a:endParaRPr lang="en-US" sz="2000" dirty="0"/>
          </a:p>
          <a:p>
            <a:endParaRPr lang="en-US" sz="2000" dirty="0"/>
          </a:p>
        </p:txBody>
      </p:sp>
    </p:spTree>
    <p:extLst>
      <p:ext uri="{BB962C8B-B14F-4D97-AF65-F5344CB8AC3E}">
        <p14:creationId xmlns:p14="http://schemas.microsoft.com/office/powerpoint/2010/main" val="4037514284"/>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0">
          <a:solidFill>
            <a:srgbClr val="FF0000"/>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8FBC3786A20F74EBDCD1DE73D670AFC" ma:contentTypeVersion="16" ma:contentTypeDescription="Create a new document." ma:contentTypeScope="" ma:versionID="86f83a5fff14e63bb7311ffc4cc8bc26">
  <xsd:schema xmlns:xsd="http://www.w3.org/2001/XMLSchema" xmlns:xs="http://www.w3.org/2001/XMLSchema" xmlns:p="http://schemas.microsoft.com/office/2006/metadata/properties" xmlns:ns1="http://schemas.microsoft.com/sharepoint/v3" xmlns:ns3="a3c0497b-b22a-4668-953c-7c3b7a1edcf3" xmlns:ns4="c88b06c0-e9c9-48fb-a844-b983f13dfb9b" targetNamespace="http://schemas.microsoft.com/office/2006/metadata/properties" ma:root="true" ma:fieldsID="4ed8ff465b13cc9aee87b6617836eda1" ns1:_="" ns3:_="" ns4:_="">
    <xsd:import namespace="http://schemas.microsoft.com/sharepoint/v3"/>
    <xsd:import namespace="a3c0497b-b22a-4668-953c-7c3b7a1edcf3"/>
    <xsd:import namespace="c88b06c0-e9c9-48fb-a844-b983f13dfb9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c0497b-b22a-4668-953c-7c3b7a1edc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8b06c0-e9c9-48fb-a844-b983f13dfb9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purl.org/dc/elements/1.1/"/>
    <ds:schemaRef ds:uri="http://schemas.microsoft.com/office/2006/metadata/properties"/>
    <ds:schemaRef ds:uri="a3c0497b-b22a-4668-953c-7c3b7a1edcf3"/>
    <ds:schemaRef ds:uri="http://schemas.microsoft.com/sharepoint/v3"/>
    <ds:schemaRef ds:uri="http://purl.org/dc/terms/"/>
    <ds:schemaRef ds:uri="c88b06c0-e9c9-48fb-a844-b983f13dfb9b"/>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BF899134-59BE-442B-9A79-B6A97EFEC1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c0497b-b22a-4668-953c-7c3b7a1edcf3"/>
    <ds:schemaRef ds:uri="c88b06c0-e9c9-48fb-a844-b983f13df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901</TotalTime>
  <Words>2403</Words>
  <Application>Microsoft Office PowerPoint</Application>
  <PresentationFormat>On-screen Show (4:3)</PresentationFormat>
  <Paragraphs>163</Paragraphs>
  <Slides>22</Slides>
  <Notes>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22</vt:i4>
      </vt:variant>
    </vt:vector>
  </HeadingPairs>
  <TitlesOfParts>
    <vt:vector size="28" baseType="lpstr">
      <vt:lpstr>Arial</vt:lpstr>
      <vt:lpstr>Calibri</vt:lpstr>
      <vt:lpstr>Cambria Math</vt:lpstr>
      <vt:lpstr>blue-oakleaf-standard-template</vt:lpstr>
      <vt:lpstr>1_Custom Design</vt:lpstr>
      <vt:lpstr>Custom Design</vt:lpstr>
      <vt:lpstr>PowerPoint Presentation</vt:lpstr>
      <vt:lpstr>1 Introduction</vt:lpstr>
      <vt:lpstr>2 Features of Developments</vt:lpstr>
      <vt:lpstr>2 The Basic Idea</vt:lpstr>
      <vt:lpstr>2 The Basic Idea</vt:lpstr>
      <vt:lpstr>2 The Basic Idea</vt:lpstr>
      <vt:lpstr>2 The Basic Idea</vt:lpstr>
      <vt:lpstr>2 The Cash flows</vt:lpstr>
      <vt:lpstr>2 Benefit Side (V)</vt:lpstr>
      <vt:lpstr>2 Benefit Side (V)</vt:lpstr>
      <vt:lpstr>3 Cost Side (K)</vt:lpstr>
      <vt:lpstr>3 Cost Side (K)</vt:lpstr>
      <vt:lpstr>3 Cost Side (K)</vt:lpstr>
      <vt:lpstr>3 Cost Side (K)</vt:lpstr>
      <vt:lpstr>3 Land Cost</vt:lpstr>
      <vt:lpstr>3 Operational Leverage</vt:lpstr>
      <vt:lpstr>3 Operational Leverage</vt:lpstr>
      <vt:lpstr>3 Operational Leverage</vt:lpstr>
      <vt:lpstr>3 Operational Leverage</vt:lpstr>
      <vt:lpstr>3 Control over Operational Leverage</vt:lpstr>
      <vt:lpstr>3 Control over Operational Leverage</vt:lpstr>
      <vt:lpstr>3 Control over Operational Leverage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 De Minne, Alex</dc:creator>
  <cp:lastModifiedBy>Norman Miller</cp:lastModifiedBy>
  <cp:revision>87</cp:revision>
  <dcterms:created xsi:type="dcterms:W3CDTF">2019-12-28T20:55:19Z</dcterms:created>
  <dcterms:modified xsi:type="dcterms:W3CDTF">2025-06-09T15:52:53Z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0x01010098FBC3786A20F74EBDCD1DE73D670AFC</vt:lpwstr>
  </property>
</Properties>
</file>