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41"/>
  </p:notesMasterIdLst>
  <p:handoutMasterIdLst>
    <p:handoutMasterId r:id="rId42"/>
  </p:handoutMasterIdLst>
  <p:sldIdLst>
    <p:sldId id="259" r:id="rId7"/>
    <p:sldId id="296" r:id="rId8"/>
    <p:sldId id="260" r:id="rId9"/>
    <p:sldId id="278" r:id="rId10"/>
    <p:sldId id="266" r:id="rId11"/>
    <p:sldId id="267" r:id="rId12"/>
    <p:sldId id="261" r:id="rId13"/>
    <p:sldId id="263" r:id="rId14"/>
    <p:sldId id="295" r:id="rId15"/>
    <p:sldId id="264" r:id="rId16"/>
    <p:sldId id="290" r:id="rId17"/>
    <p:sldId id="285" r:id="rId18"/>
    <p:sldId id="286" r:id="rId19"/>
    <p:sldId id="288" r:id="rId20"/>
    <p:sldId id="297" r:id="rId21"/>
    <p:sldId id="268" r:id="rId22"/>
    <p:sldId id="279" r:id="rId23"/>
    <p:sldId id="280" r:id="rId24"/>
    <p:sldId id="294" r:id="rId25"/>
    <p:sldId id="269" r:id="rId26"/>
    <p:sldId id="270" r:id="rId27"/>
    <p:sldId id="291" r:id="rId28"/>
    <p:sldId id="292" r:id="rId29"/>
    <p:sldId id="293" r:id="rId30"/>
    <p:sldId id="271" r:id="rId31"/>
    <p:sldId id="272" r:id="rId32"/>
    <p:sldId id="273" r:id="rId33"/>
    <p:sldId id="274" r:id="rId34"/>
    <p:sldId id="275" r:id="rId35"/>
    <p:sldId id="281" r:id="rId36"/>
    <p:sldId id="282" r:id="rId37"/>
    <p:sldId id="283" r:id="rId38"/>
    <p:sldId id="284" r:id="rId39"/>
    <p:sldId id="277"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handoutMaster" Target="handoutMasters/handoutMaster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tableStyles" Target="tableStyles.xml"/><Relationship Id="rId20" Type="http://schemas.openxmlformats.org/officeDocument/2006/relationships/slide" Target="slides/slide14.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5</a:t>
            </a:fld>
            <a:endParaRPr lang="en-US"/>
          </a:p>
        </p:txBody>
      </p:sp>
    </p:spTree>
    <p:extLst>
      <p:ext uri="{BB962C8B-B14F-4D97-AF65-F5344CB8AC3E}">
        <p14:creationId xmlns:p14="http://schemas.microsoft.com/office/powerpoint/2010/main" val="3578994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IMPORTANT</a:t>
            </a:r>
            <a:r>
              <a:rPr lang="en-US" baseline="0" dirty="0"/>
              <a:t> NOTE: you could have purchased the land earlier, however, you also can sell it in the mean time, meaning the investment is zero up to that point. Only when you start construction, is the land irreversibly conjoined with the development project. Land optioning means you bargain a option to buy the land at a certain date for a specific price, so you have the time to finish the permits, testing the soil etc.</a:t>
            </a:r>
            <a:endParaRPr lang="en-US" dirty="0"/>
          </a:p>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6</a:t>
            </a:fld>
            <a:endParaRPr lang="en-US"/>
          </a:p>
        </p:txBody>
      </p:sp>
    </p:spTree>
    <p:extLst>
      <p:ext uri="{BB962C8B-B14F-4D97-AF65-F5344CB8AC3E}">
        <p14:creationId xmlns:p14="http://schemas.microsoft.com/office/powerpoint/2010/main" val="1510505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going to be our main focus.</a:t>
            </a:r>
            <a:r>
              <a:rPr lang="en-US" baseline="0" dirty="0"/>
              <a:t> The second is very different for every developer, and thus difficult to generalize. Also, the first is just more interesting and fun…</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8</a:t>
            </a:fld>
            <a:endParaRPr lang="en-US"/>
          </a:p>
        </p:txBody>
      </p:sp>
    </p:spTree>
    <p:extLst>
      <p:ext uri="{BB962C8B-B14F-4D97-AF65-F5344CB8AC3E}">
        <p14:creationId xmlns:p14="http://schemas.microsoft.com/office/powerpoint/2010/main" val="2548110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going to be our main focus.</a:t>
            </a:r>
            <a:r>
              <a:rPr lang="en-US" baseline="0" dirty="0"/>
              <a:t> The second is very different for every developer, and thus difficult to generalize. Also, the first is just more interesting and fun…</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10</a:t>
            </a:fld>
            <a:endParaRPr lang="en-US"/>
          </a:p>
        </p:txBody>
      </p:sp>
    </p:spTree>
    <p:extLst>
      <p:ext uri="{BB962C8B-B14F-4D97-AF65-F5344CB8AC3E}">
        <p14:creationId xmlns:p14="http://schemas.microsoft.com/office/powerpoint/2010/main" val="1015501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17</a:t>
            </a:fld>
            <a:endParaRPr lang="en-US"/>
          </a:p>
        </p:txBody>
      </p:sp>
    </p:spTree>
    <p:extLst>
      <p:ext uri="{BB962C8B-B14F-4D97-AF65-F5344CB8AC3E}">
        <p14:creationId xmlns:p14="http://schemas.microsoft.com/office/powerpoint/2010/main" val="1541613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18</a:t>
            </a:fld>
            <a:endParaRPr lang="en-US"/>
          </a:p>
        </p:txBody>
      </p:sp>
    </p:spTree>
    <p:extLst>
      <p:ext uri="{BB962C8B-B14F-4D97-AF65-F5344CB8AC3E}">
        <p14:creationId xmlns:p14="http://schemas.microsoft.com/office/powerpoint/2010/main" val="341287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20</a:t>
            </a:fld>
            <a:endParaRPr lang="en-US"/>
          </a:p>
        </p:txBody>
      </p:sp>
    </p:spTree>
    <p:extLst>
      <p:ext uri="{BB962C8B-B14F-4D97-AF65-F5344CB8AC3E}">
        <p14:creationId xmlns:p14="http://schemas.microsoft.com/office/powerpoint/2010/main" val="3290573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25</a:t>
            </a:fld>
            <a:endParaRPr lang="en-US"/>
          </a:p>
        </p:txBody>
      </p:sp>
    </p:spTree>
    <p:extLst>
      <p:ext uri="{BB962C8B-B14F-4D97-AF65-F5344CB8AC3E}">
        <p14:creationId xmlns:p14="http://schemas.microsoft.com/office/powerpoint/2010/main" val="25556718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27</a:t>
            </a:fld>
            <a:endParaRPr lang="en-US"/>
          </a:p>
        </p:txBody>
      </p:sp>
    </p:spTree>
    <p:extLst>
      <p:ext uri="{BB962C8B-B14F-4D97-AF65-F5344CB8AC3E}">
        <p14:creationId xmlns:p14="http://schemas.microsoft.com/office/powerpoint/2010/main" val="732305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Investing in (Re)Development</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Development Process</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1400">
                <a:solidFill>
                  <a:schemeClr val="bg1">
                    <a:lumMod val="75000"/>
                  </a:schemeClr>
                </a:solidFill>
              </a:rPr>
              <a:t>April, </a:t>
            </a:r>
            <a:r>
              <a:rPr lang="en-US" sz="1400" dirty="0">
                <a:solidFill>
                  <a:schemeClr val="bg1">
                    <a:lumMod val="75000"/>
                  </a:schemeClr>
                </a:solidFill>
              </a:rPr>
              <a:t>2025</a:t>
            </a:r>
            <a:endParaRPr lang="en-US" sz="1400" dirty="0">
              <a:solidFill>
                <a:srgbClr val="FF0000"/>
              </a:solidFill>
            </a:endParaRPr>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Site looking for a use</a:t>
            </a:r>
          </a:p>
        </p:txBody>
      </p:sp>
      <p:sp>
        <p:nvSpPr>
          <p:cNvPr id="3" name="Content Placeholder 2"/>
          <p:cNvSpPr>
            <a:spLocks noGrp="1"/>
          </p:cNvSpPr>
          <p:nvPr>
            <p:ph idx="1"/>
          </p:nvPr>
        </p:nvSpPr>
        <p:spPr/>
        <p:txBody>
          <a:bodyPr>
            <a:normAutofit/>
          </a:bodyPr>
          <a:lstStyle/>
          <a:p>
            <a:r>
              <a:rPr lang="en-US" sz="2000" dirty="0"/>
              <a:t>Development will cycle through analysis from at least four different disciplinary perspectives;</a:t>
            </a:r>
          </a:p>
          <a:p>
            <a:pPr lvl="1"/>
            <a:r>
              <a:rPr lang="en-US" sz="2000" b="1" dirty="0"/>
              <a:t>Urban economics. </a:t>
            </a:r>
            <a:r>
              <a:rPr lang="en-US" sz="2000" dirty="0"/>
              <a:t>Knowing the real estate space market.</a:t>
            </a:r>
          </a:p>
          <a:p>
            <a:pPr lvl="1"/>
            <a:r>
              <a:rPr lang="en-US" sz="2000" b="1" dirty="0"/>
              <a:t>Architectural/engineering. </a:t>
            </a:r>
            <a:r>
              <a:rPr lang="en-US" sz="2000" dirty="0"/>
              <a:t>Physical analysis.</a:t>
            </a:r>
          </a:p>
          <a:p>
            <a:pPr lvl="1"/>
            <a:r>
              <a:rPr lang="en-US" sz="2000" b="1" dirty="0"/>
              <a:t>Legal/political</a:t>
            </a:r>
            <a:r>
              <a:rPr lang="en-US" sz="2000" dirty="0"/>
              <a:t>. Think of zoning restrictions, etc.</a:t>
            </a:r>
          </a:p>
          <a:p>
            <a:pPr lvl="1"/>
            <a:r>
              <a:rPr lang="en-US" sz="2000" b="1" dirty="0"/>
              <a:t>Financial economics.</a:t>
            </a:r>
            <a:r>
              <a:rPr lang="en-US" sz="2000" dirty="0"/>
              <a:t> Knowing the real estate asset market, and the borrowing market.</a:t>
            </a:r>
          </a:p>
          <a:p>
            <a:pPr lvl="1"/>
            <a:endParaRPr lang="en-US" sz="2000" dirty="0"/>
          </a:p>
          <a:p>
            <a:r>
              <a:rPr lang="en-US" sz="2000" dirty="0"/>
              <a:t>Obviously, our focus is on the feasibility of developments. However, development is very tricky and needs input from multiple disciplines, and one good entrepreneur to put it all together!</a:t>
            </a:r>
          </a:p>
        </p:txBody>
      </p:sp>
    </p:spTree>
    <p:extLst>
      <p:ext uri="{BB962C8B-B14F-4D97-AF65-F5344CB8AC3E}">
        <p14:creationId xmlns:p14="http://schemas.microsoft.com/office/powerpoint/2010/main" val="2928511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0C44-70EA-D865-39DF-C59E49F3A72D}"/>
              </a:ext>
            </a:extLst>
          </p:cNvPr>
          <p:cNvSpPr>
            <a:spLocks noGrp="1"/>
          </p:cNvSpPr>
          <p:nvPr>
            <p:ph type="title"/>
          </p:nvPr>
        </p:nvSpPr>
        <p:spPr/>
        <p:txBody>
          <a:bodyPr/>
          <a:lstStyle/>
          <a:p>
            <a:r>
              <a:rPr lang="en-US" dirty="0"/>
              <a:t>Site looking for a use</a:t>
            </a:r>
          </a:p>
        </p:txBody>
      </p:sp>
      <p:sp>
        <p:nvSpPr>
          <p:cNvPr id="7" name="Content Placeholder 2">
            <a:extLst>
              <a:ext uri="{FF2B5EF4-FFF2-40B4-BE49-F238E27FC236}">
                <a16:creationId xmlns:a16="http://schemas.microsoft.com/office/drawing/2014/main" id="{32CE00BA-91DD-263D-8813-9F0931CE1F1A}"/>
              </a:ext>
            </a:extLst>
          </p:cNvPr>
          <p:cNvSpPr>
            <a:spLocks noGrp="1"/>
          </p:cNvSpPr>
          <p:nvPr>
            <p:ph idx="1"/>
          </p:nvPr>
        </p:nvSpPr>
        <p:spPr>
          <a:xfrm>
            <a:off x="457200" y="1659037"/>
            <a:ext cx="8229600" cy="5043604"/>
          </a:xfrm>
        </p:spPr>
        <p:txBody>
          <a:bodyPr>
            <a:normAutofit/>
          </a:bodyPr>
          <a:lstStyle/>
          <a:p>
            <a:pPr marL="0" indent="0">
              <a:buNone/>
            </a:pPr>
            <a:r>
              <a:rPr lang="en-US" sz="2000" b="1" dirty="0">
                <a:solidFill>
                  <a:schemeClr val="tx2">
                    <a:lumMod val="60000"/>
                    <a:lumOff val="40000"/>
                  </a:schemeClr>
                </a:solidFill>
              </a:rPr>
              <a:t>General flow:</a:t>
            </a:r>
          </a:p>
          <a:p>
            <a:r>
              <a:rPr lang="en-US" sz="2000" dirty="0"/>
              <a:t>Find the Highest and Best Use of a plot of land.</a:t>
            </a:r>
          </a:p>
          <a:p>
            <a:r>
              <a:rPr lang="en-US" sz="2000" dirty="0"/>
              <a:t>Make a d</a:t>
            </a:r>
            <a:r>
              <a:rPr lang="en-US" dirty="0"/>
              <a:t>esign and get all necessary permits.</a:t>
            </a:r>
            <a:endParaRPr lang="en-US" sz="2000" dirty="0"/>
          </a:p>
          <a:p>
            <a:r>
              <a:rPr lang="en-US" sz="2000" dirty="0"/>
              <a:t>We are going to discuss;</a:t>
            </a:r>
          </a:p>
          <a:p>
            <a:pPr lvl="1"/>
            <a:r>
              <a:rPr lang="en-US" sz="2000" dirty="0"/>
              <a:t>The cost-side. Known as the </a:t>
            </a:r>
            <a:r>
              <a:rPr lang="en-US" sz="2000" b="1" dirty="0"/>
              <a:t>construction and absorption budget</a:t>
            </a:r>
            <a:r>
              <a:rPr lang="en-US" sz="2000" dirty="0"/>
              <a:t>.</a:t>
            </a:r>
          </a:p>
          <a:p>
            <a:pPr lvl="1"/>
            <a:r>
              <a:rPr lang="en-US" sz="2000" dirty="0"/>
              <a:t>The benefit-side. Also known as the </a:t>
            </a:r>
            <a:r>
              <a:rPr lang="en-US" sz="2000" b="1" dirty="0"/>
              <a:t>operating budget</a:t>
            </a:r>
            <a:r>
              <a:rPr lang="en-US" sz="2000" dirty="0"/>
              <a:t>.</a:t>
            </a:r>
            <a:endParaRPr lang="en-US" dirty="0"/>
          </a:p>
          <a:p>
            <a:r>
              <a:rPr lang="en-US" dirty="0"/>
              <a:t>In order to know how much the property will sell for, you will need to do a DCF of the finished property! </a:t>
            </a:r>
          </a:p>
          <a:p>
            <a:pPr lvl="1"/>
            <a:r>
              <a:rPr lang="en-US" dirty="0"/>
              <a:t>However, it will only be finished in a year or two. What to do?</a:t>
            </a:r>
          </a:p>
          <a:p>
            <a:r>
              <a:rPr lang="en-US" dirty="0"/>
              <a:t>Purchase (or option) the land (assemble) and find a limited / money partner.</a:t>
            </a:r>
          </a:p>
          <a:p>
            <a:r>
              <a:rPr lang="en-US" dirty="0"/>
              <a:t>Find as many tenants as possible.</a:t>
            </a:r>
          </a:p>
          <a:p>
            <a:pPr lvl="1"/>
            <a:endParaRPr lang="en-US" sz="2000" dirty="0"/>
          </a:p>
        </p:txBody>
      </p:sp>
    </p:spTree>
    <p:extLst>
      <p:ext uri="{BB962C8B-B14F-4D97-AF65-F5344CB8AC3E}">
        <p14:creationId xmlns:p14="http://schemas.microsoft.com/office/powerpoint/2010/main" val="2466297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of Construction</a:t>
            </a:r>
          </a:p>
        </p:txBody>
      </p:sp>
      <p:sp>
        <p:nvSpPr>
          <p:cNvPr id="3" name="Content Placeholder 2"/>
          <p:cNvSpPr>
            <a:spLocks noGrp="1"/>
          </p:cNvSpPr>
          <p:nvPr>
            <p:ph idx="1"/>
          </p:nvPr>
        </p:nvSpPr>
        <p:spPr/>
        <p:txBody>
          <a:bodyPr>
            <a:normAutofit/>
          </a:bodyPr>
          <a:lstStyle/>
          <a:p>
            <a:r>
              <a:rPr lang="en-US" sz="2000" dirty="0"/>
              <a:t>We typically divide construction costs into two subgroups;</a:t>
            </a:r>
          </a:p>
          <a:p>
            <a:pPr lvl="1"/>
            <a:r>
              <a:rPr lang="en-US" sz="2000" b="1" dirty="0">
                <a:solidFill>
                  <a:schemeClr val="tx2">
                    <a:lumMod val="60000"/>
                    <a:lumOff val="40000"/>
                  </a:schemeClr>
                </a:solidFill>
              </a:rPr>
              <a:t>Hard costs. </a:t>
            </a:r>
            <a:r>
              <a:rPr lang="en-US" sz="2000" dirty="0"/>
              <a:t>Direct cost of the physical components of the project, like building materials and labor.</a:t>
            </a:r>
          </a:p>
          <a:p>
            <a:pPr lvl="1"/>
            <a:r>
              <a:rPr lang="en-US" sz="2000" b="1" dirty="0">
                <a:solidFill>
                  <a:schemeClr val="tx2">
                    <a:lumMod val="60000"/>
                    <a:lumOff val="40000"/>
                  </a:schemeClr>
                </a:solidFill>
              </a:rPr>
              <a:t>Soft costs. </a:t>
            </a:r>
            <a:r>
              <a:rPr lang="en-US" sz="2000" dirty="0"/>
              <a:t>Basically, everything else, like design, legal and interest rate on the construction loan. (I.e. financing costs.)</a:t>
            </a:r>
          </a:p>
          <a:p>
            <a:pPr lvl="1"/>
            <a:endParaRPr lang="en-US" sz="2000" dirty="0"/>
          </a:p>
          <a:p>
            <a:r>
              <a:rPr lang="en-US" sz="2000" dirty="0"/>
              <a:t>Where the land acquisition cost or opportunity cost of land is placed depends on who you ask.</a:t>
            </a:r>
          </a:p>
          <a:p>
            <a:pPr lvl="1"/>
            <a:r>
              <a:rPr lang="en-US" sz="2000" dirty="0"/>
              <a:t>It is also sometimes a completely separate item to make it even more confusing… </a:t>
            </a:r>
          </a:p>
          <a:p>
            <a:endParaRPr lang="en-US" sz="2000" dirty="0"/>
          </a:p>
        </p:txBody>
      </p:sp>
    </p:spTree>
    <p:extLst>
      <p:ext uri="{BB962C8B-B14F-4D97-AF65-F5344CB8AC3E}">
        <p14:creationId xmlns:p14="http://schemas.microsoft.com/office/powerpoint/2010/main" val="3936237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A255A-D98F-4728-AB98-596375507368}"/>
              </a:ext>
            </a:extLst>
          </p:cNvPr>
          <p:cNvSpPr>
            <a:spLocks noGrp="1"/>
          </p:cNvSpPr>
          <p:nvPr>
            <p:ph type="title"/>
          </p:nvPr>
        </p:nvSpPr>
        <p:spPr/>
        <p:txBody>
          <a:bodyPr/>
          <a:lstStyle/>
          <a:p>
            <a:r>
              <a:rPr lang="en-US" dirty="0"/>
              <a:t>Cost of Construction</a:t>
            </a:r>
          </a:p>
        </p:txBody>
      </p:sp>
      <p:sp>
        <p:nvSpPr>
          <p:cNvPr id="3" name="Content Placeholder 2">
            <a:extLst>
              <a:ext uri="{FF2B5EF4-FFF2-40B4-BE49-F238E27FC236}">
                <a16:creationId xmlns:a16="http://schemas.microsoft.com/office/drawing/2014/main" id="{2B024A40-1FC8-44B8-8FBA-9FF05452305C}"/>
              </a:ext>
            </a:extLst>
          </p:cNvPr>
          <p:cNvSpPr>
            <a:spLocks noGrp="1"/>
          </p:cNvSpPr>
          <p:nvPr>
            <p:ph sz="half" idx="1"/>
          </p:nvPr>
        </p:nvSpPr>
        <p:spPr/>
        <p:txBody>
          <a:bodyPr>
            <a:normAutofit/>
          </a:bodyPr>
          <a:lstStyle/>
          <a:p>
            <a:pPr marL="0" indent="0">
              <a:buNone/>
            </a:pPr>
            <a:r>
              <a:rPr lang="en-US" b="1" dirty="0">
                <a:solidFill>
                  <a:schemeClr val="tx2">
                    <a:lumMod val="60000"/>
                    <a:lumOff val="40000"/>
                  </a:schemeClr>
                </a:solidFill>
              </a:rPr>
              <a:t>Hard costs</a:t>
            </a:r>
          </a:p>
          <a:p>
            <a:r>
              <a:rPr lang="en-US" dirty="0">
                <a:solidFill>
                  <a:srgbClr val="FF0000"/>
                </a:solidFill>
              </a:rPr>
              <a:t>Land cost*</a:t>
            </a:r>
          </a:p>
          <a:p>
            <a:r>
              <a:rPr lang="en-US" dirty="0"/>
              <a:t>Site preparation costs</a:t>
            </a:r>
          </a:p>
          <a:p>
            <a:r>
              <a:rPr lang="en-US" dirty="0"/>
              <a:t>Permits</a:t>
            </a:r>
          </a:p>
          <a:p>
            <a:r>
              <a:rPr lang="en-US" dirty="0"/>
              <a:t>Contractor fees</a:t>
            </a:r>
          </a:p>
          <a:p>
            <a:r>
              <a:rPr lang="en-US" dirty="0"/>
              <a:t>Management and overhead</a:t>
            </a:r>
          </a:p>
          <a:p>
            <a:r>
              <a:rPr lang="en-US" dirty="0"/>
              <a:t>Materials</a:t>
            </a:r>
          </a:p>
          <a:p>
            <a:r>
              <a:rPr lang="en-US" dirty="0"/>
              <a:t>Labor</a:t>
            </a:r>
          </a:p>
          <a:p>
            <a:r>
              <a:rPr lang="en-US" dirty="0"/>
              <a:t>Equipment rental</a:t>
            </a:r>
          </a:p>
          <a:p>
            <a:r>
              <a:rPr lang="en-US" dirty="0"/>
              <a:t>Tenant finish</a:t>
            </a:r>
          </a:p>
          <a:p>
            <a:r>
              <a:rPr lang="en-US" dirty="0"/>
              <a:t>Developer fee</a:t>
            </a:r>
          </a:p>
        </p:txBody>
      </p:sp>
      <p:sp>
        <p:nvSpPr>
          <p:cNvPr id="4" name="Content Placeholder 3">
            <a:extLst>
              <a:ext uri="{FF2B5EF4-FFF2-40B4-BE49-F238E27FC236}">
                <a16:creationId xmlns:a16="http://schemas.microsoft.com/office/drawing/2014/main" id="{7A63C294-FC2F-49A0-B7D5-EA6958912961}"/>
              </a:ext>
            </a:extLst>
          </p:cNvPr>
          <p:cNvSpPr>
            <a:spLocks noGrp="1"/>
          </p:cNvSpPr>
          <p:nvPr>
            <p:ph sz="half" idx="2"/>
          </p:nvPr>
        </p:nvSpPr>
        <p:spPr/>
        <p:txBody>
          <a:bodyPr>
            <a:normAutofit/>
          </a:bodyPr>
          <a:lstStyle/>
          <a:p>
            <a:r>
              <a:rPr lang="en-US" sz="2000" b="1" dirty="0">
                <a:solidFill>
                  <a:schemeClr val="tx2">
                    <a:lumMod val="60000"/>
                    <a:lumOff val="40000"/>
                  </a:schemeClr>
                </a:solidFill>
              </a:rPr>
              <a:t>Soft costs</a:t>
            </a:r>
          </a:p>
          <a:p>
            <a:pPr marL="342900" indent="-342900">
              <a:buFont typeface="Arial" panose="020B0604020202020204" pitchFamily="34" charset="0"/>
              <a:buChar char="•"/>
            </a:pPr>
            <a:r>
              <a:rPr lang="en-US" sz="2000" dirty="0"/>
              <a:t>Loan fees</a:t>
            </a:r>
          </a:p>
          <a:p>
            <a:pPr marL="342900" indent="-342900">
              <a:buFont typeface="Arial" panose="020B0604020202020204" pitchFamily="34" charset="0"/>
              <a:buChar char="•"/>
            </a:pPr>
            <a:r>
              <a:rPr lang="en-US" sz="2000" dirty="0"/>
              <a:t>Construction interest</a:t>
            </a:r>
          </a:p>
          <a:p>
            <a:pPr marL="342900" indent="-342900">
              <a:buFont typeface="Arial" panose="020B0604020202020204" pitchFamily="34" charset="0"/>
              <a:buChar char="•"/>
            </a:pPr>
            <a:r>
              <a:rPr lang="en-US" sz="2000" dirty="0"/>
              <a:t>Legal fees</a:t>
            </a:r>
          </a:p>
          <a:p>
            <a:pPr marL="342900" indent="-342900">
              <a:buFont typeface="Arial" panose="020B0604020202020204" pitchFamily="34" charset="0"/>
              <a:buChar char="•"/>
            </a:pPr>
            <a:r>
              <a:rPr lang="en-US" sz="2000" dirty="0"/>
              <a:t>Soil testing</a:t>
            </a:r>
          </a:p>
          <a:p>
            <a:pPr marL="342900" indent="-342900">
              <a:buFont typeface="Arial" panose="020B0604020202020204" pitchFamily="34" charset="0"/>
              <a:buChar char="•"/>
            </a:pPr>
            <a:r>
              <a:rPr lang="en-US" sz="2000" dirty="0"/>
              <a:t>Environmental studies</a:t>
            </a:r>
          </a:p>
          <a:p>
            <a:pPr marL="342900" indent="-342900">
              <a:buFont typeface="Arial" panose="020B0604020202020204" pitchFamily="34" charset="0"/>
              <a:buChar char="•"/>
            </a:pPr>
            <a:r>
              <a:rPr lang="en-US" sz="2000" dirty="0"/>
              <a:t>Land planner fees</a:t>
            </a:r>
          </a:p>
          <a:p>
            <a:pPr marL="342900" indent="-342900">
              <a:buFont typeface="Arial" panose="020B0604020202020204" pitchFamily="34" charset="0"/>
              <a:buChar char="•"/>
            </a:pPr>
            <a:r>
              <a:rPr lang="en-US" sz="2000" dirty="0"/>
              <a:t>Architectural fees</a:t>
            </a:r>
          </a:p>
          <a:p>
            <a:pPr marL="342900" indent="-342900">
              <a:buFont typeface="Arial" panose="020B0604020202020204" pitchFamily="34" charset="0"/>
              <a:buChar char="•"/>
            </a:pPr>
            <a:r>
              <a:rPr lang="en-US" sz="2000" dirty="0"/>
              <a:t>Engineering fees</a:t>
            </a:r>
          </a:p>
          <a:p>
            <a:pPr marL="342900" indent="-342900">
              <a:buFont typeface="Arial" panose="020B0604020202020204" pitchFamily="34" charset="0"/>
              <a:buChar char="•"/>
            </a:pPr>
            <a:r>
              <a:rPr lang="en-US" sz="2000" dirty="0"/>
              <a:t>Marketing cost</a:t>
            </a:r>
          </a:p>
          <a:p>
            <a:pPr marL="342900" indent="-342900">
              <a:buFont typeface="Arial" panose="020B0604020202020204" pitchFamily="34" charset="0"/>
              <a:buChar char="•"/>
            </a:pPr>
            <a:r>
              <a:rPr lang="en-US" sz="2000" dirty="0"/>
              <a:t>Leasing commissions</a:t>
            </a:r>
          </a:p>
        </p:txBody>
      </p:sp>
    </p:spTree>
    <p:extLst>
      <p:ext uri="{BB962C8B-B14F-4D97-AF65-F5344CB8AC3E}">
        <p14:creationId xmlns:p14="http://schemas.microsoft.com/office/powerpoint/2010/main" val="1249002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of Construction</a:t>
            </a:r>
          </a:p>
        </p:txBody>
      </p:sp>
      <p:sp>
        <p:nvSpPr>
          <p:cNvPr id="3" name="Content Placeholder 2"/>
          <p:cNvSpPr>
            <a:spLocks noGrp="1"/>
          </p:cNvSpPr>
          <p:nvPr>
            <p:ph idx="1"/>
          </p:nvPr>
        </p:nvSpPr>
        <p:spPr>
          <a:xfrm>
            <a:off x="457200" y="1659037"/>
            <a:ext cx="8229600" cy="5078647"/>
          </a:xfrm>
        </p:spPr>
        <p:txBody>
          <a:bodyPr>
            <a:normAutofit/>
          </a:bodyPr>
          <a:lstStyle/>
          <a:p>
            <a:r>
              <a:rPr lang="en-US" sz="2000" dirty="0"/>
              <a:t>Other than costs associated with constructing the physical asset, there are also so-called </a:t>
            </a:r>
            <a:r>
              <a:rPr lang="en-US" sz="2000" b="1" dirty="0">
                <a:solidFill>
                  <a:schemeClr val="tx2">
                    <a:lumMod val="60000"/>
                    <a:lumOff val="40000"/>
                  </a:schemeClr>
                </a:solidFill>
              </a:rPr>
              <a:t>absorption</a:t>
            </a:r>
            <a:r>
              <a:rPr lang="en-US" sz="2000" dirty="0"/>
              <a:t> or </a:t>
            </a:r>
            <a:r>
              <a:rPr lang="en-US" sz="2000" b="1" dirty="0">
                <a:solidFill>
                  <a:schemeClr val="tx2">
                    <a:lumMod val="60000"/>
                    <a:lumOff val="40000"/>
                  </a:schemeClr>
                </a:solidFill>
              </a:rPr>
              <a:t>lease-up cost </a:t>
            </a:r>
            <a:r>
              <a:rPr lang="en-US" sz="2000" dirty="0"/>
              <a:t>for income producing properties.</a:t>
            </a:r>
          </a:p>
          <a:p>
            <a:pPr lvl="1"/>
            <a:r>
              <a:rPr lang="en-US" sz="2000" dirty="0"/>
              <a:t>This absorption budget is necessary when a project is built at partially </a:t>
            </a:r>
            <a:r>
              <a:rPr lang="en-US" sz="2000" b="1" dirty="0">
                <a:solidFill>
                  <a:schemeClr val="tx2">
                    <a:lumMod val="60000"/>
                    <a:lumOff val="40000"/>
                  </a:schemeClr>
                </a:solidFill>
              </a:rPr>
              <a:t>on spec</a:t>
            </a:r>
            <a:r>
              <a:rPr lang="en-US" sz="2000" dirty="0"/>
              <a:t>. In other words, the property was not pre-leased at the time of the development decision.</a:t>
            </a:r>
          </a:p>
          <a:p>
            <a:endParaRPr lang="en-US" sz="2000" dirty="0"/>
          </a:p>
          <a:p>
            <a:r>
              <a:rPr lang="en-US" sz="2000" dirty="0"/>
              <a:t>You need an absorption budget until at least;</a:t>
            </a:r>
          </a:p>
          <a:p>
            <a:pPr lvl="1"/>
            <a:r>
              <a:rPr lang="en-US" sz="2000" b="1" dirty="0"/>
              <a:t>Property-level;</a:t>
            </a:r>
            <a:r>
              <a:rPr lang="en-US" sz="2000" dirty="0"/>
              <a:t> current building is break even on a current cash flow basis.</a:t>
            </a:r>
          </a:p>
          <a:p>
            <a:pPr lvl="1"/>
            <a:r>
              <a:rPr lang="en-US" sz="2000" b="1" dirty="0"/>
              <a:t>Financial-level;</a:t>
            </a:r>
            <a:r>
              <a:rPr lang="en-US" sz="2000" dirty="0"/>
              <a:t> until the building is at or near its expected long-term occupancy level. Only at this point is the property “stabilized” (meaning it has the expected risk/return profile). This is also the moment you can get a permanent loan.</a:t>
            </a:r>
          </a:p>
          <a:p>
            <a:pPr lvl="1"/>
            <a:endParaRPr lang="en-US" sz="2000" dirty="0"/>
          </a:p>
          <a:p>
            <a:endParaRPr lang="en-US" sz="2000" dirty="0"/>
          </a:p>
        </p:txBody>
      </p:sp>
    </p:spTree>
    <p:extLst>
      <p:ext uri="{BB962C8B-B14F-4D97-AF65-F5344CB8AC3E}">
        <p14:creationId xmlns:p14="http://schemas.microsoft.com/office/powerpoint/2010/main" val="1650369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FAR</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2925029" y="1653481"/>
            <a:ext cx="3446341" cy="5204519"/>
          </a:xfrm>
          <a:prstGeom prst="rect">
            <a:avLst/>
          </a:prstGeom>
        </p:spPr>
      </p:pic>
    </p:spTree>
    <p:extLst>
      <p:ext uri="{BB962C8B-B14F-4D97-AF65-F5344CB8AC3E}">
        <p14:creationId xmlns:p14="http://schemas.microsoft.com/office/powerpoint/2010/main" val="1443481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Stage 1: Preliminary state</a:t>
            </a:r>
          </a:p>
        </p:txBody>
      </p:sp>
      <p:sp>
        <p:nvSpPr>
          <p:cNvPr id="3" name="Content Placeholder 2"/>
          <p:cNvSpPr>
            <a:spLocks noGrp="1"/>
          </p:cNvSpPr>
          <p:nvPr>
            <p:ph sz="half" idx="1"/>
          </p:nvPr>
        </p:nvSpPr>
        <p:spPr>
          <a:xfrm>
            <a:off x="457200" y="1659037"/>
            <a:ext cx="8229600" cy="4525433"/>
          </a:xfrm>
        </p:spPr>
        <p:txBody>
          <a:bodyPr>
            <a:normAutofit lnSpcReduction="10000"/>
          </a:bodyPr>
          <a:lstStyle/>
          <a:p>
            <a:r>
              <a:rPr lang="en-US" dirty="0"/>
              <a:t>Most creative and entrepreneurial time of the project!</a:t>
            </a:r>
          </a:p>
          <a:p>
            <a:r>
              <a:rPr lang="en-US" dirty="0"/>
              <a:t>This phase of development can include;</a:t>
            </a:r>
          </a:p>
          <a:p>
            <a:pPr lvl="1"/>
            <a:r>
              <a:rPr lang="en-US" dirty="0"/>
              <a:t>Optioning and assembly of separate land parcels or infrastructure requirements.</a:t>
            </a:r>
          </a:p>
          <a:p>
            <a:pPr lvl="1"/>
            <a:r>
              <a:rPr lang="en-US" dirty="0"/>
              <a:t>The design of the project.</a:t>
            </a:r>
          </a:p>
          <a:p>
            <a:pPr lvl="1"/>
            <a:r>
              <a:rPr lang="en-US" dirty="0"/>
              <a:t>Doing a Highest and Best Use analysis of the project.	</a:t>
            </a:r>
          </a:p>
          <a:p>
            <a:r>
              <a:rPr lang="en-US" dirty="0"/>
              <a:t>This phase is characterized by the highest degrees of iterations between the disciplines described before.</a:t>
            </a:r>
          </a:p>
          <a:p>
            <a:r>
              <a:rPr lang="en-US" dirty="0"/>
              <a:t>This phase is where the most value is created! </a:t>
            </a:r>
            <a:r>
              <a:rPr lang="en-US" b="1" dirty="0">
                <a:solidFill>
                  <a:schemeClr val="accent1"/>
                </a:solidFill>
              </a:rPr>
              <a:t>It is also the stage where you have the most risk</a:t>
            </a:r>
            <a:r>
              <a:rPr lang="en-US" dirty="0"/>
              <a:t> (it is basically land speculation), even though the invested amount is relatively small.</a:t>
            </a:r>
          </a:p>
          <a:p>
            <a:r>
              <a:rPr lang="en-US" dirty="0"/>
              <a:t>At the end of this stage, you have the right to start construction.</a:t>
            </a:r>
          </a:p>
          <a:p>
            <a:r>
              <a:rPr lang="en-US" dirty="0"/>
              <a:t>This phase can take decades!</a:t>
            </a:r>
          </a:p>
        </p:txBody>
      </p:sp>
    </p:spTree>
    <p:extLst>
      <p:ext uri="{BB962C8B-B14F-4D97-AF65-F5344CB8AC3E}">
        <p14:creationId xmlns:p14="http://schemas.microsoft.com/office/powerpoint/2010/main" val="1048764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Intermezzo: What happens here?</a:t>
            </a:r>
          </a:p>
        </p:txBody>
      </p:sp>
      <p:sp>
        <p:nvSpPr>
          <p:cNvPr id="4" name="Content Placeholder 3"/>
          <p:cNvSpPr>
            <a:spLocks noGrp="1"/>
          </p:cNvSpPr>
          <p:nvPr>
            <p:ph idx="1"/>
          </p:nvPr>
        </p:nvSpPr>
        <p:spPr/>
        <p:txBody>
          <a:bodyPr/>
          <a:lstStyle/>
          <a:p>
            <a:endParaRPr lang="en-US"/>
          </a:p>
        </p:txBody>
      </p:sp>
      <p:pic>
        <p:nvPicPr>
          <p:cNvPr id="10" name="Picture 2"/>
          <p:cNvPicPr>
            <a:picLocks noChangeAspect="1" noChangeArrowheads="1"/>
          </p:cNvPicPr>
          <p:nvPr/>
        </p:nvPicPr>
        <p:blipFill>
          <a:blip r:embed="rId3" cstate="print"/>
          <a:srcRect/>
          <a:stretch>
            <a:fillRect/>
          </a:stretch>
        </p:blipFill>
        <p:spPr bwMode="auto">
          <a:xfrm>
            <a:off x="1978270" y="1659036"/>
            <a:ext cx="7151840" cy="5150129"/>
          </a:xfrm>
          <a:prstGeom prst="rect">
            <a:avLst/>
          </a:prstGeom>
          <a:noFill/>
          <a:ln w="9525">
            <a:noFill/>
            <a:miter lim="800000"/>
            <a:headEnd/>
            <a:tailEnd/>
          </a:ln>
        </p:spPr>
      </p:pic>
      <p:cxnSp>
        <p:nvCxnSpPr>
          <p:cNvPr id="5" name="Straight Arrow Connector 4"/>
          <p:cNvCxnSpPr/>
          <p:nvPr/>
        </p:nvCxnSpPr>
        <p:spPr>
          <a:xfrm>
            <a:off x="3126658" y="3696929"/>
            <a:ext cx="943897" cy="707923"/>
          </a:xfrm>
          <a:prstGeom prst="straightConnector1">
            <a:avLst/>
          </a:prstGeom>
          <a:ln w="66675">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9556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Intermezzo: What happens here?</a:t>
            </a:r>
          </a:p>
        </p:txBody>
      </p:sp>
      <p:sp>
        <p:nvSpPr>
          <p:cNvPr id="4" name="Content Placeholder 3"/>
          <p:cNvSpPr>
            <a:spLocks noGrp="1"/>
          </p:cNvSpPr>
          <p:nvPr>
            <p:ph idx="1"/>
          </p:nvPr>
        </p:nvSpPr>
        <p:spPr/>
        <p:txBody>
          <a:bodyPr/>
          <a:lstStyle/>
          <a:p>
            <a:endParaRPr lang="en-US" dirty="0"/>
          </a:p>
        </p:txBody>
      </p:sp>
      <p:pic>
        <p:nvPicPr>
          <p:cNvPr id="10" name="Picture 2"/>
          <p:cNvPicPr>
            <a:picLocks noChangeAspect="1" noChangeArrowheads="1"/>
          </p:cNvPicPr>
          <p:nvPr/>
        </p:nvPicPr>
        <p:blipFill>
          <a:blip r:embed="rId3" cstate="print"/>
          <a:srcRect/>
          <a:stretch>
            <a:fillRect/>
          </a:stretch>
        </p:blipFill>
        <p:spPr bwMode="auto">
          <a:xfrm>
            <a:off x="1978270" y="1659036"/>
            <a:ext cx="7151840" cy="5150129"/>
          </a:xfrm>
          <a:prstGeom prst="rect">
            <a:avLst/>
          </a:prstGeom>
          <a:noFill/>
          <a:ln w="9525">
            <a:noFill/>
            <a:miter lim="800000"/>
            <a:headEnd/>
            <a:tailEnd/>
          </a:ln>
        </p:spPr>
      </p:pic>
      <p:cxnSp>
        <p:nvCxnSpPr>
          <p:cNvPr id="5" name="Straight Arrow Connector 4"/>
          <p:cNvCxnSpPr/>
          <p:nvPr/>
        </p:nvCxnSpPr>
        <p:spPr>
          <a:xfrm>
            <a:off x="3126658" y="3696929"/>
            <a:ext cx="943897" cy="707923"/>
          </a:xfrm>
          <a:prstGeom prst="straightConnector1">
            <a:avLst/>
          </a:prstGeom>
          <a:ln w="66675">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
        <p:nvSpPr>
          <p:cNvPr id="3" name="TextBox 2"/>
          <p:cNvSpPr txBox="1"/>
          <p:nvPr/>
        </p:nvSpPr>
        <p:spPr>
          <a:xfrm>
            <a:off x="167148" y="2733368"/>
            <a:ext cx="1811122" cy="646331"/>
          </a:xfrm>
          <a:prstGeom prst="rect">
            <a:avLst/>
          </a:prstGeom>
          <a:noFill/>
        </p:spPr>
        <p:txBody>
          <a:bodyPr wrap="square" rtlCol="0">
            <a:spAutoFit/>
          </a:bodyPr>
          <a:lstStyle/>
          <a:p>
            <a:r>
              <a:rPr lang="en-US" dirty="0">
                <a:solidFill>
                  <a:srgbClr val="FF0000"/>
                </a:solidFill>
              </a:rPr>
              <a:t>The land is bought here! </a:t>
            </a:r>
          </a:p>
        </p:txBody>
      </p:sp>
    </p:spTree>
    <p:extLst>
      <p:ext uri="{BB962C8B-B14F-4D97-AF65-F5344CB8AC3E}">
        <p14:creationId xmlns:p14="http://schemas.microsoft.com/office/powerpoint/2010/main" val="1071065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6F5B1-63F8-1DD0-30D4-575703F2F1D7}"/>
              </a:ext>
            </a:extLst>
          </p:cNvPr>
          <p:cNvSpPr>
            <a:spLocks noGrp="1"/>
          </p:cNvSpPr>
          <p:nvPr>
            <p:ph type="title"/>
          </p:nvPr>
        </p:nvSpPr>
        <p:spPr/>
        <p:txBody>
          <a:bodyPr/>
          <a:lstStyle/>
          <a:p>
            <a:r>
              <a:rPr lang="en-US" dirty="0"/>
              <a:t>Partnership structure</a:t>
            </a:r>
          </a:p>
        </p:txBody>
      </p:sp>
      <p:sp>
        <p:nvSpPr>
          <p:cNvPr id="3" name="Content Placeholder 2">
            <a:extLst>
              <a:ext uri="{FF2B5EF4-FFF2-40B4-BE49-F238E27FC236}">
                <a16:creationId xmlns:a16="http://schemas.microsoft.com/office/drawing/2014/main" id="{39F0CC11-4620-AA06-B2A5-CD4742913912}"/>
              </a:ext>
            </a:extLst>
          </p:cNvPr>
          <p:cNvSpPr>
            <a:spLocks noGrp="1"/>
          </p:cNvSpPr>
          <p:nvPr>
            <p:ph sz="half" idx="1"/>
          </p:nvPr>
        </p:nvSpPr>
        <p:spPr>
          <a:xfrm>
            <a:off x="457200" y="1659037"/>
            <a:ext cx="8229600" cy="4525433"/>
          </a:xfrm>
        </p:spPr>
        <p:txBody>
          <a:bodyPr/>
          <a:lstStyle/>
          <a:p>
            <a:r>
              <a:rPr lang="en-US" dirty="0"/>
              <a:t>General partner (the entrepreneur) needs a limited partner for two reasons;</a:t>
            </a:r>
          </a:p>
          <a:p>
            <a:pPr lvl="1"/>
            <a:r>
              <a:rPr lang="en-US" dirty="0"/>
              <a:t>The GP simply does not have the money.</a:t>
            </a:r>
          </a:p>
          <a:p>
            <a:pPr lvl="1"/>
            <a:r>
              <a:rPr lang="en-US" dirty="0"/>
              <a:t>The bank (for construction loan) requires collateral, something a GP typically doesn’t have.</a:t>
            </a:r>
          </a:p>
          <a:p>
            <a:pPr lvl="1"/>
            <a:endParaRPr lang="en-US" dirty="0"/>
          </a:p>
          <a:p>
            <a:r>
              <a:rPr lang="en-US" dirty="0"/>
              <a:t>The deal is usually structured as a </a:t>
            </a:r>
            <a:r>
              <a:rPr lang="en-US" b="1" dirty="0">
                <a:solidFill>
                  <a:schemeClr val="accent1"/>
                </a:solidFill>
              </a:rPr>
              <a:t>waterfall</a:t>
            </a:r>
            <a:r>
              <a:rPr lang="en-US" dirty="0"/>
              <a:t>. This works;</a:t>
            </a:r>
          </a:p>
          <a:p>
            <a:pPr lvl="1"/>
            <a:r>
              <a:rPr lang="en-US" dirty="0"/>
              <a:t>Less risk for the LP. It gets a preferred return.</a:t>
            </a:r>
          </a:p>
          <a:p>
            <a:pPr lvl="1"/>
            <a:r>
              <a:rPr lang="en-US" dirty="0"/>
              <a:t>The GP supervises the development process and get compensated for this.</a:t>
            </a:r>
          </a:p>
          <a:p>
            <a:pPr lvl="1"/>
            <a:r>
              <a:rPr lang="en-US" dirty="0"/>
              <a:t>The GP can get huge returns and is therefore incentivized.</a:t>
            </a:r>
          </a:p>
        </p:txBody>
      </p:sp>
    </p:spTree>
    <p:extLst>
      <p:ext uri="{BB962C8B-B14F-4D97-AF65-F5344CB8AC3E}">
        <p14:creationId xmlns:p14="http://schemas.microsoft.com/office/powerpoint/2010/main" val="376545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67153" y="1659037"/>
            <a:ext cx="6963507" cy="5173884"/>
          </a:xfrm>
        </p:spPr>
      </p:pic>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3295513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four stages of development</a:t>
            </a:r>
          </a:p>
        </p:txBody>
      </p:sp>
      <p:sp>
        <p:nvSpPr>
          <p:cNvPr id="4" name="Content Placeholder 3"/>
          <p:cNvSpPr>
            <a:spLocks noGrp="1"/>
          </p:cNvSpPr>
          <p:nvPr>
            <p:ph idx="1"/>
          </p:nvPr>
        </p:nvSpPr>
        <p:spPr/>
        <p:txBody>
          <a:bodyPr/>
          <a:lstStyle/>
          <a:p>
            <a:endParaRPr lang="en-US"/>
          </a:p>
        </p:txBody>
      </p:sp>
      <p:pic>
        <p:nvPicPr>
          <p:cNvPr id="10" name="Picture 2"/>
          <p:cNvPicPr>
            <a:picLocks noChangeAspect="1" noChangeArrowheads="1"/>
          </p:cNvPicPr>
          <p:nvPr/>
        </p:nvPicPr>
        <p:blipFill>
          <a:blip r:embed="rId3" cstate="print"/>
          <a:srcRect/>
          <a:stretch>
            <a:fillRect/>
          </a:stretch>
        </p:blipFill>
        <p:spPr bwMode="auto">
          <a:xfrm>
            <a:off x="1978270" y="1659036"/>
            <a:ext cx="7151840" cy="5150129"/>
          </a:xfrm>
          <a:prstGeom prst="rect">
            <a:avLst/>
          </a:prstGeom>
          <a:noFill/>
          <a:ln w="9525">
            <a:noFill/>
            <a:miter lim="800000"/>
            <a:headEnd/>
            <a:tailEnd/>
          </a:ln>
        </p:spPr>
      </p:pic>
      <p:sp>
        <p:nvSpPr>
          <p:cNvPr id="3" name="Rectangle 2"/>
          <p:cNvSpPr/>
          <p:nvPr/>
        </p:nvSpPr>
        <p:spPr>
          <a:xfrm>
            <a:off x="4132386" y="1659037"/>
            <a:ext cx="1608992" cy="4941277"/>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US" sz="1600" b="1" dirty="0"/>
          </a:p>
        </p:txBody>
      </p:sp>
    </p:spTree>
    <p:extLst>
      <p:ext uri="{BB962C8B-B14F-4D97-AF65-F5344CB8AC3E}">
        <p14:creationId xmlns:p14="http://schemas.microsoft.com/office/powerpoint/2010/main" val="1525230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Stage 2: Construction</a:t>
            </a:r>
          </a:p>
        </p:txBody>
      </p:sp>
      <p:sp>
        <p:nvSpPr>
          <p:cNvPr id="3" name="Content Placeholder 2"/>
          <p:cNvSpPr>
            <a:spLocks noGrp="1"/>
          </p:cNvSpPr>
          <p:nvPr>
            <p:ph sz="half" idx="1"/>
          </p:nvPr>
        </p:nvSpPr>
        <p:spPr>
          <a:xfrm>
            <a:off x="457200" y="1659037"/>
            <a:ext cx="8229600" cy="4525433"/>
          </a:xfrm>
        </p:spPr>
        <p:txBody>
          <a:bodyPr>
            <a:normAutofit lnSpcReduction="10000"/>
          </a:bodyPr>
          <a:lstStyle/>
          <a:p>
            <a:r>
              <a:rPr lang="en-US" dirty="0"/>
              <a:t>This is the moment were the bulk of the capital expenditures take place. </a:t>
            </a:r>
          </a:p>
          <a:p>
            <a:r>
              <a:rPr lang="en-US" dirty="0"/>
              <a:t>Here you pay for the entire construction cost of developing the site.</a:t>
            </a:r>
          </a:p>
          <a:p>
            <a:r>
              <a:rPr lang="en-US" dirty="0"/>
              <a:t>This phase is risky for two reasons;</a:t>
            </a:r>
          </a:p>
          <a:p>
            <a:pPr lvl="1"/>
            <a:r>
              <a:rPr lang="en-US" dirty="0"/>
              <a:t>In many/most cases, the building is leased-up before construction starts. Thus, it is not known for certain what the occupancy will be. (A space market risk.)</a:t>
            </a:r>
          </a:p>
          <a:p>
            <a:pPr lvl="1"/>
            <a:r>
              <a:rPr lang="en-US" dirty="0"/>
              <a:t>Development investments inherently contain “</a:t>
            </a:r>
            <a:r>
              <a:rPr lang="en-US" b="1" dirty="0">
                <a:solidFill>
                  <a:schemeClr val="tx2">
                    <a:lumMod val="60000"/>
                    <a:lumOff val="40000"/>
                  </a:schemeClr>
                </a:solidFill>
              </a:rPr>
              <a:t>operational leverage</a:t>
            </a:r>
            <a:r>
              <a:rPr lang="en-US" dirty="0"/>
              <a:t>”, even if there is no loan, because you </a:t>
            </a:r>
            <a:r>
              <a:rPr lang="en-US" b="1" dirty="0"/>
              <a:t>have to pay the construction costs</a:t>
            </a:r>
            <a:r>
              <a:rPr lang="en-US" dirty="0"/>
              <a:t>, no matter how much the property is worth at completion.</a:t>
            </a:r>
          </a:p>
          <a:p>
            <a:pPr lvl="2"/>
            <a:r>
              <a:rPr lang="en-US" dirty="0"/>
              <a:t>Suppose construction costs are $70M, and you bought the land for $20M, and the present value of the constructed property is $100M. What happens if this present value happens to be 10% less? </a:t>
            </a:r>
          </a:p>
        </p:txBody>
      </p:sp>
    </p:spTree>
    <p:extLst>
      <p:ext uri="{BB962C8B-B14F-4D97-AF65-F5344CB8AC3E}">
        <p14:creationId xmlns:p14="http://schemas.microsoft.com/office/powerpoint/2010/main" val="2563025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B8186-98D2-4BFD-B12C-838806F10D29}"/>
              </a:ext>
            </a:extLst>
          </p:cNvPr>
          <p:cNvSpPr>
            <a:spLocks noGrp="1"/>
          </p:cNvSpPr>
          <p:nvPr>
            <p:ph type="title"/>
          </p:nvPr>
        </p:nvSpPr>
        <p:spPr/>
        <p:txBody>
          <a:bodyPr/>
          <a:lstStyle/>
          <a:p>
            <a:r>
              <a:rPr lang="en-US" dirty="0"/>
              <a:t>Cost of Construction Loan</a:t>
            </a:r>
          </a:p>
        </p:txBody>
      </p:sp>
      <p:sp>
        <p:nvSpPr>
          <p:cNvPr id="3" name="Content Placeholder 2">
            <a:extLst>
              <a:ext uri="{FF2B5EF4-FFF2-40B4-BE49-F238E27FC236}">
                <a16:creationId xmlns:a16="http://schemas.microsoft.com/office/drawing/2014/main" id="{2DC9D379-D276-4133-BA53-299E9783C2EC}"/>
              </a:ext>
            </a:extLst>
          </p:cNvPr>
          <p:cNvSpPr>
            <a:spLocks noGrp="1"/>
          </p:cNvSpPr>
          <p:nvPr>
            <p:ph sz="half" idx="1"/>
          </p:nvPr>
        </p:nvSpPr>
        <p:spPr>
          <a:xfrm>
            <a:off x="457200" y="1659037"/>
            <a:ext cx="8229600" cy="4525433"/>
          </a:xfrm>
        </p:spPr>
        <p:txBody>
          <a:bodyPr/>
          <a:lstStyle/>
          <a:p>
            <a:r>
              <a:rPr lang="en-US" dirty="0"/>
              <a:t>As we noted earlier developments are financed by a temporary construction loan.</a:t>
            </a:r>
          </a:p>
          <a:p>
            <a:r>
              <a:rPr lang="en-US" dirty="0"/>
              <a:t>You typically </a:t>
            </a:r>
            <a:r>
              <a:rPr lang="en-US" b="1" dirty="0"/>
              <a:t>do not pay interest</a:t>
            </a:r>
            <a:r>
              <a:rPr lang="en-US" dirty="0"/>
              <a:t> while the development is underway.</a:t>
            </a:r>
          </a:p>
          <a:p>
            <a:r>
              <a:rPr lang="en-US" dirty="0"/>
              <a:t>In contrast, you pay back the principle and </a:t>
            </a:r>
            <a:r>
              <a:rPr lang="en-US" b="1" dirty="0">
                <a:solidFill>
                  <a:schemeClr val="tx2">
                    <a:lumMod val="60000"/>
                    <a:lumOff val="40000"/>
                  </a:schemeClr>
                </a:solidFill>
              </a:rPr>
              <a:t>the full accrued interest </a:t>
            </a:r>
            <a:r>
              <a:rPr lang="en-US" dirty="0"/>
              <a:t>after the loan is refinanced to a permanent loan.</a:t>
            </a:r>
          </a:p>
          <a:p>
            <a:r>
              <a:rPr lang="en-US" dirty="0"/>
              <a:t>A construction loan is typically not a lump sum amount, but rather a maximum is negotiated, and as the construction moves forward, funds are </a:t>
            </a:r>
            <a:r>
              <a:rPr lang="en-US" b="1" dirty="0">
                <a:solidFill>
                  <a:schemeClr val="tx2">
                    <a:lumMod val="60000"/>
                    <a:lumOff val="40000"/>
                  </a:schemeClr>
                </a:solidFill>
              </a:rPr>
              <a:t>drawn out</a:t>
            </a:r>
            <a:r>
              <a:rPr lang="en-US" dirty="0"/>
              <a:t>.</a:t>
            </a:r>
          </a:p>
          <a:p>
            <a:r>
              <a:rPr lang="en-US" dirty="0"/>
              <a:t>The construction loan provider, typically will check the development status during the process.</a:t>
            </a:r>
          </a:p>
        </p:txBody>
      </p:sp>
    </p:spTree>
    <p:extLst>
      <p:ext uri="{BB962C8B-B14F-4D97-AF65-F5344CB8AC3E}">
        <p14:creationId xmlns:p14="http://schemas.microsoft.com/office/powerpoint/2010/main" val="2137174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190FC29D-561F-4F06-B402-DB6799031432}"/>
              </a:ext>
            </a:extLst>
          </p:cNvPr>
          <p:cNvSpPr>
            <a:spLocks noGrp="1"/>
          </p:cNvSpPr>
          <p:nvPr>
            <p:ph type="title"/>
          </p:nvPr>
        </p:nvSpPr>
        <p:spPr>
          <a:xfrm>
            <a:off x="457200" y="275167"/>
            <a:ext cx="8229600" cy="1143000"/>
          </a:xfrm>
        </p:spPr>
        <p:txBody>
          <a:bodyPr/>
          <a:lstStyle/>
          <a:p>
            <a:r>
              <a:rPr lang="en-US" dirty="0"/>
              <a:t>Cost of Construction Loan</a:t>
            </a:r>
          </a:p>
        </p:txBody>
      </p:sp>
      <p:sp>
        <p:nvSpPr>
          <p:cNvPr id="12" name="Content Placeholder 2">
            <a:extLst>
              <a:ext uri="{FF2B5EF4-FFF2-40B4-BE49-F238E27FC236}">
                <a16:creationId xmlns:a16="http://schemas.microsoft.com/office/drawing/2014/main" id="{FD2B41C3-019F-4F99-8582-0BC77F36B373}"/>
              </a:ext>
            </a:extLst>
          </p:cNvPr>
          <p:cNvSpPr>
            <a:spLocks noGrp="1"/>
          </p:cNvSpPr>
          <p:nvPr>
            <p:ph sz="half" idx="1"/>
          </p:nvPr>
        </p:nvSpPr>
        <p:spPr>
          <a:xfrm>
            <a:off x="457200" y="1659037"/>
            <a:ext cx="4038600" cy="4525433"/>
          </a:xfrm>
        </p:spPr>
        <p:txBody>
          <a:bodyPr/>
          <a:lstStyle/>
          <a:p>
            <a:r>
              <a:rPr lang="en-US" dirty="0"/>
              <a:t>Say you have a loan with 8% </a:t>
            </a:r>
            <a:r>
              <a:rPr lang="en-US" b="1" dirty="0"/>
              <a:t>annual</a:t>
            </a:r>
            <a:r>
              <a:rPr lang="en-US" dirty="0"/>
              <a:t> interest.</a:t>
            </a:r>
          </a:p>
          <a:p>
            <a:pPr lvl="1"/>
            <a:r>
              <a:rPr lang="en-US" dirty="0"/>
              <a:t>Thus monthly interest is 8%/12.</a:t>
            </a:r>
          </a:p>
          <a:p>
            <a:r>
              <a:rPr lang="en-US" dirty="0"/>
              <a:t>The new loan balance increases because the principle is not paid.</a:t>
            </a:r>
          </a:p>
          <a:p>
            <a:r>
              <a:rPr lang="en-US" dirty="0"/>
              <a:t>At the end, the new loan balance is $2.78M, whereas the withdrawn amount is $2.75M. The difference is the accrued interest.</a:t>
            </a:r>
          </a:p>
        </p:txBody>
      </p:sp>
      <p:graphicFrame>
        <p:nvGraphicFramePr>
          <p:cNvPr id="5" name="Content Placeholder 4">
            <a:extLst>
              <a:ext uri="{FF2B5EF4-FFF2-40B4-BE49-F238E27FC236}">
                <a16:creationId xmlns:a16="http://schemas.microsoft.com/office/drawing/2014/main" id="{B704EA4D-0EE4-4531-B0F1-66EBF329951A}"/>
              </a:ext>
            </a:extLst>
          </p:cNvPr>
          <p:cNvGraphicFramePr>
            <a:graphicFrameLocks noGrp="1"/>
          </p:cNvGraphicFramePr>
          <p:nvPr>
            <p:ph sz="half" idx="2"/>
          </p:nvPr>
        </p:nvGraphicFramePr>
        <p:xfrm>
          <a:off x="4648200" y="2668869"/>
          <a:ext cx="4038602" cy="1651601"/>
        </p:xfrm>
        <a:graphic>
          <a:graphicData uri="http://schemas.openxmlformats.org/drawingml/2006/table">
            <a:tbl>
              <a:tblPr firstRow="1" bandRow="1">
                <a:tableStyleId>{5C22544A-7EE6-4342-B048-85BDC9FD1C3A}</a:tableStyleId>
              </a:tblPr>
              <a:tblGrid>
                <a:gridCol w="675774">
                  <a:extLst>
                    <a:ext uri="{9D8B030D-6E8A-4147-A177-3AD203B41FA5}">
                      <a16:colId xmlns:a16="http://schemas.microsoft.com/office/drawing/2014/main" val="1144490993"/>
                    </a:ext>
                  </a:extLst>
                </a:gridCol>
                <a:gridCol w="1034715">
                  <a:extLst>
                    <a:ext uri="{9D8B030D-6E8A-4147-A177-3AD203B41FA5}">
                      <a16:colId xmlns:a16="http://schemas.microsoft.com/office/drawing/2014/main" val="2872709901"/>
                    </a:ext>
                  </a:extLst>
                </a:gridCol>
                <a:gridCol w="991976">
                  <a:extLst>
                    <a:ext uri="{9D8B030D-6E8A-4147-A177-3AD203B41FA5}">
                      <a16:colId xmlns:a16="http://schemas.microsoft.com/office/drawing/2014/main" val="511340255"/>
                    </a:ext>
                  </a:extLst>
                </a:gridCol>
                <a:gridCol w="1336137">
                  <a:extLst>
                    <a:ext uri="{9D8B030D-6E8A-4147-A177-3AD203B41FA5}">
                      <a16:colId xmlns:a16="http://schemas.microsoft.com/office/drawing/2014/main" val="3909309603"/>
                    </a:ext>
                  </a:extLst>
                </a:gridCol>
              </a:tblGrid>
              <a:tr h="549458">
                <a:tc>
                  <a:txBody>
                    <a:bodyPr/>
                    <a:lstStyle/>
                    <a:p>
                      <a:pPr algn="l" fontAlgn="b"/>
                      <a:r>
                        <a:rPr lang="en-US" sz="1400" u="none" strike="noStrike" dirty="0">
                          <a:effectLst/>
                        </a:rPr>
                        <a:t>Month</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New Draw</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a:effectLst/>
                        </a:rPr>
                        <a:t>Current Interest</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a:effectLst/>
                        </a:rPr>
                        <a:t>New Loan Balance</a:t>
                      </a:r>
                      <a:endParaRPr lang="en-US" sz="1400" b="0" i="0" u="none" strike="noStrike">
                        <a:solidFill>
                          <a:srgbClr val="000000"/>
                        </a:solidFill>
                        <a:effectLst/>
                        <a:latin typeface="Calibri" panose="020F0502020204030204" pitchFamily="34" charset="0"/>
                      </a:endParaRPr>
                    </a:p>
                  </a:txBody>
                  <a:tcPr marL="13723" marR="13723" marT="13723" marB="0" anchor="b"/>
                </a:tc>
                <a:extLst>
                  <a:ext uri="{0D108BD9-81ED-4DB2-BD59-A6C34878D82A}">
                    <a16:rowId xmlns:a16="http://schemas.microsoft.com/office/drawing/2014/main" val="1784845933"/>
                  </a:ext>
                </a:extLst>
              </a:tr>
              <a:tr h="240752">
                <a:tc>
                  <a:txBody>
                    <a:bodyPr/>
                    <a:lstStyle/>
                    <a:p>
                      <a:pPr algn="r" fontAlgn="b"/>
                      <a:r>
                        <a:rPr lang="en-US" sz="1400" u="none" strike="noStrike">
                          <a:effectLst/>
                        </a:rPr>
                        <a:t>1</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$ 500,000 </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3,333 </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503,333 </a:t>
                      </a:r>
                      <a:endParaRPr lang="en-US" sz="1400" b="0" i="0" u="none" strike="noStrike" dirty="0">
                        <a:solidFill>
                          <a:srgbClr val="000000"/>
                        </a:solidFill>
                        <a:effectLst/>
                        <a:latin typeface="Calibri" panose="020F0502020204030204" pitchFamily="34" charset="0"/>
                      </a:endParaRPr>
                    </a:p>
                  </a:txBody>
                  <a:tcPr marL="13723" marR="13723" marT="13723" marB="0" anchor="b"/>
                </a:tc>
                <a:extLst>
                  <a:ext uri="{0D108BD9-81ED-4DB2-BD59-A6C34878D82A}">
                    <a16:rowId xmlns:a16="http://schemas.microsoft.com/office/drawing/2014/main" val="158545878"/>
                  </a:ext>
                </a:extLst>
              </a:tr>
              <a:tr h="264695">
                <a:tc>
                  <a:txBody>
                    <a:bodyPr/>
                    <a:lstStyle/>
                    <a:p>
                      <a:pPr algn="r" fontAlgn="b"/>
                      <a:r>
                        <a:rPr lang="en-US" sz="1400" u="none" strike="noStrike">
                          <a:effectLst/>
                        </a:rPr>
                        <a:t>2</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$ 750,000 </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8,356 </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1,261,689 </a:t>
                      </a:r>
                      <a:endParaRPr lang="en-US" sz="1400" b="0" i="0" u="none" strike="noStrike" dirty="0">
                        <a:solidFill>
                          <a:srgbClr val="000000"/>
                        </a:solidFill>
                        <a:effectLst/>
                        <a:latin typeface="Calibri" panose="020F0502020204030204" pitchFamily="34" charset="0"/>
                      </a:endParaRPr>
                    </a:p>
                  </a:txBody>
                  <a:tcPr marL="13723" marR="13723" marT="13723" marB="0" anchor="b"/>
                </a:tc>
                <a:extLst>
                  <a:ext uri="{0D108BD9-81ED-4DB2-BD59-A6C34878D82A}">
                    <a16:rowId xmlns:a16="http://schemas.microsoft.com/office/drawing/2014/main" val="701666259"/>
                  </a:ext>
                </a:extLst>
              </a:tr>
              <a:tr h="288758">
                <a:tc>
                  <a:txBody>
                    <a:bodyPr/>
                    <a:lstStyle/>
                    <a:p>
                      <a:pPr algn="r" fontAlgn="b"/>
                      <a:r>
                        <a:rPr lang="en-US" sz="1400" u="none" strike="noStrike">
                          <a:effectLst/>
                        </a:rPr>
                        <a:t>3</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$ 1,500,000 </a:t>
                      </a:r>
                      <a:endParaRPr lang="en-US" sz="1400" b="0" i="0" u="none" strike="noStrike" dirty="0">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a:effectLst/>
                        </a:rPr>
                        <a:t> $  18,411 </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dirty="0">
                          <a:effectLst/>
                        </a:rPr>
                        <a:t> $  2,780,100 </a:t>
                      </a:r>
                      <a:endParaRPr lang="en-US" sz="1400" b="0" i="0" u="none" strike="noStrike" dirty="0">
                        <a:solidFill>
                          <a:srgbClr val="000000"/>
                        </a:solidFill>
                        <a:effectLst/>
                        <a:latin typeface="Calibri" panose="020F0502020204030204" pitchFamily="34" charset="0"/>
                      </a:endParaRPr>
                    </a:p>
                  </a:txBody>
                  <a:tcPr marL="13723" marR="13723" marT="13723" marB="0" anchor="b"/>
                </a:tc>
                <a:extLst>
                  <a:ext uri="{0D108BD9-81ED-4DB2-BD59-A6C34878D82A}">
                    <a16:rowId xmlns:a16="http://schemas.microsoft.com/office/drawing/2014/main" val="2190356957"/>
                  </a:ext>
                </a:extLst>
              </a:tr>
              <a:tr h="307938">
                <a:tc>
                  <a:txBody>
                    <a:bodyPr/>
                    <a:lstStyle/>
                    <a:p>
                      <a:pPr algn="r" fontAlgn="b"/>
                      <a:r>
                        <a:rPr lang="en-US" sz="1400" u="none" strike="noStrike">
                          <a:effectLst/>
                        </a:rPr>
                        <a:t>4</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r>
                        <a:rPr lang="en-US" sz="1400" u="none" strike="noStrike">
                          <a:effectLst/>
                        </a:rPr>
                        <a:t>and so on</a:t>
                      </a:r>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13723" marR="13723" marT="13723"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13723" marR="13723" marT="13723" marB="0" anchor="b"/>
                </a:tc>
                <a:extLst>
                  <a:ext uri="{0D108BD9-81ED-4DB2-BD59-A6C34878D82A}">
                    <a16:rowId xmlns:a16="http://schemas.microsoft.com/office/drawing/2014/main" val="280999006"/>
                  </a:ext>
                </a:extLst>
              </a:tr>
            </a:tbl>
          </a:graphicData>
        </a:graphic>
      </p:graphicFrame>
    </p:spTree>
    <p:extLst>
      <p:ext uri="{BB962C8B-B14F-4D97-AF65-F5344CB8AC3E}">
        <p14:creationId xmlns:p14="http://schemas.microsoft.com/office/powerpoint/2010/main" val="27460315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B8186-98D2-4BFD-B12C-838806F10D29}"/>
              </a:ext>
            </a:extLst>
          </p:cNvPr>
          <p:cNvSpPr>
            <a:spLocks noGrp="1"/>
          </p:cNvSpPr>
          <p:nvPr>
            <p:ph type="title"/>
          </p:nvPr>
        </p:nvSpPr>
        <p:spPr/>
        <p:txBody>
          <a:bodyPr/>
          <a:lstStyle/>
          <a:p>
            <a:r>
              <a:rPr lang="en-US" dirty="0"/>
              <a:t>Cost of Construction Loan</a:t>
            </a:r>
          </a:p>
        </p:txBody>
      </p:sp>
      <p:sp>
        <p:nvSpPr>
          <p:cNvPr id="3" name="Content Placeholder 2">
            <a:extLst>
              <a:ext uri="{FF2B5EF4-FFF2-40B4-BE49-F238E27FC236}">
                <a16:creationId xmlns:a16="http://schemas.microsoft.com/office/drawing/2014/main" id="{2DC9D379-D276-4133-BA53-299E9783C2EC}"/>
              </a:ext>
            </a:extLst>
          </p:cNvPr>
          <p:cNvSpPr>
            <a:spLocks noGrp="1"/>
          </p:cNvSpPr>
          <p:nvPr>
            <p:ph sz="half" idx="1"/>
          </p:nvPr>
        </p:nvSpPr>
        <p:spPr>
          <a:xfrm>
            <a:off x="457200" y="1659037"/>
            <a:ext cx="8229600" cy="4525433"/>
          </a:xfrm>
        </p:spPr>
        <p:txBody>
          <a:bodyPr/>
          <a:lstStyle/>
          <a:p>
            <a:r>
              <a:rPr lang="en-US" dirty="0"/>
              <a:t>The lender typically checks whether or not all previous work has been done.</a:t>
            </a:r>
          </a:p>
          <a:p>
            <a:pPr lvl="1"/>
            <a:r>
              <a:rPr lang="en-US" dirty="0"/>
              <a:t>For smaller project just showing the receipts of all subcontractors is enough.</a:t>
            </a:r>
          </a:p>
          <a:p>
            <a:pPr lvl="1"/>
            <a:r>
              <a:rPr lang="en-US" dirty="0"/>
              <a:t>For bigger projects, the lender might send inspectors.</a:t>
            </a:r>
          </a:p>
          <a:p>
            <a:r>
              <a:rPr lang="en-US" dirty="0"/>
              <a:t>There is always a contingency budget of around 5-10%.</a:t>
            </a:r>
          </a:p>
          <a:p>
            <a:r>
              <a:rPr lang="en-US" dirty="0"/>
              <a:t>The construction lender, also typically requires that the developer already obtains a commitment in advance from a permanent lender. </a:t>
            </a:r>
          </a:p>
          <a:p>
            <a:pPr lvl="1"/>
            <a:r>
              <a:rPr lang="en-US" dirty="0"/>
              <a:t>This is also why the permanent loan is sometimes referred to as a </a:t>
            </a:r>
            <a:r>
              <a:rPr lang="en-US" b="1" dirty="0">
                <a:solidFill>
                  <a:schemeClr val="tx2">
                    <a:lumMod val="60000"/>
                    <a:lumOff val="40000"/>
                  </a:schemeClr>
                </a:solidFill>
              </a:rPr>
              <a:t>take-out loan</a:t>
            </a:r>
            <a:r>
              <a:rPr lang="en-US" dirty="0"/>
              <a:t>.</a:t>
            </a:r>
          </a:p>
        </p:txBody>
      </p:sp>
    </p:spTree>
    <p:extLst>
      <p:ext uri="{BB962C8B-B14F-4D97-AF65-F5344CB8AC3E}">
        <p14:creationId xmlns:p14="http://schemas.microsoft.com/office/powerpoint/2010/main" val="9531620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four stages of development</a:t>
            </a:r>
          </a:p>
        </p:txBody>
      </p:sp>
      <p:sp>
        <p:nvSpPr>
          <p:cNvPr id="4" name="Content Placeholder 3"/>
          <p:cNvSpPr>
            <a:spLocks noGrp="1"/>
          </p:cNvSpPr>
          <p:nvPr>
            <p:ph idx="1"/>
          </p:nvPr>
        </p:nvSpPr>
        <p:spPr/>
        <p:txBody>
          <a:bodyPr/>
          <a:lstStyle/>
          <a:p>
            <a:endParaRPr lang="en-US"/>
          </a:p>
        </p:txBody>
      </p:sp>
      <p:grpSp>
        <p:nvGrpSpPr>
          <p:cNvPr id="8" name="Group 7"/>
          <p:cNvGrpSpPr/>
          <p:nvPr/>
        </p:nvGrpSpPr>
        <p:grpSpPr>
          <a:xfrm>
            <a:off x="1978270" y="1659036"/>
            <a:ext cx="7450062" cy="5150129"/>
            <a:chOff x="1390224" y="1627415"/>
            <a:chExt cx="6613753" cy="4572000"/>
          </a:xfrm>
        </p:grpSpPr>
        <p:sp>
          <p:nvSpPr>
            <p:cNvPr id="9" name="TextBox 8"/>
            <p:cNvSpPr txBox="1"/>
            <p:nvPr/>
          </p:nvSpPr>
          <p:spPr>
            <a:xfrm rot="16200000">
              <a:off x="6948976" y="5112140"/>
              <a:ext cx="1802225" cy="307777"/>
            </a:xfrm>
            <a:prstGeom prst="rect">
              <a:avLst/>
            </a:prstGeom>
            <a:noFill/>
          </p:spPr>
          <p:txBody>
            <a:bodyPr wrap="none" rtlCol="0">
              <a:spAutoFit/>
            </a:bodyPr>
            <a:lstStyle/>
            <a:p>
              <a:r>
                <a:rPr lang="en-US" sz="1400" dirty="0"/>
                <a:t> © OnCourse Learning</a:t>
              </a:r>
            </a:p>
          </p:txBody>
        </p:sp>
        <p:pic>
          <p:nvPicPr>
            <p:cNvPr id="10" name="Picture 2"/>
            <p:cNvPicPr>
              <a:picLocks noChangeAspect="1" noChangeArrowheads="1"/>
            </p:cNvPicPr>
            <p:nvPr/>
          </p:nvPicPr>
          <p:blipFill>
            <a:blip r:embed="rId3" cstate="print"/>
            <a:srcRect/>
            <a:stretch>
              <a:fillRect/>
            </a:stretch>
          </p:blipFill>
          <p:spPr bwMode="auto">
            <a:xfrm>
              <a:off x="1390224" y="1627415"/>
              <a:ext cx="6349008" cy="4572000"/>
            </a:xfrm>
            <a:prstGeom prst="rect">
              <a:avLst/>
            </a:prstGeom>
            <a:noFill/>
            <a:ln w="9525">
              <a:noFill/>
              <a:miter lim="800000"/>
              <a:headEnd/>
              <a:tailEnd/>
            </a:ln>
          </p:spPr>
        </p:pic>
      </p:grpSp>
      <p:sp>
        <p:nvSpPr>
          <p:cNvPr id="3" name="Rectangle 2"/>
          <p:cNvSpPr/>
          <p:nvPr/>
        </p:nvSpPr>
        <p:spPr>
          <a:xfrm>
            <a:off x="5741378" y="1659037"/>
            <a:ext cx="1266091" cy="4941277"/>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US" sz="1600" b="1" dirty="0"/>
          </a:p>
        </p:txBody>
      </p:sp>
    </p:spTree>
    <p:extLst>
      <p:ext uri="{BB962C8B-B14F-4D97-AF65-F5344CB8AC3E}">
        <p14:creationId xmlns:p14="http://schemas.microsoft.com/office/powerpoint/2010/main" val="39830304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Stage 3: Leasing up &amp; Tenant Finishes</a:t>
            </a:r>
          </a:p>
        </p:txBody>
      </p:sp>
      <p:sp>
        <p:nvSpPr>
          <p:cNvPr id="3" name="Content Placeholder 2"/>
          <p:cNvSpPr>
            <a:spLocks noGrp="1"/>
          </p:cNvSpPr>
          <p:nvPr>
            <p:ph sz="half" idx="1"/>
          </p:nvPr>
        </p:nvSpPr>
        <p:spPr>
          <a:xfrm>
            <a:off x="457200" y="1659037"/>
            <a:ext cx="8229600" cy="4525433"/>
          </a:xfrm>
        </p:spPr>
        <p:txBody>
          <a:bodyPr>
            <a:normAutofit lnSpcReduction="10000"/>
          </a:bodyPr>
          <a:lstStyle/>
          <a:p>
            <a:r>
              <a:rPr lang="en-US" dirty="0"/>
              <a:t>This stage starts when the outer shell is done.</a:t>
            </a:r>
          </a:p>
          <a:p>
            <a:r>
              <a:rPr lang="en-US" dirty="0"/>
              <a:t>The inside can be finished.</a:t>
            </a:r>
          </a:p>
          <a:p>
            <a:r>
              <a:rPr lang="en-US" dirty="0"/>
              <a:t>However, it is quite common that (in case of long-term leases) the future tenants are involved in finishing up the inside.</a:t>
            </a:r>
          </a:p>
          <a:p>
            <a:pPr lvl="1"/>
            <a:r>
              <a:rPr lang="en-US" dirty="0"/>
              <a:t>Both tenant and developer can pay for such finishes, it really depends.</a:t>
            </a:r>
          </a:p>
          <a:p>
            <a:r>
              <a:rPr lang="en-US" dirty="0"/>
              <a:t>Less capital needed, and also less risky by now.</a:t>
            </a:r>
          </a:p>
          <a:p>
            <a:endParaRPr lang="en-US" dirty="0"/>
          </a:p>
          <a:p>
            <a:r>
              <a:rPr lang="en-US" dirty="0"/>
              <a:t>Together with the construction phase, both phases represent the development project.</a:t>
            </a:r>
          </a:p>
          <a:p>
            <a:r>
              <a:rPr lang="en-US" dirty="0"/>
              <a:t>The development can take several years.</a:t>
            </a:r>
          </a:p>
          <a:p>
            <a:r>
              <a:rPr lang="en-US" dirty="0"/>
              <a:t>Sometimes, with multiple buildings for example, this phase itself might be subdivided into multiple stages. Flexibility!</a:t>
            </a:r>
          </a:p>
        </p:txBody>
      </p:sp>
    </p:spTree>
    <p:extLst>
      <p:ext uri="{BB962C8B-B14F-4D97-AF65-F5344CB8AC3E}">
        <p14:creationId xmlns:p14="http://schemas.microsoft.com/office/powerpoint/2010/main" val="25632015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four stages of development</a:t>
            </a:r>
          </a:p>
        </p:txBody>
      </p:sp>
      <p:sp>
        <p:nvSpPr>
          <p:cNvPr id="4" name="Content Placeholder 3"/>
          <p:cNvSpPr>
            <a:spLocks noGrp="1"/>
          </p:cNvSpPr>
          <p:nvPr>
            <p:ph idx="1"/>
          </p:nvPr>
        </p:nvSpPr>
        <p:spPr/>
        <p:txBody>
          <a:bodyPr/>
          <a:lstStyle/>
          <a:p>
            <a:endParaRPr lang="en-US"/>
          </a:p>
        </p:txBody>
      </p:sp>
      <p:grpSp>
        <p:nvGrpSpPr>
          <p:cNvPr id="8" name="Group 7"/>
          <p:cNvGrpSpPr/>
          <p:nvPr/>
        </p:nvGrpSpPr>
        <p:grpSpPr>
          <a:xfrm>
            <a:off x="1978270" y="1659036"/>
            <a:ext cx="7450062" cy="5150129"/>
            <a:chOff x="1390224" y="1627415"/>
            <a:chExt cx="6613753" cy="4572000"/>
          </a:xfrm>
        </p:grpSpPr>
        <p:sp>
          <p:nvSpPr>
            <p:cNvPr id="9" name="TextBox 8"/>
            <p:cNvSpPr txBox="1"/>
            <p:nvPr/>
          </p:nvSpPr>
          <p:spPr>
            <a:xfrm rot="16200000">
              <a:off x="6948976" y="5112140"/>
              <a:ext cx="1802225" cy="307777"/>
            </a:xfrm>
            <a:prstGeom prst="rect">
              <a:avLst/>
            </a:prstGeom>
            <a:noFill/>
          </p:spPr>
          <p:txBody>
            <a:bodyPr wrap="none" rtlCol="0">
              <a:spAutoFit/>
            </a:bodyPr>
            <a:lstStyle/>
            <a:p>
              <a:r>
                <a:rPr lang="en-US" sz="1400" dirty="0"/>
                <a:t> © OnCourse Learning</a:t>
              </a:r>
            </a:p>
          </p:txBody>
        </p:sp>
        <p:pic>
          <p:nvPicPr>
            <p:cNvPr id="10" name="Picture 2"/>
            <p:cNvPicPr>
              <a:picLocks noChangeAspect="1" noChangeArrowheads="1"/>
            </p:cNvPicPr>
            <p:nvPr/>
          </p:nvPicPr>
          <p:blipFill>
            <a:blip r:embed="rId3" cstate="print"/>
            <a:srcRect/>
            <a:stretch>
              <a:fillRect/>
            </a:stretch>
          </p:blipFill>
          <p:spPr bwMode="auto">
            <a:xfrm>
              <a:off x="1390224" y="1627415"/>
              <a:ext cx="6349008" cy="4572000"/>
            </a:xfrm>
            <a:prstGeom prst="rect">
              <a:avLst/>
            </a:prstGeom>
            <a:noFill/>
            <a:ln w="9525">
              <a:noFill/>
              <a:miter lim="800000"/>
              <a:headEnd/>
              <a:tailEnd/>
            </a:ln>
          </p:spPr>
        </p:pic>
      </p:grpSp>
      <p:sp>
        <p:nvSpPr>
          <p:cNvPr id="3" name="Rectangle 2"/>
          <p:cNvSpPr/>
          <p:nvPr/>
        </p:nvSpPr>
        <p:spPr>
          <a:xfrm>
            <a:off x="7016262" y="1659037"/>
            <a:ext cx="817684" cy="4941277"/>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US" sz="1600" b="1" dirty="0"/>
          </a:p>
        </p:txBody>
      </p:sp>
    </p:spTree>
    <p:extLst>
      <p:ext uri="{BB962C8B-B14F-4D97-AF65-F5344CB8AC3E}">
        <p14:creationId xmlns:p14="http://schemas.microsoft.com/office/powerpoint/2010/main" val="30397139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Stage 4: Stabilized</a:t>
            </a:r>
          </a:p>
        </p:txBody>
      </p:sp>
      <p:sp>
        <p:nvSpPr>
          <p:cNvPr id="3" name="Content Placeholder 2"/>
          <p:cNvSpPr>
            <a:spLocks noGrp="1"/>
          </p:cNvSpPr>
          <p:nvPr>
            <p:ph sz="half" idx="1"/>
          </p:nvPr>
        </p:nvSpPr>
        <p:spPr>
          <a:xfrm>
            <a:off x="457200" y="1659037"/>
            <a:ext cx="8229600" cy="4525433"/>
          </a:xfrm>
        </p:spPr>
        <p:txBody>
          <a:bodyPr>
            <a:normAutofit/>
          </a:bodyPr>
          <a:lstStyle/>
          <a:p>
            <a:r>
              <a:rPr lang="en-US" dirty="0"/>
              <a:t>At the end of the development, we have a stabilized property.</a:t>
            </a:r>
          </a:p>
          <a:p>
            <a:r>
              <a:rPr lang="en-US" dirty="0"/>
              <a:t>It now operates at its long-run steady-state level of profitability.</a:t>
            </a:r>
          </a:p>
          <a:p>
            <a:r>
              <a:rPr lang="en-US" dirty="0"/>
              <a:t>Usually, this means recapitalization;</a:t>
            </a:r>
          </a:p>
          <a:p>
            <a:pPr lvl="1"/>
            <a:r>
              <a:rPr lang="en-US" dirty="0"/>
              <a:t>Different investors are in the market for such low-risk property.</a:t>
            </a:r>
          </a:p>
          <a:p>
            <a:pPr lvl="1"/>
            <a:r>
              <a:rPr lang="en-US" dirty="0"/>
              <a:t>The construction loan will be retired, by replacing it with a “permanent” commercial mortgage on the property.</a:t>
            </a:r>
          </a:p>
          <a:p>
            <a:pPr lvl="1"/>
            <a:endParaRPr lang="en-US" dirty="0"/>
          </a:p>
          <a:p>
            <a:r>
              <a:rPr lang="en-US" dirty="0"/>
              <a:t>Starting from now, we can use the tools we developed earlier to do our investment analysis on the existing property.</a:t>
            </a:r>
          </a:p>
        </p:txBody>
      </p:sp>
    </p:spTree>
    <p:extLst>
      <p:ext uri="{BB962C8B-B14F-4D97-AF65-F5344CB8AC3E}">
        <p14:creationId xmlns:p14="http://schemas.microsoft.com/office/powerpoint/2010/main" val="3146701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Sources of Debt</a:t>
            </a:r>
          </a:p>
        </p:txBody>
      </p:sp>
      <p:pic>
        <p:nvPicPr>
          <p:cNvPr id="6" name="Picture 2"/>
          <p:cNvPicPr>
            <a:picLocks noChangeAspect="1" noChangeArrowheads="1"/>
          </p:cNvPicPr>
          <p:nvPr/>
        </p:nvPicPr>
        <p:blipFill>
          <a:blip r:embed="rId2" cstate="print"/>
          <a:srcRect/>
          <a:stretch>
            <a:fillRect/>
          </a:stretch>
        </p:blipFill>
        <p:spPr bwMode="auto">
          <a:xfrm>
            <a:off x="2259227" y="1619542"/>
            <a:ext cx="6846401" cy="5238457"/>
          </a:xfrm>
          <a:prstGeom prst="rect">
            <a:avLst/>
          </a:prstGeom>
          <a:noFill/>
          <a:ln w="9525">
            <a:noFill/>
            <a:miter lim="800000"/>
            <a:headEnd/>
            <a:tailEnd/>
          </a:ln>
        </p:spPr>
      </p:pic>
    </p:spTree>
    <p:extLst>
      <p:ext uri="{BB962C8B-B14F-4D97-AF65-F5344CB8AC3E}">
        <p14:creationId xmlns:p14="http://schemas.microsoft.com/office/powerpoint/2010/main" val="2218120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are we going to do during this class:</a:t>
            </a:r>
          </a:p>
          <a:p>
            <a:r>
              <a:rPr lang="en-US" sz="2000" dirty="0"/>
              <a:t>Development is very important for many reasons.</a:t>
            </a:r>
          </a:p>
          <a:p>
            <a:pPr lvl="1"/>
            <a:r>
              <a:rPr lang="en-US" sz="2000" dirty="0"/>
              <a:t>Housing alone contribute 17% tot total GDP, mostly via renovations </a:t>
            </a:r>
            <a:r>
              <a:rPr lang="en-US" sz="2000"/>
              <a:t>and developments.</a:t>
            </a:r>
            <a:endParaRPr lang="en-US" sz="2000" dirty="0"/>
          </a:p>
          <a:p>
            <a:pPr lvl="1"/>
            <a:r>
              <a:rPr lang="en-US" sz="2000" dirty="0"/>
              <a:t>You can actually add value with developments!</a:t>
            </a:r>
          </a:p>
          <a:p>
            <a:endParaRPr lang="en-US" sz="2000" dirty="0"/>
          </a:p>
          <a:p>
            <a:r>
              <a:rPr lang="en-US" sz="2000" dirty="0"/>
              <a:t>Today we will look at the development process in overview.</a:t>
            </a:r>
          </a:p>
          <a:p>
            <a:endParaRPr lang="en-US" sz="2000" dirty="0"/>
          </a:p>
        </p:txBody>
      </p:sp>
    </p:spTree>
    <p:extLst>
      <p:ext uri="{BB962C8B-B14F-4D97-AF65-F5344CB8AC3E}">
        <p14:creationId xmlns:p14="http://schemas.microsoft.com/office/powerpoint/2010/main" val="20707245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Sources of Debt</a:t>
            </a:r>
          </a:p>
        </p:txBody>
      </p:sp>
      <p:pic>
        <p:nvPicPr>
          <p:cNvPr id="6" name="Picture 2"/>
          <p:cNvPicPr>
            <a:picLocks noChangeAspect="1" noChangeArrowheads="1"/>
          </p:cNvPicPr>
          <p:nvPr/>
        </p:nvPicPr>
        <p:blipFill>
          <a:blip r:embed="rId2" cstate="print"/>
          <a:srcRect/>
          <a:stretch>
            <a:fillRect/>
          </a:stretch>
        </p:blipFill>
        <p:spPr bwMode="auto">
          <a:xfrm>
            <a:off x="2259227" y="1619542"/>
            <a:ext cx="6846401" cy="5238457"/>
          </a:xfrm>
          <a:prstGeom prst="rect">
            <a:avLst/>
          </a:prstGeom>
          <a:noFill/>
          <a:ln w="9525">
            <a:noFill/>
            <a:miter lim="800000"/>
            <a:headEnd/>
            <a:tailEnd/>
          </a:ln>
        </p:spPr>
      </p:pic>
      <p:sp>
        <p:nvSpPr>
          <p:cNvPr id="4" name="Right Triangle 3"/>
          <p:cNvSpPr/>
          <p:nvPr/>
        </p:nvSpPr>
        <p:spPr>
          <a:xfrm>
            <a:off x="2595716" y="5565058"/>
            <a:ext cx="1524000" cy="265471"/>
          </a:xfrm>
          <a:prstGeom prst="rtTriangle">
            <a:avLst/>
          </a:prstGeom>
          <a:solidFill>
            <a:srgbClr val="FF0000">
              <a:alpha val="30000"/>
            </a:srgbClr>
          </a:solidFill>
          <a:ln w="31750">
            <a:noFill/>
          </a:ln>
          <a:effectLst/>
          <a:scene3d>
            <a:camera prst="orthographicFront">
              <a:rot lat="0" lon="10800000" rev="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5" name="Rectangle 4"/>
          <p:cNvSpPr/>
          <p:nvPr/>
        </p:nvSpPr>
        <p:spPr>
          <a:xfrm>
            <a:off x="4119716" y="5565058"/>
            <a:ext cx="2625213" cy="265471"/>
          </a:xfrm>
          <a:prstGeom prst="rect">
            <a:avLst/>
          </a:prstGeom>
          <a:solidFill>
            <a:srgbClr val="FF0000">
              <a:alpha val="30000"/>
            </a:srgbClr>
          </a:solidFill>
          <a:ln w="317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7" name="TextBox 6"/>
          <p:cNvSpPr txBox="1"/>
          <p:nvPr/>
        </p:nvSpPr>
        <p:spPr>
          <a:xfrm>
            <a:off x="285135" y="5374627"/>
            <a:ext cx="1750142" cy="646331"/>
          </a:xfrm>
          <a:prstGeom prst="rect">
            <a:avLst/>
          </a:prstGeom>
          <a:noFill/>
        </p:spPr>
        <p:txBody>
          <a:bodyPr wrap="square" rtlCol="0">
            <a:spAutoFit/>
          </a:bodyPr>
          <a:lstStyle/>
          <a:p>
            <a:r>
              <a:rPr lang="en-US" dirty="0">
                <a:solidFill>
                  <a:srgbClr val="FF0000"/>
                </a:solidFill>
              </a:rPr>
              <a:t>Entrepreneur’s money</a:t>
            </a:r>
          </a:p>
        </p:txBody>
      </p:sp>
    </p:spTree>
    <p:extLst>
      <p:ext uri="{BB962C8B-B14F-4D97-AF65-F5344CB8AC3E}">
        <p14:creationId xmlns:p14="http://schemas.microsoft.com/office/powerpoint/2010/main" val="1053713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Sources of Debt</a:t>
            </a:r>
          </a:p>
        </p:txBody>
      </p:sp>
      <p:pic>
        <p:nvPicPr>
          <p:cNvPr id="6" name="Picture 2"/>
          <p:cNvPicPr>
            <a:picLocks noChangeAspect="1" noChangeArrowheads="1"/>
          </p:cNvPicPr>
          <p:nvPr/>
        </p:nvPicPr>
        <p:blipFill>
          <a:blip r:embed="rId2" cstate="print"/>
          <a:srcRect/>
          <a:stretch>
            <a:fillRect/>
          </a:stretch>
        </p:blipFill>
        <p:spPr bwMode="auto">
          <a:xfrm>
            <a:off x="2259227" y="1619542"/>
            <a:ext cx="6846401" cy="5238457"/>
          </a:xfrm>
          <a:prstGeom prst="rect">
            <a:avLst/>
          </a:prstGeom>
          <a:noFill/>
          <a:ln w="9525">
            <a:noFill/>
            <a:miter lim="800000"/>
            <a:headEnd/>
            <a:tailEnd/>
          </a:ln>
        </p:spPr>
      </p:pic>
      <p:sp>
        <p:nvSpPr>
          <p:cNvPr id="5" name="Rectangle 4"/>
          <p:cNvSpPr/>
          <p:nvPr/>
        </p:nvSpPr>
        <p:spPr>
          <a:xfrm>
            <a:off x="4119716" y="4758813"/>
            <a:ext cx="2625213" cy="796413"/>
          </a:xfrm>
          <a:prstGeom prst="rect">
            <a:avLst/>
          </a:prstGeom>
          <a:solidFill>
            <a:schemeClr val="accent5">
              <a:alpha val="30000"/>
            </a:schemeClr>
          </a:solidFill>
          <a:ln w="317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7" name="TextBox 6"/>
          <p:cNvSpPr txBox="1"/>
          <p:nvPr/>
        </p:nvSpPr>
        <p:spPr>
          <a:xfrm>
            <a:off x="285135" y="4908895"/>
            <a:ext cx="1750142" cy="646331"/>
          </a:xfrm>
          <a:prstGeom prst="rect">
            <a:avLst/>
          </a:prstGeom>
          <a:noFill/>
        </p:spPr>
        <p:txBody>
          <a:bodyPr wrap="square" rtlCol="0">
            <a:spAutoFit/>
          </a:bodyPr>
          <a:lstStyle/>
          <a:p>
            <a:r>
              <a:rPr lang="en-US" dirty="0">
                <a:solidFill>
                  <a:srgbClr val="FF0000"/>
                </a:solidFill>
              </a:rPr>
              <a:t>Money partner’s money</a:t>
            </a:r>
          </a:p>
        </p:txBody>
      </p:sp>
    </p:spTree>
    <p:extLst>
      <p:ext uri="{BB962C8B-B14F-4D97-AF65-F5344CB8AC3E}">
        <p14:creationId xmlns:p14="http://schemas.microsoft.com/office/powerpoint/2010/main" val="4635912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Sources of Debt</a:t>
            </a:r>
          </a:p>
        </p:txBody>
      </p:sp>
      <p:pic>
        <p:nvPicPr>
          <p:cNvPr id="6" name="Picture 2"/>
          <p:cNvPicPr>
            <a:picLocks noChangeAspect="1" noChangeArrowheads="1"/>
          </p:cNvPicPr>
          <p:nvPr/>
        </p:nvPicPr>
        <p:blipFill>
          <a:blip r:embed="rId2" cstate="print"/>
          <a:srcRect/>
          <a:stretch>
            <a:fillRect/>
          </a:stretch>
        </p:blipFill>
        <p:spPr bwMode="auto">
          <a:xfrm>
            <a:off x="2259227" y="1619542"/>
            <a:ext cx="6846401" cy="5238457"/>
          </a:xfrm>
          <a:prstGeom prst="rect">
            <a:avLst/>
          </a:prstGeom>
          <a:noFill/>
          <a:ln w="9525">
            <a:noFill/>
            <a:miter lim="800000"/>
            <a:headEnd/>
            <a:tailEnd/>
          </a:ln>
        </p:spPr>
      </p:pic>
      <p:sp>
        <p:nvSpPr>
          <p:cNvPr id="4" name="Right Triangle 3"/>
          <p:cNvSpPr/>
          <p:nvPr/>
        </p:nvSpPr>
        <p:spPr>
          <a:xfrm>
            <a:off x="4070555" y="2290916"/>
            <a:ext cx="1543663" cy="2467897"/>
          </a:xfrm>
          <a:prstGeom prst="rtTriangle">
            <a:avLst/>
          </a:prstGeom>
          <a:solidFill>
            <a:srgbClr val="FFC000">
              <a:alpha val="30000"/>
            </a:srgbClr>
          </a:solidFill>
          <a:ln w="31750">
            <a:noFill/>
          </a:ln>
          <a:effectLst/>
          <a:scene3d>
            <a:camera prst="orthographicFront">
              <a:rot lat="0" lon="10800000" rev="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5" name="Rectangle 4"/>
          <p:cNvSpPr/>
          <p:nvPr/>
        </p:nvSpPr>
        <p:spPr>
          <a:xfrm>
            <a:off x="5614218" y="2290916"/>
            <a:ext cx="1120879" cy="2467897"/>
          </a:xfrm>
          <a:prstGeom prst="rect">
            <a:avLst/>
          </a:prstGeom>
          <a:solidFill>
            <a:srgbClr val="FFC000">
              <a:alpha val="30000"/>
            </a:srgbClr>
          </a:solidFill>
          <a:ln w="317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7" name="TextBox 6"/>
          <p:cNvSpPr txBox="1"/>
          <p:nvPr/>
        </p:nvSpPr>
        <p:spPr>
          <a:xfrm>
            <a:off x="263277" y="3064046"/>
            <a:ext cx="1750142" cy="646331"/>
          </a:xfrm>
          <a:prstGeom prst="rect">
            <a:avLst/>
          </a:prstGeom>
          <a:noFill/>
        </p:spPr>
        <p:txBody>
          <a:bodyPr wrap="square" rtlCol="0">
            <a:spAutoFit/>
          </a:bodyPr>
          <a:lstStyle/>
          <a:p>
            <a:r>
              <a:rPr lang="en-US" dirty="0">
                <a:solidFill>
                  <a:srgbClr val="FF0000"/>
                </a:solidFill>
              </a:rPr>
              <a:t>Construction loan</a:t>
            </a:r>
          </a:p>
        </p:txBody>
      </p:sp>
      <p:sp>
        <p:nvSpPr>
          <p:cNvPr id="8" name="Right Triangle 7"/>
          <p:cNvSpPr/>
          <p:nvPr/>
        </p:nvSpPr>
        <p:spPr>
          <a:xfrm>
            <a:off x="5614219" y="1986116"/>
            <a:ext cx="1120878" cy="304800"/>
          </a:xfrm>
          <a:prstGeom prst="rtTriangle">
            <a:avLst/>
          </a:prstGeom>
          <a:solidFill>
            <a:srgbClr val="FFC000">
              <a:alpha val="30000"/>
            </a:srgbClr>
          </a:solidFill>
          <a:ln w="31750">
            <a:noFill/>
          </a:ln>
          <a:effectLst/>
          <a:scene3d>
            <a:camera prst="orthographicFront">
              <a:rot lat="0" lon="10800000" rev="0"/>
            </a:camera>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31672076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Sources of Debt</a:t>
            </a:r>
          </a:p>
        </p:txBody>
      </p:sp>
      <p:pic>
        <p:nvPicPr>
          <p:cNvPr id="6" name="Picture 2"/>
          <p:cNvPicPr>
            <a:picLocks noChangeAspect="1" noChangeArrowheads="1"/>
          </p:cNvPicPr>
          <p:nvPr/>
        </p:nvPicPr>
        <p:blipFill>
          <a:blip r:embed="rId2" cstate="print"/>
          <a:srcRect/>
          <a:stretch>
            <a:fillRect/>
          </a:stretch>
        </p:blipFill>
        <p:spPr bwMode="auto">
          <a:xfrm>
            <a:off x="2259227" y="1619542"/>
            <a:ext cx="6846401" cy="5238457"/>
          </a:xfrm>
          <a:prstGeom prst="rect">
            <a:avLst/>
          </a:prstGeom>
          <a:noFill/>
          <a:ln w="9525">
            <a:noFill/>
            <a:miter lim="800000"/>
            <a:headEnd/>
            <a:tailEnd/>
          </a:ln>
        </p:spPr>
      </p:pic>
      <p:sp>
        <p:nvSpPr>
          <p:cNvPr id="5" name="Rectangle 4"/>
          <p:cNvSpPr/>
          <p:nvPr/>
        </p:nvSpPr>
        <p:spPr>
          <a:xfrm>
            <a:off x="6735097" y="1946787"/>
            <a:ext cx="737420" cy="3903407"/>
          </a:xfrm>
          <a:prstGeom prst="rect">
            <a:avLst/>
          </a:prstGeom>
          <a:solidFill>
            <a:schemeClr val="accent3">
              <a:alpha val="30000"/>
            </a:schemeClr>
          </a:solidFill>
          <a:ln w="317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7" name="TextBox 6"/>
          <p:cNvSpPr txBox="1"/>
          <p:nvPr/>
        </p:nvSpPr>
        <p:spPr>
          <a:xfrm>
            <a:off x="263277" y="3064046"/>
            <a:ext cx="1750142" cy="369332"/>
          </a:xfrm>
          <a:prstGeom prst="rect">
            <a:avLst/>
          </a:prstGeom>
          <a:noFill/>
        </p:spPr>
        <p:txBody>
          <a:bodyPr wrap="square" rtlCol="0">
            <a:spAutoFit/>
          </a:bodyPr>
          <a:lstStyle/>
          <a:p>
            <a:r>
              <a:rPr lang="en-US" dirty="0">
                <a:solidFill>
                  <a:srgbClr val="FF0000"/>
                </a:solidFill>
              </a:rPr>
              <a:t>Sold to end user.</a:t>
            </a:r>
          </a:p>
        </p:txBody>
      </p:sp>
    </p:spTree>
    <p:extLst>
      <p:ext uri="{BB962C8B-B14F-4D97-AF65-F5344CB8AC3E}">
        <p14:creationId xmlns:p14="http://schemas.microsoft.com/office/powerpoint/2010/main" val="10342919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Capital</a:t>
            </a:r>
          </a:p>
        </p:txBody>
      </p:sp>
      <p:sp>
        <p:nvSpPr>
          <p:cNvPr id="3" name="Content Placeholder 2"/>
          <p:cNvSpPr>
            <a:spLocks noGrp="1"/>
          </p:cNvSpPr>
          <p:nvPr>
            <p:ph sz="half" idx="1"/>
          </p:nvPr>
        </p:nvSpPr>
        <p:spPr>
          <a:xfrm>
            <a:off x="457200" y="1659037"/>
            <a:ext cx="8229600" cy="4525433"/>
          </a:xfrm>
        </p:spPr>
        <p:txBody>
          <a:bodyPr/>
          <a:lstStyle/>
          <a:p>
            <a:r>
              <a:rPr lang="en-US" dirty="0"/>
              <a:t>Even though this course is not about debt financing, it is important from the development workflow point of view to understand where the capital comes from. We identify three stages;</a:t>
            </a:r>
          </a:p>
          <a:p>
            <a:pPr lvl="1"/>
            <a:r>
              <a:rPr lang="en-US" dirty="0"/>
              <a:t>First, we have the seed equity from the entrepreneur starting the project in the preliminary phase. It is a relatively small amount, but with a high return requirement.</a:t>
            </a:r>
          </a:p>
          <a:p>
            <a:pPr lvl="1"/>
            <a:r>
              <a:rPr lang="en-US" dirty="0"/>
              <a:t>Next, we find that “money partners” / Join Venture partners jump in, like opportunity funds, financial institutions (like pension funds) or public real estate firms, in order to </a:t>
            </a:r>
            <a:r>
              <a:rPr lang="en-US" b="1" dirty="0"/>
              <a:t>buy the land</a:t>
            </a:r>
            <a:r>
              <a:rPr lang="en-US" dirty="0"/>
              <a:t>. The entrepreneur can also completely fund this part itself. Sometimes even “mezzanine debt” is used.</a:t>
            </a:r>
          </a:p>
          <a:p>
            <a:pPr lvl="1"/>
            <a:r>
              <a:rPr lang="en-US" dirty="0"/>
              <a:t>During the construction, you take up a construction loan.</a:t>
            </a:r>
          </a:p>
          <a:p>
            <a:pPr lvl="1"/>
            <a:endParaRPr lang="en-US" dirty="0"/>
          </a:p>
        </p:txBody>
      </p:sp>
    </p:spTree>
    <p:extLst>
      <p:ext uri="{BB962C8B-B14F-4D97-AF65-F5344CB8AC3E}">
        <p14:creationId xmlns:p14="http://schemas.microsoft.com/office/powerpoint/2010/main" val="2236186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1026" name="Picture 2" descr="Construction Solu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26" y="-1381162"/>
            <a:ext cx="9212826" cy="9212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2854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four stages of development</a:t>
            </a:r>
          </a:p>
        </p:txBody>
      </p:sp>
      <p:sp>
        <p:nvSpPr>
          <p:cNvPr id="4" name="Content Placeholder 3"/>
          <p:cNvSpPr>
            <a:spLocks noGrp="1"/>
          </p:cNvSpPr>
          <p:nvPr>
            <p:ph idx="1"/>
          </p:nvPr>
        </p:nvSpPr>
        <p:spPr/>
        <p:txBody>
          <a:bodyPr/>
          <a:lstStyle/>
          <a:p>
            <a:endParaRPr lang="en-US"/>
          </a:p>
        </p:txBody>
      </p:sp>
      <p:pic>
        <p:nvPicPr>
          <p:cNvPr id="10" name="Picture 2"/>
          <p:cNvPicPr>
            <a:picLocks noChangeAspect="1" noChangeArrowheads="1"/>
          </p:cNvPicPr>
          <p:nvPr/>
        </p:nvPicPr>
        <p:blipFill>
          <a:blip r:embed="rId3" cstate="print"/>
          <a:srcRect/>
          <a:stretch>
            <a:fillRect/>
          </a:stretch>
        </p:blipFill>
        <p:spPr bwMode="auto">
          <a:xfrm>
            <a:off x="1978270" y="1659036"/>
            <a:ext cx="7151840" cy="5150129"/>
          </a:xfrm>
          <a:prstGeom prst="rect">
            <a:avLst/>
          </a:prstGeom>
          <a:noFill/>
          <a:ln w="9525">
            <a:noFill/>
            <a:miter lim="800000"/>
            <a:headEnd/>
            <a:tailEnd/>
          </a:ln>
        </p:spPr>
      </p:pic>
    </p:spTree>
    <p:extLst>
      <p:ext uri="{BB962C8B-B14F-4D97-AF65-F5344CB8AC3E}">
        <p14:creationId xmlns:p14="http://schemas.microsoft.com/office/powerpoint/2010/main" val="169757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four stages of development</a:t>
            </a:r>
          </a:p>
        </p:txBody>
      </p:sp>
      <p:sp>
        <p:nvSpPr>
          <p:cNvPr id="4" name="Content Placeholder 3"/>
          <p:cNvSpPr>
            <a:spLocks noGrp="1"/>
          </p:cNvSpPr>
          <p:nvPr>
            <p:ph idx="1"/>
          </p:nvPr>
        </p:nvSpPr>
        <p:spPr/>
        <p:txBody>
          <a:bodyPr/>
          <a:lstStyle/>
          <a:p>
            <a:endParaRPr lang="en-US"/>
          </a:p>
        </p:txBody>
      </p:sp>
      <p:pic>
        <p:nvPicPr>
          <p:cNvPr id="10" name="Picture 2"/>
          <p:cNvPicPr>
            <a:picLocks noChangeAspect="1" noChangeArrowheads="1"/>
          </p:cNvPicPr>
          <p:nvPr/>
        </p:nvPicPr>
        <p:blipFill>
          <a:blip r:embed="rId3" cstate="print"/>
          <a:srcRect/>
          <a:stretch>
            <a:fillRect/>
          </a:stretch>
        </p:blipFill>
        <p:spPr bwMode="auto">
          <a:xfrm>
            <a:off x="1978270" y="1659036"/>
            <a:ext cx="7151840" cy="5150129"/>
          </a:xfrm>
          <a:prstGeom prst="rect">
            <a:avLst/>
          </a:prstGeom>
          <a:noFill/>
          <a:ln w="9525">
            <a:noFill/>
            <a:miter lim="800000"/>
            <a:headEnd/>
            <a:tailEnd/>
          </a:ln>
        </p:spPr>
      </p:pic>
      <p:sp>
        <p:nvSpPr>
          <p:cNvPr id="3" name="Rectangle 2"/>
          <p:cNvSpPr/>
          <p:nvPr/>
        </p:nvSpPr>
        <p:spPr>
          <a:xfrm>
            <a:off x="2356338" y="1740877"/>
            <a:ext cx="1776047" cy="4941277"/>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US" sz="1600" b="1" dirty="0"/>
          </a:p>
        </p:txBody>
      </p:sp>
    </p:spTree>
    <p:extLst>
      <p:ext uri="{BB962C8B-B14F-4D97-AF65-F5344CB8AC3E}">
        <p14:creationId xmlns:p14="http://schemas.microsoft.com/office/powerpoint/2010/main" val="295186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Highest and Best Use</a:t>
            </a:r>
          </a:p>
        </p:txBody>
      </p:sp>
      <p:sp>
        <p:nvSpPr>
          <p:cNvPr id="3" name="Content Placeholder 2"/>
          <p:cNvSpPr>
            <a:spLocks noGrp="1"/>
          </p:cNvSpPr>
          <p:nvPr>
            <p:ph idx="1"/>
          </p:nvPr>
        </p:nvSpPr>
        <p:spPr/>
        <p:txBody>
          <a:bodyPr>
            <a:normAutofit/>
          </a:bodyPr>
          <a:lstStyle/>
          <a:p>
            <a:r>
              <a:rPr lang="en-US" sz="2000" dirty="0" err="1"/>
              <a:t>Graaskamp</a:t>
            </a:r>
            <a:r>
              <a:rPr lang="en-US" sz="2000" dirty="0"/>
              <a:t> famously that development can be described by two scenarios;</a:t>
            </a:r>
          </a:p>
          <a:p>
            <a:pPr lvl="1"/>
            <a:r>
              <a:rPr lang="en-US" sz="2000" dirty="0"/>
              <a:t>There is a site looking for a use.</a:t>
            </a:r>
          </a:p>
          <a:p>
            <a:pPr lvl="1"/>
            <a:r>
              <a:rPr lang="en-US" sz="2000" dirty="0"/>
              <a:t>There is a use looking for a site.</a:t>
            </a:r>
          </a:p>
          <a:p>
            <a:pPr lvl="1"/>
            <a:endParaRPr lang="en-US" sz="2000" dirty="0"/>
          </a:p>
          <a:p>
            <a:r>
              <a:rPr lang="en-US" sz="2000" dirty="0"/>
              <a:t>With the first, you already own a piece of land, and you are looking for the HBU of that site. Thus, the main focus of such an exercise is the find HBU, etc.</a:t>
            </a:r>
          </a:p>
          <a:p>
            <a:r>
              <a:rPr lang="en-US" sz="2000" dirty="0"/>
              <a:t>The second mostly occurs when a developer has a special expertize, like biotech space or senior-oriented housing. We find a lot of retail specialization in the real world. In this case you have to find to perfect location (demand-wise and competition-wise) for your new property.</a:t>
            </a:r>
          </a:p>
        </p:txBody>
      </p:sp>
    </p:spTree>
    <p:extLst>
      <p:ext uri="{BB962C8B-B14F-4D97-AF65-F5344CB8AC3E}">
        <p14:creationId xmlns:p14="http://schemas.microsoft.com/office/powerpoint/2010/main" val="2523898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Highest and Best Use</a:t>
            </a:r>
          </a:p>
        </p:txBody>
      </p:sp>
      <p:sp>
        <p:nvSpPr>
          <p:cNvPr id="3" name="Content Placeholder 2"/>
          <p:cNvSpPr>
            <a:spLocks noGrp="1"/>
          </p:cNvSpPr>
          <p:nvPr>
            <p:ph idx="1"/>
          </p:nvPr>
        </p:nvSpPr>
        <p:spPr/>
        <p:txBody>
          <a:bodyPr>
            <a:normAutofit/>
          </a:bodyPr>
          <a:lstStyle/>
          <a:p>
            <a:r>
              <a:rPr lang="en-US" sz="2000" dirty="0" err="1"/>
              <a:t>Graaskamp</a:t>
            </a:r>
            <a:r>
              <a:rPr lang="en-US" sz="2000" dirty="0"/>
              <a:t> famously that development can be described by two scenarios;</a:t>
            </a:r>
          </a:p>
          <a:p>
            <a:pPr lvl="1"/>
            <a:r>
              <a:rPr lang="en-US" sz="2000" b="1" dirty="0"/>
              <a:t>There is a site looking for a use.</a:t>
            </a:r>
          </a:p>
          <a:p>
            <a:pPr lvl="1"/>
            <a:r>
              <a:rPr lang="en-US" sz="2000" dirty="0"/>
              <a:t>There is a use looking for a site.</a:t>
            </a:r>
          </a:p>
          <a:p>
            <a:pPr lvl="1"/>
            <a:endParaRPr lang="en-US" sz="2000" dirty="0"/>
          </a:p>
          <a:p>
            <a:r>
              <a:rPr lang="en-US" sz="2000" b="1" dirty="0"/>
              <a:t>With the first, you already own a piece of land, and you are looking for the HBU of that site. Thus, the main focus of such an exercise is the find HBU, etc.</a:t>
            </a:r>
          </a:p>
          <a:p>
            <a:r>
              <a:rPr lang="en-US" sz="2000" dirty="0"/>
              <a:t>The second mostly occurs when a developer has a special expertize, like biotech space or senior-oriented housing. We find a lot of retail specialization in the real world. In this case you have to find to perfect location (demand-wise and competition-wise) for your new property.</a:t>
            </a:r>
          </a:p>
        </p:txBody>
      </p:sp>
    </p:spTree>
    <p:extLst>
      <p:ext uri="{BB962C8B-B14F-4D97-AF65-F5344CB8AC3E}">
        <p14:creationId xmlns:p14="http://schemas.microsoft.com/office/powerpoint/2010/main" val="2799728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Site looking for a use</a:t>
            </a:r>
          </a:p>
        </p:txBody>
      </p:sp>
      <p:sp>
        <p:nvSpPr>
          <p:cNvPr id="4" name="Content Placeholder 3"/>
          <p:cNvSpPr>
            <a:spLocks noGrp="1"/>
          </p:cNvSpPr>
          <p:nvPr>
            <p:ph idx="1"/>
          </p:nvPr>
        </p:nvSpPr>
        <p:spPr/>
        <p:txBody>
          <a:bodyPr/>
          <a:lstStyle/>
          <a:p>
            <a:endParaRPr lang="en-US"/>
          </a:p>
        </p:txBody>
      </p:sp>
      <p:pic>
        <p:nvPicPr>
          <p:cNvPr id="6" name="Picture 2"/>
          <p:cNvPicPr>
            <a:picLocks noChangeAspect="1" noChangeArrowheads="1"/>
          </p:cNvPicPr>
          <p:nvPr/>
        </p:nvPicPr>
        <p:blipFill>
          <a:blip r:embed="rId2" cstate="print"/>
          <a:srcRect/>
          <a:stretch>
            <a:fillRect/>
          </a:stretch>
        </p:blipFill>
        <p:spPr bwMode="auto">
          <a:xfrm>
            <a:off x="457200" y="1659037"/>
            <a:ext cx="8665629" cy="4689009"/>
          </a:xfrm>
          <a:prstGeom prst="rect">
            <a:avLst/>
          </a:prstGeom>
          <a:noFill/>
          <a:ln w="9525">
            <a:noFill/>
            <a:miter lim="800000"/>
            <a:headEnd/>
            <a:tailEnd/>
          </a:ln>
        </p:spPr>
      </p:pic>
    </p:spTree>
    <p:extLst>
      <p:ext uri="{BB962C8B-B14F-4D97-AF65-F5344CB8AC3E}">
        <p14:creationId xmlns:p14="http://schemas.microsoft.com/office/powerpoint/2010/main" val="4013865756"/>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0">
          <a:solidFill>
            <a:srgbClr val="FF0000"/>
          </a:solidFill>
        </a:ln>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6F2769-7194-4217-93D3-3AF3A4742282}">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schemas.microsoft.com/sharepoint/v3/fields"/>
    <ds:schemaRef ds:uri="http://www.w3.org/XML/1998/namespace"/>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503</TotalTime>
  <Words>2040</Words>
  <Application>Microsoft Office PowerPoint</Application>
  <PresentationFormat>On-screen Show (4:3)</PresentationFormat>
  <Paragraphs>200</Paragraphs>
  <Slides>34</Slides>
  <Notes>9</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34</vt:i4>
      </vt:variant>
    </vt:vector>
  </HeadingPairs>
  <TitlesOfParts>
    <vt:vector size="39" baseType="lpstr">
      <vt:lpstr>Arial</vt:lpstr>
      <vt:lpstr>Calibri</vt:lpstr>
      <vt:lpstr>blue-oakleaf-standard-template</vt:lpstr>
      <vt:lpstr>1_Custom Design</vt:lpstr>
      <vt:lpstr>Custom Design</vt:lpstr>
      <vt:lpstr>PowerPoint Presentation</vt:lpstr>
      <vt:lpstr>1 Introduction</vt:lpstr>
      <vt:lpstr>1 Introduction</vt:lpstr>
      <vt:lpstr>PowerPoint Presentation</vt:lpstr>
      <vt:lpstr>The four stages of development</vt:lpstr>
      <vt:lpstr>The four stages of development</vt:lpstr>
      <vt:lpstr>Highest and Best Use</vt:lpstr>
      <vt:lpstr>Highest and Best Use</vt:lpstr>
      <vt:lpstr>Site looking for a use</vt:lpstr>
      <vt:lpstr>Site looking for a use</vt:lpstr>
      <vt:lpstr>Site looking for a use</vt:lpstr>
      <vt:lpstr>Cost of Construction</vt:lpstr>
      <vt:lpstr>Cost of Construction</vt:lpstr>
      <vt:lpstr>Cost of Construction</vt:lpstr>
      <vt:lpstr>Finding FAR</vt:lpstr>
      <vt:lpstr>Stage 1: Preliminary state</vt:lpstr>
      <vt:lpstr>Intermezzo: What happens here?</vt:lpstr>
      <vt:lpstr>Intermezzo: What happens here?</vt:lpstr>
      <vt:lpstr>Partnership structure</vt:lpstr>
      <vt:lpstr>The four stages of development</vt:lpstr>
      <vt:lpstr>Stage 2: Construction</vt:lpstr>
      <vt:lpstr>Cost of Construction Loan</vt:lpstr>
      <vt:lpstr>Cost of Construction Loan</vt:lpstr>
      <vt:lpstr>Cost of Construction Loan</vt:lpstr>
      <vt:lpstr>The four stages of development</vt:lpstr>
      <vt:lpstr>Stage 3: Leasing up &amp; Tenant Finishes</vt:lpstr>
      <vt:lpstr>The four stages of development</vt:lpstr>
      <vt:lpstr>Stage 4: Stabilized</vt:lpstr>
      <vt:lpstr>Sources of Debt</vt:lpstr>
      <vt:lpstr>Sources of Debt</vt:lpstr>
      <vt:lpstr>Sources of Debt</vt:lpstr>
      <vt:lpstr>Sources of Debt</vt:lpstr>
      <vt:lpstr>Sources of Debt</vt:lpstr>
      <vt:lpstr>Sources of Capital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Van De Minne</dc:creator>
  <cp:lastModifiedBy>Norman Miller</cp:lastModifiedBy>
  <cp:revision>64</cp:revision>
  <dcterms:created xsi:type="dcterms:W3CDTF">2019-12-26T19:42:27Z</dcterms:created>
  <dcterms:modified xsi:type="dcterms:W3CDTF">2025-06-09T15:51:37Z</dcterms:modified>
</cp:coreProperties>
</file>