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79" r:id="rId5"/>
    <p:sldMasterId id="2147493467" r:id="rId6"/>
  </p:sldMasterIdLst>
  <p:notesMasterIdLst>
    <p:notesMasterId r:id="rId19"/>
  </p:notesMasterIdLst>
  <p:handoutMasterIdLst>
    <p:handoutMasterId r:id="rId20"/>
  </p:handoutMasterIdLst>
  <p:sldIdLst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1938"/>
    <a:srgbClr val="002868"/>
    <a:srgbClr val="100E42"/>
    <a:srgbClr val="100E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89" autoAdjust="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277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0BE6C-4C0C-8046-BBFD-371AD798216A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EFCB1-D51F-8E41-88AA-D42180FBB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09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473521-53C2-4A65-9182-93EE89FE116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A86945-C6FE-4543-BB43-AD71A6A16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972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167"/>
            <a:ext cx="2057400" cy="58504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167"/>
            <a:ext cx="6019800" cy="58504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9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1485"/>
            <a:ext cx="7772400" cy="146896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88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98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313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185"/>
            <a:ext cx="7772400" cy="150071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97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97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4584"/>
            <a:ext cx="4040188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5934"/>
            <a:ext cx="4040188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4584"/>
            <a:ext cx="4041775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5934"/>
            <a:ext cx="4041775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3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48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074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2"/>
            <a:ext cx="3008313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25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05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7252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7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3833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867"/>
            <a:ext cx="5486400" cy="8043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Heading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460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83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167"/>
            <a:ext cx="2057400" cy="58504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167"/>
            <a:ext cx="6019800" cy="58504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4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Heading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4038600" cy="4525433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9037"/>
            <a:ext cx="4038600" cy="4525433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4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534584"/>
            <a:ext cx="4040188" cy="641349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Subheading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5934"/>
            <a:ext cx="4040188" cy="3949700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534584"/>
            <a:ext cx="4041775" cy="641349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Subheading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5934"/>
            <a:ext cx="4041775" cy="3949700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6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6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17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2"/>
            <a:ext cx="3008313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25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05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91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7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3833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867"/>
            <a:ext cx="5486400" cy="8043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47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48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4325" y="0"/>
            <a:ext cx="9178325" cy="1600200"/>
          </a:xfrm>
          <a:prstGeom prst="rect">
            <a:avLst/>
          </a:prstGeom>
          <a:solidFill>
            <a:srgbClr val="100E2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59037"/>
            <a:ext cx="82296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81" r:id="rId1"/>
    <p:sldLayoutId id="2147493483" r:id="rId2"/>
    <p:sldLayoutId id="2147493484" r:id="rId3"/>
    <p:sldLayoutId id="2147493485" r:id="rId4"/>
    <p:sldLayoutId id="2147493486" r:id="rId5"/>
    <p:sldLayoutId id="2147493487" r:id="rId6"/>
    <p:sldLayoutId id="2147493488" r:id="rId7"/>
    <p:sldLayoutId id="2147493489" r:id="rId8"/>
    <p:sldLayoutId id="2147493490" r:id="rId9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0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69" r:id="rId2"/>
    <p:sldLayoutId id="2147493470" r:id="rId3"/>
    <p:sldLayoutId id="2147493471" r:id="rId4"/>
    <p:sldLayoutId id="2147493472" r:id="rId5"/>
    <p:sldLayoutId id="2147493473" r:id="rId6"/>
    <p:sldLayoutId id="2147493474" r:id="rId7"/>
    <p:sldLayoutId id="2147493475" r:id="rId8"/>
    <p:sldLayoutId id="2147493476" r:id="rId9"/>
    <p:sldLayoutId id="2147493477" r:id="rId10"/>
    <p:sldLayoutId id="214749347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890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dirty="0">
                <a:solidFill>
                  <a:schemeClr val="accent6"/>
                </a:solidFill>
              </a:rPr>
              <a:t>Capital Stack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46282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3600" dirty="0"/>
              <a:t>More Complete Look at Financing a Real Estate Investment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411576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400" dirty="0">
                <a:solidFill>
                  <a:schemeClr val="bg1">
                    <a:lumMod val="75000"/>
                  </a:schemeClr>
                </a:solidFill>
              </a:rPr>
              <a:t>Alex Van de Minne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50853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en-US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678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8A4BD7-55C3-0EB5-09AB-E27B2F2B7126}"/>
              </a:ext>
            </a:extLst>
          </p:cNvPr>
          <p:cNvSpPr/>
          <p:nvPr/>
        </p:nvSpPr>
        <p:spPr>
          <a:xfrm>
            <a:off x="3074504" y="3710609"/>
            <a:ext cx="1139687" cy="8878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600" b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4B47FC-96D6-04FB-1D10-BA516E771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Waterfalls explained</a:t>
            </a:r>
          </a:p>
        </p:txBody>
      </p:sp>
      <p:pic>
        <p:nvPicPr>
          <p:cNvPr id="1026" name="Picture 2" descr="Paint bucket Those icons Lineal icon">
            <a:extLst>
              <a:ext uri="{FF2B5EF4-FFF2-40B4-BE49-F238E27FC236}">
                <a16:creationId xmlns:a16="http://schemas.microsoft.com/office/drawing/2014/main" id="{CD2CDBFB-3FB8-8BB3-85B4-472AC562E4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8069" y="2054087"/>
            <a:ext cx="1374913" cy="1374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2BF6E45-6011-F1B5-DA16-33AAD27108D9}"/>
              </a:ext>
            </a:extLst>
          </p:cNvPr>
          <p:cNvCxnSpPr/>
          <p:nvPr/>
        </p:nvCxnSpPr>
        <p:spPr>
          <a:xfrm>
            <a:off x="3074504" y="3710609"/>
            <a:ext cx="0" cy="887895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2C1EA54-CAC5-80DF-3BB4-6591A4E57CCF}"/>
              </a:ext>
            </a:extLst>
          </p:cNvPr>
          <p:cNvCxnSpPr>
            <a:cxnSpLocks/>
          </p:cNvCxnSpPr>
          <p:nvPr/>
        </p:nvCxnSpPr>
        <p:spPr>
          <a:xfrm flipH="1">
            <a:off x="3074504" y="4598504"/>
            <a:ext cx="1139687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EE6C7BC-3F01-0566-2D9B-E87A962FE73C}"/>
              </a:ext>
            </a:extLst>
          </p:cNvPr>
          <p:cNvCxnSpPr/>
          <p:nvPr/>
        </p:nvCxnSpPr>
        <p:spPr>
          <a:xfrm>
            <a:off x="4214191" y="3710608"/>
            <a:ext cx="0" cy="887895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F537EE5-CE9C-DE87-E431-AAF9AC1E2B4A}"/>
              </a:ext>
            </a:extLst>
          </p:cNvPr>
          <p:cNvCxnSpPr>
            <a:cxnSpLocks/>
          </p:cNvCxnSpPr>
          <p:nvPr/>
        </p:nvCxnSpPr>
        <p:spPr>
          <a:xfrm>
            <a:off x="1795670" y="4750904"/>
            <a:ext cx="0" cy="1570383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23F2D49-4B55-6E63-93CA-E0E3028D665C}"/>
              </a:ext>
            </a:extLst>
          </p:cNvPr>
          <p:cNvCxnSpPr>
            <a:cxnSpLocks/>
          </p:cNvCxnSpPr>
          <p:nvPr/>
        </p:nvCxnSpPr>
        <p:spPr>
          <a:xfrm flipH="1">
            <a:off x="1795670" y="6321287"/>
            <a:ext cx="3637721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704C284-940F-DA21-68FC-EE8F2D4CB67C}"/>
              </a:ext>
            </a:extLst>
          </p:cNvPr>
          <p:cNvCxnSpPr>
            <a:cxnSpLocks/>
          </p:cNvCxnSpPr>
          <p:nvPr/>
        </p:nvCxnSpPr>
        <p:spPr>
          <a:xfrm>
            <a:off x="5406887" y="4750903"/>
            <a:ext cx="0" cy="1570383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98B58182-3EB3-8BD1-683F-8B5F7922D7B7}"/>
              </a:ext>
            </a:extLst>
          </p:cNvPr>
          <p:cNvSpPr txBox="1"/>
          <p:nvPr/>
        </p:nvSpPr>
        <p:spPr>
          <a:xfrm>
            <a:off x="6778490" y="2454337"/>
            <a:ext cx="2239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Gallons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C39A6AE-7877-D81B-FB75-32E3286EFE12}"/>
              </a:ext>
            </a:extLst>
          </p:cNvPr>
          <p:cNvCxnSpPr>
            <a:cxnSpLocks/>
          </p:cNvCxnSpPr>
          <p:nvPr/>
        </p:nvCxnSpPr>
        <p:spPr>
          <a:xfrm flipH="1">
            <a:off x="3644347" y="2656472"/>
            <a:ext cx="3134143" cy="0"/>
          </a:xfrm>
          <a:prstGeom prst="straightConnector1">
            <a:avLst/>
          </a:prstGeom>
          <a:ln w="13335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1FD8120-8DFF-E166-8CF7-49EE0C552E0B}"/>
              </a:ext>
            </a:extLst>
          </p:cNvPr>
          <p:cNvSpPr txBox="1"/>
          <p:nvPr/>
        </p:nvSpPr>
        <p:spPr>
          <a:xfrm>
            <a:off x="3180522" y="3988904"/>
            <a:ext cx="1139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Gallon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53B879-F97E-EC4C-5382-08898EF07AB3}"/>
              </a:ext>
            </a:extLst>
          </p:cNvPr>
          <p:cNvSpPr txBox="1"/>
          <p:nvPr/>
        </p:nvSpPr>
        <p:spPr>
          <a:xfrm>
            <a:off x="3180522" y="5998337"/>
            <a:ext cx="1139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Gallon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5E5D0D-F222-AB9F-16E4-6E28D8E9904B}"/>
              </a:ext>
            </a:extLst>
          </p:cNvPr>
          <p:cNvSpPr txBox="1"/>
          <p:nvPr/>
        </p:nvSpPr>
        <p:spPr>
          <a:xfrm>
            <a:off x="5897217" y="3829877"/>
            <a:ext cx="29949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But when less water is poured, the lower bucket </a:t>
            </a:r>
            <a:r>
              <a:rPr lang="en-US"/>
              <a:t>receives nothing.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583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80EDF-7673-AA90-8C27-0C283BB6D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Waterfalls explained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5F562-A072-B4C0-35B2-4AE1C2671A2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52B9D6-EBEC-013B-180F-D18B6EA4218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6DFA949E-D958-2B14-1949-BF1BB42339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213" y="1802440"/>
            <a:ext cx="8497825" cy="462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37596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Mezzanine Debt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/>
          <a:lstStyle/>
          <a:p>
            <a:r>
              <a:rPr lang="en-US" dirty="0"/>
              <a:t>A quick note on </a:t>
            </a:r>
            <a:r>
              <a:rPr lang="en-US" b="1" dirty="0">
                <a:solidFill>
                  <a:schemeClr val="accent6"/>
                </a:solidFill>
              </a:rPr>
              <a:t>mezzanine debt</a:t>
            </a:r>
            <a:r>
              <a:rPr lang="en-US" dirty="0"/>
              <a:t>.</a:t>
            </a:r>
          </a:p>
          <a:p>
            <a:r>
              <a:rPr lang="en-US" dirty="0"/>
              <a:t>It is rather loosely defined, but my take on it is that this is company level debt, used to finance a property.</a:t>
            </a:r>
          </a:p>
          <a:p>
            <a:r>
              <a:rPr lang="en-US" dirty="0"/>
              <a:t>This typically will go hand-in-hand with a normal (nonrecourse) mortgage from the same debt provider.</a:t>
            </a:r>
          </a:p>
          <a:p>
            <a:r>
              <a:rPr lang="en-US" dirty="0"/>
              <a:t>Thus, mezzanine debt is </a:t>
            </a:r>
            <a:r>
              <a:rPr lang="en-US" b="1" dirty="0"/>
              <a:t>recourse</a:t>
            </a:r>
            <a:r>
              <a:rPr lang="en-US" dirty="0"/>
              <a:t>!</a:t>
            </a:r>
          </a:p>
          <a:p>
            <a:endParaRPr lang="en-US" dirty="0"/>
          </a:p>
          <a:p>
            <a:r>
              <a:rPr lang="en-US" dirty="0"/>
              <a:t>“</a:t>
            </a:r>
            <a:r>
              <a:rPr lang="en-US" dirty="0" err="1"/>
              <a:t>Mezz</a:t>
            </a:r>
            <a:r>
              <a:rPr lang="en-US" dirty="0"/>
              <a:t>” debt became popular after the Dodd-Frank act.</a:t>
            </a:r>
          </a:p>
        </p:txBody>
      </p:sp>
    </p:spTree>
    <p:extLst>
      <p:ext uri="{BB962C8B-B14F-4D97-AF65-F5344CB8AC3E}">
        <p14:creationId xmlns:p14="http://schemas.microsoft.com/office/powerpoint/2010/main" val="498106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What are we going to do during this class:</a:t>
            </a:r>
          </a:p>
          <a:p>
            <a:r>
              <a:rPr lang="en-US" sz="2000" dirty="0"/>
              <a:t>We are discussing;</a:t>
            </a:r>
          </a:p>
          <a:p>
            <a:pPr lvl="1"/>
            <a:r>
              <a:rPr lang="en-US" sz="2000" dirty="0"/>
              <a:t>What is capital stack?</a:t>
            </a:r>
          </a:p>
          <a:p>
            <a:pPr lvl="1"/>
            <a:r>
              <a:rPr lang="en-US" sz="2000" dirty="0"/>
              <a:t>Why do we need to do this?</a:t>
            </a:r>
          </a:p>
          <a:p>
            <a:pPr lvl="1"/>
            <a:r>
              <a:rPr lang="en-US" sz="2000" dirty="0"/>
              <a:t>How does it work?</a:t>
            </a:r>
          </a:p>
          <a:p>
            <a:pPr lvl="1"/>
            <a:r>
              <a:rPr lang="en-US" sz="2000" dirty="0"/>
              <a:t>Example in Excel.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70724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5EFA6-78FE-4D61-F062-EE304EFDD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 What is </a:t>
            </a:r>
            <a:r>
              <a:rPr lang="en-US"/>
              <a:t>Capital Stack?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89C2D-9F2B-1FB3-21A1-E66FBAEE32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/>
          <a:lstStyle/>
          <a:p>
            <a:r>
              <a:rPr lang="en-US" dirty="0"/>
              <a:t>In general capital structure means how much debt you are using.</a:t>
            </a:r>
          </a:p>
          <a:p>
            <a:r>
              <a:rPr lang="en-US" dirty="0"/>
              <a:t>Thus, a simple capital structure for an existing / stabilized property could be:</a:t>
            </a:r>
          </a:p>
          <a:p>
            <a:pPr lvl="1"/>
            <a:r>
              <a:rPr lang="en-US" dirty="0"/>
              <a:t>M4$ equity</a:t>
            </a:r>
          </a:p>
          <a:p>
            <a:pPr lvl="1"/>
            <a:r>
              <a:rPr lang="en-US" dirty="0"/>
              <a:t>M6$ debt (mortgage)</a:t>
            </a:r>
          </a:p>
          <a:p>
            <a:pPr lvl="1"/>
            <a:endParaRPr lang="en-US" dirty="0"/>
          </a:p>
          <a:p>
            <a:r>
              <a:rPr lang="en-US" dirty="0"/>
              <a:t>However, we find that in many real estate investments the capital stack looks a bit more complex.</a:t>
            </a:r>
          </a:p>
        </p:txBody>
      </p:sp>
    </p:spTree>
    <p:extLst>
      <p:ext uri="{BB962C8B-B14F-4D97-AF65-F5344CB8AC3E}">
        <p14:creationId xmlns:p14="http://schemas.microsoft.com/office/powerpoint/2010/main" val="855657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62CC2-A93E-400A-C186-CD2C257DB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 Why do we need a Capital Stack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DC5EB-3841-7FD9-A6D2-F961C87B42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/>
          <a:lstStyle/>
          <a:p>
            <a:r>
              <a:rPr lang="en-US" dirty="0"/>
              <a:t>In other asset classes, it is quite easy to raise money to pursue positive / zero NPV deals.</a:t>
            </a:r>
          </a:p>
          <a:p>
            <a:pPr lvl="1"/>
            <a:r>
              <a:rPr lang="en-US" dirty="0"/>
              <a:t>You can issue new stocks.</a:t>
            </a:r>
          </a:p>
          <a:p>
            <a:pPr lvl="1"/>
            <a:r>
              <a:rPr lang="en-US" dirty="0"/>
              <a:t>You can issue new bonds.</a:t>
            </a:r>
          </a:p>
          <a:p>
            <a:pPr lvl="1"/>
            <a:r>
              <a:rPr lang="en-US" dirty="0"/>
              <a:t>And perhaps get a loan.</a:t>
            </a:r>
          </a:p>
          <a:p>
            <a:pPr lvl="1"/>
            <a:endParaRPr lang="en-US" dirty="0"/>
          </a:p>
          <a:p>
            <a:r>
              <a:rPr lang="en-US" dirty="0"/>
              <a:t>In real estate (development) we do not have this luxury (mostly).</a:t>
            </a:r>
          </a:p>
          <a:p>
            <a:r>
              <a:rPr lang="en-US" dirty="0"/>
              <a:t>Real estate is expensive, and many entrepreneurs do not have the cash to finance an investment all by themselves.</a:t>
            </a:r>
          </a:p>
          <a:p>
            <a:r>
              <a:rPr lang="en-US" dirty="0"/>
              <a:t>The banks also want to see collateral when financing real estate investments, something most entrepreneurs do not have.</a:t>
            </a:r>
          </a:p>
          <a:p>
            <a:r>
              <a:rPr lang="en-US" dirty="0"/>
              <a:t>Thus, they need a </a:t>
            </a:r>
            <a:r>
              <a:rPr lang="en-US" dirty="0">
                <a:highlight>
                  <a:srgbClr val="FFFF00"/>
                </a:highlight>
              </a:rPr>
              <a:t>partner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2975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9341C-FB06-8545-CAA4-AFFD1800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How does it Work (1/2)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5519F-9D93-CD5E-E421-1FFDDEA00B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/>
          <a:lstStyle/>
          <a:p>
            <a:r>
              <a:rPr lang="en-US" dirty="0"/>
              <a:t>Together, they are in a </a:t>
            </a:r>
            <a:r>
              <a:rPr lang="en-US" b="1" dirty="0">
                <a:solidFill>
                  <a:schemeClr val="accent6"/>
                </a:solidFill>
              </a:rPr>
              <a:t>Joint Venture (JV)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The entrepreneur finds something we call a </a:t>
            </a:r>
            <a:r>
              <a:rPr lang="en-US" b="1" dirty="0">
                <a:solidFill>
                  <a:schemeClr val="accent6"/>
                </a:solidFill>
              </a:rPr>
              <a:t>money partner</a:t>
            </a:r>
            <a:r>
              <a:rPr lang="en-US" dirty="0"/>
              <a:t>, or </a:t>
            </a:r>
            <a:r>
              <a:rPr lang="en-US" b="1" dirty="0">
                <a:solidFill>
                  <a:schemeClr val="accent6"/>
                </a:solidFill>
              </a:rPr>
              <a:t>limited partner (LP)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In this framework, we also call the </a:t>
            </a:r>
            <a:r>
              <a:rPr lang="en-US" b="1" dirty="0">
                <a:solidFill>
                  <a:schemeClr val="accent6"/>
                </a:solidFill>
              </a:rPr>
              <a:t>entrepreneurial partner</a:t>
            </a:r>
            <a:r>
              <a:rPr lang="en-US" dirty="0"/>
              <a:t> the </a:t>
            </a:r>
            <a:r>
              <a:rPr lang="en-US" b="1" dirty="0">
                <a:solidFill>
                  <a:schemeClr val="accent6"/>
                </a:solidFill>
              </a:rPr>
              <a:t>general partner (GP)</a:t>
            </a:r>
            <a:r>
              <a:rPr lang="en-US" dirty="0"/>
              <a:t>.</a:t>
            </a:r>
          </a:p>
          <a:p>
            <a:r>
              <a:rPr lang="en-US" dirty="0"/>
              <a:t>The LP will fund most of the project. The LP will also be the one that has the collateral needed for the banks to be happy.</a:t>
            </a:r>
          </a:p>
          <a:p>
            <a:r>
              <a:rPr lang="en-US" dirty="0"/>
              <a:t>The GP is generally also the </a:t>
            </a:r>
            <a:r>
              <a:rPr lang="en-US" b="1" dirty="0">
                <a:solidFill>
                  <a:schemeClr val="accent6"/>
                </a:solidFill>
              </a:rPr>
              <a:t>asset manager</a:t>
            </a:r>
            <a:r>
              <a:rPr lang="en-US" dirty="0"/>
              <a:t>. For this, the GP gets a fee, which they typically need to pay the operating budget of their own company.</a:t>
            </a:r>
          </a:p>
          <a:p>
            <a:pPr lvl="1"/>
            <a:r>
              <a:rPr lang="en-US" dirty="0"/>
              <a:t>This is also usually the only source of stable income for them.</a:t>
            </a:r>
          </a:p>
        </p:txBody>
      </p:sp>
    </p:spTree>
    <p:extLst>
      <p:ext uri="{BB962C8B-B14F-4D97-AF65-F5344CB8AC3E}">
        <p14:creationId xmlns:p14="http://schemas.microsoft.com/office/powerpoint/2010/main" val="2851039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9341C-FB06-8545-CAA4-AFFD1800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How does it Work (2/2)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5519F-9D93-CD5E-E421-1FFDDEA00B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/>
          <a:lstStyle/>
          <a:p>
            <a:r>
              <a:rPr lang="en-US" dirty="0"/>
              <a:t>The LP will get a </a:t>
            </a:r>
            <a:r>
              <a:rPr lang="en-US" b="1" dirty="0">
                <a:solidFill>
                  <a:schemeClr val="accent6"/>
                </a:solidFill>
              </a:rPr>
              <a:t>preferred return</a:t>
            </a:r>
            <a:r>
              <a:rPr lang="en-US" dirty="0"/>
              <a:t>.</a:t>
            </a:r>
          </a:p>
          <a:p>
            <a:r>
              <a:rPr lang="en-US" dirty="0"/>
              <a:t>Return will trickle down to the GP via a </a:t>
            </a:r>
            <a:r>
              <a:rPr lang="en-US" b="1" dirty="0">
                <a:solidFill>
                  <a:schemeClr val="accent6"/>
                </a:solidFill>
              </a:rPr>
              <a:t>waterfall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This comes in the form of a </a:t>
            </a:r>
            <a:r>
              <a:rPr lang="en-US" b="1" dirty="0">
                <a:solidFill>
                  <a:schemeClr val="accent6"/>
                </a:solidFill>
              </a:rPr>
              <a:t>promote</a:t>
            </a:r>
            <a:r>
              <a:rPr lang="en-US" dirty="0"/>
              <a:t> (sometimes called a </a:t>
            </a:r>
            <a:r>
              <a:rPr lang="en-US" b="1" dirty="0">
                <a:solidFill>
                  <a:schemeClr val="accent6"/>
                </a:solidFill>
              </a:rPr>
              <a:t>catch-up</a:t>
            </a:r>
            <a:r>
              <a:rPr lang="en-US" dirty="0"/>
              <a:t>).</a:t>
            </a:r>
          </a:p>
          <a:p>
            <a:r>
              <a:rPr lang="en-US" dirty="0"/>
              <a:t>Thus;</a:t>
            </a:r>
          </a:p>
          <a:p>
            <a:pPr lvl="1"/>
            <a:r>
              <a:rPr lang="en-US" dirty="0"/>
              <a:t>The LP will get less risk, but also less return compared to just owning a stabilized asset directly.</a:t>
            </a:r>
          </a:p>
          <a:p>
            <a:pPr lvl="1"/>
            <a:r>
              <a:rPr lang="en-US" dirty="0"/>
              <a:t>The GP can get tremendous returns, while also running most risk, meaning the GP has the correct incentive.</a:t>
            </a:r>
          </a:p>
        </p:txBody>
      </p:sp>
    </p:spTree>
    <p:extLst>
      <p:ext uri="{BB962C8B-B14F-4D97-AF65-F5344CB8AC3E}">
        <p14:creationId xmlns:p14="http://schemas.microsoft.com/office/powerpoint/2010/main" val="3384492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B47FC-96D6-04FB-1D10-BA516E771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Waterfalls explained</a:t>
            </a:r>
          </a:p>
        </p:txBody>
      </p:sp>
      <p:pic>
        <p:nvPicPr>
          <p:cNvPr id="1026" name="Picture 2" descr="Paint bucket Those icons Lineal icon">
            <a:extLst>
              <a:ext uri="{FF2B5EF4-FFF2-40B4-BE49-F238E27FC236}">
                <a16:creationId xmlns:a16="http://schemas.microsoft.com/office/drawing/2014/main" id="{CD2CDBFB-3FB8-8BB3-85B4-472AC562E4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8069" y="2054087"/>
            <a:ext cx="1374913" cy="1374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2BF6E45-6011-F1B5-DA16-33AAD27108D9}"/>
              </a:ext>
            </a:extLst>
          </p:cNvPr>
          <p:cNvCxnSpPr/>
          <p:nvPr/>
        </p:nvCxnSpPr>
        <p:spPr>
          <a:xfrm>
            <a:off x="3074504" y="3710609"/>
            <a:ext cx="0" cy="887895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2C1EA54-CAC5-80DF-3BB4-6591A4E57CCF}"/>
              </a:ext>
            </a:extLst>
          </p:cNvPr>
          <p:cNvCxnSpPr>
            <a:cxnSpLocks/>
          </p:cNvCxnSpPr>
          <p:nvPr/>
        </p:nvCxnSpPr>
        <p:spPr>
          <a:xfrm flipH="1">
            <a:off x="3074504" y="4598504"/>
            <a:ext cx="1139687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EE6C7BC-3F01-0566-2D9B-E87A962FE73C}"/>
              </a:ext>
            </a:extLst>
          </p:cNvPr>
          <p:cNvCxnSpPr/>
          <p:nvPr/>
        </p:nvCxnSpPr>
        <p:spPr>
          <a:xfrm>
            <a:off x="4214191" y="3710608"/>
            <a:ext cx="0" cy="887895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F537EE5-CE9C-DE87-E431-AAF9AC1E2B4A}"/>
              </a:ext>
            </a:extLst>
          </p:cNvPr>
          <p:cNvCxnSpPr>
            <a:cxnSpLocks/>
          </p:cNvCxnSpPr>
          <p:nvPr/>
        </p:nvCxnSpPr>
        <p:spPr>
          <a:xfrm>
            <a:off x="1795670" y="4750904"/>
            <a:ext cx="0" cy="1570383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23F2D49-4B55-6E63-93CA-E0E3028D665C}"/>
              </a:ext>
            </a:extLst>
          </p:cNvPr>
          <p:cNvCxnSpPr>
            <a:cxnSpLocks/>
          </p:cNvCxnSpPr>
          <p:nvPr/>
        </p:nvCxnSpPr>
        <p:spPr>
          <a:xfrm flipH="1">
            <a:off x="1795670" y="6321287"/>
            <a:ext cx="3637721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704C284-940F-DA21-68FC-EE8F2D4CB67C}"/>
              </a:ext>
            </a:extLst>
          </p:cNvPr>
          <p:cNvCxnSpPr>
            <a:cxnSpLocks/>
          </p:cNvCxnSpPr>
          <p:nvPr/>
        </p:nvCxnSpPr>
        <p:spPr>
          <a:xfrm>
            <a:off x="5406887" y="4750903"/>
            <a:ext cx="0" cy="1570383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98B58182-3EB3-8BD1-683F-8B5F7922D7B7}"/>
              </a:ext>
            </a:extLst>
          </p:cNvPr>
          <p:cNvSpPr txBox="1"/>
          <p:nvPr/>
        </p:nvSpPr>
        <p:spPr>
          <a:xfrm>
            <a:off x="6778490" y="3685061"/>
            <a:ext cx="2239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Gallon (Total)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D828105-898D-B46B-BF0C-6A944ADC5A28}"/>
              </a:ext>
            </a:extLst>
          </p:cNvPr>
          <p:cNvSpPr txBox="1"/>
          <p:nvPr/>
        </p:nvSpPr>
        <p:spPr>
          <a:xfrm>
            <a:off x="6778490" y="4855377"/>
            <a:ext cx="2239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+Inf Gallon (Total)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FD542A4-EAB0-0EE3-9C0C-EFA5A3818F20}"/>
              </a:ext>
            </a:extLst>
          </p:cNvPr>
          <p:cNvCxnSpPr>
            <a:cxnSpLocks/>
          </p:cNvCxnSpPr>
          <p:nvPr/>
        </p:nvCxnSpPr>
        <p:spPr>
          <a:xfrm flipH="1">
            <a:off x="4572000" y="3869727"/>
            <a:ext cx="2067339" cy="0"/>
          </a:xfrm>
          <a:prstGeom prst="straightConnector1">
            <a:avLst/>
          </a:prstGeom>
          <a:ln w="13335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C39A6AE-7877-D81B-FB75-32E3286EFE12}"/>
              </a:ext>
            </a:extLst>
          </p:cNvPr>
          <p:cNvCxnSpPr>
            <a:cxnSpLocks/>
          </p:cNvCxnSpPr>
          <p:nvPr/>
        </p:nvCxnSpPr>
        <p:spPr>
          <a:xfrm flipH="1">
            <a:off x="5658678" y="5040043"/>
            <a:ext cx="980661" cy="0"/>
          </a:xfrm>
          <a:prstGeom prst="straightConnector1">
            <a:avLst/>
          </a:prstGeom>
          <a:ln w="13335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7396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0354A21-2755-7624-8FD9-290B506E27D3}"/>
              </a:ext>
            </a:extLst>
          </p:cNvPr>
          <p:cNvSpPr/>
          <p:nvPr/>
        </p:nvSpPr>
        <p:spPr>
          <a:xfrm>
            <a:off x="1795670" y="5989210"/>
            <a:ext cx="3637721" cy="3320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600" b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8A4BD7-55C3-0EB5-09AB-E27B2F2B7126}"/>
              </a:ext>
            </a:extLst>
          </p:cNvPr>
          <p:cNvSpPr/>
          <p:nvPr/>
        </p:nvSpPr>
        <p:spPr>
          <a:xfrm>
            <a:off x="3074504" y="3710609"/>
            <a:ext cx="1139687" cy="8878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600" b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4B47FC-96D6-04FB-1D10-BA516E771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Waterfalls explained</a:t>
            </a:r>
          </a:p>
        </p:txBody>
      </p:sp>
      <p:pic>
        <p:nvPicPr>
          <p:cNvPr id="1026" name="Picture 2" descr="Paint bucket Those icons Lineal icon">
            <a:extLst>
              <a:ext uri="{FF2B5EF4-FFF2-40B4-BE49-F238E27FC236}">
                <a16:creationId xmlns:a16="http://schemas.microsoft.com/office/drawing/2014/main" id="{CD2CDBFB-3FB8-8BB3-85B4-472AC562E4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8069" y="2054087"/>
            <a:ext cx="1374913" cy="1374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2BF6E45-6011-F1B5-DA16-33AAD27108D9}"/>
              </a:ext>
            </a:extLst>
          </p:cNvPr>
          <p:cNvCxnSpPr/>
          <p:nvPr/>
        </p:nvCxnSpPr>
        <p:spPr>
          <a:xfrm>
            <a:off x="3074504" y="3710609"/>
            <a:ext cx="0" cy="887895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2C1EA54-CAC5-80DF-3BB4-6591A4E57CCF}"/>
              </a:ext>
            </a:extLst>
          </p:cNvPr>
          <p:cNvCxnSpPr>
            <a:cxnSpLocks/>
          </p:cNvCxnSpPr>
          <p:nvPr/>
        </p:nvCxnSpPr>
        <p:spPr>
          <a:xfrm flipH="1">
            <a:off x="3074504" y="4598504"/>
            <a:ext cx="1139687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EE6C7BC-3F01-0566-2D9B-E87A962FE73C}"/>
              </a:ext>
            </a:extLst>
          </p:cNvPr>
          <p:cNvCxnSpPr/>
          <p:nvPr/>
        </p:nvCxnSpPr>
        <p:spPr>
          <a:xfrm>
            <a:off x="4214191" y="3710608"/>
            <a:ext cx="0" cy="887895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F537EE5-CE9C-DE87-E431-AAF9AC1E2B4A}"/>
              </a:ext>
            </a:extLst>
          </p:cNvPr>
          <p:cNvCxnSpPr>
            <a:cxnSpLocks/>
          </p:cNvCxnSpPr>
          <p:nvPr/>
        </p:nvCxnSpPr>
        <p:spPr>
          <a:xfrm>
            <a:off x="1795670" y="4750904"/>
            <a:ext cx="0" cy="1570383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23F2D49-4B55-6E63-93CA-E0E3028D665C}"/>
              </a:ext>
            </a:extLst>
          </p:cNvPr>
          <p:cNvCxnSpPr>
            <a:cxnSpLocks/>
          </p:cNvCxnSpPr>
          <p:nvPr/>
        </p:nvCxnSpPr>
        <p:spPr>
          <a:xfrm flipH="1">
            <a:off x="1795670" y="6321287"/>
            <a:ext cx="3637721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704C284-940F-DA21-68FC-EE8F2D4CB67C}"/>
              </a:ext>
            </a:extLst>
          </p:cNvPr>
          <p:cNvCxnSpPr>
            <a:cxnSpLocks/>
          </p:cNvCxnSpPr>
          <p:nvPr/>
        </p:nvCxnSpPr>
        <p:spPr>
          <a:xfrm>
            <a:off x="5406887" y="4750903"/>
            <a:ext cx="0" cy="1570383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98B58182-3EB3-8BD1-683F-8B5F7922D7B7}"/>
              </a:ext>
            </a:extLst>
          </p:cNvPr>
          <p:cNvSpPr txBox="1"/>
          <p:nvPr/>
        </p:nvSpPr>
        <p:spPr>
          <a:xfrm>
            <a:off x="6778490" y="2454337"/>
            <a:ext cx="2239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 Gallons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C39A6AE-7877-D81B-FB75-32E3286EFE12}"/>
              </a:ext>
            </a:extLst>
          </p:cNvPr>
          <p:cNvCxnSpPr>
            <a:cxnSpLocks/>
          </p:cNvCxnSpPr>
          <p:nvPr/>
        </p:nvCxnSpPr>
        <p:spPr>
          <a:xfrm flipH="1">
            <a:off x="3644347" y="2656472"/>
            <a:ext cx="3134143" cy="0"/>
          </a:xfrm>
          <a:prstGeom prst="straightConnector1">
            <a:avLst/>
          </a:prstGeom>
          <a:ln w="13335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1FD8120-8DFF-E166-8CF7-49EE0C552E0B}"/>
              </a:ext>
            </a:extLst>
          </p:cNvPr>
          <p:cNvSpPr txBox="1"/>
          <p:nvPr/>
        </p:nvSpPr>
        <p:spPr>
          <a:xfrm>
            <a:off x="3180522" y="3988904"/>
            <a:ext cx="1139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Gallon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53B879-F97E-EC4C-5382-08898EF07AB3}"/>
              </a:ext>
            </a:extLst>
          </p:cNvPr>
          <p:cNvSpPr txBox="1"/>
          <p:nvPr/>
        </p:nvSpPr>
        <p:spPr>
          <a:xfrm>
            <a:off x="3180522" y="5998337"/>
            <a:ext cx="1139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Gallon</a:t>
            </a:r>
          </a:p>
        </p:txBody>
      </p:sp>
    </p:spTree>
    <p:extLst>
      <p:ext uri="{BB962C8B-B14F-4D97-AF65-F5344CB8AC3E}">
        <p14:creationId xmlns:p14="http://schemas.microsoft.com/office/powerpoint/2010/main" val="3365333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0354A21-2755-7624-8FD9-290B506E27D3}"/>
              </a:ext>
            </a:extLst>
          </p:cNvPr>
          <p:cNvSpPr/>
          <p:nvPr/>
        </p:nvSpPr>
        <p:spPr>
          <a:xfrm>
            <a:off x="1795670" y="5652638"/>
            <a:ext cx="3637721" cy="6686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600" b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8A4BD7-55C3-0EB5-09AB-E27B2F2B7126}"/>
              </a:ext>
            </a:extLst>
          </p:cNvPr>
          <p:cNvSpPr/>
          <p:nvPr/>
        </p:nvSpPr>
        <p:spPr>
          <a:xfrm>
            <a:off x="3074504" y="3710609"/>
            <a:ext cx="1139687" cy="8878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600" b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4B47FC-96D6-04FB-1D10-BA516E771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Waterfalls explained</a:t>
            </a:r>
          </a:p>
        </p:txBody>
      </p:sp>
      <p:pic>
        <p:nvPicPr>
          <p:cNvPr id="1026" name="Picture 2" descr="Paint bucket Those icons Lineal icon">
            <a:extLst>
              <a:ext uri="{FF2B5EF4-FFF2-40B4-BE49-F238E27FC236}">
                <a16:creationId xmlns:a16="http://schemas.microsoft.com/office/drawing/2014/main" id="{CD2CDBFB-3FB8-8BB3-85B4-472AC562E4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8069" y="2054087"/>
            <a:ext cx="1374913" cy="1374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2BF6E45-6011-F1B5-DA16-33AAD27108D9}"/>
              </a:ext>
            </a:extLst>
          </p:cNvPr>
          <p:cNvCxnSpPr/>
          <p:nvPr/>
        </p:nvCxnSpPr>
        <p:spPr>
          <a:xfrm>
            <a:off x="3074504" y="3710609"/>
            <a:ext cx="0" cy="887895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2C1EA54-CAC5-80DF-3BB4-6591A4E57CCF}"/>
              </a:ext>
            </a:extLst>
          </p:cNvPr>
          <p:cNvCxnSpPr>
            <a:cxnSpLocks/>
          </p:cNvCxnSpPr>
          <p:nvPr/>
        </p:nvCxnSpPr>
        <p:spPr>
          <a:xfrm flipH="1">
            <a:off x="3074504" y="4598504"/>
            <a:ext cx="1139687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EE6C7BC-3F01-0566-2D9B-E87A962FE73C}"/>
              </a:ext>
            </a:extLst>
          </p:cNvPr>
          <p:cNvCxnSpPr/>
          <p:nvPr/>
        </p:nvCxnSpPr>
        <p:spPr>
          <a:xfrm>
            <a:off x="4214191" y="3710608"/>
            <a:ext cx="0" cy="887895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F537EE5-CE9C-DE87-E431-AAF9AC1E2B4A}"/>
              </a:ext>
            </a:extLst>
          </p:cNvPr>
          <p:cNvCxnSpPr>
            <a:cxnSpLocks/>
          </p:cNvCxnSpPr>
          <p:nvPr/>
        </p:nvCxnSpPr>
        <p:spPr>
          <a:xfrm>
            <a:off x="1795670" y="4750904"/>
            <a:ext cx="0" cy="1570383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23F2D49-4B55-6E63-93CA-E0E3028D665C}"/>
              </a:ext>
            </a:extLst>
          </p:cNvPr>
          <p:cNvCxnSpPr>
            <a:cxnSpLocks/>
          </p:cNvCxnSpPr>
          <p:nvPr/>
        </p:nvCxnSpPr>
        <p:spPr>
          <a:xfrm flipH="1">
            <a:off x="1795670" y="6321287"/>
            <a:ext cx="3637721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704C284-940F-DA21-68FC-EE8F2D4CB67C}"/>
              </a:ext>
            </a:extLst>
          </p:cNvPr>
          <p:cNvCxnSpPr>
            <a:cxnSpLocks/>
          </p:cNvCxnSpPr>
          <p:nvPr/>
        </p:nvCxnSpPr>
        <p:spPr>
          <a:xfrm>
            <a:off x="5406887" y="4750903"/>
            <a:ext cx="0" cy="1570383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98B58182-3EB3-8BD1-683F-8B5F7922D7B7}"/>
              </a:ext>
            </a:extLst>
          </p:cNvPr>
          <p:cNvSpPr txBox="1"/>
          <p:nvPr/>
        </p:nvSpPr>
        <p:spPr>
          <a:xfrm>
            <a:off x="6778490" y="2454337"/>
            <a:ext cx="2239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 Gallons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C39A6AE-7877-D81B-FB75-32E3286EFE12}"/>
              </a:ext>
            </a:extLst>
          </p:cNvPr>
          <p:cNvCxnSpPr>
            <a:cxnSpLocks/>
          </p:cNvCxnSpPr>
          <p:nvPr/>
        </p:nvCxnSpPr>
        <p:spPr>
          <a:xfrm flipH="1">
            <a:off x="3644347" y="2656472"/>
            <a:ext cx="3134143" cy="0"/>
          </a:xfrm>
          <a:prstGeom prst="straightConnector1">
            <a:avLst/>
          </a:prstGeom>
          <a:ln w="13335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1FD8120-8DFF-E166-8CF7-49EE0C552E0B}"/>
              </a:ext>
            </a:extLst>
          </p:cNvPr>
          <p:cNvSpPr txBox="1"/>
          <p:nvPr/>
        </p:nvSpPr>
        <p:spPr>
          <a:xfrm>
            <a:off x="3180522" y="3988904"/>
            <a:ext cx="1139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Gallon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53B879-F97E-EC4C-5382-08898EF07AB3}"/>
              </a:ext>
            </a:extLst>
          </p:cNvPr>
          <p:cNvSpPr txBox="1"/>
          <p:nvPr/>
        </p:nvSpPr>
        <p:spPr>
          <a:xfrm>
            <a:off x="3167271" y="5802296"/>
            <a:ext cx="1139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 Gallon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F8167E8-1CC8-BF3C-C0B1-7F01532DD3A5}"/>
              </a:ext>
            </a:extLst>
          </p:cNvPr>
          <p:cNvSpPr txBox="1"/>
          <p:nvPr/>
        </p:nvSpPr>
        <p:spPr>
          <a:xfrm>
            <a:off x="5897217" y="3829877"/>
            <a:ext cx="29949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 that by increasing the amount of water </a:t>
            </a:r>
            <a:r>
              <a:rPr lang="en-US"/>
              <a:t>by 50</a:t>
            </a:r>
            <a:r>
              <a:rPr lang="en-US" dirty="0"/>
              <a:t>% (2 to 3 gallons), the water in the lower bucket doubled (1 to 2 gallons). </a:t>
            </a:r>
          </a:p>
        </p:txBody>
      </p:sp>
    </p:spTree>
    <p:extLst>
      <p:ext uri="{BB962C8B-B14F-4D97-AF65-F5344CB8AC3E}">
        <p14:creationId xmlns:p14="http://schemas.microsoft.com/office/powerpoint/2010/main" val="2203829615"/>
      </p:ext>
    </p:extLst>
  </p:cSld>
  <p:clrMapOvr>
    <a:masterClrMapping/>
  </p:clrMapOvr>
</p:sld>
</file>

<file path=ppt/theme/theme1.xml><?xml version="1.0" encoding="utf-8"?>
<a:theme xmlns:a="http://schemas.openxmlformats.org/drawingml/2006/main" name="blue-oakleaf-standard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0">
          <a:solidFill>
            <a:srgbClr val="FF0000"/>
          </a:solidFill>
        </a:ln>
      </a:spPr>
      <a:bodyPr rtlCol="0" anchor="ctr"/>
      <a:lstStyle>
        <a:defPPr algn="l">
          <a:defRPr sz="1600" b="1" dirty="0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sharepoint/v3/field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1199</TotalTime>
  <Words>589</Words>
  <Application>Microsoft Office PowerPoint</Application>
  <PresentationFormat>On-screen Show (4:3)</PresentationFormat>
  <Paragraphs>66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blue-oakleaf-standard-template</vt:lpstr>
      <vt:lpstr>1_Custom Design</vt:lpstr>
      <vt:lpstr>Custom Design</vt:lpstr>
      <vt:lpstr>PowerPoint Presentation</vt:lpstr>
      <vt:lpstr>1 Introduction</vt:lpstr>
      <vt:lpstr>1 What is Capital Stack?</vt:lpstr>
      <vt:lpstr>1 Why do we need a Capital Stack</vt:lpstr>
      <vt:lpstr>2 How does it Work (1/2)</vt:lpstr>
      <vt:lpstr>2 How does it Work (2/2)</vt:lpstr>
      <vt:lpstr>3 Waterfalls explained</vt:lpstr>
      <vt:lpstr>3 Waterfalls explained</vt:lpstr>
      <vt:lpstr>3 Waterfalls explained</vt:lpstr>
      <vt:lpstr>3 Waterfalls explained</vt:lpstr>
      <vt:lpstr>3 Waterfalls explained</vt:lpstr>
      <vt:lpstr>4 Mezzanine Debt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De Minne, Alex</dc:creator>
  <cp:lastModifiedBy>Norman Miller</cp:lastModifiedBy>
  <cp:revision>116</cp:revision>
  <dcterms:created xsi:type="dcterms:W3CDTF">2019-12-28T20:55:19Z</dcterms:created>
  <dcterms:modified xsi:type="dcterms:W3CDTF">2025-06-09T15:50:44Z</dcterms:modified>
</cp:coreProperties>
</file>