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22"/>
  </p:notesMasterIdLst>
  <p:handoutMasterIdLst>
    <p:handoutMasterId r:id="rId23"/>
  </p:handoutMasterIdLst>
  <p:sldIdLst>
    <p:sldId id="259" r:id="rId7"/>
    <p:sldId id="260" r:id="rId8"/>
    <p:sldId id="261" r:id="rId9"/>
    <p:sldId id="262" r:id="rId10"/>
    <p:sldId id="272" r:id="rId11"/>
    <p:sldId id="263" r:id="rId12"/>
    <p:sldId id="271" r:id="rId13"/>
    <p:sldId id="264" r:id="rId14"/>
    <p:sldId id="265" r:id="rId15"/>
    <p:sldId id="273" r:id="rId16"/>
    <p:sldId id="266" r:id="rId17"/>
    <p:sldId id="267" r:id="rId18"/>
    <p:sldId id="268" r:id="rId19"/>
    <p:sldId id="269" r:id="rId20"/>
    <p:sldId id="27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Leasing Strategies</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Effective rent and Term of the lease</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endParaRPr lang="en-US" sz="1400" b="1"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What Affects the Value of a Lease?</a:t>
            </a:r>
          </a:p>
        </p:txBody>
      </p:sp>
      <p:pic>
        <p:nvPicPr>
          <p:cNvPr id="5" name="Pictur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2553" y="1629434"/>
            <a:ext cx="7090901" cy="5149435"/>
          </a:xfrm>
          <a:prstGeom prst="rect">
            <a:avLst/>
          </a:prstGeom>
          <a:noFill/>
        </p:spPr>
      </p:pic>
    </p:spTree>
    <p:extLst>
      <p:ext uri="{BB962C8B-B14F-4D97-AF65-F5344CB8AC3E}">
        <p14:creationId xmlns:p14="http://schemas.microsoft.com/office/powerpoint/2010/main" val="644037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Effective Rent</a:t>
            </a:r>
          </a:p>
        </p:txBody>
      </p:sp>
      <p:sp>
        <p:nvSpPr>
          <p:cNvPr id="3" name="Content Placeholder 2"/>
          <p:cNvSpPr>
            <a:spLocks noGrp="1"/>
          </p:cNvSpPr>
          <p:nvPr>
            <p:ph sz="half" idx="1"/>
          </p:nvPr>
        </p:nvSpPr>
        <p:spPr>
          <a:xfrm>
            <a:off x="457199" y="1659037"/>
            <a:ext cx="8116529" cy="4525433"/>
          </a:xfrm>
        </p:spPr>
        <p:txBody>
          <a:bodyPr/>
          <a:lstStyle/>
          <a:p>
            <a:r>
              <a:rPr lang="en-US" dirty="0"/>
              <a:t>How do we compute the effective rent that is signed in a space?</a:t>
            </a:r>
          </a:p>
          <a:p>
            <a:r>
              <a:rPr lang="en-US" dirty="0"/>
              <a:t>The most obvious method is the </a:t>
            </a:r>
            <a:r>
              <a:rPr lang="en-US" b="1" dirty="0">
                <a:solidFill>
                  <a:schemeClr val="tx2">
                    <a:lumMod val="60000"/>
                    <a:lumOff val="40000"/>
                  </a:schemeClr>
                </a:solidFill>
              </a:rPr>
              <a:t>annuitized lease value (ALV)</a:t>
            </a:r>
            <a:r>
              <a:rPr lang="en-US" dirty="0"/>
              <a:t>.</a:t>
            </a:r>
          </a:p>
          <a:p>
            <a:r>
              <a:rPr lang="en-US" dirty="0"/>
              <a:t>The ALV method consists of two steps;</a:t>
            </a:r>
          </a:p>
          <a:p>
            <a:pPr lvl="1"/>
            <a:r>
              <a:rPr lang="en-US" dirty="0"/>
              <a:t>First compute the Lease Present Value (LPV).</a:t>
            </a:r>
          </a:p>
          <a:p>
            <a:pPr lvl="1"/>
            <a:r>
              <a:rPr lang="en-US" dirty="0"/>
              <a:t>Determine the annualized value.</a:t>
            </a:r>
          </a:p>
          <a:p>
            <a:pPr lvl="1"/>
            <a:endParaRPr lang="en-US" dirty="0"/>
          </a:p>
          <a:p>
            <a:r>
              <a:rPr lang="en-US"/>
              <a:t>Let’s see Excel…</a:t>
            </a:r>
            <a:endParaRPr lang="en-US" dirty="0"/>
          </a:p>
        </p:txBody>
      </p:sp>
    </p:spTree>
    <p:extLst>
      <p:ext uri="{BB962C8B-B14F-4D97-AF65-F5344CB8AC3E}">
        <p14:creationId xmlns:p14="http://schemas.microsoft.com/office/powerpoint/2010/main" val="1107171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Broader Perspective</a:t>
            </a:r>
          </a:p>
        </p:txBody>
      </p:sp>
      <p:sp>
        <p:nvSpPr>
          <p:cNvPr id="3" name="Content Placeholder 2"/>
          <p:cNvSpPr>
            <a:spLocks noGrp="1"/>
          </p:cNvSpPr>
          <p:nvPr>
            <p:ph sz="half" idx="1"/>
          </p:nvPr>
        </p:nvSpPr>
        <p:spPr>
          <a:xfrm>
            <a:off x="457199" y="1659037"/>
            <a:ext cx="8096865" cy="4525433"/>
          </a:xfrm>
        </p:spPr>
        <p:txBody>
          <a:bodyPr/>
          <a:lstStyle/>
          <a:p>
            <a:r>
              <a:rPr lang="en-US" dirty="0"/>
              <a:t>It seems that as an investor you should maximize the ALV, right?</a:t>
            </a:r>
          </a:p>
          <a:p>
            <a:r>
              <a:rPr lang="en-US" dirty="0"/>
              <a:t>However, there are other moving parts here, that we should discuss.</a:t>
            </a:r>
          </a:p>
          <a:p>
            <a:pPr lvl="1"/>
            <a:r>
              <a:rPr lang="en-US" u="sng" dirty="0" err="1"/>
              <a:t>Interlease</a:t>
            </a:r>
            <a:r>
              <a:rPr lang="en-US" u="sng" dirty="0"/>
              <a:t> Risk</a:t>
            </a:r>
            <a:r>
              <a:rPr lang="en-US" dirty="0"/>
              <a:t>. Expected cash flows are not contractually fixed between leases. Thus, landlords prefer longer leases over shorter ones. However, in reality this effect is going to be small.</a:t>
            </a:r>
          </a:p>
          <a:p>
            <a:pPr lvl="1"/>
            <a:r>
              <a:rPr lang="en-US" u="sng" dirty="0"/>
              <a:t>Releasing Costs</a:t>
            </a:r>
            <a:r>
              <a:rPr lang="en-US" dirty="0"/>
              <a:t>. Landlords have vacancies and search costs, whereas tenants have moving costs. (The latter includes disruptions in operation.) These can be especially severe for tenants who need highly specialized space.</a:t>
            </a:r>
          </a:p>
          <a:p>
            <a:pPr lvl="1"/>
            <a:r>
              <a:rPr lang="en-US" u="sng" dirty="0"/>
              <a:t>Rent Growth Expectations</a:t>
            </a:r>
            <a:r>
              <a:rPr lang="en-US" dirty="0"/>
              <a:t>. Note that g is not part of the ALV per se. However, if you expect the rents to go up, you might want to reduce the lease term. The tenant might not agree however!</a:t>
            </a:r>
          </a:p>
        </p:txBody>
      </p:sp>
    </p:spTree>
    <p:extLst>
      <p:ext uri="{BB962C8B-B14F-4D97-AF65-F5344CB8AC3E}">
        <p14:creationId xmlns:p14="http://schemas.microsoft.com/office/powerpoint/2010/main" val="2846273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Broader Perspective</a:t>
            </a:r>
          </a:p>
        </p:txBody>
      </p:sp>
      <p:sp>
        <p:nvSpPr>
          <p:cNvPr id="3" name="Content Placeholder 2"/>
          <p:cNvSpPr>
            <a:spLocks noGrp="1"/>
          </p:cNvSpPr>
          <p:nvPr>
            <p:ph sz="half" idx="1"/>
          </p:nvPr>
        </p:nvSpPr>
        <p:spPr>
          <a:xfrm>
            <a:off x="457199" y="1659037"/>
            <a:ext cx="8096865" cy="4525433"/>
          </a:xfrm>
        </p:spPr>
        <p:txBody>
          <a:bodyPr/>
          <a:lstStyle/>
          <a:p>
            <a:r>
              <a:rPr lang="en-US" dirty="0"/>
              <a:t>It seems that as an investor you should maximize the ALV, right?</a:t>
            </a:r>
          </a:p>
          <a:p>
            <a:r>
              <a:rPr lang="en-US" dirty="0"/>
              <a:t>However, there are other moving parts here, that we should discuss.</a:t>
            </a:r>
          </a:p>
          <a:p>
            <a:pPr lvl="1"/>
            <a:r>
              <a:rPr lang="en-US" u="sng" dirty="0"/>
              <a:t>Uncertainty and Flexibility</a:t>
            </a:r>
            <a:r>
              <a:rPr lang="en-US" dirty="0"/>
              <a:t>. If the tenants’ operations are slowly growing its operations, it might want to have shorter leases. Allowing for subleasing might also help here. If the landlord is thinking about redevelopment, it might also want to reduce the lease term.</a:t>
            </a:r>
          </a:p>
          <a:p>
            <a:pPr lvl="1"/>
            <a:r>
              <a:rPr lang="en-US" u="sng" dirty="0"/>
              <a:t>Staggering Leases</a:t>
            </a:r>
            <a:r>
              <a:rPr lang="en-US" dirty="0"/>
              <a:t>. As noted earlier, you do not want all the leases to expire at the same time. Thus, you might want a different lease term than what the ALV would tell you.</a:t>
            </a:r>
          </a:p>
        </p:txBody>
      </p:sp>
    </p:spTree>
    <p:extLst>
      <p:ext uri="{BB962C8B-B14F-4D97-AF65-F5344CB8AC3E}">
        <p14:creationId xmlns:p14="http://schemas.microsoft.com/office/powerpoint/2010/main" val="571492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Broader Perspective</a:t>
            </a:r>
          </a:p>
        </p:txBody>
      </p:sp>
      <p:sp>
        <p:nvSpPr>
          <p:cNvPr id="3" name="Content Placeholder 2"/>
          <p:cNvSpPr>
            <a:spLocks noGrp="1"/>
          </p:cNvSpPr>
          <p:nvPr>
            <p:ph sz="half" idx="1"/>
          </p:nvPr>
        </p:nvSpPr>
        <p:spPr>
          <a:xfrm>
            <a:off x="457199" y="1659037"/>
            <a:ext cx="8096865" cy="4525433"/>
          </a:xfrm>
        </p:spPr>
        <p:txBody>
          <a:bodyPr>
            <a:normAutofit fontScale="92500" lnSpcReduction="10000"/>
          </a:bodyPr>
          <a:lstStyle/>
          <a:p>
            <a:r>
              <a:rPr lang="en-US" dirty="0"/>
              <a:t>Because of all these issues, we find certain equilibria for different uses.</a:t>
            </a:r>
          </a:p>
          <a:p>
            <a:pPr lvl="1"/>
            <a:r>
              <a:rPr lang="en-US" dirty="0"/>
              <a:t>Longer leases have lower rents, ceteris paribus. Although;</a:t>
            </a:r>
          </a:p>
          <a:p>
            <a:pPr lvl="1"/>
            <a:r>
              <a:rPr lang="en-US" dirty="0"/>
              <a:t>Optimal lease length is a trade-off between releasing costs and the value of flexibility, and therefore;</a:t>
            </a:r>
          </a:p>
          <a:p>
            <a:pPr lvl="1"/>
            <a:r>
              <a:rPr lang="en-US" dirty="0"/>
              <a:t>Certain property uses will have different lease lengths.</a:t>
            </a:r>
          </a:p>
          <a:p>
            <a:endParaRPr lang="en-US" dirty="0"/>
          </a:p>
          <a:p>
            <a:pPr lvl="2"/>
            <a:r>
              <a:rPr lang="en-US" dirty="0"/>
              <a:t>Hotel: 1 day / 1 week.</a:t>
            </a:r>
          </a:p>
          <a:p>
            <a:pPr lvl="2"/>
            <a:r>
              <a:rPr lang="en-US" dirty="0"/>
              <a:t>Apartment: 1 year.</a:t>
            </a:r>
          </a:p>
          <a:p>
            <a:pPr lvl="2"/>
            <a:r>
              <a:rPr lang="en-US" dirty="0"/>
              <a:t>Small retail: 2 – 5 years.</a:t>
            </a:r>
          </a:p>
          <a:p>
            <a:pPr lvl="2"/>
            <a:r>
              <a:rPr lang="en-US" dirty="0"/>
              <a:t>Office: 3 – 10 years.</a:t>
            </a:r>
          </a:p>
          <a:p>
            <a:pPr lvl="2"/>
            <a:r>
              <a:rPr lang="en-US" dirty="0"/>
              <a:t>Anchor retail: 5 – 15 years.</a:t>
            </a:r>
          </a:p>
          <a:p>
            <a:pPr lvl="2"/>
            <a:r>
              <a:rPr lang="en-US" dirty="0"/>
              <a:t>Industrial: 5 – 20 years.</a:t>
            </a:r>
          </a:p>
          <a:p>
            <a:pPr lvl="2"/>
            <a:r>
              <a:rPr lang="en-US" dirty="0"/>
              <a:t>Unique corporate space: 20+ years, or owner-occupied.</a:t>
            </a:r>
          </a:p>
          <a:p>
            <a:pPr lvl="1"/>
            <a:endParaRPr lang="en-US" dirty="0"/>
          </a:p>
        </p:txBody>
      </p:sp>
    </p:spTree>
    <p:extLst>
      <p:ext uri="{BB962C8B-B14F-4D97-AF65-F5344CB8AC3E}">
        <p14:creationId xmlns:p14="http://schemas.microsoft.com/office/powerpoint/2010/main" val="1333365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Other Issues</a:t>
            </a:r>
          </a:p>
        </p:txBody>
      </p:sp>
      <p:sp>
        <p:nvSpPr>
          <p:cNvPr id="3" name="Content Placeholder 2"/>
          <p:cNvSpPr>
            <a:spLocks noGrp="1"/>
          </p:cNvSpPr>
          <p:nvPr>
            <p:ph sz="half" idx="1"/>
          </p:nvPr>
        </p:nvSpPr>
        <p:spPr>
          <a:xfrm>
            <a:off x="457200" y="1659037"/>
            <a:ext cx="8229600" cy="4525433"/>
          </a:xfrm>
        </p:spPr>
        <p:txBody>
          <a:bodyPr>
            <a:normAutofit fontScale="92500" lnSpcReduction="10000"/>
          </a:bodyPr>
          <a:lstStyle/>
          <a:p>
            <a:r>
              <a:rPr lang="en-US" u="sng" dirty="0"/>
              <a:t>Space size</a:t>
            </a:r>
            <a:r>
              <a:rPr lang="en-US" dirty="0"/>
              <a:t>. Having many smaller spaces (instead of fewer larger spaces) typically results in higher management costs.</a:t>
            </a:r>
          </a:p>
          <a:p>
            <a:r>
              <a:rPr lang="en-US" u="sng" dirty="0"/>
              <a:t>Tenant mix</a:t>
            </a:r>
            <a:r>
              <a:rPr lang="en-US" dirty="0"/>
              <a:t>. Especially in retail, having an </a:t>
            </a:r>
            <a:r>
              <a:rPr lang="en-US" b="1" dirty="0">
                <a:solidFill>
                  <a:schemeClr val="tx2">
                    <a:lumMod val="60000"/>
                    <a:lumOff val="40000"/>
                  </a:schemeClr>
                </a:solidFill>
              </a:rPr>
              <a:t>anchor tenant</a:t>
            </a:r>
            <a:r>
              <a:rPr lang="en-US" dirty="0"/>
              <a:t> might increase the revenues of everyone in the mall. You can share this with the anchor tenant by reducing its rent, and want to reduce the lease term. A large corporate tenant in an office tower might increase your prestige.</a:t>
            </a:r>
          </a:p>
          <a:p>
            <a:r>
              <a:rPr lang="en-US" u="sng" dirty="0"/>
              <a:t>Why do percentage rents exist?</a:t>
            </a:r>
            <a:r>
              <a:rPr lang="en-US" dirty="0"/>
              <a:t> With percentage rent, the tenant pays a base rent, and subsequently shares a % of its revenue. This incentives the landlord to find the best mix. It also reduces the overall risk, however it does decrease the incentive from the tenants’ perspective. </a:t>
            </a:r>
          </a:p>
          <a:p>
            <a:r>
              <a:rPr lang="en-US" u="sng" dirty="0"/>
              <a:t>Why do concessions</a:t>
            </a:r>
            <a:r>
              <a:rPr lang="en-US" dirty="0"/>
              <a:t>? It can help smaller / newer businesses who would otherwise not move / start. It can help you time your cash flows better, and it might fool other investors as the quoted rents do not include concessions.</a:t>
            </a:r>
          </a:p>
        </p:txBody>
      </p:sp>
    </p:spTree>
    <p:extLst>
      <p:ext uri="{BB962C8B-B14F-4D97-AF65-F5344CB8AC3E}">
        <p14:creationId xmlns:p14="http://schemas.microsoft.com/office/powerpoint/2010/main" val="291615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In today’s class we are going to discuss;</a:t>
            </a:r>
          </a:p>
          <a:p>
            <a:r>
              <a:rPr lang="en-US" sz="2000" dirty="0"/>
              <a:t>How to compute effective rents.</a:t>
            </a:r>
          </a:p>
          <a:p>
            <a:r>
              <a:rPr lang="en-US" sz="2000" dirty="0"/>
              <a:t>We are also going to discuss other considerations when leasing up a property, showing increasing effective rents is not the only thing we should be worrying about.</a:t>
            </a:r>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Some Terminology</a:t>
            </a:r>
          </a:p>
        </p:txBody>
      </p:sp>
      <p:sp>
        <p:nvSpPr>
          <p:cNvPr id="3" name="Content Placeholder 2"/>
          <p:cNvSpPr>
            <a:spLocks noGrp="1"/>
          </p:cNvSpPr>
          <p:nvPr>
            <p:ph sz="half" idx="1"/>
          </p:nvPr>
        </p:nvSpPr>
        <p:spPr>
          <a:xfrm>
            <a:off x="457200" y="1659037"/>
            <a:ext cx="7860890" cy="4525433"/>
          </a:xfrm>
        </p:spPr>
        <p:txBody>
          <a:bodyPr/>
          <a:lstStyle/>
          <a:p>
            <a:r>
              <a:rPr lang="en-US" dirty="0"/>
              <a:t>A lease is a contract between a holder of property rights, and a consumer or user of some of those rights, for a specified period.</a:t>
            </a:r>
          </a:p>
          <a:p>
            <a:pPr lvl="1"/>
            <a:r>
              <a:rPr lang="en-US" dirty="0"/>
              <a:t>The property owner / landlord is called the </a:t>
            </a:r>
            <a:r>
              <a:rPr lang="en-US" b="1" dirty="0">
                <a:solidFill>
                  <a:schemeClr val="tx2">
                    <a:lumMod val="60000"/>
                    <a:lumOff val="40000"/>
                  </a:schemeClr>
                </a:solidFill>
              </a:rPr>
              <a:t>lessor</a:t>
            </a:r>
            <a:r>
              <a:rPr lang="en-US" dirty="0"/>
              <a:t>.</a:t>
            </a:r>
          </a:p>
          <a:p>
            <a:pPr lvl="1"/>
            <a:r>
              <a:rPr lang="en-US" dirty="0"/>
              <a:t>The tenant is referred to as the </a:t>
            </a:r>
            <a:r>
              <a:rPr lang="en-US" b="1" dirty="0">
                <a:solidFill>
                  <a:schemeClr val="tx2">
                    <a:lumMod val="60000"/>
                    <a:lumOff val="40000"/>
                  </a:schemeClr>
                </a:solidFill>
              </a:rPr>
              <a:t>lessee</a:t>
            </a:r>
            <a:r>
              <a:rPr lang="en-US" dirty="0"/>
              <a:t>.</a:t>
            </a:r>
          </a:p>
          <a:p>
            <a:pPr lvl="1"/>
            <a:r>
              <a:rPr lang="en-US" dirty="0"/>
              <a:t>The lease gives some possession rights, and mostly using rights. However, the lessor keeps the disposition / redevelopment right.</a:t>
            </a:r>
          </a:p>
          <a:p>
            <a:pPr lvl="1"/>
            <a:r>
              <a:rPr lang="en-US" dirty="0"/>
              <a:t>The price of the lease is called the </a:t>
            </a:r>
            <a:r>
              <a:rPr lang="en-US" b="1" dirty="0">
                <a:solidFill>
                  <a:schemeClr val="tx2">
                    <a:lumMod val="60000"/>
                    <a:lumOff val="40000"/>
                  </a:schemeClr>
                </a:solidFill>
              </a:rPr>
              <a:t>rent</a:t>
            </a:r>
            <a:r>
              <a:rPr lang="en-US" dirty="0"/>
              <a:t>.</a:t>
            </a:r>
          </a:p>
          <a:p>
            <a:pPr lvl="1"/>
            <a:endParaRPr lang="en-US" dirty="0"/>
          </a:p>
          <a:p>
            <a:r>
              <a:rPr lang="en-US" dirty="0"/>
              <a:t>Leases are very difficult legal documents! Just try and read one!</a:t>
            </a:r>
          </a:p>
        </p:txBody>
      </p:sp>
    </p:spTree>
    <p:extLst>
      <p:ext uri="{BB962C8B-B14F-4D97-AF65-F5344CB8AC3E}">
        <p14:creationId xmlns:p14="http://schemas.microsoft.com/office/powerpoint/2010/main" val="3117973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Why Does Leasing Exist?</a:t>
            </a:r>
          </a:p>
        </p:txBody>
      </p:sp>
      <p:sp>
        <p:nvSpPr>
          <p:cNvPr id="3" name="Content Placeholder 2"/>
          <p:cNvSpPr>
            <a:spLocks noGrp="1"/>
          </p:cNvSpPr>
          <p:nvPr>
            <p:ph sz="half" idx="1"/>
          </p:nvPr>
        </p:nvSpPr>
        <p:spPr>
          <a:xfrm>
            <a:off x="457200" y="1659037"/>
            <a:ext cx="7860890" cy="4525433"/>
          </a:xfrm>
        </p:spPr>
        <p:txBody>
          <a:bodyPr/>
          <a:lstStyle/>
          <a:p>
            <a:r>
              <a:rPr lang="en-US" dirty="0"/>
              <a:t>So why do leases exist? Wouldn’t it be more obvious if everyone owns their own real estate?</a:t>
            </a:r>
          </a:p>
          <a:p>
            <a:r>
              <a:rPr lang="en-US" dirty="0"/>
              <a:t>Around the Second World War, owner-occupancy was still the norm!</a:t>
            </a:r>
          </a:p>
          <a:p>
            <a:r>
              <a:rPr lang="en-US" dirty="0"/>
              <a:t>We identify the following reasons;</a:t>
            </a:r>
          </a:p>
          <a:p>
            <a:pPr lvl="1"/>
            <a:r>
              <a:rPr lang="en-US" dirty="0"/>
              <a:t>There are some tax considerations.</a:t>
            </a:r>
          </a:p>
          <a:p>
            <a:pPr lvl="1"/>
            <a:r>
              <a:rPr lang="en-US" dirty="0"/>
              <a:t>Specialization played a key role. Landlords know how to lease very well, whereas one-off owner-occupiers do not.</a:t>
            </a:r>
          </a:p>
          <a:p>
            <a:pPr lvl="1"/>
            <a:r>
              <a:rPr lang="en-US" dirty="0"/>
              <a:t>It is more efficient to centralize certain common functions. Think of security of the building.</a:t>
            </a:r>
          </a:p>
          <a:p>
            <a:pPr lvl="1"/>
            <a:r>
              <a:rPr lang="en-US" dirty="0"/>
              <a:t>Most firms do not want to be exposed to real estate risk, as it is not their core business.</a:t>
            </a:r>
          </a:p>
        </p:txBody>
      </p:sp>
    </p:spTree>
    <p:extLst>
      <p:ext uri="{BB962C8B-B14F-4D97-AF65-F5344CB8AC3E}">
        <p14:creationId xmlns:p14="http://schemas.microsoft.com/office/powerpoint/2010/main" val="4259122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What are the Lease Components?</a:t>
            </a:r>
          </a:p>
        </p:txBody>
      </p:sp>
      <p:sp>
        <p:nvSpPr>
          <p:cNvPr id="3" name="Content Placeholder 2"/>
          <p:cNvSpPr>
            <a:spLocks noGrp="1"/>
          </p:cNvSpPr>
          <p:nvPr>
            <p:ph sz="half" idx="1"/>
          </p:nvPr>
        </p:nvSpPr>
        <p:spPr>
          <a:xfrm>
            <a:off x="457200" y="1659037"/>
            <a:ext cx="7860890" cy="4525433"/>
          </a:xfrm>
        </p:spPr>
        <p:txBody>
          <a:bodyPr/>
          <a:lstStyle/>
          <a:p>
            <a:r>
              <a:rPr lang="en-US" dirty="0"/>
              <a:t>Next, we will discuss all the </a:t>
            </a:r>
            <a:r>
              <a:rPr lang="en-US" b="1" dirty="0">
                <a:solidFill>
                  <a:schemeClr val="accent6"/>
                </a:solidFill>
              </a:rPr>
              <a:t>components</a:t>
            </a:r>
            <a:r>
              <a:rPr lang="en-US" dirty="0"/>
              <a:t> in a typical lease.</a:t>
            </a:r>
          </a:p>
        </p:txBody>
      </p:sp>
    </p:spTree>
    <p:extLst>
      <p:ext uri="{BB962C8B-B14F-4D97-AF65-F5344CB8AC3E}">
        <p14:creationId xmlns:p14="http://schemas.microsoft.com/office/powerpoint/2010/main" val="3021528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Basic Lease Typology</a:t>
            </a:r>
          </a:p>
        </p:txBody>
      </p:sp>
      <p:sp>
        <p:nvSpPr>
          <p:cNvPr id="3" name="Content Placeholder 2"/>
          <p:cNvSpPr>
            <a:spLocks noGrp="1"/>
          </p:cNvSpPr>
          <p:nvPr>
            <p:ph sz="half" idx="1"/>
          </p:nvPr>
        </p:nvSpPr>
        <p:spPr>
          <a:xfrm>
            <a:off x="457200" y="1659037"/>
            <a:ext cx="7860890" cy="4525433"/>
          </a:xfrm>
        </p:spPr>
        <p:txBody>
          <a:bodyPr>
            <a:normAutofit lnSpcReduction="10000"/>
          </a:bodyPr>
          <a:lstStyle/>
          <a:p>
            <a:r>
              <a:rPr lang="en-US" dirty="0"/>
              <a:t>Who pays for the operating expenses is a big part of the lease. We broadly distinguish three separate types of leases;</a:t>
            </a:r>
          </a:p>
          <a:p>
            <a:pPr lvl="1"/>
            <a:r>
              <a:rPr lang="en-US" b="1" dirty="0">
                <a:solidFill>
                  <a:schemeClr val="tx2">
                    <a:lumMod val="60000"/>
                    <a:lumOff val="40000"/>
                  </a:schemeClr>
                </a:solidFill>
              </a:rPr>
              <a:t>Gross Lease</a:t>
            </a:r>
            <a:r>
              <a:rPr lang="en-US" dirty="0"/>
              <a:t>. The landlord pays all the operating expenses.</a:t>
            </a:r>
          </a:p>
          <a:p>
            <a:pPr lvl="1"/>
            <a:r>
              <a:rPr lang="en-US" b="1" dirty="0">
                <a:solidFill>
                  <a:schemeClr val="tx2">
                    <a:lumMod val="60000"/>
                    <a:lumOff val="40000"/>
                  </a:schemeClr>
                </a:solidFill>
              </a:rPr>
              <a:t>Net Lease</a:t>
            </a:r>
            <a:r>
              <a:rPr lang="en-US" dirty="0"/>
              <a:t>. The tenant is responsible for paying the expenses. The purest form is called a </a:t>
            </a:r>
            <a:r>
              <a:rPr lang="en-US" u="sng" dirty="0"/>
              <a:t>triple net (NNN) lease</a:t>
            </a:r>
            <a:r>
              <a:rPr lang="en-US" dirty="0"/>
              <a:t>. The tenant will even pay the property taxes. Property management, and leasing costs are still for the property owner though. With multiple tenants, the expenses are shared on a pro-rata basis.</a:t>
            </a:r>
          </a:p>
          <a:p>
            <a:pPr lvl="1"/>
            <a:r>
              <a:rPr lang="en-US" b="1" dirty="0">
                <a:solidFill>
                  <a:schemeClr val="tx2">
                    <a:lumMod val="60000"/>
                    <a:lumOff val="40000"/>
                  </a:schemeClr>
                </a:solidFill>
              </a:rPr>
              <a:t>Hybrid Lease</a:t>
            </a:r>
            <a:r>
              <a:rPr lang="en-US" dirty="0"/>
              <a:t>. This is obviously a mix. Landlords typically pay for the fixed costs, like property taxes, but also costs that are more difficult to charge per tenant (water, security, common area costs).</a:t>
            </a:r>
          </a:p>
          <a:p>
            <a:r>
              <a:rPr lang="en-US" dirty="0"/>
              <a:t>Remember that we also have </a:t>
            </a:r>
            <a:r>
              <a:rPr lang="en-US" u="sng" dirty="0"/>
              <a:t>expense stops</a:t>
            </a:r>
            <a:r>
              <a:rPr lang="en-US" dirty="0"/>
              <a:t>?</a:t>
            </a:r>
          </a:p>
        </p:txBody>
      </p:sp>
    </p:spTree>
    <p:extLst>
      <p:ext uri="{BB962C8B-B14F-4D97-AF65-F5344CB8AC3E}">
        <p14:creationId xmlns:p14="http://schemas.microsoft.com/office/powerpoint/2010/main" val="1630847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Basic Lease Typology</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4" descr="A diagram of a company's sales&#10;&#10;Description automatically generated"/>
          <p:cNvPicPr/>
          <p:nvPr/>
        </p:nvPicPr>
        <p:blipFill>
          <a:blip r:embed="rId2">
            <a:extLst>
              <a:ext uri="{28A0092B-C50C-407E-A947-70E740481C1C}">
                <a14:useLocalDpi xmlns:a14="http://schemas.microsoft.com/office/drawing/2010/main" val="0"/>
              </a:ext>
            </a:extLst>
          </a:blip>
          <a:stretch>
            <a:fillRect/>
          </a:stretch>
        </p:blipFill>
        <p:spPr>
          <a:xfrm>
            <a:off x="2013071" y="1622286"/>
            <a:ext cx="4616328" cy="5235714"/>
          </a:xfrm>
          <a:prstGeom prst="rect">
            <a:avLst/>
          </a:prstGeom>
        </p:spPr>
      </p:pic>
    </p:spTree>
    <p:extLst>
      <p:ext uri="{BB962C8B-B14F-4D97-AF65-F5344CB8AC3E}">
        <p14:creationId xmlns:p14="http://schemas.microsoft.com/office/powerpoint/2010/main" val="302494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Rent Changes</a:t>
            </a:r>
          </a:p>
        </p:txBody>
      </p:sp>
      <p:sp>
        <p:nvSpPr>
          <p:cNvPr id="3" name="Content Placeholder 2"/>
          <p:cNvSpPr>
            <a:spLocks noGrp="1"/>
          </p:cNvSpPr>
          <p:nvPr>
            <p:ph sz="half" idx="1"/>
          </p:nvPr>
        </p:nvSpPr>
        <p:spPr>
          <a:xfrm>
            <a:off x="457200" y="1659037"/>
            <a:ext cx="7860890" cy="4525433"/>
          </a:xfrm>
        </p:spPr>
        <p:txBody>
          <a:bodyPr>
            <a:normAutofit/>
          </a:bodyPr>
          <a:lstStyle/>
          <a:p>
            <a:r>
              <a:rPr lang="en-US" dirty="0"/>
              <a:t>How are leases re-evaluated over time?</a:t>
            </a:r>
          </a:p>
          <a:p>
            <a:pPr lvl="1"/>
            <a:r>
              <a:rPr lang="en-US" b="1" dirty="0">
                <a:solidFill>
                  <a:schemeClr val="tx2">
                    <a:lumMod val="60000"/>
                    <a:lumOff val="40000"/>
                  </a:schemeClr>
                </a:solidFill>
              </a:rPr>
              <a:t>Flat Rent</a:t>
            </a:r>
            <a:r>
              <a:rPr lang="en-US" dirty="0"/>
              <a:t>. No rent change! This is more common for short term leases.</a:t>
            </a:r>
          </a:p>
          <a:p>
            <a:pPr lvl="1"/>
            <a:r>
              <a:rPr lang="en-US" b="1" dirty="0">
                <a:solidFill>
                  <a:schemeClr val="tx2">
                    <a:lumMod val="60000"/>
                    <a:lumOff val="40000"/>
                  </a:schemeClr>
                </a:solidFill>
              </a:rPr>
              <a:t>Graduated Rent</a:t>
            </a:r>
            <a:r>
              <a:rPr lang="en-US" dirty="0"/>
              <a:t>. Such a lease has pre-specified </a:t>
            </a:r>
            <a:r>
              <a:rPr lang="en-US" u="sng" dirty="0"/>
              <a:t>step-ups</a:t>
            </a:r>
            <a:r>
              <a:rPr lang="en-US" dirty="0"/>
              <a:t>, like $2 every two year per square foot.</a:t>
            </a:r>
          </a:p>
          <a:p>
            <a:pPr lvl="1"/>
            <a:r>
              <a:rPr lang="en-US" b="1" dirty="0">
                <a:solidFill>
                  <a:schemeClr val="tx2">
                    <a:lumMod val="60000"/>
                    <a:lumOff val="40000"/>
                  </a:schemeClr>
                </a:solidFill>
              </a:rPr>
              <a:t>Revaluated Rent</a:t>
            </a:r>
            <a:r>
              <a:rPr lang="en-US" dirty="0"/>
              <a:t>. A professional appraiser will revaluate the new rent level at pre-determined times. This is big in Europe, but not really in the US.</a:t>
            </a:r>
          </a:p>
          <a:p>
            <a:pPr lvl="1"/>
            <a:r>
              <a:rPr lang="en-US" b="1" dirty="0">
                <a:solidFill>
                  <a:schemeClr val="tx2">
                    <a:lumMod val="60000"/>
                    <a:lumOff val="40000"/>
                  </a:schemeClr>
                </a:solidFill>
              </a:rPr>
              <a:t>Indexed Rent</a:t>
            </a:r>
            <a:r>
              <a:rPr lang="en-US" dirty="0"/>
              <a:t>. The rent is adjusted using a predetermined – and publically available – time series index. Like the CPI or PPI. Most common is a % of the CPI per annum. (Like 50%)</a:t>
            </a:r>
          </a:p>
          <a:p>
            <a:pPr lvl="1"/>
            <a:r>
              <a:rPr lang="en-US" b="1" dirty="0">
                <a:solidFill>
                  <a:schemeClr val="tx2">
                    <a:lumMod val="60000"/>
                    <a:lumOff val="40000"/>
                  </a:schemeClr>
                </a:solidFill>
              </a:rPr>
              <a:t>Percentage Rent</a:t>
            </a:r>
            <a:r>
              <a:rPr lang="en-US" dirty="0"/>
              <a:t>. Will get back at this later. But basically, the landlord shares in the revenues of the tenant.</a:t>
            </a:r>
          </a:p>
        </p:txBody>
      </p:sp>
    </p:spTree>
    <p:extLst>
      <p:ext uri="{BB962C8B-B14F-4D97-AF65-F5344CB8AC3E}">
        <p14:creationId xmlns:p14="http://schemas.microsoft.com/office/powerpoint/2010/main" val="147436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What Affects the Value of a Lease?</a:t>
            </a:r>
          </a:p>
        </p:txBody>
      </p:sp>
      <p:sp>
        <p:nvSpPr>
          <p:cNvPr id="3" name="Content Placeholder 2"/>
          <p:cNvSpPr>
            <a:spLocks noGrp="1"/>
          </p:cNvSpPr>
          <p:nvPr>
            <p:ph sz="half" idx="1"/>
          </p:nvPr>
        </p:nvSpPr>
        <p:spPr>
          <a:xfrm>
            <a:off x="457199" y="1659037"/>
            <a:ext cx="7959213" cy="4525433"/>
          </a:xfrm>
        </p:spPr>
        <p:txBody>
          <a:bodyPr>
            <a:normAutofit/>
          </a:bodyPr>
          <a:lstStyle/>
          <a:p>
            <a:r>
              <a:rPr lang="en-US" dirty="0"/>
              <a:t>What are the determinants of the value of a lease?</a:t>
            </a:r>
          </a:p>
          <a:p>
            <a:pPr lvl="1"/>
            <a:r>
              <a:rPr lang="en-US" dirty="0"/>
              <a:t>The </a:t>
            </a:r>
            <a:r>
              <a:rPr lang="en-US" b="1" dirty="0">
                <a:solidFill>
                  <a:schemeClr val="tx2">
                    <a:lumMod val="60000"/>
                    <a:lumOff val="40000"/>
                  </a:schemeClr>
                </a:solidFill>
              </a:rPr>
              <a:t>rent</a:t>
            </a:r>
            <a:r>
              <a:rPr lang="en-US" dirty="0"/>
              <a:t>, obviously!!!</a:t>
            </a:r>
          </a:p>
          <a:p>
            <a:pPr lvl="1"/>
            <a:r>
              <a:rPr lang="en-US" b="1" dirty="0">
                <a:solidFill>
                  <a:schemeClr val="tx2">
                    <a:lumMod val="60000"/>
                    <a:lumOff val="40000"/>
                  </a:schemeClr>
                </a:solidFill>
              </a:rPr>
              <a:t>The space</a:t>
            </a:r>
            <a:r>
              <a:rPr lang="en-US" dirty="0"/>
              <a:t>. The location is important, but also the shape, design, the floor it is on, etc. The size is also important, as the most “normal” sized areas will also be supplied the most.</a:t>
            </a:r>
          </a:p>
          <a:p>
            <a:pPr lvl="1"/>
            <a:r>
              <a:rPr lang="en-US" b="1" dirty="0">
                <a:solidFill>
                  <a:schemeClr val="tx2">
                    <a:lumMod val="60000"/>
                    <a:lumOff val="40000"/>
                  </a:schemeClr>
                </a:solidFill>
              </a:rPr>
              <a:t>Tenant</a:t>
            </a:r>
            <a:r>
              <a:rPr lang="en-US" dirty="0"/>
              <a:t>. Some tenants are more valuable then others, because of prestige, or synergy it can bring. </a:t>
            </a:r>
          </a:p>
          <a:p>
            <a:pPr lvl="1"/>
            <a:r>
              <a:rPr lang="en-US" b="1" dirty="0">
                <a:solidFill>
                  <a:schemeClr val="tx2">
                    <a:lumMod val="60000"/>
                    <a:lumOff val="40000"/>
                  </a:schemeClr>
                </a:solidFill>
              </a:rPr>
              <a:t>Lease Term</a:t>
            </a:r>
            <a:r>
              <a:rPr lang="en-US" dirty="0"/>
              <a:t>. All things equal, a land lord prefers longer-term leases, and they shouldn’t expire at the same time!</a:t>
            </a:r>
          </a:p>
          <a:p>
            <a:pPr lvl="1"/>
            <a:r>
              <a:rPr lang="en-US" b="1" dirty="0">
                <a:solidFill>
                  <a:schemeClr val="tx2">
                    <a:lumMod val="60000"/>
                    <a:lumOff val="40000"/>
                  </a:schemeClr>
                </a:solidFill>
              </a:rPr>
              <a:t>Concessions</a:t>
            </a:r>
            <a:r>
              <a:rPr lang="en-US" dirty="0"/>
              <a:t>. Rent abatements, moving allowance, and TIs.</a:t>
            </a:r>
          </a:p>
          <a:p>
            <a:pPr lvl="1"/>
            <a:r>
              <a:rPr lang="en-US" b="1" dirty="0">
                <a:solidFill>
                  <a:schemeClr val="tx2">
                    <a:lumMod val="60000"/>
                    <a:lumOff val="40000"/>
                  </a:schemeClr>
                </a:solidFill>
              </a:rPr>
              <a:t>Lease Covenants</a:t>
            </a:r>
            <a:r>
              <a:rPr lang="en-US" dirty="0"/>
              <a:t>. Think of the right to sublet.</a:t>
            </a:r>
          </a:p>
          <a:p>
            <a:pPr lvl="1"/>
            <a:r>
              <a:rPr lang="en-US" b="1" dirty="0">
                <a:solidFill>
                  <a:schemeClr val="tx2">
                    <a:lumMod val="60000"/>
                    <a:lumOff val="40000"/>
                  </a:schemeClr>
                </a:solidFill>
              </a:rPr>
              <a:t>Lease Options</a:t>
            </a:r>
            <a:r>
              <a:rPr lang="en-US" dirty="0"/>
              <a:t>. </a:t>
            </a:r>
            <a:r>
              <a:rPr lang="en-US" u="sng" dirty="0"/>
              <a:t>Renewal</a:t>
            </a:r>
            <a:r>
              <a:rPr lang="en-US" dirty="0"/>
              <a:t>, </a:t>
            </a:r>
            <a:r>
              <a:rPr lang="en-US" u="sng" dirty="0"/>
              <a:t>cancellation</a:t>
            </a:r>
            <a:r>
              <a:rPr lang="en-US" dirty="0"/>
              <a:t>, and </a:t>
            </a:r>
            <a:r>
              <a:rPr lang="en-US" u="sng" dirty="0"/>
              <a:t>expansion</a:t>
            </a:r>
            <a:r>
              <a:rPr lang="en-US" dirty="0"/>
              <a:t> options can be part of the lease.</a:t>
            </a:r>
          </a:p>
        </p:txBody>
      </p:sp>
    </p:spTree>
    <p:extLst>
      <p:ext uri="{BB962C8B-B14F-4D97-AF65-F5344CB8AC3E}">
        <p14:creationId xmlns:p14="http://schemas.microsoft.com/office/powerpoint/2010/main" val="3108129608"/>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60000"/>
            <a:lumOff val="40000"/>
          </a:schemeClr>
        </a:solidFill>
        <a:ln>
          <a:solidFill>
            <a:schemeClr val="tx1"/>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6F2769-7194-4217-93D3-3AF3A4742282}">
  <ds:schemaRef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sharepoint/v3/fields"/>
    <ds:schemaRef ds:uri="http://www.w3.org/XML/1998/namespace"/>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654</TotalTime>
  <Words>1337</Words>
  <Application>Microsoft Office PowerPoint</Application>
  <PresentationFormat>On-screen Show (4:3)</PresentationFormat>
  <Paragraphs>86</Paragraphs>
  <Slides>15</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15</vt:i4>
      </vt:variant>
    </vt:vector>
  </HeadingPairs>
  <TitlesOfParts>
    <vt:vector size="20" baseType="lpstr">
      <vt:lpstr>Arial</vt:lpstr>
      <vt:lpstr>Calibri</vt:lpstr>
      <vt:lpstr>blue-oakleaf-standard-template</vt:lpstr>
      <vt:lpstr>1_Custom Design</vt:lpstr>
      <vt:lpstr>Custom Design</vt:lpstr>
      <vt:lpstr>PowerPoint Presentation</vt:lpstr>
      <vt:lpstr>1 Introduction</vt:lpstr>
      <vt:lpstr>2 Some Terminology</vt:lpstr>
      <vt:lpstr>2 Why Does Leasing Exist?</vt:lpstr>
      <vt:lpstr>2 What are the Lease Components?</vt:lpstr>
      <vt:lpstr>2 Basic Lease Typology</vt:lpstr>
      <vt:lpstr>2 Basic Lease Typology</vt:lpstr>
      <vt:lpstr>2 Rent Changes</vt:lpstr>
      <vt:lpstr>2 What Affects the Value of a Lease?</vt:lpstr>
      <vt:lpstr>2 What Affects the Value of a Lease?</vt:lpstr>
      <vt:lpstr>2 Effective Rent</vt:lpstr>
      <vt:lpstr>3 Broader Perspective</vt:lpstr>
      <vt:lpstr>3 Broader Perspective</vt:lpstr>
      <vt:lpstr>3 Broader Perspective</vt:lpstr>
      <vt:lpstr>4 Other Issues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Van De Minne</dc:creator>
  <cp:lastModifiedBy>Norman Miller</cp:lastModifiedBy>
  <cp:revision>50</cp:revision>
  <dcterms:created xsi:type="dcterms:W3CDTF">2019-12-24T21:30:56Z</dcterms:created>
  <dcterms:modified xsi:type="dcterms:W3CDTF">2025-06-09T15:46:11Z</dcterms:modified>
</cp:coreProperties>
</file>