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notesMasterIdLst>
    <p:notesMasterId r:id="rId34"/>
  </p:notesMasterIdLst>
  <p:handoutMasterIdLst>
    <p:handoutMasterId r:id="rId35"/>
  </p:handoutMasterIdLst>
  <p:sldIdLst>
    <p:sldId id="259" r:id="rId7"/>
    <p:sldId id="260" r:id="rId8"/>
    <p:sldId id="261" r:id="rId9"/>
    <p:sldId id="262" r:id="rId10"/>
    <p:sldId id="263" r:id="rId11"/>
    <p:sldId id="264" r:id="rId12"/>
    <p:sldId id="266" r:id="rId13"/>
    <p:sldId id="265" r:id="rId14"/>
    <p:sldId id="277" r:id="rId15"/>
    <p:sldId id="278" r:id="rId16"/>
    <p:sldId id="267" r:id="rId17"/>
    <p:sldId id="268" r:id="rId18"/>
    <p:sldId id="269" r:id="rId19"/>
    <p:sldId id="270" r:id="rId20"/>
    <p:sldId id="281" r:id="rId21"/>
    <p:sldId id="271" r:id="rId22"/>
    <p:sldId id="279" r:id="rId23"/>
    <p:sldId id="280" r:id="rId24"/>
    <p:sldId id="286" r:id="rId25"/>
    <p:sldId id="287" r:id="rId26"/>
    <p:sldId id="282" r:id="rId27"/>
    <p:sldId id="283" r:id="rId28"/>
    <p:sldId id="285" r:id="rId29"/>
    <p:sldId id="284" r:id="rId30"/>
    <p:sldId id="288" r:id="rId31"/>
    <p:sldId id="289" r:id="rId32"/>
    <p:sldId id="290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74C0A2-D2E2-47D1-B66E-E99D8D476E04}" v="12" dt="2025-03-11T14:09:34.0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89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27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ableStyles" Target="tableStyles.xml"/><Relationship Id="rId21" Type="http://schemas.openxmlformats.org/officeDocument/2006/relationships/slide" Target="slides/slide15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73521-53C2-4A65-9182-93EE89FE116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86945-C6FE-4543-BB43-AD71A6A16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7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6/9/2025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1485"/>
            <a:ext cx="77724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185"/>
            <a:ext cx="77724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5167"/>
            <a:ext cx="20574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5167"/>
            <a:ext cx="60198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4038600" cy="4525433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9037"/>
            <a:ext cx="4038600" cy="4525433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4584"/>
            <a:ext cx="4040188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5934"/>
            <a:ext cx="4040188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534584"/>
            <a:ext cx="4041775" cy="641349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5934"/>
            <a:ext cx="4041775" cy="3949700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2"/>
            <a:ext cx="3008313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833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867"/>
            <a:ext cx="54864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60020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9037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890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chemeClr val="accent6"/>
                </a:solidFill>
              </a:rPr>
              <a:t>Leverage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46282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/>
              <a:t>Effect on investment performance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41157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>
                <a:solidFill>
                  <a:schemeClr val="bg1">
                    <a:lumMod val="75000"/>
                  </a:schemeClr>
                </a:solidFill>
              </a:rPr>
              <a:t>Alex Van de Minne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50853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 Effect of leverage on return on equity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5677078"/>
              </p:ext>
            </p:extLst>
          </p:nvPr>
        </p:nvGraphicFramePr>
        <p:xfrm>
          <a:off x="533399" y="1998269"/>
          <a:ext cx="8153401" cy="24877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1686">
                  <a:extLst>
                    <a:ext uri="{9D8B030D-6E8A-4147-A177-3AD203B41FA5}">
                      <a16:colId xmlns:a16="http://schemas.microsoft.com/office/drawing/2014/main" val="3491740632"/>
                    </a:ext>
                  </a:extLst>
                </a:gridCol>
                <a:gridCol w="2088701">
                  <a:extLst>
                    <a:ext uri="{9D8B030D-6E8A-4147-A177-3AD203B41FA5}">
                      <a16:colId xmlns:a16="http://schemas.microsoft.com/office/drawing/2014/main" val="1921601459"/>
                    </a:ext>
                  </a:extLst>
                </a:gridCol>
                <a:gridCol w="2157983">
                  <a:extLst>
                    <a:ext uri="{9D8B030D-6E8A-4147-A177-3AD203B41FA5}">
                      <a16:colId xmlns:a16="http://schemas.microsoft.com/office/drawing/2014/main" val="2849318809"/>
                    </a:ext>
                  </a:extLst>
                </a:gridCol>
                <a:gridCol w="1565031">
                  <a:extLst>
                    <a:ext uri="{9D8B030D-6E8A-4147-A177-3AD203B41FA5}">
                      <a16:colId xmlns:a16="http://schemas.microsoft.com/office/drawing/2014/main" val="2249925481"/>
                    </a:ext>
                  </a:extLst>
                </a:gridCol>
              </a:tblGrid>
              <a:tr h="37286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Property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Levered equity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Debt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49704"/>
                  </a:ext>
                </a:extLst>
              </a:tr>
              <a:tr h="32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Initial value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$ 10,000,000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$ 4,000,000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$ 6,000,000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4529266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Cash flow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$ 800,000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$ 560,000 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</a:t>
                      </a:r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$ 240,000 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3247417403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Ending value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$ 10,200,000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$ 4,200,000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$ 6,000,000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2799252240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Income return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14%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4%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1750473893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Appreciation return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3125066235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Total return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10%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19%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4%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62297860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43000" y="4809392"/>
            <a:ext cx="5310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Note that the total return even increases more.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But now let’s go back to the original example of 8%.</a:t>
            </a:r>
          </a:p>
        </p:txBody>
      </p:sp>
    </p:spTree>
    <p:extLst>
      <p:ext uri="{BB962C8B-B14F-4D97-AF65-F5344CB8AC3E}">
        <p14:creationId xmlns:p14="http://schemas.microsoft.com/office/powerpoint/2010/main" val="562157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 Effect of leverage on return on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>
            <a:normAutofit fontScale="92500"/>
          </a:bodyPr>
          <a:lstStyle/>
          <a:p>
            <a:r>
              <a:rPr lang="en-US" dirty="0"/>
              <a:t>Great! We increased our return by </a:t>
            </a:r>
            <a:r>
              <a:rPr lang="en-US" i="1" dirty="0"/>
              <a:t>30%</a:t>
            </a:r>
            <a:r>
              <a:rPr lang="en-US" dirty="0"/>
              <a:t>! (Difference between the 10% and 13%.)</a:t>
            </a:r>
          </a:p>
          <a:p>
            <a:r>
              <a:rPr lang="en-US" dirty="0"/>
              <a:t>What the market really cares about is the return over the risk-free rate.</a:t>
            </a:r>
          </a:p>
          <a:p>
            <a:pPr lvl="1"/>
            <a:r>
              <a:rPr lang="en-US" dirty="0"/>
              <a:t>In that case the difference is even larger. Note that we called the loan risk-free? This means we can assume the </a:t>
            </a:r>
            <a:r>
              <a:rPr lang="en-US" dirty="0">
                <a:solidFill>
                  <a:srgbClr val="FF0000"/>
                </a:solidFill>
              </a:rPr>
              <a:t>risk-free rate is 8% </a:t>
            </a:r>
            <a:r>
              <a:rPr lang="en-US" dirty="0"/>
              <a:t>in the previous example.</a:t>
            </a:r>
          </a:p>
          <a:p>
            <a:pPr lvl="1"/>
            <a:r>
              <a:rPr lang="en-US" dirty="0"/>
              <a:t>Thus, the comparison should be between </a:t>
            </a:r>
            <a:r>
              <a:rPr lang="en-US" dirty="0">
                <a:solidFill>
                  <a:srgbClr val="FF0000"/>
                </a:solidFill>
              </a:rPr>
              <a:t>(10% - 8% =) 2%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(13% - 8% =) 5%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Which is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2.5 times </a:t>
            </a:r>
            <a:r>
              <a:rPr lang="en-US" dirty="0"/>
              <a:t>as much!</a:t>
            </a:r>
          </a:p>
          <a:p>
            <a:r>
              <a:rPr lang="en-US" dirty="0"/>
              <a:t>Unfortunately, as we know, there is no such thing as a free lunch. And this </a:t>
            </a:r>
            <a:r>
              <a:rPr lang="en-US" b="1" dirty="0"/>
              <a:t>increase in expected return</a:t>
            </a:r>
            <a:r>
              <a:rPr lang="en-US" dirty="0"/>
              <a:t>, comes with an </a:t>
            </a:r>
            <a:r>
              <a:rPr lang="en-US" b="1" dirty="0"/>
              <a:t>increase in expected risk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Note again that it is very important to distinguish between realized risk/return and expectations.</a:t>
            </a:r>
          </a:p>
        </p:txBody>
      </p:sp>
    </p:spTree>
    <p:extLst>
      <p:ext uri="{BB962C8B-B14F-4D97-AF65-F5344CB8AC3E}">
        <p14:creationId xmlns:p14="http://schemas.microsoft.com/office/powerpoint/2010/main" val="132392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4 Effect of leverage on risk of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Risk in investment is related to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uncertainty and unpredictability</a:t>
            </a:r>
            <a:r>
              <a:rPr lang="en-US" dirty="0"/>
              <a:t>. We do not know the cash flow growth. We do not know the price / rent appreciation for sure. </a:t>
            </a:r>
          </a:p>
          <a:p>
            <a:pPr lvl="1"/>
            <a:r>
              <a:rPr lang="en-US" dirty="0"/>
              <a:t>With our NPV investment reports, this is reflected in the return requirement (r).</a:t>
            </a:r>
          </a:p>
          <a:p>
            <a:pPr lvl="1"/>
            <a:r>
              <a:rPr lang="en-US" dirty="0"/>
              <a:t>In this case we are talking about the same property, with the same return requirement, but an </a:t>
            </a:r>
            <a:r>
              <a:rPr lang="en-US"/>
              <a:t>“extra” </a:t>
            </a:r>
            <a:r>
              <a:rPr lang="en-US" dirty="0"/>
              <a:t>layer of risk for the investor.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660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4 Effect of leverage on risk of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have two scenarios;</a:t>
            </a:r>
          </a:p>
          <a:p>
            <a:pPr lvl="1"/>
            <a:r>
              <a:rPr lang="en-US" b="1" dirty="0"/>
              <a:t>Optimistic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Value at t + 1: $11,200,000, or </a:t>
            </a:r>
            <a:r>
              <a:rPr lang="en-US" dirty="0">
                <a:solidFill>
                  <a:srgbClr val="FF0000"/>
                </a:solidFill>
              </a:rPr>
              <a:t>12% increase</a:t>
            </a:r>
            <a:r>
              <a:rPr lang="en-US" dirty="0"/>
              <a:t>.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9%</a:t>
            </a:r>
            <a:r>
              <a:rPr lang="en-US" dirty="0"/>
              <a:t> net income yield, or $900,000.</a:t>
            </a:r>
          </a:p>
          <a:p>
            <a:pPr lvl="1"/>
            <a:r>
              <a:rPr lang="en-US" b="1" dirty="0"/>
              <a:t>Pessimistic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Value at t + 1: $9,200,000, or </a:t>
            </a:r>
            <a:r>
              <a:rPr lang="en-US" dirty="0">
                <a:solidFill>
                  <a:srgbClr val="FF0000"/>
                </a:solidFill>
              </a:rPr>
              <a:t>-8% appreciation</a:t>
            </a:r>
            <a:r>
              <a:rPr lang="en-US" dirty="0"/>
              <a:t>.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7%</a:t>
            </a:r>
            <a:r>
              <a:rPr lang="en-US" dirty="0"/>
              <a:t> net income yield, or $700,000.</a:t>
            </a:r>
          </a:p>
          <a:p>
            <a:pPr lvl="1"/>
            <a:endParaRPr lang="en-US" dirty="0"/>
          </a:p>
          <a:p>
            <a:r>
              <a:rPr lang="en-US" dirty="0"/>
              <a:t>The loan amount and interest rate stays the same </a:t>
            </a:r>
            <a:r>
              <a:rPr lang="en-US" dirty="0">
                <a:solidFill>
                  <a:srgbClr val="FF0000"/>
                </a:solidFill>
              </a:rPr>
              <a:t>($6M at 8%</a:t>
            </a:r>
            <a:r>
              <a:rPr lang="en-US" dirty="0"/>
              <a:t>), and does not care about whether or not an optimistic or pessimistic scenario unfolds.</a:t>
            </a:r>
          </a:p>
          <a:p>
            <a:r>
              <a:rPr lang="en-US" dirty="0"/>
              <a:t>We </a:t>
            </a:r>
            <a:r>
              <a:rPr lang="en-US" u="sng" dirty="0"/>
              <a:t>quantify risk, as the range in total return between the good and bad scenario</a:t>
            </a:r>
            <a:r>
              <a:rPr lang="en-US" dirty="0"/>
              <a:t>. So what is the risk?</a:t>
            </a:r>
          </a:p>
        </p:txBody>
      </p:sp>
    </p:spTree>
    <p:extLst>
      <p:ext uri="{BB962C8B-B14F-4D97-AF65-F5344CB8AC3E}">
        <p14:creationId xmlns:p14="http://schemas.microsoft.com/office/powerpoint/2010/main" val="234247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 Unlevered (LR = 1, LTV = 0)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894795"/>
              </p:ext>
            </p:extLst>
          </p:nvPr>
        </p:nvGraphicFramePr>
        <p:xfrm>
          <a:off x="650632" y="1928264"/>
          <a:ext cx="6629399" cy="27023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09975">
                  <a:extLst>
                    <a:ext uri="{9D8B030D-6E8A-4147-A177-3AD203B41FA5}">
                      <a16:colId xmlns:a16="http://schemas.microsoft.com/office/drawing/2014/main" val="1285336721"/>
                    </a:ext>
                  </a:extLst>
                </a:gridCol>
                <a:gridCol w="2069292">
                  <a:extLst>
                    <a:ext uri="{9D8B030D-6E8A-4147-A177-3AD203B41FA5}">
                      <a16:colId xmlns:a16="http://schemas.microsoft.com/office/drawing/2014/main" val="93002547"/>
                    </a:ext>
                  </a:extLst>
                </a:gridCol>
                <a:gridCol w="2050132">
                  <a:extLst>
                    <a:ext uri="{9D8B030D-6E8A-4147-A177-3AD203B41FA5}">
                      <a16:colId xmlns:a16="http://schemas.microsoft.com/office/drawing/2014/main" val="2465219017"/>
                    </a:ext>
                  </a:extLst>
                </a:gridCol>
              </a:tblGrid>
              <a:tr h="383942">
                <a:tc>
                  <a:txBody>
                    <a:bodyPr/>
                    <a:lstStyle/>
                    <a:p>
                      <a:pPr algn="l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u="none" strike="noStrike" dirty="0">
                          <a:effectLst/>
                        </a:rPr>
                        <a:t>Optimistic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1" u="none" strike="noStrike" dirty="0">
                          <a:effectLst/>
                        </a:rPr>
                        <a:t>Pessimistic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55419"/>
                  </a:ext>
                </a:extLst>
              </a:tr>
              <a:tr h="413409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Initial value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 10,000,000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$ 10,000,000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28821629"/>
                  </a:ext>
                </a:extLst>
              </a:tr>
              <a:tr h="369277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Cash flow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$ 900,000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$ 700,000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extLst>
                  <a:ext uri="{0D108BD9-81ED-4DB2-BD59-A6C34878D82A}">
                    <a16:rowId xmlns:a16="http://schemas.microsoft.com/office/drawing/2014/main" val="221107243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Ending value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$ 11,200,000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$ 9,200,000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extLst>
                  <a:ext uri="{0D108BD9-81ED-4DB2-BD59-A6C34878D82A}">
                    <a16:rowId xmlns:a16="http://schemas.microsoft.com/office/drawing/2014/main" val="3231820312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Income return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9%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7%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extLst>
                  <a:ext uri="{0D108BD9-81ED-4DB2-BD59-A6C34878D82A}">
                    <a16:rowId xmlns:a16="http://schemas.microsoft.com/office/drawing/2014/main" val="849481370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Appreciation return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12%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-8%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extLst>
                  <a:ext uri="{0D108BD9-81ED-4DB2-BD59-A6C34878D82A}">
                    <a16:rowId xmlns:a16="http://schemas.microsoft.com/office/drawing/2014/main" val="2644619853"/>
                  </a:ext>
                </a:extLst>
              </a:tr>
              <a:tr h="38394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Total return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21%</a:t>
                      </a:r>
                      <a:endParaRPr lang="en-US" sz="2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-1%</a:t>
                      </a:r>
                      <a:endParaRPr lang="en-US" sz="2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197" marR="19197" marT="19197" marB="0" anchor="b"/>
                </a:tc>
                <a:extLst>
                  <a:ext uri="{0D108BD9-81ED-4DB2-BD59-A6C34878D82A}">
                    <a16:rowId xmlns:a16="http://schemas.microsoft.com/office/drawing/2014/main" val="176381311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58362" y="5169877"/>
            <a:ext cx="77284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risk is essentially the difference in total return (obviously minus the risk-free rate), which has a range of 11% around the mean (the 10% total return of the unlevered property).</a:t>
            </a:r>
          </a:p>
        </p:txBody>
      </p:sp>
    </p:spTree>
    <p:extLst>
      <p:ext uri="{BB962C8B-B14F-4D97-AF65-F5344CB8AC3E}">
        <p14:creationId xmlns:p14="http://schemas.microsoft.com/office/powerpoint/2010/main" val="944147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4 Effect of leverage on risk of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>
            <a:normAutofit/>
          </a:bodyPr>
          <a:lstStyle/>
          <a:p>
            <a:r>
              <a:rPr lang="en-US" dirty="0"/>
              <a:t>We have two scenarios;</a:t>
            </a:r>
          </a:p>
          <a:p>
            <a:pPr lvl="1"/>
            <a:r>
              <a:rPr lang="en-US" b="1" dirty="0"/>
              <a:t>Optimistic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Exit value on Equity is $11.2M - $6M = </a:t>
            </a:r>
            <a:r>
              <a:rPr lang="en-US" dirty="0">
                <a:solidFill>
                  <a:srgbClr val="FF0000"/>
                </a:solidFill>
              </a:rPr>
              <a:t>$5.2M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Cash on Equity is $900,000 – $480,000 = </a:t>
            </a:r>
            <a:r>
              <a:rPr lang="en-US" dirty="0">
                <a:solidFill>
                  <a:srgbClr val="FF0000"/>
                </a:solidFill>
              </a:rPr>
              <a:t>$420,000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Pessimistic</a:t>
            </a:r>
            <a:r>
              <a:rPr lang="en-US" dirty="0"/>
              <a:t>;</a:t>
            </a:r>
          </a:p>
          <a:p>
            <a:pPr lvl="2"/>
            <a:r>
              <a:rPr lang="en-US" dirty="0"/>
              <a:t>Exit value on Equity is $9.2M - $6M = </a:t>
            </a:r>
            <a:r>
              <a:rPr lang="en-US" dirty="0">
                <a:solidFill>
                  <a:srgbClr val="FF0000"/>
                </a:solidFill>
              </a:rPr>
              <a:t>$3.2M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Cash on Equity is $700,000 – $480,000 = </a:t>
            </a:r>
            <a:r>
              <a:rPr lang="en-US" dirty="0">
                <a:solidFill>
                  <a:srgbClr val="FF0000"/>
                </a:solidFill>
              </a:rPr>
              <a:t>$220,000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r>
              <a:rPr lang="en-US" dirty="0"/>
              <a:t>The in initial investment of Equity was $4M.</a:t>
            </a:r>
          </a:p>
          <a:p>
            <a:r>
              <a:rPr lang="en-US" dirty="0"/>
              <a:t>What are the returns in both scenarios?</a:t>
            </a:r>
          </a:p>
        </p:txBody>
      </p:sp>
    </p:spTree>
    <p:extLst>
      <p:ext uri="{BB962C8B-B14F-4D97-AF65-F5344CB8AC3E}">
        <p14:creationId xmlns:p14="http://schemas.microsoft.com/office/powerpoint/2010/main" val="4194878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 Levered (LR = 2.5, LTV = 0.6)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8362" y="5169877"/>
            <a:ext cx="77284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Unlevered</a:t>
            </a:r>
            <a:r>
              <a:rPr lang="en-US" dirty="0"/>
              <a:t> the “risk” was 11%. When the same property is being </a:t>
            </a:r>
            <a:r>
              <a:rPr lang="en-US" u="sng" dirty="0"/>
              <a:t>levered</a:t>
            </a:r>
            <a:r>
              <a:rPr lang="en-US" dirty="0"/>
              <a:t>, the “risk” increases to (40.5 – 13 =) 27.5%. Note we use the mean total return of the levered property. If we divide the 27.5% / 11% = 2.5. Where did we hear that number before? Even real estate abides by the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security market line</a:t>
            </a:r>
            <a:r>
              <a:rPr lang="en-US" dirty="0"/>
              <a:t>!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308447"/>
              </p:ext>
            </p:extLst>
          </p:nvPr>
        </p:nvGraphicFramePr>
        <p:xfrm>
          <a:off x="958362" y="1942147"/>
          <a:ext cx="6348045" cy="28399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8775">
                  <a:extLst>
                    <a:ext uri="{9D8B030D-6E8A-4147-A177-3AD203B41FA5}">
                      <a16:colId xmlns:a16="http://schemas.microsoft.com/office/drawing/2014/main" val="2665569337"/>
                    </a:ext>
                  </a:extLst>
                </a:gridCol>
                <a:gridCol w="1819635">
                  <a:extLst>
                    <a:ext uri="{9D8B030D-6E8A-4147-A177-3AD203B41FA5}">
                      <a16:colId xmlns:a16="http://schemas.microsoft.com/office/drawing/2014/main" val="1001383988"/>
                    </a:ext>
                  </a:extLst>
                </a:gridCol>
                <a:gridCol w="1819635">
                  <a:extLst>
                    <a:ext uri="{9D8B030D-6E8A-4147-A177-3AD203B41FA5}">
                      <a16:colId xmlns:a16="http://schemas.microsoft.com/office/drawing/2014/main" val="1088455891"/>
                    </a:ext>
                  </a:extLst>
                </a:gridCol>
              </a:tblGrid>
              <a:tr h="414003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>
                          <a:effectLst/>
                        </a:rPr>
                        <a:t>Optimistic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1" u="none" strike="noStrike" dirty="0">
                          <a:effectLst/>
                        </a:rPr>
                        <a:t>Pessimistic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496370"/>
                  </a:ext>
                </a:extLst>
              </a:tr>
              <a:tr h="4140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Initial value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</a:rPr>
                        <a:t> $    4,000,000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</a:rPr>
                        <a:t> $    4,000,000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62182919"/>
                  </a:ext>
                </a:extLst>
              </a:tr>
              <a:tr h="333532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Cash flow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</a:rPr>
                        <a:t> $        420,000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</a:rPr>
                        <a:t> $        220,000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extLst>
                  <a:ext uri="{0D108BD9-81ED-4DB2-BD59-A6C34878D82A}">
                    <a16:rowId xmlns:a16="http://schemas.microsoft.com/office/drawing/2014/main" val="1083944541"/>
                  </a:ext>
                </a:extLst>
              </a:tr>
              <a:tr h="4140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Ending value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</a:rPr>
                        <a:t> $    5,200,000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 dirty="0">
                          <a:effectLst/>
                        </a:rPr>
                        <a:t> $    3,200,000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extLst>
                  <a:ext uri="{0D108BD9-81ED-4DB2-BD59-A6C34878D82A}">
                    <a16:rowId xmlns:a16="http://schemas.microsoft.com/office/drawing/2014/main" val="2891312962"/>
                  </a:ext>
                </a:extLst>
              </a:tr>
              <a:tr h="4140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Income return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>
                          <a:effectLst/>
                        </a:rPr>
                        <a:t>10.5%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>
                          <a:effectLst/>
                        </a:rPr>
                        <a:t>5.5%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extLst>
                  <a:ext uri="{0D108BD9-81ED-4DB2-BD59-A6C34878D82A}">
                    <a16:rowId xmlns:a16="http://schemas.microsoft.com/office/drawing/2014/main" val="1823970482"/>
                  </a:ext>
                </a:extLst>
              </a:tr>
              <a:tr h="4140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Appreciation return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>
                          <a:effectLst/>
                        </a:rPr>
                        <a:t>30.0%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>
                          <a:effectLst/>
                        </a:rPr>
                        <a:t>-20.0%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extLst>
                  <a:ext uri="{0D108BD9-81ED-4DB2-BD59-A6C34878D82A}">
                    <a16:rowId xmlns:a16="http://schemas.microsoft.com/office/drawing/2014/main" val="120806184"/>
                  </a:ext>
                </a:extLst>
              </a:tr>
              <a:tr h="4140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u="none" strike="noStrike">
                          <a:effectLst/>
                        </a:rPr>
                        <a:t>Total return</a:t>
                      </a:r>
                      <a:endParaRPr lang="en-US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40.5%</a:t>
                      </a:r>
                      <a:endParaRPr lang="en-US" sz="2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-14.5%</a:t>
                      </a:r>
                      <a:endParaRPr lang="en-US" sz="2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0700" marR="20700" marT="20700" marB="0" anchor="b"/>
                </a:tc>
                <a:extLst>
                  <a:ext uri="{0D108BD9-81ED-4DB2-BD59-A6C34878D82A}">
                    <a16:rowId xmlns:a16="http://schemas.microsoft.com/office/drawing/2014/main" val="67325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579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 Security Market Line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1456" t="1843" r="1456" b="1843"/>
          <a:stretch>
            <a:fillRect/>
          </a:stretch>
        </p:blipFill>
        <p:spPr bwMode="auto">
          <a:xfrm>
            <a:off x="1512278" y="1821973"/>
            <a:ext cx="5965152" cy="467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3835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 Security Market Line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1456" t="1843" r="1456" b="1843"/>
          <a:stretch>
            <a:fillRect/>
          </a:stretch>
        </p:blipFill>
        <p:spPr bwMode="auto">
          <a:xfrm>
            <a:off x="1512278" y="1821973"/>
            <a:ext cx="5965152" cy="467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9129" y="3024554"/>
            <a:ext cx="1793631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Note that only the return over the risk-free rate increases by 2.5.</a:t>
            </a:r>
          </a:p>
        </p:txBody>
      </p:sp>
    </p:spTree>
    <p:extLst>
      <p:ext uri="{BB962C8B-B14F-4D97-AF65-F5344CB8AC3E}">
        <p14:creationId xmlns:p14="http://schemas.microsoft.com/office/powerpoint/2010/main" val="1873993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DFC94-48E1-46F4-320F-7B019DD60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Positive Leverage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09A3B-B9BF-B99C-4F73-3F4AE591B2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11C54B-BA47-9133-F920-9BD5634C09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graph showing the difference between light and light levels&#10;&#10;Description automatically generated with medium confidence">
            <a:extLst>
              <a:ext uri="{FF2B5EF4-FFF2-40B4-BE49-F238E27FC236}">
                <a16:creationId xmlns:a16="http://schemas.microsoft.com/office/drawing/2014/main" id="{A6044113-E6D0-DBCD-7FE6-87031DB5F4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10" y="1720406"/>
            <a:ext cx="6981780" cy="4923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91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 are we going to do during this class:</a:t>
            </a:r>
          </a:p>
          <a:p>
            <a:r>
              <a:rPr lang="en-US" sz="2000" dirty="0"/>
              <a:t>There are trillions in mortgage debt in the US alone.</a:t>
            </a:r>
          </a:p>
          <a:p>
            <a:r>
              <a:rPr lang="en-US" sz="2000" dirty="0"/>
              <a:t>We will focus on leverage, and its effect on investment performance of the equity. (There might also be other considerations, like </a:t>
            </a:r>
            <a:r>
              <a:rPr lang="en-US" sz="2000" u="sng" dirty="0"/>
              <a:t>tax treatment</a:t>
            </a:r>
            <a:r>
              <a:rPr lang="en-US" sz="2000" dirty="0"/>
              <a:t>, which we will skip for now.)</a:t>
            </a:r>
          </a:p>
          <a:p>
            <a:r>
              <a:rPr lang="en-US" sz="2000" dirty="0"/>
              <a:t>Note that in normal corporate finance, this section would most likely be skipped.</a:t>
            </a:r>
          </a:p>
          <a:p>
            <a:pPr lvl="1"/>
            <a:r>
              <a:rPr lang="en-US" sz="2000" dirty="0"/>
              <a:t>Stockholders can lever up or down on their own account.</a:t>
            </a:r>
          </a:p>
          <a:p>
            <a:pPr lvl="1"/>
            <a:r>
              <a:rPr lang="en-US" sz="2000" dirty="0"/>
              <a:t>Borrow money, or by investing in bonds. (Or anything that is highly collinear with interest rates.)</a:t>
            </a:r>
          </a:p>
          <a:p>
            <a:r>
              <a:rPr lang="en-US" sz="2000" dirty="0"/>
              <a:t>This is obviously not the case for direct real estate investment.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17E1-6C39-6A1B-B254-2DA4BF302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Income Component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11CB1-D6F2-1F0D-B130-530C4E929F3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FFED9F-BE3B-7E6B-DB35-69D6F79865F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B6D53B-E689-8BCA-80A5-E18A6F4639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27" y="1945551"/>
            <a:ext cx="7790985" cy="4382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860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 Short note on debt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505828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reality, debt is not riskless.</a:t>
            </a:r>
          </a:p>
          <a:p>
            <a:r>
              <a:rPr lang="en-US" dirty="0"/>
              <a:t>There are </a:t>
            </a:r>
            <a:r>
              <a:rPr lang="en-US" u="sng" dirty="0"/>
              <a:t>two</a:t>
            </a:r>
            <a:r>
              <a:rPr lang="en-US" dirty="0"/>
              <a:t>/</a:t>
            </a:r>
            <a:r>
              <a:rPr lang="en-US" u="sng" dirty="0"/>
              <a:t>three</a:t>
            </a:r>
            <a:r>
              <a:rPr lang="en-US" dirty="0"/>
              <a:t> main sources of risk when in the market for mortgage lending.</a:t>
            </a:r>
          </a:p>
          <a:p>
            <a:pPr lvl="1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Default risk</a:t>
            </a:r>
            <a:r>
              <a:rPr lang="en-US" dirty="0"/>
              <a:t>. Meaning the lender may repossess the property to run it or sell it.</a:t>
            </a:r>
          </a:p>
          <a:p>
            <a:pPr lvl="1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Interest rate risk</a:t>
            </a:r>
            <a:r>
              <a:rPr lang="en-US" dirty="0"/>
              <a:t>. Mortgages are fixed for a long time, whereas deposits are short-run.</a:t>
            </a:r>
          </a:p>
          <a:p>
            <a:pPr lvl="2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Refinance risk</a:t>
            </a:r>
            <a:r>
              <a:rPr lang="en-US" dirty="0"/>
              <a:t>. Investors refinance when interest rates go down, but not vice verse.</a:t>
            </a:r>
          </a:p>
          <a:p>
            <a:pPr lvl="1"/>
            <a:endParaRPr lang="en-US" dirty="0"/>
          </a:p>
          <a:p>
            <a:r>
              <a:rPr lang="en-US" dirty="0"/>
              <a:t>To get a sense of these risks and how to mitigate them, think of the following extreme mortgage products;</a:t>
            </a:r>
          </a:p>
          <a:p>
            <a:pPr lvl="1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ARM</a:t>
            </a:r>
            <a:r>
              <a:rPr lang="en-US" dirty="0"/>
              <a:t>. Adjustable Rate Mortgage. The interest rate floats every year to reflect current market prices.</a:t>
            </a:r>
          </a:p>
          <a:p>
            <a:pPr lvl="1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FRM</a:t>
            </a:r>
            <a:r>
              <a:rPr lang="en-US" dirty="0"/>
              <a:t>. Fixed Rate Mortgage. The interest rate stays fixed for the entire time of maturity. (Which in an extreme would be 30 years.)</a:t>
            </a:r>
          </a:p>
        </p:txBody>
      </p:sp>
    </p:spTree>
    <p:extLst>
      <p:ext uri="{BB962C8B-B14F-4D97-AF65-F5344CB8AC3E}">
        <p14:creationId xmlns:p14="http://schemas.microsoft.com/office/powerpoint/2010/main" val="23696581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 Short note on debt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ED8E3F-1BA7-ED5B-0B80-16FDBFBAF5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5F81AC-EB91-FDF1-B74A-6C08C80D87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964" y="1607644"/>
            <a:ext cx="5165672" cy="525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037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BDA57-A563-CE6E-B00D-5FC8BC310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Housing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1F145-5943-32F7-278D-82E847F89E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In housing markets, mortgages are </a:t>
            </a:r>
            <a:r>
              <a:rPr lang="en-US" b="1" dirty="0">
                <a:solidFill>
                  <a:schemeClr val="accent1"/>
                </a:solidFill>
              </a:rPr>
              <a:t>securitized</a:t>
            </a:r>
            <a:r>
              <a:rPr lang="en-US" dirty="0"/>
              <a:t>. Meaning the mortgages are pooled in a SPV (essentially a separate LLC), and bonds are sold (backed by the SPV) to ultimate investors.</a:t>
            </a:r>
          </a:p>
          <a:p>
            <a:r>
              <a:rPr lang="en-US" dirty="0"/>
              <a:t>The government guarantees the bond payments.</a:t>
            </a:r>
          </a:p>
          <a:p>
            <a:endParaRPr lang="en-US" dirty="0"/>
          </a:p>
          <a:p>
            <a:r>
              <a:rPr lang="en-US" dirty="0"/>
              <a:t>This way, the banks do not run the interest rate risk anymore, but also, it is safer for homeowners as they can get 30-year FRM.</a:t>
            </a:r>
          </a:p>
          <a:p>
            <a:endParaRPr lang="en-US" dirty="0"/>
          </a:p>
          <a:p>
            <a:r>
              <a:rPr lang="en-US" dirty="0"/>
              <a:t>This does not work for CRE for several reasons;</a:t>
            </a:r>
          </a:p>
          <a:p>
            <a:pPr lvl="1"/>
            <a:r>
              <a:rPr lang="en-US" dirty="0"/>
              <a:t>No political incentive</a:t>
            </a:r>
          </a:p>
          <a:p>
            <a:pPr lvl="1"/>
            <a:r>
              <a:rPr lang="en-US" dirty="0"/>
              <a:t>CRE is way more heterogeneous, meaning we cannot accurately price what is in the SPV.</a:t>
            </a:r>
          </a:p>
        </p:txBody>
      </p:sp>
    </p:spTree>
    <p:extLst>
      <p:ext uri="{BB962C8B-B14F-4D97-AF65-F5344CB8AC3E}">
        <p14:creationId xmlns:p14="http://schemas.microsoft.com/office/powerpoint/2010/main" val="1079620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 CRE debt in Reality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505828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is the mortgage market organized in CRE?</a:t>
            </a:r>
          </a:p>
          <a:p>
            <a:pPr lvl="1"/>
            <a:r>
              <a:rPr lang="en-US" dirty="0"/>
              <a:t>Properties are put in an SPV (SPV) or something similar (like a private REIT) or LLC.</a:t>
            </a:r>
          </a:p>
          <a:p>
            <a:pPr lvl="2"/>
            <a:r>
              <a:rPr lang="en-US" dirty="0"/>
              <a:t>As a result, when the mortgage cannot be paid anymore, only the property is affected, not the firm.</a:t>
            </a:r>
          </a:p>
          <a:p>
            <a:pPr lvl="2"/>
            <a:r>
              <a:rPr lang="en-US" dirty="0"/>
              <a:t>Unless you want to talk about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mezzanine</a:t>
            </a:r>
            <a:r>
              <a:rPr lang="en-US" dirty="0"/>
              <a:t> debt…</a:t>
            </a:r>
          </a:p>
          <a:p>
            <a:pPr lvl="1"/>
            <a:r>
              <a:rPr lang="en-US" dirty="0"/>
              <a:t>Unlike the residential market, CRE is a mix of ARM and FRM, with a </a:t>
            </a:r>
            <a:r>
              <a:rPr lang="en-US" b="1" dirty="0">
                <a:solidFill>
                  <a:schemeClr val="accent1"/>
                </a:solidFill>
              </a:rPr>
              <a:t>maturity</a:t>
            </a:r>
            <a:r>
              <a:rPr lang="en-US" dirty="0"/>
              <a:t> of less than (or equal to) 10 years.</a:t>
            </a:r>
          </a:p>
          <a:p>
            <a:pPr lvl="2"/>
            <a:r>
              <a:rPr lang="en-US" dirty="0"/>
              <a:t>Typically, it </a:t>
            </a:r>
            <a:r>
              <a:rPr lang="en-US" b="1" dirty="0">
                <a:solidFill>
                  <a:schemeClr val="accent1"/>
                </a:solidFill>
              </a:rPr>
              <a:t>amortizes</a:t>
            </a:r>
            <a:r>
              <a:rPr lang="en-US" dirty="0"/>
              <a:t> in 20/25 years, with a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balloon payment </a:t>
            </a:r>
            <a:r>
              <a:rPr lang="en-US" dirty="0"/>
              <a:t>at 10/7/5 years.</a:t>
            </a:r>
          </a:p>
          <a:p>
            <a:pPr lvl="2"/>
            <a:r>
              <a:rPr lang="en-US" dirty="0"/>
              <a:t>A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2/10 structure</a:t>
            </a:r>
            <a:r>
              <a:rPr lang="en-US" dirty="0"/>
              <a:t> means a mortgage with a FRM for 2 years, after which it becomes ARM for the remaining 8 years.</a:t>
            </a:r>
          </a:p>
          <a:p>
            <a:pPr lvl="2"/>
            <a:r>
              <a:rPr lang="en-US" dirty="0"/>
              <a:t>A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3/7 structure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1"/>
                </a:solidFill>
              </a:rPr>
              <a:t>1/5 structure</a:t>
            </a:r>
            <a:r>
              <a:rPr lang="en-US" dirty="0"/>
              <a:t> are also popular.</a:t>
            </a:r>
          </a:p>
          <a:p>
            <a:pPr lvl="1"/>
            <a:r>
              <a:rPr lang="en-US" dirty="0"/>
              <a:t>Typical LTV levels are 20% (low risk), 40% (medium risk), and 60% (high risk).</a:t>
            </a:r>
          </a:p>
          <a:p>
            <a:pPr lvl="2"/>
            <a:r>
              <a:rPr lang="en-US" u="sng" dirty="0"/>
              <a:t>Higher LTV levels also mean higher interest rates</a:t>
            </a:r>
            <a:r>
              <a:rPr lang="en-US" dirty="0"/>
              <a:t>!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27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08BEC-FA45-E473-A565-216FC7FE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CRE debt in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74CC6-B402-6D25-7118-CB1F91DBF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59037"/>
            <a:ext cx="8171299" cy="4525433"/>
          </a:xfrm>
        </p:spPr>
        <p:txBody>
          <a:bodyPr/>
          <a:lstStyle/>
          <a:p>
            <a:r>
              <a:rPr lang="en-US" dirty="0"/>
              <a:t>Mortgages (nowadays) are always </a:t>
            </a:r>
            <a:r>
              <a:rPr lang="en-US" b="1" dirty="0">
                <a:solidFill>
                  <a:schemeClr val="accent1"/>
                </a:solidFill>
              </a:rPr>
              <a:t>Constant Payment Mortgages </a:t>
            </a:r>
            <a:r>
              <a:rPr lang="en-US" dirty="0"/>
              <a:t>(CPM) for the FRM part of the contract.</a:t>
            </a:r>
          </a:p>
          <a:p>
            <a:r>
              <a:rPr lang="en-US" dirty="0"/>
              <a:t>Note that the </a:t>
            </a:r>
            <a:r>
              <a:rPr lang="en-US" b="1" dirty="0">
                <a:solidFill>
                  <a:schemeClr val="accent1"/>
                </a:solidFill>
              </a:rPr>
              <a:t>debt payment</a:t>
            </a:r>
            <a:r>
              <a:rPr lang="en-US" dirty="0"/>
              <a:t> (or debt service) consists of two components;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Interest payment</a:t>
            </a:r>
            <a:r>
              <a:rPr lang="en-US" dirty="0"/>
              <a:t>: the contract rate you often see advertised. This is to compensate the lender for the risk she is running.</a:t>
            </a:r>
          </a:p>
          <a:p>
            <a:pPr lvl="1"/>
            <a:r>
              <a:rPr lang="en-US" b="1" dirty="0">
                <a:solidFill>
                  <a:schemeClr val="accent1"/>
                </a:solidFill>
              </a:rPr>
              <a:t>Principal payment</a:t>
            </a:r>
            <a:r>
              <a:rPr lang="en-US" dirty="0"/>
              <a:t>: This is the amount you use every month to pay off the debt. It is based on the amortization table.</a:t>
            </a:r>
          </a:p>
          <a:p>
            <a:pPr lvl="1"/>
            <a:endParaRPr lang="en-US" dirty="0"/>
          </a:p>
          <a:p>
            <a:r>
              <a:rPr lang="en-US" dirty="0"/>
              <a:t>With CPM you ensure that the total payments remain the same every month. Which makes it easier to predict.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2483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F3803-A726-1E10-A2BC-749FECF97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CRE debt in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92AC-66B5-EE70-81B1-C5B39DB5DF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177436" cy="4525433"/>
          </a:xfrm>
        </p:spPr>
        <p:txBody>
          <a:bodyPr/>
          <a:lstStyle/>
          <a:p>
            <a:r>
              <a:rPr lang="en-US" dirty="0"/>
              <a:t>Assuming the CPM, we can calculate the total payments (PMT) as such;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Where:</a:t>
            </a:r>
          </a:p>
          <a:p>
            <a:pPr lvl="1"/>
            <a:r>
              <a:rPr lang="en-US" dirty="0"/>
              <a:t>L = total initial loan amount</a:t>
            </a:r>
          </a:p>
          <a:p>
            <a:pPr lvl="1"/>
            <a:r>
              <a:rPr lang="en-US" dirty="0"/>
              <a:t>r = monthly interest rate (so </a:t>
            </a:r>
            <a:r>
              <a:rPr lang="en-US" dirty="0" err="1"/>
              <a:t>i</a:t>
            </a:r>
            <a:r>
              <a:rPr lang="en-US" dirty="0"/>
              <a:t>/12)</a:t>
            </a:r>
          </a:p>
          <a:p>
            <a:pPr lvl="1"/>
            <a:r>
              <a:rPr lang="en-US" dirty="0"/>
              <a:t>N = is the total amount of months to amortization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9D8121-CFBD-33A9-761B-138693A86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36112" y="2194368"/>
            <a:ext cx="9681262" cy="76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9184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CFF4C-966B-3B8B-C5C0-D6B09DDB1D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E8D0D-18C6-3C86-6B02-52BE91B83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CRE debt in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56578-30DF-99E4-9B39-F83B16C67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177436" cy="4525433"/>
          </a:xfrm>
        </p:spPr>
        <p:txBody>
          <a:bodyPr/>
          <a:lstStyle/>
          <a:p>
            <a:r>
              <a:rPr lang="en-US" dirty="0"/>
              <a:t>Once you know your payments, you can subdivide payments into interest and principal payments, by calculating the interest payments first.</a:t>
            </a:r>
          </a:p>
          <a:p>
            <a:r>
              <a:rPr lang="en-US" dirty="0"/>
              <a:t>The interest payment is simply r times the outstanding balance (not the original amount!).</a:t>
            </a:r>
          </a:p>
          <a:p>
            <a:r>
              <a:rPr lang="en-US" dirty="0"/>
              <a:t>The principal payment is subsequently the total debt service minus the interest payment.</a:t>
            </a:r>
          </a:p>
          <a:p>
            <a:endParaRPr lang="en-US" dirty="0"/>
          </a:p>
          <a:p>
            <a:r>
              <a:rPr lang="en-US" dirty="0"/>
              <a:t>But what do we do after the mortgage becomes an ARM?</a:t>
            </a:r>
          </a:p>
          <a:p>
            <a:r>
              <a:rPr lang="en-US" dirty="0"/>
              <a:t>Well… we can’t predict interest rates well, and we can purchase a hedge</a:t>
            </a:r>
            <a:r>
              <a:rPr lang="en-US"/>
              <a:t>/insurance </a:t>
            </a:r>
            <a:r>
              <a:rPr lang="en-US" dirty="0"/>
              <a:t>against </a:t>
            </a:r>
            <a:r>
              <a:rPr lang="en-US"/>
              <a:t>interest rate hikes.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31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What is leverage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You can use debt to “lever” up your property.</a:t>
            </a:r>
          </a:p>
          <a:p>
            <a:r>
              <a:rPr lang="en-US" dirty="0"/>
              <a:t>Say you purchase a $10M property, and you take up a $6M loan. (I.e. you use $4M of your own money.)</a:t>
            </a:r>
          </a:p>
          <a:p>
            <a:r>
              <a:rPr lang="en-US" dirty="0"/>
              <a:t>We have two ways to measure leverage;</a:t>
            </a:r>
          </a:p>
          <a:p>
            <a:pPr lvl="1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Leverage ratio (LR): </a:t>
            </a:r>
            <a:r>
              <a:rPr lang="en-US" dirty="0"/>
              <a:t>V/E = (L + E)/E. Which is $10M/$4M = 2.5.</a:t>
            </a:r>
          </a:p>
          <a:p>
            <a:pPr lvl="1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Loan to Value (LTV):</a:t>
            </a:r>
            <a:r>
              <a:rPr lang="en-US" dirty="0"/>
              <a:t> L/V = L/(L + E). Which is $6M/$10M = 0.6.</a:t>
            </a:r>
          </a:p>
          <a:p>
            <a:pPr lvl="2"/>
            <a:r>
              <a:rPr lang="en-US" dirty="0"/>
              <a:t>V = value of property.</a:t>
            </a:r>
          </a:p>
          <a:p>
            <a:pPr lvl="2"/>
            <a:r>
              <a:rPr lang="en-US" dirty="0"/>
              <a:t>L = loan amount.</a:t>
            </a:r>
          </a:p>
          <a:p>
            <a:pPr lvl="2"/>
            <a:r>
              <a:rPr lang="en-US" dirty="0"/>
              <a:t>E = equity, i.e. own money in the property.</a:t>
            </a:r>
          </a:p>
        </p:txBody>
      </p:sp>
    </p:spTree>
    <p:extLst>
      <p:ext uri="{BB962C8B-B14F-4D97-AF65-F5344CB8AC3E}">
        <p14:creationId xmlns:p14="http://schemas.microsoft.com/office/powerpoint/2010/main" val="814413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What is leverage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u="sng" dirty="0"/>
              <a:t>Equity</a:t>
            </a:r>
            <a:r>
              <a:rPr lang="en-US" dirty="0"/>
              <a:t> is your ownership share. However, it gives you (normally) full control over the property. (As long as you meet the requirements of the debt obligations.)</a:t>
            </a:r>
          </a:p>
          <a:p>
            <a:r>
              <a:rPr lang="en-US" u="sng" dirty="0"/>
              <a:t>Debt</a:t>
            </a:r>
            <a:r>
              <a:rPr lang="en-US" dirty="0"/>
              <a:t>, on the other hand, receives a senior claim on the cash flows and value. In other words, the debtor is always paid first.</a:t>
            </a:r>
          </a:p>
          <a:p>
            <a:r>
              <a:rPr lang="en-US" dirty="0"/>
              <a:t>However, equity gets the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residual claim </a:t>
            </a:r>
            <a:r>
              <a:rPr lang="en-US" dirty="0"/>
              <a:t>on cash flow and value. Meaning that whatever is left after the debtor is paid, is for the equity holders.</a:t>
            </a:r>
          </a:p>
          <a:p>
            <a:pPr lvl="1"/>
            <a:r>
              <a:rPr lang="en-US" dirty="0"/>
              <a:t>The residual claim ensures that property managers are sufficiently incentivized to maximize profit.</a:t>
            </a:r>
          </a:p>
        </p:txBody>
      </p:sp>
    </p:spTree>
    <p:extLst>
      <p:ext uri="{BB962C8B-B14F-4D97-AF65-F5344CB8AC3E}">
        <p14:creationId xmlns:p14="http://schemas.microsoft.com/office/powerpoint/2010/main" val="2192114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 Effect of leverage on risk and return on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/>
          <a:lstStyle/>
          <a:p>
            <a:r>
              <a:rPr lang="en-US" dirty="0"/>
              <a:t>Note that as an investor, you only really care about the return (and risk) of your own money, aka equity.</a:t>
            </a:r>
          </a:p>
          <a:p>
            <a:r>
              <a:rPr lang="en-US" dirty="0"/>
              <a:t>Previously, we have only focused on risk/return of properties, treating them as if there is no leverage on them.</a:t>
            </a:r>
          </a:p>
          <a:p>
            <a:r>
              <a:rPr lang="en-US" dirty="0"/>
              <a:t>This is extra interesting, as this means that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heterogeneous investors</a:t>
            </a:r>
            <a:r>
              <a:rPr lang="en-US" dirty="0"/>
              <a:t>, have yet another way to match their risk/return preference on a property.</a:t>
            </a:r>
          </a:p>
          <a:p>
            <a:r>
              <a:rPr lang="en-US" dirty="0"/>
              <a:t>Next, we will discuss what the effect of leverage is on return, followed by the effect of leverage on risk.</a:t>
            </a:r>
          </a:p>
        </p:txBody>
      </p:sp>
    </p:spTree>
    <p:extLst>
      <p:ext uri="{BB962C8B-B14F-4D97-AF65-F5344CB8AC3E}">
        <p14:creationId xmlns:p14="http://schemas.microsoft.com/office/powerpoint/2010/main" val="277539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 Effect of leverage on return on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Take the following numbers:</a:t>
            </a:r>
          </a:p>
          <a:p>
            <a:pPr lvl="1"/>
            <a:r>
              <a:rPr lang="en-US" dirty="0"/>
              <a:t>Value in t:     </a:t>
            </a:r>
            <a:r>
              <a:rPr lang="en-US" dirty="0">
                <a:solidFill>
                  <a:srgbClr val="FF0000"/>
                </a:solidFill>
              </a:rPr>
              <a:t>$10,000,000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Value in t+1: </a:t>
            </a:r>
            <a:r>
              <a:rPr lang="en-US" dirty="0">
                <a:solidFill>
                  <a:srgbClr val="FF0000"/>
                </a:solidFill>
              </a:rPr>
              <a:t>$10,200,000</a:t>
            </a:r>
            <a:r>
              <a:rPr lang="en-US" dirty="0"/>
              <a:t>, or a </a:t>
            </a:r>
            <a:r>
              <a:rPr lang="en-US" dirty="0">
                <a:solidFill>
                  <a:srgbClr val="FF0000"/>
                </a:solidFill>
              </a:rPr>
              <a:t>2%</a:t>
            </a:r>
            <a:r>
              <a:rPr lang="en-US" dirty="0"/>
              <a:t> capital gain / appreciation.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8%</a:t>
            </a:r>
            <a:r>
              <a:rPr lang="en-US" dirty="0"/>
              <a:t> income return at t, or </a:t>
            </a:r>
            <a:r>
              <a:rPr lang="en-US" dirty="0">
                <a:solidFill>
                  <a:srgbClr val="FF0000"/>
                </a:solidFill>
              </a:rPr>
              <a:t>$800,000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Thus, total return was </a:t>
            </a:r>
            <a:r>
              <a:rPr lang="en-US" dirty="0">
                <a:solidFill>
                  <a:srgbClr val="FF0000"/>
                </a:solidFill>
              </a:rPr>
              <a:t>(8% + 2% =) </a:t>
            </a:r>
            <a:r>
              <a:rPr lang="en-US" u="sng" dirty="0">
                <a:solidFill>
                  <a:srgbClr val="FF0000"/>
                </a:solidFill>
              </a:rPr>
              <a:t>10%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on the property, free and clear of debt. (PBTCF)</a:t>
            </a:r>
          </a:p>
          <a:p>
            <a:r>
              <a:rPr lang="en-US" dirty="0"/>
              <a:t>However, now assume that the investor takes a </a:t>
            </a:r>
            <a:r>
              <a:rPr lang="en-US" dirty="0">
                <a:solidFill>
                  <a:srgbClr val="FF0000"/>
                </a:solidFill>
              </a:rPr>
              <a:t>$6M</a:t>
            </a:r>
            <a:r>
              <a:rPr lang="en-US" dirty="0"/>
              <a:t> loan to fund this property (thus equity is </a:t>
            </a:r>
            <a:r>
              <a:rPr lang="en-US" dirty="0">
                <a:solidFill>
                  <a:srgbClr val="FF0000"/>
                </a:solidFill>
              </a:rPr>
              <a:t>$4M</a:t>
            </a:r>
            <a:r>
              <a:rPr lang="en-US" dirty="0"/>
              <a:t>), and the interest rate is </a:t>
            </a:r>
            <a:r>
              <a:rPr lang="en-US" dirty="0">
                <a:solidFill>
                  <a:srgbClr val="FF0000"/>
                </a:solidFill>
              </a:rPr>
              <a:t>8%</a:t>
            </a:r>
            <a:r>
              <a:rPr lang="en-US" dirty="0"/>
              <a:t>.</a:t>
            </a:r>
          </a:p>
          <a:p>
            <a:pPr lvl="1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LR = 2.5</a:t>
            </a:r>
            <a:r>
              <a:rPr lang="en-US" dirty="0"/>
              <a:t> ($10M / $4M),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LTV = 0.6</a:t>
            </a:r>
            <a:r>
              <a:rPr lang="en-US" dirty="0"/>
              <a:t> ($6M / $10M).</a:t>
            </a:r>
          </a:p>
          <a:p>
            <a:pPr lvl="1"/>
            <a:r>
              <a:rPr lang="en-US" b="1" dirty="0"/>
              <a:t>What is the return on equity in this case?</a:t>
            </a:r>
          </a:p>
          <a:p>
            <a:pPr lvl="1"/>
            <a:r>
              <a:rPr lang="en-US" dirty="0"/>
              <a:t>Note that the </a:t>
            </a:r>
            <a:r>
              <a:rPr lang="en-US" u="sng" dirty="0"/>
              <a:t>return on the property</a:t>
            </a:r>
            <a:r>
              <a:rPr lang="en-US" dirty="0"/>
              <a:t> remains 10%.</a:t>
            </a:r>
          </a:p>
          <a:p>
            <a:r>
              <a:rPr lang="en-US" dirty="0"/>
              <a:t>Small (but important!) technical note, the loan is assumed to be interest rate only and risk free.</a:t>
            </a:r>
          </a:p>
        </p:txBody>
      </p:sp>
    </p:spTree>
    <p:extLst>
      <p:ext uri="{BB962C8B-B14F-4D97-AF65-F5344CB8AC3E}">
        <p14:creationId xmlns:p14="http://schemas.microsoft.com/office/powerpoint/2010/main" val="2729526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 Effect of leverage on return on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9037"/>
            <a:ext cx="8229600" cy="452543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are multiple ways on calculating the return on equity. One way;</a:t>
            </a:r>
          </a:p>
          <a:p>
            <a:pPr lvl="1"/>
            <a:r>
              <a:rPr lang="en-US" dirty="0"/>
              <a:t>Lender gets the first claim on the cash flow. Interest rate is 8%, and the loan amount is $6M, thus total </a:t>
            </a:r>
            <a:r>
              <a:rPr lang="en-US" b="1" dirty="0"/>
              <a:t>interest paid is </a:t>
            </a:r>
            <a:r>
              <a:rPr lang="en-US" b="1" dirty="0">
                <a:solidFill>
                  <a:srgbClr val="FF0000"/>
                </a:solidFill>
              </a:rPr>
              <a:t>$480,000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Subtract that amount from the free cash flow of the property of $800,000, and you – as an investor – can keep </a:t>
            </a:r>
            <a:r>
              <a:rPr lang="en-US" dirty="0">
                <a:solidFill>
                  <a:srgbClr val="FF0000"/>
                </a:solidFill>
              </a:rPr>
              <a:t>($800,000 - $480,000 =) </a:t>
            </a:r>
            <a:r>
              <a:rPr lang="en-US" b="1" dirty="0">
                <a:solidFill>
                  <a:srgbClr val="FF0000"/>
                </a:solidFill>
              </a:rPr>
              <a:t>$320,000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Expressed as a yield, this gives us $320,000/$4,000,000 = </a:t>
            </a:r>
            <a:r>
              <a:rPr lang="en-US" b="1" dirty="0">
                <a:solidFill>
                  <a:srgbClr val="FF0000"/>
                </a:solidFill>
              </a:rPr>
              <a:t>8%</a:t>
            </a:r>
            <a:r>
              <a:rPr lang="en-US" dirty="0"/>
              <a:t>. This remains the same, because the interest rate is a similar % as the income yield.</a:t>
            </a:r>
          </a:p>
          <a:p>
            <a:pPr lvl="1"/>
            <a:r>
              <a:rPr lang="en-US" dirty="0"/>
              <a:t>You can keep the entire capital gain of $200,000. </a:t>
            </a:r>
          </a:p>
          <a:p>
            <a:pPr lvl="2"/>
            <a:r>
              <a:rPr lang="en-US" dirty="0"/>
              <a:t>Expressed as a yield, this is </a:t>
            </a:r>
            <a:r>
              <a:rPr lang="en-US" dirty="0">
                <a:solidFill>
                  <a:srgbClr val="FF0000"/>
                </a:solidFill>
              </a:rPr>
              <a:t>$200,000/$4,000,000 = </a:t>
            </a:r>
            <a:r>
              <a:rPr lang="en-US" b="1" dirty="0">
                <a:solidFill>
                  <a:srgbClr val="FF0000"/>
                </a:solidFill>
              </a:rPr>
              <a:t>5%</a:t>
            </a:r>
            <a:r>
              <a:rPr lang="en-US" dirty="0"/>
              <a:t>.</a:t>
            </a:r>
          </a:p>
          <a:p>
            <a:r>
              <a:rPr lang="en-US" dirty="0"/>
              <a:t>Thus the total return on equity is </a:t>
            </a:r>
            <a:r>
              <a:rPr lang="en-US" dirty="0">
                <a:solidFill>
                  <a:srgbClr val="FF0000"/>
                </a:solidFill>
              </a:rPr>
              <a:t>(8% + 5% =) </a:t>
            </a:r>
            <a:r>
              <a:rPr lang="en-US" b="1" dirty="0">
                <a:solidFill>
                  <a:srgbClr val="FF0000"/>
                </a:solidFill>
              </a:rPr>
              <a:t>13%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3827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 Effect of leverage on return on equity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E491A1EA-39E0-1A71-39B0-CAB588EDD21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98205088"/>
              </p:ext>
            </p:extLst>
          </p:nvPr>
        </p:nvGraphicFramePr>
        <p:xfrm>
          <a:off x="533399" y="1998269"/>
          <a:ext cx="8153401" cy="24877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1686">
                  <a:extLst>
                    <a:ext uri="{9D8B030D-6E8A-4147-A177-3AD203B41FA5}">
                      <a16:colId xmlns:a16="http://schemas.microsoft.com/office/drawing/2014/main" val="3491740632"/>
                    </a:ext>
                  </a:extLst>
                </a:gridCol>
                <a:gridCol w="2088701">
                  <a:extLst>
                    <a:ext uri="{9D8B030D-6E8A-4147-A177-3AD203B41FA5}">
                      <a16:colId xmlns:a16="http://schemas.microsoft.com/office/drawing/2014/main" val="1921601459"/>
                    </a:ext>
                  </a:extLst>
                </a:gridCol>
                <a:gridCol w="2157983">
                  <a:extLst>
                    <a:ext uri="{9D8B030D-6E8A-4147-A177-3AD203B41FA5}">
                      <a16:colId xmlns:a16="http://schemas.microsoft.com/office/drawing/2014/main" val="2849318809"/>
                    </a:ext>
                  </a:extLst>
                </a:gridCol>
                <a:gridCol w="1565031">
                  <a:extLst>
                    <a:ext uri="{9D8B030D-6E8A-4147-A177-3AD203B41FA5}">
                      <a16:colId xmlns:a16="http://schemas.microsoft.com/office/drawing/2014/main" val="2249925481"/>
                    </a:ext>
                  </a:extLst>
                </a:gridCol>
              </a:tblGrid>
              <a:tr h="37286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Property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Levered equity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Debt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49704"/>
                  </a:ext>
                </a:extLst>
              </a:tr>
              <a:tr h="32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Initial value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$ 10,000,000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$ 4,000,000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$ 6,000,000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4529266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Cash flow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$ 800,000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$ 560,000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$ 240,000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3247417403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Ending value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$ 10,200,000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$ 4,200,000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$ 6,000,000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2799252240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Income return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1750473893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Appreciation return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3125066235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Total return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10%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622978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74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 Effect of leverage on return on equity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03871339"/>
              </p:ext>
            </p:extLst>
          </p:nvPr>
        </p:nvGraphicFramePr>
        <p:xfrm>
          <a:off x="533399" y="1998269"/>
          <a:ext cx="8153401" cy="24877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41686">
                  <a:extLst>
                    <a:ext uri="{9D8B030D-6E8A-4147-A177-3AD203B41FA5}">
                      <a16:colId xmlns:a16="http://schemas.microsoft.com/office/drawing/2014/main" val="3491740632"/>
                    </a:ext>
                  </a:extLst>
                </a:gridCol>
                <a:gridCol w="2088701">
                  <a:extLst>
                    <a:ext uri="{9D8B030D-6E8A-4147-A177-3AD203B41FA5}">
                      <a16:colId xmlns:a16="http://schemas.microsoft.com/office/drawing/2014/main" val="1921601459"/>
                    </a:ext>
                  </a:extLst>
                </a:gridCol>
                <a:gridCol w="2157983">
                  <a:extLst>
                    <a:ext uri="{9D8B030D-6E8A-4147-A177-3AD203B41FA5}">
                      <a16:colId xmlns:a16="http://schemas.microsoft.com/office/drawing/2014/main" val="2849318809"/>
                    </a:ext>
                  </a:extLst>
                </a:gridCol>
                <a:gridCol w="1565031">
                  <a:extLst>
                    <a:ext uri="{9D8B030D-6E8A-4147-A177-3AD203B41FA5}">
                      <a16:colId xmlns:a16="http://schemas.microsoft.com/office/drawing/2014/main" val="2249925481"/>
                    </a:ext>
                  </a:extLst>
                </a:gridCol>
              </a:tblGrid>
              <a:tr h="372869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Property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Levered equity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Debt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49704"/>
                  </a:ext>
                </a:extLst>
              </a:tr>
              <a:tr h="328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Initial value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$ 10,000,000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$ 4,000,000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$ 6,000,000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4529266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Cash flow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$ 800,000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$ 560,000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$ 240,000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3247417403"/>
                  </a:ext>
                </a:extLst>
              </a:tr>
              <a:tr h="33410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Ending value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$ 10,200,000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$ 4,200,000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 $ 6,000,000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2799252240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Income return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4%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1750473893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Appreciation return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5%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3125066235"/>
                  </a:ext>
                </a:extLst>
              </a:tr>
              <a:tr h="37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Total return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10%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644" marR="18644" marT="18644" marB="0" anchor="b"/>
                </a:tc>
                <a:extLst>
                  <a:ext uri="{0D108BD9-81ED-4DB2-BD59-A6C34878D82A}">
                    <a16:rowId xmlns:a16="http://schemas.microsoft.com/office/drawing/2014/main" val="62297860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43000" y="4809392"/>
            <a:ext cx="4633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Now we lowered the interest rate to 4%.</a:t>
            </a:r>
          </a:p>
        </p:txBody>
      </p:sp>
    </p:spTree>
    <p:extLst>
      <p:ext uri="{BB962C8B-B14F-4D97-AF65-F5344CB8AC3E}">
        <p14:creationId xmlns:p14="http://schemas.microsoft.com/office/powerpoint/2010/main" val="2440300384"/>
      </p:ext>
    </p:extLst>
  </p:cSld>
  <p:clrMapOvr>
    <a:masterClrMapping/>
  </p:clrMapOvr>
</p:sld>
</file>

<file path=ppt/theme/theme1.xml><?xml version="1.0" encoding="utf-8"?>
<a:theme xmlns:a="http://schemas.openxmlformats.org/drawingml/2006/main" name="blue-oakleaf-standard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>
            <a:lumMod val="60000"/>
            <a:lumOff val="40000"/>
          </a:schemeClr>
        </a:solidFill>
        <a:ln>
          <a:solidFill>
            <a:schemeClr val="tx1"/>
          </a:solidFill>
        </a:ln>
      </a:spPr>
      <a:bodyPr rtlCol="0" anchor="ctr"/>
      <a:lstStyle>
        <a:defPPr algn="l">
          <a:defRPr sz="1600" b="1" dirty="0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blue-oakleaf-standard-template.potx</Template>
  <TotalTime>2295</TotalTime>
  <Words>2412</Words>
  <Application>Microsoft Office PowerPoint</Application>
  <PresentationFormat>On-screen Show (4:3)</PresentationFormat>
  <Paragraphs>274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blue-oakleaf-standard-template</vt:lpstr>
      <vt:lpstr>1_Custom Design</vt:lpstr>
      <vt:lpstr>Custom Design</vt:lpstr>
      <vt:lpstr>PowerPoint Presentation</vt:lpstr>
      <vt:lpstr>1 Introduction</vt:lpstr>
      <vt:lpstr>2 What is leverage</vt:lpstr>
      <vt:lpstr>2 What is leverage</vt:lpstr>
      <vt:lpstr>3 Effect of leverage on risk and return on equity</vt:lpstr>
      <vt:lpstr>3 Effect of leverage on return on equity</vt:lpstr>
      <vt:lpstr>3 Effect of leverage on return on equity</vt:lpstr>
      <vt:lpstr>3 Effect of leverage on return on equity</vt:lpstr>
      <vt:lpstr>3 Effect of leverage on return on equity</vt:lpstr>
      <vt:lpstr>3 Effect of leverage on return on equity</vt:lpstr>
      <vt:lpstr>3 Effect of leverage on return on equity</vt:lpstr>
      <vt:lpstr>4 Effect of leverage on risk of equity</vt:lpstr>
      <vt:lpstr>4 Effect of leverage on risk of equity</vt:lpstr>
      <vt:lpstr>4 Unlevered (LR = 1, LTV = 0)</vt:lpstr>
      <vt:lpstr>4 Effect of leverage on risk of equity</vt:lpstr>
      <vt:lpstr>4 Levered (LR = 2.5, LTV = 0.6)</vt:lpstr>
      <vt:lpstr>4 Security Market Line</vt:lpstr>
      <vt:lpstr>4 Security Market Line</vt:lpstr>
      <vt:lpstr>4 Positive Leverage</vt:lpstr>
      <vt:lpstr>4 Income Component</vt:lpstr>
      <vt:lpstr>5 Short note on debt</vt:lpstr>
      <vt:lpstr>5 Short note on debt</vt:lpstr>
      <vt:lpstr>5 Housing Market</vt:lpstr>
      <vt:lpstr>5 CRE debt in Reality</vt:lpstr>
      <vt:lpstr>5 CRE debt in Reality</vt:lpstr>
      <vt:lpstr>5 CRE debt in reality</vt:lpstr>
      <vt:lpstr>5 CRE debt in reality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Norman Miller</cp:lastModifiedBy>
  <cp:revision>262</cp:revision>
  <dcterms:created xsi:type="dcterms:W3CDTF">2010-04-12T23:12:02Z</dcterms:created>
  <dcterms:modified xsi:type="dcterms:W3CDTF">2025-06-09T15:47:50Z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