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93455" r:id="rId4"/>
    <p:sldMasterId id="2147493479" r:id="rId5"/>
    <p:sldMasterId id="2147493467" r:id="rId6"/>
  </p:sldMasterIdLst>
  <p:notesMasterIdLst>
    <p:notesMasterId r:id="rId33"/>
  </p:notesMasterIdLst>
  <p:handoutMasterIdLst>
    <p:handoutMasterId r:id="rId34"/>
  </p:handoutMasterIdLst>
  <p:sldIdLst>
    <p:sldId id="259" r:id="rId7"/>
    <p:sldId id="260" r:id="rId8"/>
    <p:sldId id="292" r:id="rId9"/>
    <p:sldId id="293" r:id="rId10"/>
    <p:sldId id="294" r:id="rId11"/>
    <p:sldId id="295" r:id="rId12"/>
    <p:sldId id="296" r:id="rId13"/>
    <p:sldId id="269" r:id="rId14"/>
    <p:sldId id="262" r:id="rId15"/>
    <p:sldId id="263" r:id="rId16"/>
    <p:sldId id="289" r:id="rId17"/>
    <p:sldId id="266" r:id="rId18"/>
    <p:sldId id="299" r:id="rId19"/>
    <p:sldId id="297" r:id="rId20"/>
    <p:sldId id="300" r:id="rId21"/>
    <p:sldId id="298" r:id="rId22"/>
    <p:sldId id="301" r:id="rId23"/>
    <p:sldId id="267" r:id="rId24"/>
    <p:sldId id="279" r:id="rId25"/>
    <p:sldId id="302" r:id="rId26"/>
    <p:sldId id="303" r:id="rId27"/>
    <p:sldId id="304" r:id="rId28"/>
    <p:sldId id="305" r:id="rId29"/>
    <p:sldId id="306" r:id="rId30"/>
    <p:sldId id="307" r:id="rId31"/>
    <p:sldId id="308" r:id="rId3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1938"/>
    <a:srgbClr val="002868"/>
    <a:srgbClr val="100E42"/>
    <a:srgbClr val="100E2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C2BDF34-27E4-4937-9808-D303ADFAFCCE}" v="65" dt="2025-02-20T15:18:22.20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589" autoAdjust="0"/>
    <p:restoredTop sz="94660"/>
  </p:normalViewPr>
  <p:slideViewPr>
    <p:cSldViewPr snapToGrid="0" snapToObjects="1">
      <p:cViewPr varScale="1">
        <p:scale>
          <a:sx n="78" d="100"/>
          <a:sy n="78" d="100"/>
        </p:scale>
        <p:origin x="1277" y="62"/>
      </p:cViewPr>
      <p:guideLst>
        <p:guide orient="horz" pos="2160"/>
        <p:guide pos="2880"/>
      </p:guideLst>
    </p:cSldViewPr>
  </p:slideViewPr>
  <p:notesTextViewPr>
    <p:cViewPr>
      <p:scale>
        <a:sx n="100" d="100"/>
        <a:sy n="100" d="100"/>
      </p:scale>
      <p:origin x="0" y="0"/>
    </p:cViewPr>
  </p:notesTextViewPr>
  <p:sorterViewPr>
    <p:cViewPr>
      <p:scale>
        <a:sx n="149" d="100"/>
        <a:sy n="149"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microsoft.com/office/2015/10/relationships/revisionInfo" Target="revisionInfo.xml"/><Relationship Id="rId21" Type="http://schemas.openxmlformats.org/officeDocument/2006/relationships/slide" Target="slides/slide15.xml"/><Relationship Id="rId34" Type="http://schemas.openxmlformats.org/officeDocument/2006/relationships/handoutMaster" Target="handoutMasters/handoutMaster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presProps" Target="presProps.xml"/><Relationship Id="rId8" Type="http://schemas.openxmlformats.org/officeDocument/2006/relationships/slide" Target="slides/slide2.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D10BE6C-4C0C-8046-BBFD-371AD798216A}" type="datetimeFigureOut">
              <a:rPr lang="en-US" smtClean="0"/>
              <a:t>6/9/2025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C9EFCB1-D51F-8E41-88AA-D42180FBBA78}" type="slidenum">
              <a:rPr lang="en-US" smtClean="0"/>
              <a:t>‹#›</a:t>
            </a:fld>
            <a:endParaRPr lang="en-US"/>
          </a:p>
        </p:txBody>
      </p:sp>
    </p:spTree>
    <p:extLst>
      <p:ext uri="{BB962C8B-B14F-4D97-AF65-F5344CB8AC3E}">
        <p14:creationId xmlns:p14="http://schemas.microsoft.com/office/powerpoint/2010/main" val="7350099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473521-53C2-4A65-9182-93EE89FE116E}" type="datetimeFigureOut">
              <a:rPr lang="en-US" smtClean="0"/>
              <a:t>6/9/2025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A86945-C6FE-4543-BB43-AD71A6A16B73}" type="slidenum">
              <a:rPr lang="en-US" smtClean="0"/>
              <a:t>‹#›</a:t>
            </a:fld>
            <a:endParaRPr lang="en-US"/>
          </a:p>
        </p:txBody>
      </p:sp>
    </p:spTree>
    <p:extLst>
      <p:ext uri="{BB962C8B-B14F-4D97-AF65-F5344CB8AC3E}">
        <p14:creationId xmlns:p14="http://schemas.microsoft.com/office/powerpoint/2010/main" val="2488972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ACDB3CC-F982-40F9-8DD6-BCC9AFBF44BD}" type="datetime1">
              <a:rPr lang="en-US" smtClean="0"/>
              <a:pPr/>
              <a:t>6/9/2025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88E988-FB04-AB4E-BE5A-59F242AF7F7A}" type="slidenum">
              <a:rPr lang="en-US" smtClean="0"/>
              <a:t>‹#›</a:t>
            </a:fld>
            <a:endParaRPr lang="en-US"/>
          </a:p>
        </p:txBody>
      </p:sp>
    </p:spTree>
    <p:extLst>
      <p:ext uri="{BB962C8B-B14F-4D97-AF65-F5344CB8AC3E}">
        <p14:creationId xmlns:p14="http://schemas.microsoft.com/office/powerpoint/2010/main" val="1728351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5167"/>
            <a:ext cx="2057400" cy="585046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5167"/>
            <a:ext cx="6019800" cy="58504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C30CA21-89C5-A040-B01E-D208A7FA3D8D}"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13145987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1485"/>
            <a:ext cx="7772400" cy="1468967"/>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01656F7-E2D5-EF4D-B3EB-3635D9B80BFE}"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36981881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1656F7-E2D5-EF4D-B3EB-3635D9B80BFE}"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26329988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3133"/>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185"/>
            <a:ext cx="7772400" cy="150071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01656F7-E2D5-EF4D-B3EB-3635D9B80BFE}"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10337974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43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43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01656F7-E2D5-EF4D-B3EB-3635D9B80BFE}"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15846976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4584"/>
            <a:ext cx="4040188" cy="64134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5934"/>
            <a:ext cx="4040188" cy="39497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4584"/>
            <a:ext cx="4041775" cy="64134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5934"/>
            <a:ext cx="4041775" cy="39497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01656F7-E2D5-EF4D-B3EB-3635D9B80BFE}" type="datetimeFigureOut">
              <a:rPr lang="en-US" smtClean="0"/>
              <a:t>6/9/2025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1647535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01656F7-E2D5-EF4D-B3EB-3635D9B80BFE}" type="datetimeFigureOut">
              <a:rPr lang="en-US" smtClean="0"/>
              <a:t>6/9/2025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40934485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1656F7-E2D5-EF4D-B3EB-3635D9B80BFE}" type="datetimeFigureOut">
              <a:rPr lang="en-US" smtClean="0"/>
              <a:t>6/9/2025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411340741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2"/>
            <a:ext cx="3008313" cy="1162049"/>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0" cy="585258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0"/>
            <a:ext cx="3008313" cy="469053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01656F7-E2D5-EF4D-B3EB-3635D9B80BFE}"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33037252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7267"/>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3833"/>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867"/>
            <a:ext cx="5486400" cy="80433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01656F7-E2D5-EF4D-B3EB-3635D9B80BFE}"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149379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Heading </a:t>
            </a:r>
          </a:p>
        </p:txBody>
      </p:sp>
      <p:sp>
        <p:nvSpPr>
          <p:cNvPr id="3" name="Content Placeholder 2"/>
          <p:cNvSpPr>
            <a:spLocks noGrp="1"/>
          </p:cNvSpPr>
          <p:nvPr>
            <p:ph idx="1"/>
          </p:nvPr>
        </p:nvSpPr>
        <p:spPr/>
        <p:txBody>
          <a:bodyPr>
            <a:normAutofit/>
          </a:bodyPr>
          <a:lstStyle>
            <a:lvl1pPr>
              <a:defRPr sz="1800"/>
            </a:lvl1pPr>
            <a:lvl2pPr>
              <a:defRPr sz="18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3C30CA21-89C5-A040-B01E-D208A7FA3D8D}"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94764605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1656F7-E2D5-EF4D-B3EB-3635D9B80BFE}"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22834835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5167"/>
            <a:ext cx="2057400" cy="585046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5167"/>
            <a:ext cx="6019800" cy="58504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1656F7-E2D5-EF4D-B3EB-3635D9B80BFE}"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3553947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Heading</a:t>
            </a:r>
          </a:p>
        </p:txBody>
      </p:sp>
      <p:sp>
        <p:nvSpPr>
          <p:cNvPr id="3" name="Content Placeholder 2"/>
          <p:cNvSpPr>
            <a:spLocks noGrp="1"/>
          </p:cNvSpPr>
          <p:nvPr>
            <p:ph sz="half" idx="1"/>
          </p:nvPr>
        </p:nvSpPr>
        <p:spPr>
          <a:xfrm>
            <a:off x="457200" y="1659037"/>
            <a:ext cx="4038600" cy="4525433"/>
          </a:xfrm>
        </p:spPr>
        <p:txBody>
          <a:bodyPr>
            <a:normAutofit/>
          </a:bodyPr>
          <a:lstStyle>
            <a:lvl1pPr>
              <a:defRPr sz="2000">
                <a:latin typeface="Arial"/>
                <a:cs typeface="Arial"/>
              </a:defRPr>
            </a:lvl1pPr>
            <a:lvl2pPr>
              <a:defRPr sz="2000">
                <a:latin typeface="Arial"/>
                <a:cs typeface="Arial"/>
              </a:defRPr>
            </a:lvl2pPr>
            <a:lvl3pPr>
              <a:defRPr sz="2000">
                <a:latin typeface="Arial"/>
                <a:cs typeface="Arial"/>
              </a:defRPr>
            </a:lvl3pPr>
            <a:lvl4pPr>
              <a:defRPr sz="2000">
                <a:latin typeface="Arial"/>
                <a:cs typeface="Arial"/>
              </a:defRPr>
            </a:lvl4pPr>
            <a:lvl5pPr>
              <a:defRPr sz="2000">
                <a:latin typeface="Arial"/>
                <a:cs typeface="Aria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59037"/>
            <a:ext cx="4038600" cy="4525433"/>
          </a:xfrm>
        </p:spPr>
        <p:txBody>
          <a:bodyPr/>
          <a:lstStyle>
            <a:lvl1pPr marL="0" indent="0">
              <a:buNone/>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endParaRPr lang="en-US" dirty="0"/>
          </a:p>
        </p:txBody>
      </p:sp>
      <p:sp>
        <p:nvSpPr>
          <p:cNvPr id="5" name="Date Placeholder 4"/>
          <p:cNvSpPr>
            <a:spLocks noGrp="1"/>
          </p:cNvSpPr>
          <p:nvPr>
            <p:ph type="dt" sz="half" idx="10"/>
          </p:nvPr>
        </p:nvSpPr>
        <p:spPr/>
        <p:txBody>
          <a:bodyPr/>
          <a:lstStyle/>
          <a:p>
            <a:fld id="{3C30CA21-89C5-A040-B01E-D208A7FA3D8D}"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4795499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Heading</a:t>
            </a:r>
          </a:p>
        </p:txBody>
      </p:sp>
      <p:sp>
        <p:nvSpPr>
          <p:cNvPr id="3" name="Text Placeholder 2"/>
          <p:cNvSpPr>
            <a:spLocks noGrp="1"/>
          </p:cNvSpPr>
          <p:nvPr>
            <p:ph type="body" idx="1" hasCustomPrompt="1"/>
          </p:nvPr>
        </p:nvSpPr>
        <p:spPr>
          <a:xfrm>
            <a:off x="457200" y="1534584"/>
            <a:ext cx="4040188" cy="641349"/>
          </a:xfrm>
        </p:spPr>
        <p:txBody>
          <a:bodyPr anchor="b"/>
          <a:lstStyle>
            <a:lvl1pPr marL="0" indent="0">
              <a:buNone/>
              <a:defRPr sz="2400" b="1">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Subheading</a:t>
            </a:r>
          </a:p>
        </p:txBody>
      </p:sp>
      <p:sp>
        <p:nvSpPr>
          <p:cNvPr id="4" name="Content Placeholder 3"/>
          <p:cNvSpPr>
            <a:spLocks noGrp="1"/>
          </p:cNvSpPr>
          <p:nvPr>
            <p:ph sz="half" idx="2"/>
          </p:nvPr>
        </p:nvSpPr>
        <p:spPr>
          <a:xfrm>
            <a:off x="457200" y="2175934"/>
            <a:ext cx="4040188" cy="3949700"/>
          </a:xfrm>
        </p:spPr>
        <p:txBody>
          <a:bodyPr>
            <a:normAutofit/>
          </a:bodyPr>
          <a:lstStyle>
            <a:lvl1pPr>
              <a:defRPr sz="1800">
                <a:latin typeface="Arial"/>
                <a:cs typeface="Arial"/>
              </a:defRPr>
            </a:lvl1pPr>
            <a:lvl2pPr>
              <a:defRPr sz="1800">
                <a:latin typeface="Arial"/>
                <a:cs typeface="Arial"/>
              </a:defRPr>
            </a:lvl2pPr>
            <a:lvl3pPr>
              <a:defRPr sz="1800">
                <a:latin typeface="Arial"/>
                <a:cs typeface="Arial"/>
              </a:defRPr>
            </a:lvl3pPr>
            <a:lvl4pPr>
              <a:defRPr sz="1800">
                <a:latin typeface="Arial"/>
                <a:cs typeface="Arial"/>
              </a:defRPr>
            </a:lvl4pPr>
            <a:lvl5pPr>
              <a:defRPr sz="1800">
                <a:latin typeface="Arial"/>
                <a:cs typeface="Aria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hasCustomPrompt="1"/>
          </p:nvPr>
        </p:nvSpPr>
        <p:spPr>
          <a:xfrm>
            <a:off x="4645026" y="1534584"/>
            <a:ext cx="4041775" cy="641349"/>
          </a:xfrm>
        </p:spPr>
        <p:txBody>
          <a:bodyPr anchor="b"/>
          <a:lstStyle>
            <a:lvl1pPr marL="0" indent="0">
              <a:buNone/>
              <a:defRPr sz="2400" b="1">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Subheading</a:t>
            </a:r>
          </a:p>
        </p:txBody>
      </p:sp>
      <p:sp>
        <p:nvSpPr>
          <p:cNvPr id="6" name="Content Placeholder 5"/>
          <p:cNvSpPr>
            <a:spLocks noGrp="1"/>
          </p:cNvSpPr>
          <p:nvPr>
            <p:ph sz="quarter" idx="4"/>
          </p:nvPr>
        </p:nvSpPr>
        <p:spPr>
          <a:xfrm>
            <a:off x="4645026" y="2175934"/>
            <a:ext cx="4041775" cy="3949700"/>
          </a:xfrm>
        </p:spPr>
        <p:txBody>
          <a:bodyPr>
            <a:normAutofit/>
          </a:bodyPr>
          <a:lstStyle>
            <a:lvl1pPr>
              <a:defRPr sz="1800">
                <a:latin typeface="Arial"/>
                <a:cs typeface="Arial"/>
              </a:defRPr>
            </a:lvl1pPr>
            <a:lvl2pPr>
              <a:defRPr sz="1800">
                <a:latin typeface="Arial"/>
                <a:cs typeface="Arial"/>
              </a:defRPr>
            </a:lvl2pPr>
            <a:lvl3pPr>
              <a:defRPr sz="1800">
                <a:latin typeface="Arial"/>
                <a:cs typeface="Arial"/>
              </a:defRPr>
            </a:lvl3pPr>
            <a:lvl4pPr>
              <a:defRPr sz="1800">
                <a:latin typeface="Arial"/>
                <a:cs typeface="Arial"/>
              </a:defRPr>
            </a:lvl4pPr>
            <a:lvl5pPr>
              <a:defRPr sz="1800">
                <a:latin typeface="Arial"/>
                <a:cs typeface="Aria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C30CA21-89C5-A040-B01E-D208A7FA3D8D}" type="datetimeFigureOut">
              <a:rPr lang="en-US" smtClean="0"/>
              <a:t>6/9/2025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3966162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C30CA21-89C5-A040-B01E-D208A7FA3D8D}" type="datetimeFigureOut">
              <a:rPr lang="en-US" smtClean="0"/>
              <a:t>6/9/2025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38575687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30CA21-89C5-A040-B01E-D208A7FA3D8D}" type="datetimeFigureOut">
              <a:rPr lang="en-US" smtClean="0"/>
              <a:t>6/9/2025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42130173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2"/>
            <a:ext cx="3008313" cy="1162049"/>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0" cy="585258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0"/>
            <a:ext cx="3008313" cy="469053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C30CA21-89C5-A040-B01E-D208A7FA3D8D}"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30798918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7267"/>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3833"/>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867"/>
            <a:ext cx="5486400" cy="80433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C30CA21-89C5-A040-B01E-D208A7FA3D8D}"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18576473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C30CA21-89C5-A040-B01E-D208A7FA3D8D}"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47074806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5" Type="http://schemas.openxmlformats.org/officeDocument/2006/relationships/slideLayout" Target="../slideLayouts/slideLayout6.xml"/><Relationship Id="rId10" Type="http://schemas.openxmlformats.org/officeDocument/2006/relationships/theme" Target="../theme/theme2.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theme" Target="../theme/theme3.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dirty="0"/>
              <a:t>Heading</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C2560D-EC28-3B41-86E8-18F1CE0113B4}" type="datetimeFigureOut">
              <a:rPr lang="en-US" smtClean="0"/>
              <a:t>6/9/2025</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66355A-084C-D24E-9AD2-7E4FC41EA627}" type="slidenum">
              <a:rPr lang="en-US" smtClean="0"/>
              <a:t>‹#›</a:t>
            </a:fld>
            <a:endParaRPr lang="en-US"/>
          </a:p>
        </p:txBody>
      </p:sp>
    </p:spTree>
    <p:extLst>
      <p:ext uri="{BB962C8B-B14F-4D97-AF65-F5344CB8AC3E}">
        <p14:creationId xmlns:p14="http://schemas.microsoft.com/office/powerpoint/2010/main" val="3693843513"/>
      </p:ext>
    </p:extLst>
  </p:cSld>
  <p:clrMap bg1="lt1" tx1="dk1" bg2="lt2" tx2="dk2" accent1="accent1" accent2="accent2" accent3="accent3" accent4="accent4" accent5="accent5" accent6="accent6" hlink="hlink" folHlink="folHlink"/>
  <p:sldLayoutIdLst>
    <p:sldLayoutId id="2147493456" r:id="rId1"/>
  </p:sldLayoutIdLst>
  <p:txStyles>
    <p:titleStyle>
      <a:lvl1pPr algn="l" defTabSz="457200" rtl="0" eaLnBrk="1" latinLnBrk="0" hangingPunct="1">
        <a:spcBef>
          <a:spcPct val="0"/>
        </a:spcBef>
        <a:buNone/>
        <a:defRPr sz="4400" kern="1200">
          <a:solidFill>
            <a:schemeClr val="tx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1600" kern="1200">
          <a:solidFill>
            <a:schemeClr val="tx1">
              <a:lumMod val="65000"/>
              <a:lumOff val="35000"/>
            </a:schemeClr>
          </a:solidFill>
          <a:latin typeface="Arial"/>
          <a:ea typeface="+mn-ea"/>
          <a:cs typeface="Arial"/>
        </a:defRPr>
      </a:lvl1pPr>
      <a:lvl2pPr marL="742950" indent="-285750" algn="l" defTabSz="457200" rtl="0" eaLnBrk="1" latinLnBrk="0" hangingPunct="1">
        <a:spcBef>
          <a:spcPct val="20000"/>
        </a:spcBef>
        <a:buFont typeface="Arial"/>
        <a:buChar char="–"/>
        <a:defRPr sz="1600" kern="1200">
          <a:solidFill>
            <a:schemeClr val="tx1">
              <a:lumMod val="65000"/>
              <a:lumOff val="35000"/>
            </a:schemeClr>
          </a:solidFill>
          <a:latin typeface="Arial"/>
          <a:ea typeface="+mn-ea"/>
          <a:cs typeface="Arial"/>
        </a:defRPr>
      </a:lvl2pPr>
      <a:lvl3pPr marL="1143000" indent="-228600" algn="l" defTabSz="457200" rtl="0" eaLnBrk="1" latinLnBrk="0" hangingPunct="1">
        <a:spcBef>
          <a:spcPct val="20000"/>
        </a:spcBef>
        <a:buFont typeface="Arial"/>
        <a:buChar char="•"/>
        <a:defRPr sz="1600" kern="1200">
          <a:solidFill>
            <a:schemeClr val="tx1">
              <a:lumMod val="65000"/>
              <a:lumOff val="35000"/>
            </a:schemeClr>
          </a:solidFill>
          <a:latin typeface="Arial"/>
          <a:ea typeface="+mn-ea"/>
          <a:cs typeface="Arial"/>
        </a:defRPr>
      </a:lvl3pPr>
      <a:lvl4pPr marL="1600200" indent="-228600" algn="l" defTabSz="457200" rtl="0" eaLnBrk="1" latinLnBrk="0" hangingPunct="1">
        <a:spcBef>
          <a:spcPct val="20000"/>
        </a:spcBef>
        <a:buFont typeface="Arial"/>
        <a:buChar char="–"/>
        <a:defRPr sz="1600" kern="1200">
          <a:solidFill>
            <a:schemeClr val="tx1">
              <a:lumMod val="65000"/>
              <a:lumOff val="35000"/>
            </a:schemeClr>
          </a:solidFill>
          <a:latin typeface="Arial"/>
          <a:ea typeface="+mn-ea"/>
          <a:cs typeface="Arial"/>
        </a:defRPr>
      </a:lvl4pPr>
      <a:lvl5pPr marL="2057400" indent="-228600" algn="l" defTabSz="457200" rtl="0" eaLnBrk="1" latinLnBrk="0" hangingPunct="1">
        <a:spcBef>
          <a:spcPct val="20000"/>
        </a:spcBef>
        <a:buFont typeface="Arial"/>
        <a:buChar char="»"/>
        <a:defRPr sz="1600" kern="1200">
          <a:solidFill>
            <a:schemeClr val="tx1">
              <a:lumMod val="65000"/>
              <a:lumOff val="35000"/>
            </a:schemeClr>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4325" y="0"/>
            <a:ext cx="9178325" cy="1600200"/>
          </a:xfrm>
          <a:prstGeom prst="rect">
            <a:avLst/>
          </a:prstGeom>
          <a:solidFill>
            <a:srgbClr val="100E2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275167"/>
            <a:ext cx="8229600" cy="1143000"/>
          </a:xfrm>
          <a:prstGeom prst="rect">
            <a:avLst/>
          </a:prstGeom>
        </p:spPr>
        <p:txBody>
          <a:bodyPr vert="horz" lIns="91440" tIns="45720" rIns="91440" bIns="45720" rtlCol="0" anchor="ctr">
            <a:normAutofit/>
          </a:bodyPr>
          <a:lstStyle/>
          <a:p>
            <a:r>
              <a:rPr lang="en-US" dirty="0"/>
              <a:t>Heading</a:t>
            </a:r>
          </a:p>
        </p:txBody>
      </p:sp>
      <p:sp>
        <p:nvSpPr>
          <p:cNvPr id="3" name="Text Placeholder 2"/>
          <p:cNvSpPr>
            <a:spLocks noGrp="1"/>
          </p:cNvSpPr>
          <p:nvPr>
            <p:ph type="body" idx="1"/>
          </p:nvPr>
        </p:nvSpPr>
        <p:spPr>
          <a:xfrm>
            <a:off x="457200" y="1659037"/>
            <a:ext cx="8229600" cy="452543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1"/>
            <a:ext cx="2133600" cy="366183"/>
          </a:xfrm>
          <a:prstGeom prst="rect">
            <a:avLst/>
          </a:prstGeom>
        </p:spPr>
        <p:txBody>
          <a:bodyPr vert="horz" lIns="91440" tIns="45720" rIns="91440" bIns="45720" rtlCol="0" anchor="ctr"/>
          <a:lstStyle>
            <a:lvl1pPr algn="l">
              <a:defRPr sz="1200">
                <a:solidFill>
                  <a:schemeClr val="tx1">
                    <a:tint val="75000"/>
                  </a:schemeClr>
                </a:solidFill>
              </a:defRPr>
            </a:lvl1pPr>
          </a:lstStyle>
          <a:p>
            <a:fld id="{3C30CA21-89C5-A040-B01E-D208A7FA3D8D}" type="datetimeFigureOut">
              <a:rPr lang="en-US" smtClean="0"/>
              <a:t>6/9/2025</a:t>
            </a:fld>
            <a:endParaRPr lang="en-US"/>
          </a:p>
        </p:txBody>
      </p:sp>
      <p:sp>
        <p:nvSpPr>
          <p:cNvPr id="5" name="Footer Placeholder 4"/>
          <p:cNvSpPr>
            <a:spLocks noGrp="1"/>
          </p:cNvSpPr>
          <p:nvPr>
            <p:ph type="ftr" sz="quarter" idx="3"/>
          </p:nvPr>
        </p:nvSpPr>
        <p:spPr>
          <a:xfrm>
            <a:off x="3124200" y="6356351"/>
            <a:ext cx="2895600" cy="36618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6183"/>
          </a:xfrm>
          <a:prstGeom prst="rect">
            <a:avLst/>
          </a:prstGeom>
        </p:spPr>
        <p:txBody>
          <a:bodyPr vert="horz" lIns="91440" tIns="45720" rIns="91440" bIns="45720" rtlCol="0" anchor="ctr"/>
          <a:lstStyle>
            <a:lvl1pPr algn="r">
              <a:defRPr sz="1200">
                <a:solidFill>
                  <a:schemeClr val="tx1">
                    <a:tint val="75000"/>
                  </a:schemeClr>
                </a:solidFill>
              </a:defRPr>
            </a:lvl1pPr>
          </a:lstStyle>
          <a:p>
            <a:fld id="{CC7697F5-3DCA-0A4F-B9EA-FEC2794BD1A6}" type="slidenum">
              <a:rPr lang="en-US" smtClean="0"/>
              <a:t>‹#›</a:t>
            </a:fld>
            <a:endParaRPr lang="en-US"/>
          </a:p>
        </p:txBody>
      </p:sp>
    </p:spTree>
    <p:extLst>
      <p:ext uri="{BB962C8B-B14F-4D97-AF65-F5344CB8AC3E}">
        <p14:creationId xmlns:p14="http://schemas.microsoft.com/office/powerpoint/2010/main" val="817083645"/>
      </p:ext>
    </p:extLst>
  </p:cSld>
  <p:clrMap bg1="lt1" tx1="dk1" bg2="lt2" tx2="dk2" accent1="accent1" accent2="accent2" accent3="accent3" accent4="accent4" accent5="accent5" accent6="accent6" hlink="hlink" folHlink="folHlink"/>
  <p:sldLayoutIdLst>
    <p:sldLayoutId id="2147493481" r:id="rId1"/>
    <p:sldLayoutId id="2147493483" r:id="rId2"/>
    <p:sldLayoutId id="2147493484" r:id="rId3"/>
    <p:sldLayoutId id="2147493485" r:id="rId4"/>
    <p:sldLayoutId id="2147493486" r:id="rId5"/>
    <p:sldLayoutId id="2147493487" r:id="rId6"/>
    <p:sldLayoutId id="2147493488" r:id="rId7"/>
    <p:sldLayoutId id="2147493489" r:id="rId8"/>
    <p:sldLayoutId id="2147493490" r:id="rId9"/>
  </p:sldLayoutIdLst>
  <p:txStyles>
    <p:titleStyle>
      <a:lvl1pPr algn="l" defTabSz="457200" rtl="0" eaLnBrk="1" latinLnBrk="0" hangingPunct="1">
        <a:spcBef>
          <a:spcPct val="0"/>
        </a:spcBef>
        <a:buNone/>
        <a:defRPr sz="4400" kern="1200">
          <a:solidFill>
            <a:srgbClr val="FFFFFF"/>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16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16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16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16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16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5167"/>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43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1"/>
            <a:ext cx="2133600" cy="366183"/>
          </a:xfrm>
          <a:prstGeom prst="rect">
            <a:avLst/>
          </a:prstGeom>
        </p:spPr>
        <p:txBody>
          <a:bodyPr vert="horz" lIns="91440" tIns="45720" rIns="91440" bIns="45720" rtlCol="0" anchor="ctr"/>
          <a:lstStyle>
            <a:lvl1pPr algn="l">
              <a:defRPr sz="1200">
                <a:solidFill>
                  <a:schemeClr val="tx1">
                    <a:tint val="75000"/>
                  </a:schemeClr>
                </a:solidFill>
              </a:defRPr>
            </a:lvl1pPr>
          </a:lstStyle>
          <a:p>
            <a:fld id="{501656F7-E2D5-EF4D-B3EB-3635D9B80BFE}" type="datetimeFigureOut">
              <a:rPr lang="en-US" smtClean="0"/>
              <a:t>6/9/2025</a:t>
            </a:fld>
            <a:endParaRPr lang="en-US"/>
          </a:p>
        </p:txBody>
      </p:sp>
      <p:sp>
        <p:nvSpPr>
          <p:cNvPr id="5" name="Footer Placeholder 4"/>
          <p:cNvSpPr>
            <a:spLocks noGrp="1"/>
          </p:cNvSpPr>
          <p:nvPr>
            <p:ph type="ftr" sz="quarter" idx="3"/>
          </p:nvPr>
        </p:nvSpPr>
        <p:spPr>
          <a:xfrm>
            <a:off x="3124200" y="6356351"/>
            <a:ext cx="2895600" cy="36618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6183"/>
          </a:xfrm>
          <a:prstGeom prst="rect">
            <a:avLst/>
          </a:prstGeom>
        </p:spPr>
        <p:txBody>
          <a:bodyPr vert="horz" lIns="91440" tIns="45720" rIns="91440" bIns="45720" rtlCol="0" anchor="ctr"/>
          <a:lstStyle>
            <a:lvl1pPr algn="r">
              <a:defRPr sz="1200">
                <a:solidFill>
                  <a:schemeClr val="tx1">
                    <a:tint val="75000"/>
                  </a:schemeClr>
                </a:solidFill>
              </a:defRPr>
            </a:lvl1pPr>
          </a:lstStyle>
          <a:p>
            <a:fld id="{41B7C81B-7B5A-A644-B3E8-EC3DC39B624D}" type="slidenum">
              <a:rPr lang="en-US" smtClean="0"/>
              <a:t>‹#›</a:t>
            </a:fld>
            <a:endParaRPr lang="en-US"/>
          </a:p>
        </p:txBody>
      </p:sp>
    </p:spTree>
    <p:extLst>
      <p:ext uri="{BB962C8B-B14F-4D97-AF65-F5344CB8AC3E}">
        <p14:creationId xmlns:p14="http://schemas.microsoft.com/office/powerpoint/2010/main" val="1873203494"/>
      </p:ext>
    </p:extLst>
  </p:cSld>
  <p:clrMap bg1="lt1" tx1="dk1" bg2="lt2" tx2="dk2" accent1="accent1" accent2="accent2" accent3="accent3" accent4="accent4" accent5="accent5" accent6="accent6" hlink="hlink" folHlink="folHlink"/>
  <p:sldLayoutIdLst>
    <p:sldLayoutId id="2147493468" r:id="rId1"/>
    <p:sldLayoutId id="2147493469" r:id="rId2"/>
    <p:sldLayoutId id="2147493470" r:id="rId3"/>
    <p:sldLayoutId id="2147493471" r:id="rId4"/>
    <p:sldLayoutId id="2147493472" r:id="rId5"/>
    <p:sldLayoutId id="2147493473" r:id="rId6"/>
    <p:sldLayoutId id="2147493474" r:id="rId7"/>
    <p:sldLayoutId id="2147493475" r:id="rId8"/>
    <p:sldLayoutId id="2147493476" r:id="rId9"/>
    <p:sldLayoutId id="2147493477" r:id="rId10"/>
    <p:sldLayoutId id="2147493478"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57200" y="890852"/>
            <a:ext cx="8229600" cy="1143000"/>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4400" kern="1200">
                <a:solidFill>
                  <a:schemeClr val="bg1"/>
                </a:solidFill>
                <a:latin typeface="Arial"/>
                <a:ea typeface="+mj-ea"/>
                <a:cs typeface="Arial"/>
              </a:defRPr>
            </a:lvl1pPr>
          </a:lstStyle>
          <a:p>
            <a:r>
              <a:rPr lang="en-US" dirty="0">
                <a:solidFill>
                  <a:schemeClr val="accent6"/>
                </a:solidFill>
              </a:rPr>
              <a:t>Rent Forecasting I</a:t>
            </a:r>
          </a:p>
        </p:txBody>
      </p:sp>
      <p:sp>
        <p:nvSpPr>
          <p:cNvPr id="5" name="Title 1"/>
          <p:cNvSpPr txBox="1">
            <a:spLocks/>
          </p:cNvSpPr>
          <p:nvPr/>
        </p:nvSpPr>
        <p:spPr>
          <a:xfrm>
            <a:off x="457200" y="2462829"/>
            <a:ext cx="8229600" cy="1143000"/>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4400" kern="1200">
                <a:solidFill>
                  <a:schemeClr val="bg1"/>
                </a:solidFill>
                <a:latin typeface="Arial"/>
                <a:ea typeface="+mj-ea"/>
                <a:cs typeface="Arial"/>
              </a:defRPr>
            </a:lvl1pPr>
          </a:lstStyle>
          <a:p>
            <a:r>
              <a:rPr lang="en-US" sz="3600" dirty="0"/>
              <a:t>Market Analysis</a:t>
            </a:r>
          </a:p>
        </p:txBody>
      </p:sp>
      <p:sp>
        <p:nvSpPr>
          <p:cNvPr id="6" name="Title 1"/>
          <p:cNvSpPr txBox="1">
            <a:spLocks/>
          </p:cNvSpPr>
          <p:nvPr/>
        </p:nvSpPr>
        <p:spPr>
          <a:xfrm>
            <a:off x="457200" y="4115765"/>
            <a:ext cx="8229600" cy="1143000"/>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4400" kern="1200">
                <a:solidFill>
                  <a:schemeClr val="bg1"/>
                </a:solidFill>
                <a:latin typeface="Arial"/>
                <a:ea typeface="+mj-ea"/>
                <a:cs typeface="Arial"/>
              </a:defRPr>
            </a:lvl1pPr>
          </a:lstStyle>
          <a:p>
            <a:r>
              <a:rPr lang="en-US" sz="2400" dirty="0">
                <a:solidFill>
                  <a:schemeClr val="bg1">
                    <a:lumMod val="75000"/>
                  </a:schemeClr>
                </a:solidFill>
              </a:rPr>
              <a:t>Alex Van de Minne</a:t>
            </a:r>
          </a:p>
        </p:txBody>
      </p:sp>
      <p:sp>
        <p:nvSpPr>
          <p:cNvPr id="7" name="Title 1"/>
          <p:cNvSpPr txBox="1">
            <a:spLocks/>
          </p:cNvSpPr>
          <p:nvPr/>
        </p:nvSpPr>
        <p:spPr>
          <a:xfrm>
            <a:off x="457200" y="5085368"/>
            <a:ext cx="8229600" cy="1143000"/>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4400" kern="1200">
                <a:solidFill>
                  <a:schemeClr val="bg1"/>
                </a:solidFill>
                <a:latin typeface="Arial"/>
                <a:ea typeface="+mj-ea"/>
                <a:cs typeface="Arial"/>
              </a:defRPr>
            </a:lvl1pPr>
          </a:lstStyle>
          <a:p>
            <a:r>
              <a:rPr lang="en-US" sz="1400" dirty="0">
                <a:solidFill>
                  <a:schemeClr val="bg1">
                    <a:lumMod val="75000"/>
                  </a:schemeClr>
                </a:solidFill>
              </a:rPr>
              <a:t>February</a:t>
            </a:r>
            <a:r>
              <a:rPr lang="en-US" sz="1400">
                <a:solidFill>
                  <a:schemeClr val="bg1">
                    <a:lumMod val="75000"/>
                  </a:schemeClr>
                </a:solidFill>
              </a:rPr>
              <a:t>, 2025</a:t>
            </a:r>
            <a:endParaRPr lang="en-US" sz="1400" b="1" dirty="0"/>
          </a:p>
        </p:txBody>
      </p:sp>
    </p:spTree>
    <p:extLst>
      <p:ext uri="{BB962C8B-B14F-4D97-AF65-F5344CB8AC3E}">
        <p14:creationId xmlns:p14="http://schemas.microsoft.com/office/powerpoint/2010/main" val="4406783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Supply and Demand Variables</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r>
                  <a:rPr lang="en-US" sz="2000" b="1" dirty="0">
                    <a:solidFill>
                      <a:schemeClr val="accent1"/>
                    </a:solidFill>
                  </a:rPr>
                  <a:t>Vacancy rate</a:t>
                </a:r>
                <a:r>
                  <a:rPr lang="en-US" sz="2000" dirty="0"/>
                  <a:t>. This refers to the % of the stock of built space in the market that is not currently occupied. It includes;</a:t>
                </a:r>
              </a:p>
              <a:p>
                <a:pPr lvl="1"/>
                <a:r>
                  <a:rPr lang="en-US" sz="2000" dirty="0"/>
                  <a:t>Currently leased space, but that is available for subleasing.</a:t>
                </a:r>
              </a:p>
              <a:p>
                <a:endParaRPr lang="en-US" sz="2000" dirty="0"/>
              </a:p>
              <a:p>
                <a:r>
                  <a:rPr lang="en-US" sz="2000" dirty="0"/>
                  <a:t>Comparing net construction completed to net absorption indicates whether demand and supply are growing at the same rate.</a:t>
                </a:r>
              </a:p>
              <a:p>
                <a:pPr lvl="1"/>
                <a:r>
                  <a:rPr lang="en-US" sz="2000" dirty="0"/>
                  <a:t>When absorption (A) exceeds net construction (C), vacancy space (VS, </a:t>
                </a:r>
                <a:r>
                  <a:rPr lang="en-US" sz="2000" i="1" dirty="0" err="1"/>
                  <a:t>sqft</a:t>
                </a:r>
                <a:r>
                  <a:rPr lang="en-US" sz="2000" dirty="0"/>
                  <a:t>) goes </a:t>
                </a:r>
                <a:r>
                  <a:rPr lang="en-US" sz="2000" i="1" dirty="0"/>
                  <a:t>down</a:t>
                </a:r>
                <a:r>
                  <a:rPr lang="en-US" sz="2000" dirty="0"/>
                  <a:t>.</a:t>
                </a:r>
              </a:p>
              <a:p>
                <a:pPr lvl="1"/>
                <a:r>
                  <a:rPr lang="en-US" sz="2000" dirty="0"/>
                  <a:t>When construction (C) exceeds absorption (A), vacancy space (VS, </a:t>
                </a:r>
                <a:r>
                  <a:rPr lang="en-US" sz="2000" i="1" dirty="0" err="1"/>
                  <a:t>sqft</a:t>
                </a:r>
                <a:r>
                  <a:rPr lang="en-US" sz="2000" dirty="0"/>
                  <a:t>) goes </a:t>
                </a:r>
                <a:r>
                  <a:rPr lang="en-US" sz="2000" i="1" dirty="0"/>
                  <a:t>up</a:t>
                </a:r>
                <a:r>
                  <a:rPr lang="en-US" sz="2000" dirty="0"/>
                  <a:t>.</a:t>
                </a:r>
              </a:p>
              <a:p>
                <a:pPr lvl="1"/>
                <a:endParaRPr lang="en-US" sz="2000" dirty="0"/>
              </a:p>
              <a:p>
                <a:pPr lvl="1"/>
                <a14:m>
                  <m:oMath xmlns:m="http://schemas.openxmlformats.org/officeDocument/2006/math">
                    <m:sSub>
                      <m:sSubPr>
                        <m:ctrlPr>
                          <a:rPr lang="en-US" sz="2000" b="0" i="1" smtClean="0">
                            <a:latin typeface="Cambria Math" panose="02040503050406030204" pitchFamily="18" charset="0"/>
                          </a:rPr>
                        </m:ctrlPr>
                      </m:sSubPr>
                      <m:e>
                        <m:r>
                          <a:rPr lang="en-US" sz="2000" b="0" i="1" smtClean="0">
                            <a:latin typeface="Cambria Math" panose="02040503050406030204" pitchFamily="18" charset="0"/>
                          </a:rPr>
                          <m:t>𝑉𝑆</m:t>
                        </m:r>
                      </m:e>
                      <m:sub>
                        <m:r>
                          <a:rPr lang="en-US" sz="2000" b="0" i="1" smtClean="0">
                            <a:latin typeface="Cambria Math" panose="02040503050406030204" pitchFamily="18" charset="0"/>
                          </a:rPr>
                          <m:t>𝑡</m:t>
                        </m:r>
                      </m:sub>
                    </m:sSub>
                    <m:r>
                      <a:rPr lang="en-US" sz="2000" b="0" i="1" smtClean="0">
                        <a:latin typeface="Cambria Math" panose="02040503050406030204" pitchFamily="18" charset="0"/>
                      </a:rPr>
                      <m:t>=</m:t>
                    </m:r>
                  </m:oMath>
                </a14:m>
                <a:r>
                  <a:rPr lang="en-US" sz="2000" dirty="0"/>
                  <a:t> </a:t>
                </a:r>
                <a14:m>
                  <m:oMath xmlns:m="http://schemas.openxmlformats.org/officeDocument/2006/math">
                    <m:sSub>
                      <m:sSubPr>
                        <m:ctrlPr>
                          <a:rPr lang="en-US" sz="2000" i="1">
                            <a:latin typeface="Cambria Math" panose="02040503050406030204" pitchFamily="18" charset="0"/>
                          </a:rPr>
                        </m:ctrlPr>
                      </m:sSubPr>
                      <m:e>
                        <m:r>
                          <a:rPr lang="en-US" sz="2000" i="1">
                            <a:latin typeface="Cambria Math" panose="02040503050406030204" pitchFamily="18" charset="0"/>
                          </a:rPr>
                          <m:t>𝑉</m:t>
                        </m:r>
                        <m:r>
                          <a:rPr lang="en-US" sz="2000" b="0" i="1" smtClean="0">
                            <a:latin typeface="Cambria Math" panose="02040503050406030204" pitchFamily="18" charset="0"/>
                          </a:rPr>
                          <m:t>𝑆</m:t>
                        </m:r>
                      </m:e>
                      <m:sub>
                        <m:r>
                          <a:rPr lang="en-US" sz="2000" i="1">
                            <a:latin typeface="Cambria Math" panose="02040503050406030204" pitchFamily="18" charset="0"/>
                          </a:rPr>
                          <m:t>𝑡</m:t>
                        </m:r>
                        <m:r>
                          <a:rPr lang="en-US" sz="2000" b="0" i="1" smtClean="0">
                            <a:latin typeface="Cambria Math" panose="02040503050406030204" pitchFamily="18" charset="0"/>
                          </a:rPr>
                          <m:t>−1</m:t>
                        </m:r>
                      </m:sub>
                    </m:sSub>
                  </m:oMath>
                </a14:m>
                <a:r>
                  <a:rPr lang="en-US" sz="2000" dirty="0"/>
                  <a:t> + </a:t>
                </a:r>
                <a14:m>
                  <m:oMath xmlns:m="http://schemas.openxmlformats.org/officeDocument/2006/math">
                    <m:r>
                      <a:rPr lang="en-US" sz="2000" b="0" i="0" smtClean="0">
                        <a:latin typeface="Cambria Math" panose="02040503050406030204" pitchFamily="18" charset="0"/>
                      </a:rPr>
                      <m:t>(</m:t>
                    </m:r>
                    <m:sSub>
                      <m:sSubPr>
                        <m:ctrlPr>
                          <a:rPr lang="en-US" sz="2000" i="1">
                            <a:latin typeface="Cambria Math" panose="02040503050406030204" pitchFamily="18" charset="0"/>
                          </a:rPr>
                        </m:ctrlPr>
                      </m:sSubPr>
                      <m:e>
                        <m:r>
                          <a:rPr lang="en-US" sz="2000" b="0" i="1" smtClean="0">
                            <a:latin typeface="Cambria Math" panose="02040503050406030204" pitchFamily="18" charset="0"/>
                          </a:rPr>
                          <m:t>𝐶</m:t>
                        </m:r>
                      </m:e>
                      <m:sub>
                        <m:r>
                          <a:rPr lang="en-US" sz="2000" i="1">
                            <a:latin typeface="Cambria Math" panose="02040503050406030204" pitchFamily="18" charset="0"/>
                          </a:rPr>
                          <m:t>𝑡</m:t>
                        </m:r>
                      </m:sub>
                    </m:sSub>
                  </m:oMath>
                </a14:m>
                <a:r>
                  <a:rPr lang="en-US" sz="2000" dirty="0"/>
                  <a:t> - </a:t>
                </a:r>
                <a14:m>
                  <m:oMath xmlns:m="http://schemas.openxmlformats.org/officeDocument/2006/math">
                    <m:sSub>
                      <m:sSubPr>
                        <m:ctrlPr>
                          <a:rPr lang="en-US" sz="2000" i="1">
                            <a:latin typeface="Cambria Math" panose="02040503050406030204" pitchFamily="18" charset="0"/>
                          </a:rPr>
                        </m:ctrlPr>
                      </m:sSubPr>
                      <m:e>
                        <m:r>
                          <a:rPr lang="en-US" sz="2000" b="0" i="1" smtClean="0">
                            <a:latin typeface="Cambria Math" panose="02040503050406030204" pitchFamily="18" charset="0"/>
                          </a:rPr>
                          <m:t>𝐴</m:t>
                        </m:r>
                      </m:e>
                      <m:sub>
                        <m:r>
                          <a:rPr lang="en-US" sz="2000" i="1">
                            <a:latin typeface="Cambria Math" panose="02040503050406030204" pitchFamily="18" charset="0"/>
                          </a:rPr>
                          <m:t>𝑡</m:t>
                        </m:r>
                      </m:sub>
                    </m:sSub>
                  </m:oMath>
                </a14:m>
                <a:r>
                  <a:rPr lang="en-US" sz="2000" dirty="0"/>
                  <a:t>)</a:t>
                </a:r>
              </a:p>
              <a:p>
                <a:endParaRPr lang="en-US" sz="2000"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667" t="-538"/>
                </a:stretch>
              </a:blipFill>
            </p:spPr>
            <p:txBody>
              <a:bodyPr/>
              <a:lstStyle/>
              <a:p>
                <a:r>
                  <a:rPr lang="en-US">
                    <a:noFill/>
                  </a:rPr>
                  <a:t> </a:t>
                </a:r>
              </a:p>
            </p:txBody>
          </p:sp>
        </mc:Fallback>
      </mc:AlternateContent>
    </p:spTree>
    <p:extLst>
      <p:ext uri="{BB962C8B-B14F-4D97-AF65-F5344CB8AC3E}">
        <p14:creationId xmlns:p14="http://schemas.microsoft.com/office/powerpoint/2010/main" val="34613160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Space Market</a:t>
            </a:r>
          </a:p>
        </p:txBody>
      </p:sp>
      <p:sp>
        <p:nvSpPr>
          <p:cNvPr id="5" name="Content Placeholder 4">
            <a:extLst>
              <a:ext uri="{FF2B5EF4-FFF2-40B4-BE49-F238E27FC236}">
                <a16:creationId xmlns:a16="http://schemas.microsoft.com/office/drawing/2014/main" id="{C40CCE5E-6F57-4B92-AF2B-59A90D355591}"/>
              </a:ext>
            </a:extLst>
          </p:cNvPr>
          <p:cNvSpPr>
            <a:spLocks noGrp="1"/>
          </p:cNvSpPr>
          <p:nvPr>
            <p:ph idx="1"/>
          </p:nvPr>
        </p:nvSpPr>
        <p:spPr/>
        <p:txBody>
          <a:bodyPr/>
          <a:lstStyle/>
          <a:p>
            <a:endParaRPr lang="en-US"/>
          </a:p>
        </p:txBody>
      </p:sp>
      <p:pic>
        <p:nvPicPr>
          <p:cNvPr id="11" name="Picture 3">
            <a:extLst>
              <a:ext uri="{FF2B5EF4-FFF2-40B4-BE49-F238E27FC236}">
                <a16:creationId xmlns:a16="http://schemas.microsoft.com/office/drawing/2014/main" id="{8F5E48D2-DBAE-4339-9FB9-C27AD255B8F0}"/>
              </a:ext>
            </a:extLst>
          </p:cNvPr>
          <p:cNvPicPr>
            <a:picLocks noChangeAspect="1" noChangeArrowheads="1"/>
          </p:cNvPicPr>
          <p:nvPr/>
        </p:nvPicPr>
        <p:blipFill>
          <a:blip r:embed="rId2" cstate="print"/>
          <a:srcRect/>
          <a:stretch>
            <a:fillRect/>
          </a:stretch>
        </p:blipFill>
        <p:spPr bwMode="auto">
          <a:xfrm>
            <a:off x="586265" y="1659037"/>
            <a:ext cx="7971470" cy="5156852"/>
          </a:xfrm>
          <a:prstGeom prst="rect">
            <a:avLst/>
          </a:prstGeom>
          <a:noFill/>
          <a:ln w="9525">
            <a:noFill/>
            <a:miter lim="800000"/>
            <a:headEnd/>
            <a:tailEnd/>
          </a:ln>
        </p:spPr>
      </p:pic>
    </p:spTree>
    <p:extLst>
      <p:ext uri="{BB962C8B-B14F-4D97-AF65-F5344CB8AC3E}">
        <p14:creationId xmlns:p14="http://schemas.microsoft.com/office/powerpoint/2010/main" val="25386495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21FCBA-2F4B-4472-86EE-84133C97F606}"/>
              </a:ext>
            </a:extLst>
          </p:cNvPr>
          <p:cNvSpPr>
            <a:spLocks noGrp="1"/>
          </p:cNvSpPr>
          <p:nvPr>
            <p:ph type="title"/>
          </p:nvPr>
        </p:nvSpPr>
        <p:spPr/>
        <p:txBody>
          <a:bodyPr/>
          <a:lstStyle/>
          <a:p>
            <a:r>
              <a:rPr lang="en-US" dirty="0"/>
              <a:t>2 Los Angeles Office</a:t>
            </a:r>
          </a:p>
        </p:txBody>
      </p:sp>
      <p:sp>
        <p:nvSpPr>
          <p:cNvPr id="3" name="Content Placeholder 2">
            <a:extLst>
              <a:ext uri="{FF2B5EF4-FFF2-40B4-BE49-F238E27FC236}">
                <a16:creationId xmlns:a16="http://schemas.microsoft.com/office/drawing/2014/main" id="{72285A43-B2D0-4720-A1A3-C3BE584DB73C}"/>
              </a:ext>
            </a:extLst>
          </p:cNvPr>
          <p:cNvSpPr>
            <a:spLocks noGrp="1"/>
          </p:cNvSpPr>
          <p:nvPr>
            <p:ph sz="half" idx="1"/>
          </p:nvPr>
        </p:nvSpPr>
        <p:spPr/>
        <p:txBody>
          <a:bodyPr/>
          <a:lstStyle/>
          <a:p>
            <a:endParaRPr lang="en-US"/>
          </a:p>
        </p:txBody>
      </p:sp>
      <p:sp>
        <p:nvSpPr>
          <p:cNvPr id="4" name="Content Placeholder 3">
            <a:extLst>
              <a:ext uri="{FF2B5EF4-FFF2-40B4-BE49-F238E27FC236}">
                <a16:creationId xmlns:a16="http://schemas.microsoft.com/office/drawing/2014/main" id="{9B6FF349-05D8-41B1-A746-A5D24FFCB52B}"/>
              </a:ext>
            </a:extLst>
          </p:cNvPr>
          <p:cNvSpPr>
            <a:spLocks noGrp="1"/>
          </p:cNvSpPr>
          <p:nvPr>
            <p:ph sz="half" idx="2"/>
          </p:nvPr>
        </p:nvSpPr>
        <p:spPr/>
        <p:txBody>
          <a:bodyPr/>
          <a:lstStyle/>
          <a:p>
            <a:endParaRPr lang="en-US"/>
          </a:p>
        </p:txBody>
      </p:sp>
      <p:pic>
        <p:nvPicPr>
          <p:cNvPr id="6" name="Picture 5">
            <a:extLst>
              <a:ext uri="{FF2B5EF4-FFF2-40B4-BE49-F238E27FC236}">
                <a16:creationId xmlns:a16="http://schemas.microsoft.com/office/drawing/2014/main" id="{5B328D92-6AE7-51AF-582E-F18949B1AD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789" y="2158046"/>
            <a:ext cx="9131373" cy="3905223"/>
          </a:xfrm>
          <a:prstGeom prst="rect">
            <a:avLst/>
          </a:prstGeom>
        </p:spPr>
      </p:pic>
    </p:spTree>
    <p:extLst>
      <p:ext uri="{BB962C8B-B14F-4D97-AF65-F5344CB8AC3E}">
        <p14:creationId xmlns:p14="http://schemas.microsoft.com/office/powerpoint/2010/main" val="15301743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123C72-A107-6DA7-1199-D84D0C74CA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2489D6-5DA7-250B-F68D-BF0441CA4A3A}"/>
              </a:ext>
            </a:extLst>
          </p:cNvPr>
          <p:cNvSpPr>
            <a:spLocks noGrp="1"/>
          </p:cNvSpPr>
          <p:nvPr>
            <p:ph type="title"/>
          </p:nvPr>
        </p:nvSpPr>
        <p:spPr/>
        <p:txBody>
          <a:bodyPr/>
          <a:lstStyle/>
          <a:p>
            <a:r>
              <a:rPr lang="en-US" dirty="0"/>
              <a:t>2 Los Angeles Office</a:t>
            </a:r>
          </a:p>
        </p:txBody>
      </p:sp>
      <p:sp>
        <p:nvSpPr>
          <p:cNvPr id="3" name="Content Placeholder 2">
            <a:extLst>
              <a:ext uri="{FF2B5EF4-FFF2-40B4-BE49-F238E27FC236}">
                <a16:creationId xmlns:a16="http://schemas.microsoft.com/office/drawing/2014/main" id="{F1AAA901-90A5-1306-841F-0B3A30AFCC25}"/>
              </a:ext>
            </a:extLst>
          </p:cNvPr>
          <p:cNvSpPr>
            <a:spLocks noGrp="1"/>
          </p:cNvSpPr>
          <p:nvPr>
            <p:ph sz="half" idx="1"/>
          </p:nvPr>
        </p:nvSpPr>
        <p:spPr/>
        <p:txBody>
          <a:bodyPr/>
          <a:lstStyle/>
          <a:p>
            <a:endParaRPr lang="en-US"/>
          </a:p>
        </p:txBody>
      </p:sp>
      <p:sp>
        <p:nvSpPr>
          <p:cNvPr id="4" name="Content Placeholder 3">
            <a:extLst>
              <a:ext uri="{FF2B5EF4-FFF2-40B4-BE49-F238E27FC236}">
                <a16:creationId xmlns:a16="http://schemas.microsoft.com/office/drawing/2014/main" id="{D0BE3ED9-B3CB-5683-4A11-19FFA643677C}"/>
              </a:ext>
            </a:extLst>
          </p:cNvPr>
          <p:cNvSpPr>
            <a:spLocks noGrp="1"/>
          </p:cNvSpPr>
          <p:nvPr>
            <p:ph sz="half" idx="2"/>
          </p:nvPr>
        </p:nvSpPr>
        <p:spPr/>
        <p:txBody>
          <a:bodyPr/>
          <a:lstStyle/>
          <a:p>
            <a:endParaRPr lang="en-US"/>
          </a:p>
        </p:txBody>
      </p:sp>
      <p:pic>
        <p:nvPicPr>
          <p:cNvPr id="5" name="Picture 4" descr="A graph with green line and black line&#10;&#10;Description automatically generated">
            <a:extLst>
              <a:ext uri="{FF2B5EF4-FFF2-40B4-BE49-F238E27FC236}">
                <a16:creationId xmlns:a16="http://schemas.microsoft.com/office/drawing/2014/main" id="{847A57E0-9B1D-F448-8847-8D0C25D488D4}"/>
              </a:ext>
            </a:extLst>
          </p:cNvPr>
          <p:cNvPicPr>
            <a:picLocks noChangeAspect="1"/>
          </p:cNvPicPr>
          <p:nvPr/>
        </p:nvPicPr>
        <p:blipFill>
          <a:blip r:embed="rId2"/>
          <a:stretch>
            <a:fillRect/>
          </a:stretch>
        </p:blipFill>
        <p:spPr>
          <a:xfrm>
            <a:off x="47560" y="2050247"/>
            <a:ext cx="9099255" cy="3620259"/>
          </a:xfrm>
          <a:prstGeom prst="rect">
            <a:avLst/>
          </a:prstGeom>
        </p:spPr>
      </p:pic>
    </p:spTree>
    <p:extLst>
      <p:ext uri="{BB962C8B-B14F-4D97-AF65-F5344CB8AC3E}">
        <p14:creationId xmlns:p14="http://schemas.microsoft.com/office/powerpoint/2010/main" val="16506793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8DAC65-C50F-7B64-07DF-9F2381370B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34ADA4-3E56-BC91-4AF2-095B81290035}"/>
              </a:ext>
            </a:extLst>
          </p:cNvPr>
          <p:cNvSpPr>
            <a:spLocks noGrp="1"/>
          </p:cNvSpPr>
          <p:nvPr>
            <p:ph type="title"/>
          </p:nvPr>
        </p:nvSpPr>
        <p:spPr/>
        <p:txBody>
          <a:bodyPr/>
          <a:lstStyle/>
          <a:p>
            <a:r>
              <a:rPr lang="en-US" dirty="0"/>
              <a:t>2 Boston Office</a:t>
            </a:r>
          </a:p>
        </p:txBody>
      </p:sp>
      <p:sp>
        <p:nvSpPr>
          <p:cNvPr id="3" name="Content Placeholder 2">
            <a:extLst>
              <a:ext uri="{FF2B5EF4-FFF2-40B4-BE49-F238E27FC236}">
                <a16:creationId xmlns:a16="http://schemas.microsoft.com/office/drawing/2014/main" id="{7DB9E22F-B65A-DA88-DD6D-936DB73FE62A}"/>
              </a:ext>
            </a:extLst>
          </p:cNvPr>
          <p:cNvSpPr>
            <a:spLocks noGrp="1"/>
          </p:cNvSpPr>
          <p:nvPr>
            <p:ph sz="half" idx="1"/>
          </p:nvPr>
        </p:nvSpPr>
        <p:spPr/>
        <p:txBody>
          <a:bodyPr/>
          <a:lstStyle/>
          <a:p>
            <a:endParaRPr lang="en-US"/>
          </a:p>
        </p:txBody>
      </p:sp>
      <p:sp>
        <p:nvSpPr>
          <p:cNvPr id="4" name="Content Placeholder 3">
            <a:extLst>
              <a:ext uri="{FF2B5EF4-FFF2-40B4-BE49-F238E27FC236}">
                <a16:creationId xmlns:a16="http://schemas.microsoft.com/office/drawing/2014/main" id="{609DD80E-EFCC-A05C-9482-5097AB5E16D9}"/>
              </a:ext>
            </a:extLst>
          </p:cNvPr>
          <p:cNvSpPr>
            <a:spLocks noGrp="1"/>
          </p:cNvSpPr>
          <p:nvPr>
            <p:ph sz="half" idx="2"/>
          </p:nvPr>
        </p:nvSpPr>
        <p:spPr/>
        <p:txBody>
          <a:bodyPr/>
          <a:lstStyle/>
          <a:p>
            <a:endParaRPr lang="en-US"/>
          </a:p>
        </p:txBody>
      </p:sp>
      <p:pic>
        <p:nvPicPr>
          <p:cNvPr id="5" name="Picture 4">
            <a:extLst>
              <a:ext uri="{FF2B5EF4-FFF2-40B4-BE49-F238E27FC236}">
                <a16:creationId xmlns:a16="http://schemas.microsoft.com/office/drawing/2014/main" id="{463C1C93-A3F5-72C6-8CBA-EA88CAC06F1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033917"/>
            <a:ext cx="9073258" cy="4090721"/>
          </a:xfrm>
          <a:prstGeom prst="rect">
            <a:avLst/>
          </a:prstGeom>
        </p:spPr>
      </p:pic>
    </p:spTree>
    <p:extLst>
      <p:ext uri="{BB962C8B-B14F-4D97-AF65-F5344CB8AC3E}">
        <p14:creationId xmlns:p14="http://schemas.microsoft.com/office/powerpoint/2010/main" val="23229831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2B3052-D4B5-071C-BBB6-49029BCEBC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E89BB5-CB08-7904-05B0-18715A751EBF}"/>
              </a:ext>
            </a:extLst>
          </p:cNvPr>
          <p:cNvSpPr>
            <a:spLocks noGrp="1"/>
          </p:cNvSpPr>
          <p:nvPr>
            <p:ph type="title"/>
          </p:nvPr>
        </p:nvSpPr>
        <p:spPr/>
        <p:txBody>
          <a:bodyPr/>
          <a:lstStyle/>
          <a:p>
            <a:r>
              <a:rPr lang="en-US" dirty="0"/>
              <a:t>2 Boston Office</a:t>
            </a:r>
          </a:p>
        </p:txBody>
      </p:sp>
      <p:sp>
        <p:nvSpPr>
          <p:cNvPr id="3" name="Content Placeholder 2">
            <a:extLst>
              <a:ext uri="{FF2B5EF4-FFF2-40B4-BE49-F238E27FC236}">
                <a16:creationId xmlns:a16="http://schemas.microsoft.com/office/drawing/2014/main" id="{7C4DC25E-6BB1-5031-9B1D-502AD4A0CD49}"/>
              </a:ext>
            </a:extLst>
          </p:cNvPr>
          <p:cNvSpPr>
            <a:spLocks noGrp="1"/>
          </p:cNvSpPr>
          <p:nvPr>
            <p:ph sz="half" idx="1"/>
          </p:nvPr>
        </p:nvSpPr>
        <p:spPr/>
        <p:txBody>
          <a:bodyPr/>
          <a:lstStyle/>
          <a:p>
            <a:endParaRPr lang="en-US"/>
          </a:p>
        </p:txBody>
      </p:sp>
      <p:sp>
        <p:nvSpPr>
          <p:cNvPr id="4" name="Content Placeholder 3">
            <a:extLst>
              <a:ext uri="{FF2B5EF4-FFF2-40B4-BE49-F238E27FC236}">
                <a16:creationId xmlns:a16="http://schemas.microsoft.com/office/drawing/2014/main" id="{2D69AF60-7B76-E480-194B-5E45A3BD0954}"/>
              </a:ext>
            </a:extLst>
          </p:cNvPr>
          <p:cNvSpPr>
            <a:spLocks noGrp="1"/>
          </p:cNvSpPr>
          <p:nvPr>
            <p:ph sz="half" idx="2"/>
          </p:nvPr>
        </p:nvSpPr>
        <p:spPr/>
        <p:txBody>
          <a:bodyPr/>
          <a:lstStyle/>
          <a:p>
            <a:endParaRPr lang="en-US"/>
          </a:p>
        </p:txBody>
      </p:sp>
      <p:pic>
        <p:nvPicPr>
          <p:cNvPr id="6" name="Picture 5" descr="A graph with green line and black line&#10;&#10;Description automatically generated">
            <a:extLst>
              <a:ext uri="{FF2B5EF4-FFF2-40B4-BE49-F238E27FC236}">
                <a16:creationId xmlns:a16="http://schemas.microsoft.com/office/drawing/2014/main" id="{21802E91-241E-01AE-5C23-B5D814BF7A3D}"/>
              </a:ext>
            </a:extLst>
          </p:cNvPr>
          <p:cNvPicPr>
            <a:picLocks noChangeAspect="1"/>
          </p:cNvPicPr>
          <p:nvPr/>
        </p:nvPicPr>
        <p:blipFill>
          <a:blip r:embed="rId2"/>
          <a:stretch>
            <a:fillRect/>
          </a:stretch>
        </p:blipFill>
        <p:spPr>
          <a:xfrm>
            <a:off x="53698" y="2156694"/>
            <a:ext cx="9080202" cy="3587456"/>
          </a:xfrm>
          <a:prstGeom prst="rect">
            <a:avLst/>
          </a:prstGeom>
        </p:spPr>
      </p:pic>
    </p:spTree>
    <p:extLst>
      <p:ext uri="{BB962C8B-B14F-4D97-AF65-F5344CB8AC3E}">
        <p14:creationId xmlns:p14="http://schemas.microsoft.com/office/powerpoint/2010/main" val="27461649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048106-44AA-BC68-BF86-5B00E8D1DA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A4EBDA-5AB6-359A-65EA-2BA3C1F3FDB5}"/>
              </a:ext>
            </a:extLst>
          </p:cNvPr>
          <p:cNvSpPr>
            <a:spLocks noGrp="1"/>
          </p:cNvSpPr>
          <p:nvPr>
            <p:ph type="title"/>
          </p:nvPr>
        </p:nvSpPr>
        <p:spPr/>
        <p:txBody>
          <a:bodyPr/>
          <a:lstStyle/>
          <a:p>
            <a:r>
              <a:rPr lang="en-US" dirty="0"/>
              <a:t>2 Atlanta Office</a:t>
            </a:r>
          </a:p>
        </p:txBody>
      </p:sp>
      <p:sp>
        <p:nvSpPr>
          <p:cNvPr id="3" name="Content Placeholder 2">
            <a:extLst>
              <a:ext uri="{FF2B5EF4-FFF2-40B4-BE49-F238E27FC236}">
                <a16:creationId xmlns:a16="http://schemas.microsoft.com/office/drawing/2014/main" id="{C364A4A5-5AEA-0640-4E56-892314727960}"/>
              </a:ext>
            </a:extLst>
          </p:cNvPr>
          <p:cNvSpPr>
            <a:spLocks noGrp="1"/>
          </p:cNvSpPr>
          <p:nvPr>
            <p:ph sz="half" idx="1"/>
          </p:nvPr>
        </p:nvSpPr>
        <p:spPr/>
        <p:txBody>
          <a:bodyPr/>
          <a:lstStyle/>
          <a:p>
            <a:endParaRPr lang="en-US"/>
          </a:p>
        </p:txBody>
      </p:sp>
      <p:sp>
        <p:nvSpPr>
          <p:cNvPr id="4" name="Content Placeholder 3">
            <a:extLst>
              <a:ext uri="{FF2B5EF4-FFF2-40B4-BE49-F238E27FC236}">
                <a16:creationId xmlns:a16="http://schemas.microsoft.com/office/drawing/2014/main" id="{CBE464A4-2995-1F47-0ABF-36E76DFAA25D}"/>
              </a:ext>
            </a:extLst>
          </p:cNvPr>
          <p:cNvSpPr>
            <a:spLocks noGrp="1"/>
          </p:cNvSpPr>
          <p:nvPr>
            <p:ph sz="half" idx="2"/>
          </p:nvPr>
        </p:nvSpPr>
        <p:spPr/>
        <p:txBody>
          <a:bodyPr/>
          <a:lstStyle/>
          <a:p>
            <a:endParaRPr lang="en-US"/>
          </a:p>
        </p:txBody>
      </p:sp>
      <p:pic>
        <p:nvPicPr>
          <p:cNvPr id="6" name="Picture 5">
            <a:extLst>
              <a:ext uri="{FF2B5EF4-FFF2-40B4-BE49-F238E27FC236}">
                <a16:creationId xmlns:a16="http://schemas.microsoft.com/office/drawing/2014/main" id="{B561B97E-13F5-77B8-91C7-90284A0EB2B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092960"/>
            <a:ext cx="8984440" cy="4039158"/>
          </a:xfrm>
          <a:prstGeom prst="rect">
            <a:avLst/>
          </a:prstGeom>
        </p:spPr>
      </p:pic>
    </p:spTree>
    <p:extLst>
      <p:ext uri="{BB962C8B-B14F-4D97-AF65-F5344CB8AC3E}">
        <p14:creationId xmlns:p14="http://schemas.microsoft.com/office/powerpoint/2010/main" val="30948690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4070B7-80DD-BF02-B6B3-7B83FF367E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627D03-9AC0-F618-A9ED-D9DF40CA6A60}"/>
              </a:ext>
            </a:extLst>
          </p:cNvPr>
          <p:cNvSpPr>
            <a:spLocks noGrp="1"/>
          </p:cNvSpPr>
          <p:nvPr>
            <p:ph type="title"/>
          </p:nvPr>
        </p:nvSpPr>
        <p:spPr/>
        <p:txBody>
          <a:bodyPr/>
          <a:lstStyle/>
          <a:p>
            <a:r>
              <a:rPr lang="en-US" dirty="0"/>
              <a:t>2 Atlanta Office</a:t>
            </a:r>
          </a:p>
        </p:txBody>
      </p:sp>
      <p:sp>
        <p:nvSpPr>
          <p:cNvPr id="3" name="Content Placeholder 2">
            <a:extLst>
              <a:ext uri="{FF2B5EF4-FFF2-40B4-BE49-F238E27FC236}">
                <a16:creationId xmlns:a16="http://schemas.microsoft.com/office/drawing/2014/main" id="{867DA646-8719-B4EE-3644-8C2F4B8976B3}"/>
              </a:ext>
            </a:extLst>
          </p:cNvPr>
          <p:cNvSpPr>
            <a:spLocks noGrp="1"/>
          </p:cNvSpPr>
          <p:nvPr>
            <p:ph sz="half" idx="1"/>
          </p:nvPr>
        </p:nvSpPr>
        <p:spPr/>
        <p:txBody>
          <a:bodyPr/>
          <a:lstStyle/>
          <a:p>
            <a:endParaRPr lang="en-US"/>
          </a:p>
        </p:txBody>
      </p:sp>
      <p:sp>
        <p:nvSpPr>
          <p:cNvPr id="4" name="Content Placeholder 3">
            <a:extLst>
              <a:ext uri="{FF2B5EF4-FFF2-40B4-BE49-F238E27FC236}">
                <a16:creationId xmlns:a16="http://schemas.microsoft.com/office/drawing/2014/main" id="{C424F535-0CEC-EB38-C0EA-3FC457E082DC}"/>
              </a:ext>
            </a:extLst>
          </p:cNvPr>
          <p:cNvSpPr>
            <a:spLocks noGrp="1"/>
          </p:cNvSpPr>
          <p:nvPr>
            <p:ph sz="half" idx="2"/>
          </p:nvPr>
        </p:nvSpPr>
        <p:spPr/>
        <p:txBody>
          <a:bodyPr/>
          <a:lstStyle/>
          <a:p>
            <a:endParaRPr lang="en-US"/>
          </a:p>
        </p:txBody>
      </p:sp>
      <p:pic>
        <p:nvPicPr>
          <p:cNvPr id="5" name="Picture 4" descr="A graph showing the growth of a company&#10;&#10;Description automatically generated with medium confidence">
            <a:extLst>
              <a:ext uri="{FF2B5EF4-FFF2-40B4-BE49-F238E27FC236}">
                <a16:creationId xmlns:a16="http://schemas.microsoft.com/office/drawing/2014/main" id="{C7018268-9A3A-CEBE-B3D5-862EBF9E6C56}"/>
              </a:ext>
            </a:extLst>
          </p:cNvPr>
          <p:cNvPicPr>
            <a:picLocks noChangeAspect="1"/>
          </p:cNvPicPr>
          <p:nvPr/>
        </p:nvPicPr>
        <p:blipFill>
          <a:blip r:embed="rId2"/>
          <a:stretch>
            <a:fillRect/>
          </a:stretch>
        </p:blipFill>
        <p:spPr>
          <a:xfrm>
            <a:off x="90519" y="2242515"/>
            <a:ext cx="9021456" cy="3434129"/>
          </a:xfrm>
          <a:prstGeom prst="rect">
            <a:avLst/>
          </a:prstGeom>
        </p:spPr>
      </p:pic>
    </p:spTree>
    <p:extLst>
      <p:ext uri="{BB962C8B-B14F-4D97-AF65-F5344CB8AC3E}">
        <p14:creationId xmlns:p14="http://schemas.microsoft.com/office/powerpoint/2010/main" val="32628945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21FCBA-2F4B-4472-86EE-84133C97F606}"/>
              </a:ext>
            </a:extLst>
          </p:cNvPr>
          <p:cNvSpPr>
            <a:spLocks noGrp="1"/>
          </p:cNvSpPr>
          <p:nvPr>
            <p:ph type="title"/>
          </p:nvPr>
        </p:nvSpPr>
        <p:spPr/>
        <p:txBody>
          <a:bodyPr/>
          <a:lstStyle/>
          <a:p>
            <a:r>
              <a:rPr lang="en-US" dirty="0"/>
              <a:t>2 Supply and Demand Variables</a:t>
            </a:r>
          </a:p>
        </p:txBody>
      </p:sp>
      <p:sp>
        <p:nvSpPr>
          <p:cNvPr id="3" name="Content Placeholder 2">
            <a:extLst>
              <a:ext uri="{FF2B5EF4-FFF2-40B4-BE49-F238E27FC236}">
                <a16:creationId xmlns:a16="http://schemas.microsoft.com/office/drawing/2014/main" id="{72285A43-B2D0-4720-A1A3-C3BE584DB73C}"/>
              </a:ext>
            </a:extLst>
          </p:cNvPr>
          <p:cNvSpPr>
            <a:spLocks noGrp="1"/>
          </p:cNvSpPr>
          <p:nvPr>
            <p:ph sz="half" idx="1"/>
          </p:nvPr>
        </p:nvSpPr>
        <p:spPr>
          <a:xfrm>
            <a:off x="457199" y="1659037"/>
            <a:ext cx="8229599" cy="4525433"/>
          </a:xfrm>
        </p:spPr>
        <p:txBody>
          <a:bodyPr/>
          <a:lstStyle/>
          <a:p>
            <a:endParaRPr lang="en-US" dirty="0"/>
          </a:p>
          <a:p>
            <a:endParaRPr lang="en-US" dirty="0"/>
          </a:p>
          <a:p>
            <a:endParaRPr lang="en-US" dirty="0"/>
          </a:p>
          <a:p>
            <a:endParaRPr lang="en-US" dirty="0"/>
          </a:p>
          <a:p>
            <a:endParaRPr lang="en-US" dirty="0"/>
          </a:p>
          <a:p>
            <a:r>
              <a:rPr lang="en-US" sz="1800" kern="0" dirty="0">
                <a:effectLst/>
                <a:latin typeface="Times New Roman" panose="02020603050405020304" pitchFamily="18" charset="0"/>
                <a:ea typeface="Calibri" panose="020F0502020204030204" pitchFamily="34" charset="0"/>
              </a:rPr>
              <a:t>Average rent (2022):</a:t>
            </a:r>
          </a:p>
          <a:p>
            <a:pPr lvl="1"/>
            <a:r>
              <a:rPr lang="en-US" sz="1800" kern="0" dirty="0">
                <a:effectLst/>
                <a:latin typeface="Times New Roman" panose="02020603050405020304" pitchFamily="18" charset="0"/>
                <a:ea typeface="Calibri" panose="020F0502020204030204" pitchFamily="34" charset="0"/>
              </a:rPr>
              <a:t>$36/SF in Los Angeles, </a:t>
            </a:r>
          </a:p>
          <a:p>
            <a:pPr lvl="1"/>
            <a:r>
              <a:rPr lang="en-US" sz="1800" kern="0" dirty="0">
                <a:effectLst/>
                <a:latin typeface="Times New Roman" panose="02020603050405020304" pitchFamily="18" charset="0"/>
                <a:ea typeface="Calibri" panose="020F0502020204030204" pitchFamily="34" charset="0"/>
              </a:rPr>
              <a:t>$49/SF in Boston, and </a:t>
            </a:r>
          </a:p>
          <a:p>
            <a:pPr lvl="1"/>
            <a:r>
              <a:rPr lang="en-US" sz="1800" kern="0" dirty="0">
                <a:effectLst/>
                <a:latin typeface="Times New Roman" panose="02020603050405020304" pitchFamily="18" charset="0"/>
                <a:ea typeface="Calibri" panose="020F0502020204030204" pitchFamily="34" charset="0"/>
              </a:rPr>
              <a:t>$25/SF in Atlanta)</a:t>
            </a:r>
            <a:endParaRPr lang="en-US" dirty="0"/>
          </a:p>
        </p:txBody>
      </p:sp>
      <p:pic>
        <p:nvPicPr>
          <p:cNvPr id="5" name="Picture 4">
            <a:extLst>
              <a:ext uri="{FF2B5EF4-FFF2-40B4-BE49-F238E27FC236}">
                <a16:creationId xmlns:a16="http://schemas.microsoft.com/office/drawing/2014/main" id="{44C54B88-2428-47D3-E13C-8035FFAAE6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21684" y="1990993"/>
            <a:ext cx="5053031" cy="1322939"/>
          </a:xfrm>
          <a:prstGeom prst="rect">
            <a:avLst/>
          </a:prstGeom>
        </p:spPr>
      </p:pic>
    </p:spTree>
    <p:extLst>
      <p:ext uri="{BB962C8B-B14F-4D97-AF65-F5344CB8AC3E}">
        <p14:creationId xmlns:p14="http://schemas.microsoft.com/office/powerpoint/2010/main" val="1555984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F574B-EFEC-46FE-9621-6AC0FB046051}"/>
              </a:ext>
            </a:extLst>
          </p:cNvPr>
          <p:cNvSpPr>
            <a:spLocks noGrp="1"/>
          </p:cNvSpPr>
          <p:nvPr>
            <p:ph type="title"/>
          </p:nvPr>
        </p:nvSpPr>
        <p:spPr/>
        <p:txBody>
          <a:bodyPr/>
          <a:lstStyle/>
          <a:p>
            <a:r>
              <a:rPr lang="en-US" dirty="0"/>
              <a:t>3 Demand for Space</a:t>
            </a:r>
          </a:p>
        </p:txBody>
      </p:sp>
      <p:sp>
        <p:nvSpPr>
          <p:cNvPr id="3" name="Content Placeholder 2">
            <a:extLst>
              <a:ext uri="{FF2B5EF4-FFF2-40B4-BE49-F238E27FC236}">
                <a16:creationId xmlns:a16="http://schemas.microsoft.com/office/drawing/2014/main" id="{DA1D4A3B-38DF-4A5C-A4B4-5894D6A126C8}"/>
              </a:ext>
            </a:extLst>
          </p:cNvPr>
          <p:cNvSpPr>
            <a:spLocks noGrp="1"/>
          </p:cNvSpPr>
          <p:nvPr>
            <p:ph sz="half" idx="1"/>
          </p:nvPr>
        </p:nvSpPr>
        <p:spPr>
          <a:xfrm>
            <a:off x="457200" y="1659037"/>
            <a:ext cx="8229600" cy="4525433"/>
          </a:xfrm>
        </p:spPr>
        <p:txBody>
          <a:bodyPr/>
          <a:lstStyle/>
          <a:p>
            <a:r>
              <a:rPr lang="en-US" dirty="0"/>
              <a:t>What we need to find is a demand driver that “shocks” the system.</a:t>
            </a:r>
          </a:p>
          <a:p>
            <a:r>
              <a:rPr lang="en-US" dirty="0"/>
              <a:t>This shock should (but is not necessary) be exogenous. (I.e., coming from outside the “real estate” system.)</a:t>
            </a:r>
          </a:p>
          <a:p>
            <a:r>
              <a:rPr lang="en-US" dirty="0"/>
              <a:t>This demand shock will – in principle – change the occupied space in the short run.</a:t>
            </a:r>
          </a:p>
          <a:p>
            <a:endParaRPr lang="en-US" dirty="0"/>
          </a:p>
          <a:p>
            <a:r>
              <a:rPr lang="en-US" dirty="0"/>
              <a:t>For </a:t>
            </a:r>
            <a:r>
              <a:rPr lang="en-US" b="1" dirty="0"/>
              <a:t>office</a:t>
            </a:r>
            <a:r>
              <a:rPr lang="en-US" dirty="0"/>
              <a:t>, the driver of demand is “simply” office employment.</a:t>
            </a:r>
          </a:p>
          <a:p>
            <a:pPr lvl="1"/>
            <a:r>
              <a:rPr lang="en-US" dirty="0"/>
              <a:t>The BLS has NAICS codes on a disaggregated level that allows you to find office workers per market. </a:t>
            </a:r>
          </a:p>
          <a:p>
            <a:pPr lvl="1"/>
            <a:r>
              <a:rPr lang="en-US" dirty="0"/>
              <a:t>The BLS typically also provides long-run forecasts of office employment.</a:t>
            </a:r>
          </a:p>
          <a:p>
            <a:r>
              <a:rPr lang="en-US" dirty="0"/>
              <a:t>The only thing you need to know now is how many square feet every employee takes up. (Typically about 200 </a:t>
            </a:r>
            <a:r>
              <a:rPr lang="en-US" dirty="0" err="1"/>
              <a:t>sqf</a:t>
            </a:r>
            <a:r>
              <a:rPr lang="en-US" dirty="0"/>
              <a:t> / </a:t>
            </a:r>
            <a:r>
              <a:rPr lang="en-US" dirty="0" err="1"/>
              <a:t>empl</a:t>
            </a:r>
            <a:r>
              <a:rPr lang="en-US" dirty="0"/>
              <a:t>)</a:t>
            </a:r>
          </a:p>
          <a:p>
            <a:pPr lvl="1"/>
            <a:endParaRPr lang="en-US" dirty="0"/>
          </a:p>
          <a:p>
            <a:endParaRPr lang="en-US" dirty="0"/>
          </a:p>
        </p:txBody>
      </p:sp>
    </p:spTree>
    <p:extLst>
      <p:ext uri="{BB962C8B-B14F-4D97-AF65-F5344CB8AC3E}">
        <p14:creationId xmlns:p14="http://schemas.microsoft.com/office/powerpoint/2010/main" val="22585605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 Introduction</a:t>
            </a:r>
          </a:p>
        </p:txBody>
      </p:sp>
      <p:sp>
        <p:nvSpPr>
          <p:cNvPr id="3" name="Content Placeholder 2"/>
          <p:cNvSpPr>
            <a:spLocks noGrp="1"/>
          </p:cNvSpPr>
          <p:nvPr>
            <p:ph idx="1"/>
          </p:nvPr>
        </p:nvSpPr>
        <p:spPr/>
        <p:txBody>
          <a:bodyPr>
            <a:normAutofit/>
          </a:bodyPr>
          <a:lstStyle/>
          <a:p>
            <a:pPr marL="0" indent="0">
              <a:buNone/>
            </a:pPr>
            <a:r>
              <a:rPr lang="en-US" sz="2400" i="1" dirty="0"/>
              <a:t>“Prediction is very difficult, especially about the future”</a:t>
            </a:r>
          </a:p>
          <a:p>
            <a:pPr marL="0" indent="0">
              <a:buNone/>
            </a:pPr>
            <a:endParaRPr lang="en-US" sz="2000" b="1" dirty="0">
              <a:solidFill>
                <a:schemeClr val="tx2">
                  <a:lumMod val="60000"/>
                  <a:lumOff val="40000"/>
                </a:schemeClr>
              </a:solidFill>
            </a:endParaRPr>
          </a:p>
          <a:p>
            <a:pPr marL="0" indent="0">
              <a:buNone/>
            </a:pPr>
            <a:r>
              <a:rPr lang="en-US" sz="2000" b="1" dirty="0">
                <a:solidFill>
                  <a:schemeClr val="tx2">
                    <a:lumMod val="60000"/>
                    <a:lumOff val="40000"/>
                  </a:schemeClr>
                </a:solidFill>
              </a:rPr>
              <a:t>What are we going to do during this class:</a:t>
            </a:r>
          </a:p>
          <a:p>
            <a:r>
              <a:rPr lang="en-US" sz="2000" dirty="0"/>
              <a:t>Today we will start explaining what drives rent over time.</a:t>
            </a:r>
          </a:p>
          <a:p>
            <a:endParaRPr lang="en-US" sz="2000" dirty="0"/>
          </a:p>
          <a:p>
            <a:r>
              <a:rPr lang="en-US" sz="2000" dirty="0"/>
              <a:t>In the previous class, we discussed how the space market is segmented.</a:t>
            </a:r>
          </a:p>
          <a:p>
            <a:r>
              <a:rPr lang="en-US" sz="2000" dirty="0"/>
              <a:t>As a result, we would like to make rental predictions </a:t>
            </a:r>
            <a:r>
              <a:rPr lang="en-US" sz="2000" i="1" dirty="0"/>
              <a:t>per segment</a:t>
            </a:r>
            <a:r>
              <a:rPr lang="en-US" sz="2000" dirty="0"/>
              <a:t>.</a:t>
            </a:r>
          </a:p>
          <a:p>
            <a:r>
              <a:rPr lang="en-US" sz="2000" dirty="0"/>
              <a:t>However, which segments do we choose?</a:t>
            </a:r>
          </a:p>
        </p:txBody>
      </p:sp>
    </p:spTree>
    <p:extLst>
      <p:ext uri="{BB962C8B-B14F-4D97-AF65-F5344CB8AC3E}">
        <p14:creationId xmlns:p14="http://schemas.microsoft.com/office/powerpoint/2010/main" val="20707245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C6E9F2-DBC9-1BF2-90F6-D733A868F1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CBF624-51CF-C725-A3A5-6E594B23B854}"/>
              </a:ext>
            </a:extLst>
          </p:cNvPr>
          <p:cNvSpPr>
            <a:spLocks noGrp="1"/>
          </p:cNvSpPr>
          <p:nvPr>
            <p:ph type="title"/>
          </p:nvPr>
        </p:nvSpPr>
        <p:spPr/>
        <p:txBody>
          <a:bodyPr/>
          <a:lstStyle/>
          <a:p>
            <a:r>
              <a:rPr lang="en-US" dirty="0"/>
              <a:t>3 Demand for Space</a:t>
            </a:r>
          </a:p>
        </p:txBody>
      </p:sp>
      <p:sp>
        <p:nvSpPr>
          <p:cNvPr id="5" name="Content Placeholder 4">
            <a:extLst>
              <a:ext uri="{FF2B5EF4-FFF2-40B4-BE49-F238E27FC236}">
                <a16:creationId xmlns:a16="http://schemas.microsoft.com/office/drawing/2014/main" id="{1D1690AB-98A8-A8D8-9FB9-D31598F790DD}"/>
              </a:ext>
            </a:extLst>
          </p:cNvPr>
          <p:cNvSpPr>
            <a:spLocks noGrp="1"/>
          </p:cNvSpPr>
          <p:nvPr>
            <p:ph sz="half" idx="1"/>
          </p:nvPr>
        </p:nvSpPr>
        <p:spPr/>
        <p:txBody>
          <a:bodyPr/>
          <a:lstStyle/>
          <a:p>
            <a:endParaRPr lang="en-US"/>
          </a:p>
        </p:txBody>
      </p:sp>
      <p:pic>
        <p:nvPicPr>
          <p:cNvPr id="6" name="Picture 5">
            <a:extLst>
              <a:ext uri="{FF2B5EF4-FFF2-40B4-BE49-F238E27FC236}">
                <a16:creationId xmlns:a16="http://schemas.microsoft.com/office/drawing/2014/main" id="{EFE0619C-5533-2AAD-820E-39A5B12629C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93382" y="1747324"/>
            <a:ext cx="6957235" cy="5045732"/>
          </a:xfrm>
          <a:prstGeom prst="rect">
            <a:avLst/>
          </a:prstGeom>
          <a:noFill/>
        </p:spPr>
      </p:pic>
    </p:spTree>
    <p:extLst>
      <p:ext uri="{BB962C8B-B14F-4D97-AF65-F5344CB8AC3E}">
        <p14:creationId xmlns:p14="http://schemas.microsoft.com/office/powerpoint/2010/main" val="9213436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488BDC-05EE-D81A-674A-C33143C70D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76B6AA-8418-72BE-80C7-ECC9B831392B}"/>
              </a:ext>
            </a:extLst>
          </p:cNvPr>
          <p:cNvSpPr>
            <a:spLocks noGrp="1"/>
          </p:cNvSpPr>
          <p:nvPr>
            <p:ph type="title"/>
          </p:nvPr>
        </p:nvSpPr>
        <p:spPr/>
        <p:txBody>
          <a:bodyPr/>
          <a:lstStyle/>
          <a:p>
            <a:r>
              <a:rPr lang="en-US" dirty="0"/>
              <a:t>3 Demand for Space</a:t>
            </a:r>
          </a:p>
        </p:txBody>
      </p:sp>
      <p:sp>
        <p:nvSpPr>
          <p:cNvPr id="5" name="Content Placeholder 4">
            <a:extLst>
              <a:ext uri="{FF2B5EF4-FFF2-40B4-BE49-F238E27FC236}">
                <a16:creationId xmlns:a16="http://schemas.microsoft.com/office/drawing/2014/main" id="{33951F4E-7482-145E-EA17-A019725160DE}"/>
              </a:ext>
            </a:extLst>
          </p:cNvPr>
          <p:cNvSpPr>
            <a:spLocks noGrp="1"/>
          </p:cNvSpPr>
          <p:nvPr>
            <p:ph sz="half" idx="1"/>
          </p:nvPr>
        </p:nvSpPr>
        <p:spPr/>
        <p:txBody>
          <a:bodyPr/>
          <a:lstStyle/>
          <a:p>
            <a:endParaRPr lang="en-US"/>
          </a:p>
        </p:txBody>
      </p:sp>
      <p:pic>
        <p:nvPicPr>
          <p:cNvPr id="3" name="Picture 2">
            <a:extLst>
              <a:ext uri="{FF2B5EF4-FFF2-40B4-BE49-F238E27FC236}">
                <a16:creationId xmlns:a16="http://schemas.microsoft.com/office/drawing/2014/main" id="{6BD8C0C5-9277-896D-EB52-6B44D1629A83}"/>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60122" y="1832627"/>
            <a:ext cx="6687456" cy="4856608"/>
          </a:xfrm>
          <a:prstGeom prst="rect">
            <a:avLst/>
          </a:prstGeom>
          <a:noFill/>
        </p:spPr>
      </p:pic>
    </p:spTree>
    <p:extLst>
      <p:ext uri="{BB962C8B-B14F-4D97-AF65-F5344CB8AC3E}">
        <p14:creationId xmlns:p14="http://schemas.microsoft.com/office/powerpoint/2010/main" val="31619340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851F2F-9D2A-BBA5-DA32-3F2AEC4CEB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8868AD-94C5-527F-DC47-39C0D7B626DF}"/>
              </a:ext>
            </a:extLst>
          </p:cNvPr>
          <p:cNvSpPr>
            <a:spLocks noGrp="1"/>
          </p:cNvSpPr>
          <p:nvPr>
            <p:ph type="title"/>
          </p:nvPr>
        </p:nvSpPr>
        <p:spPr/>
        <p:txBody>
          <a:bodyPr/>
          <a:lstStyle/>
          <a:p>
            <a:r>
              <a:rPr lang="en-US" dirty="0"/>
              <a:t>3 Demand for Space</a:t>
            </a:r>
          </a:p>
        </p:txBody>
      </p:sp>
      <p:sp>
        <p:nvSpPr>
          <p:cNvPr id="3" name="Content Placeholder 2">
            <a:extLst>
              <a:ext uri="{FF2B5EF4-FFF2-40B4-BE49-F238E27FC236}">
                <a16:creationId xmlns:a16="http://schemas.microsoft.com/office/drawing/2014/main" id="{313649E9-D182-F9E5-7B00-AC8F28FC3F69}"/>
              </a:ext>
            </a:extLst>
          </p:cNvPr>
          <p:cNvSpPr>
            <a:spLocks noGrp="1"/>
          </p:cNvSpPr>
          <p:nvPr>
            <p:ph sz="half" idx="1"/>
          </p:nvPr>
        </p:nvSpPr>
        <p:spPr>
          <a:xfrm>
            <a:off x="457200" y="1659037"/>
            <a:ext cx="8229600" cy="4923796"/>
          </a:xfrm>
        </p:spPr>
        <p:txBody>
          <a:bodyPr>
            <a:normAutofit/>
          </a:bodyPr>
          <a:lstStyle/>
          <a:p>
            <a:r>
              <a:rPr lang="en-US" dirty="0"/>
              <a:t>For </a:t>
            </a:r>
            <a:r>
              <a:rPr lang="en-US" b="1" dirty="0"/>
              <a:t>housing</a:t>
            </a:r>
            <a:r>
              <a:rPr lang="en-US" dirty="0"/>
              <a:t>, the driver of demand is “simply” households.</a:t>
            </a:r>
          </a:p>
          <a:p>
            <a:r>
              <a:rPr lang="en-US" dirty="0"/>
              <a:t>The link is also simpler, one household, one house.</a:t>
            </a:r>
          </a:p>
          <a:p>
            <a:pPr lvl="1"/>
            <a:r>
              <a:rPr lang="en-US" dirty="0"/>
              <a:t>There are many (local) forecast providers of population increases. Including the US Census Bureau.</a:t>
            </a:r>
          </a:p>
          <a:p>
            <a:endParaRPr lang="en-US" dirty="0"/>
          </a:p>
          <a:p>
            <a:r>
              <a:rPr lang="en-US" dirty="0"/>
              <a:t>However, there are some segments here that you might want to think about.</a:t>
            </a:r>
          </a:p>
          <a:p>
            <a:pPr lvl="1"/>
            <a:r>
              <a:rPr lang="en-US" dirty="0"/>
              <a:t>Senior housing</a:t>
            </a:r>
          </a:p>
          <a:p>
            <a:pPr lvl="1"/>
            <a:r>
              <a:rPr lang="en-US" dirty="0"/>
              <a:t>Student housing</a:t>
            </a:r>
          </a:p>
          <a:p>
            <a:pPr lvl="1"/>
            <a:r>
              <a:rPr lang="en-US" dirty="0"/>
              <a:t>There is some segmentation over income and age towards renting and owning. </a:t>
            </a:r>
          </a:p>
          <a:p>
            <a:pPr lvl="1"/>
            <a:endParaRPr lang="en-US" dirty="0"/>
          </a:p>
          <a:p>
            <a:r>
              <a:rPr lang="en-US" dirty="0"/>
              <a:t>All of this means you might have to include some subgroup forecast.</a:t>
            </a:r>
          </a:p>
          <a:p>
            <a:pPr lvl="1"/>
            <a:endParaRPr lang="en-US" dirty="0"/>
          </a:p>
          <a:p>
            <a:endParaRPr lang="en-US" dirty="0"/>
          </a:p>
        </p:txBody>
      </p:sp>
    </p:spTree>
    <p:extLst>
      <p:ext uri="{BB962C8B-B14F-4D97-AF65-F5344CB8AC3E}">
        <p14:creationId xmlns:p14="http://schemas.microsoft.com/office/powerpoint/2010/main" val="38589133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D13F40-492F-34DF-C952-E62E83C690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4105DD-1722-4EFE-8C70-22695BA67982}"/>
              </a:ext>
            </a:extLst>
          </p:cNvPr>
          <p:cNvSpPr>
            <a:spLocks noGrp="1"/>
          </p:cNvSpPr>
          <p:nvPr>
            <p:ph type="title"/>
          </p:nvPr>
        </p:nvSpPr>
        <p:spPr/>
        <p:txBody>
          <a:bodyPr/>
          <a:lstStyle/>
          <a:p>
            <a:r>
              <a:rPr lang="en-US" dirty="0"/>
              <a:t>3 Demand for Space</a:t>
            </a:r>
          </a:p>
        </p:txBody>
      </p:sp>
      <p:sp>
        <p:nvSpPr>
          <p:cNvPr id="3" name="Content Placeholder 2">
            <a:extLst>
              <a:ext uri="{FF2B5EF4-FFF2-40B4-BE49-F238E27FC236}">
                <a16:creationId xmlns:a16="http://schemas.microsoft.com/office/drawing/2014/main" id="{135B1D04-43D7-E266-16C2-E7C7AF0F01A2}"/>
              </a:ext>
            </a:extLst>
          </p:cNvPr>
          <p:cNvSpPr>
            <a:spLocks noGrp="1"/>
          </p:cNvSpPr>
          <p:nvPr>
            <p:ph sz="half" idx="1"/>
          </p:nvPr>
        </p:nvSpPr>
        <p:spPr>
          <a:xfrm>
            <a:off x="457200" y="1659037"/>
            <a:ext cx="8229600" cy="4923796"/>
          </a:xfrm>
        </p:spPr>
        <p:txBody>
          <a:bodyPr>
            <a:normAutofit/>
          </a:bodyPr>
          <a:lstStyle/>
          <a:p>
            <a:r>
              <a:rPr lang="en-US" dirty="0"/>
              <a:t>The demand for </a:t>
            </a:r>
            <a:r>
              <a:rPr lang="en-US" b="1" dirty="0"/>
              <a:t>warehouse</a:t>
            </a:r>
            <a:r>
              <a:rPr lang="en-US" dirty="0"/>
              <a:t> space is fundamentally driven by the need to store inventory and (re)distribute.</a:t>
            </a:r>
          </a:p>
          <a:p>
            <a:r>
              <a:rPr lang="en-US" dirty="0"/>
              <a:t>Thus, warehouse employees are not the primary driver of warehouse space.</a:t>
            </a:r>
          </a:p>
          <a:p>
            <a:r>
              <a:rPr lang="en-US" dirty="0"/>
              <a:t>Indeed, you need workers, but the companies could also invest in technology to replace the workers.</a:t>
            </a:r>
          </a:p>
          <a:p>
            <a:endParaRPr lang="en-US" dirty="0"/>
          </a:p>
          <a:p>
            <a:r>
              <a:rPr lang="en-US" dirty="0"/>
              <a:t>There are no forecasts (as far as I know) that predict the need to store and distribute goods. (On a local level.)</a:t>
            </a:r>
          </a:p>
          <a:p>
            <a:r>
              <a:rPr lang="en-US" dirty="0"/>
              <a:t>Luckily, technological innovation has been limited in this field, and thus, warehouse employees are a good </a:t>
            </a:r>
            <a:r>
              <a:rPr lang="en-US" b="1" dirty="0"/>
              <a:t>proxy</a:t>
            </a:r>
            <a:r>
              <a:rPr lang="en-US" dirty="0"/>
              <a:t> for the occupied space.</a:t>
            </a:r>
          </a:p>
          <a:p>
            <a:pPr lvl="1"/>
            <a:endParaRPr lang="en-US" dirty="0"/>
          </a:p>
          <a:p>
            <a:endParaRPr lang="en-US" dirty="0"/>
          </a:p>
        </p:txBody>
      </p:sp>
    </p:spTree>
    <p:extLst>
      <p:ext uri="{BB962C8B-B14F-4D97-AF65-F5344CB8AC3E}">
        <p14:creationId xmlns:p14="http://schemas.microsoft.com/office/powerpoint/2010/main" val="29983964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C3A915-4EA9-2811-8402-129776AB5D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C9E6FA-7FA8-C37A-C6AE-DB6A01C737BD}"/>
              </a:ext>
            </a:extLst>
          </p:cNvPr>
          <p:cNvSpPr>
            <a:spLocks noGrp="1"/>
          </p:cNvSpPr>
          <p:nvPr>
            <p:ph type="title"/>
          </p:nvPr>
        </p:nvSpPr>
        <p:spPr/>
        <p:txBody>
          <a:bodyPr/>
          <a:lstStyle/>
          <a:p>
            <a:r>
              <a:rPr lang="en-US" dirty="0"/>
              <a:t>3 Dallas Warehouse Space</a:t>
            </a:r>
          </a:p>
        </p:txBody>
      </p:sp>
      <p:sp>
        <p:nvSpPr>
          <p:cNvPr id="5" name="Content Placeholder 4">
            <a:extLst>
              <a:ext uri="{FF2B5EF4-FFF2-40B4-BE49-F238E27FC236}">
                <a16:creationId xmlns:a16="http://schemas.microsoft.com/office/drawing/2014/main" id="{DDC7BFD1-E603-B5C8-89F7-395F39E16CFD}"/>
              </a:ext>
            </a:extLst>
          </p:cNvPr>
          <p:cNvSpPr>
            <a:spLocks noGrp="1"/>
          </p:cNvSpPr>
          <p:nvPr>
            <p:ph sz="half" idx="1"/>
          </p:nvPr>
        </p:nvSpPr>
        <p:spPr/>
        <p:txBody>
          <a:bodyPr/>
          <a:lstStyle/>
          <a:p>
            <a:endParaRPr lang="en-US"/>
          </a:p>
        </p:txBody>
      </p:sp>
      <p:pic>
        <p:nvPicPr>
          <p:cNvPr id="6" name="Picture 5" descr="A graph of a number of employment growth&#10;&#10;Description automatically generated">
            <a:extLst>
              <a:ext uri="{FF2B5EF4-FFF2-40B4-BE49-F238E27FC236}">
                <a16:creationId xmlns:a16="http://schemas.microsoft.com/office/drawing/2014/main" id="{411B3991-2D7B-9CAC-36B1-99421C0CF3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3525" y="1814222"/>
            <a:ext cx="6682651" cy="4944840"/>
          </a:xfrm>
          <a:prstGeom prst="rect">
            <a:avLst/>
          </a:prstGeom>
        </p:spPr>
      </p:pic>
    </p:spTree>
    <p:extLst>
      <p:ext uri="{BB962C8B-B14F-4D97-AF65-F5344CB8AC3E}">
        <p14:creationId xmlns:p14="http://schemas.microsoft.com/office/powerpoint/2010/main" val="25158759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12A1AD-7671-0628-E614-28EAFDEC6C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6172EA-6221-27A3-AFF3-B508A7F390C5}"/>
              </a:ext>
            </a:extLst>
          </p:cNvPr>
          <p:cNvSpPr>
            <a:spLocks noGrp="1"/>
          </p:cNvSpPr>
          <p:nvPr>
            <p:ph type="title"/>
          </p:nvPr>
        </p:nvSpPr>
        <p:spPr/>
        <p:txBody>
          <a:bodyPr/>
          <a:lstStyle/>
          <a:p>
            <a:r>
              <a:rPr lang="en-US" dirty="0"/>
              <a:t>3 Demand for Space</a:t>
            </a:r>
          </a:p>
        </p:txBody>
      </p:sp>
      <p:sp>
        <p:nvSpPr>
          <p:cNvPr id="3" name="Content Placeholder 2">
            <a:extLst>
              <a:ext uri="{FF2B5EF4-FFF2-40B4-BE49-F238E27FC236}">
                <a16:creationId xmlns:a16="http://schemas.microsoft.com/office/drawing/2014/main" id="{5A00269D-A0CD-415C-37C4-4B82332320C6}"/>
              </a:ext>
            </a:extLst>
          </p:cNvPr>
          <p:cNvSpPr>
            <a:spLocks noGrp="1"/>
          </p:cNvSpPr>
          <p:nvPr>
            <p:ph sz="half" idx="1"/>
          </p:nvPr>
        </p:nvSpPr>
        <p:spPr>
          <a:xfrm>
            <a:off x="457200" y="1659037"/>
            <a:ext cx="8229600" cy="4923796"/>
          </a:xfrm>
        </p:spPr>
        <p:txBody>
          <a:bodyPr>
            <a:normAutofit/>
          </a:bodyPr>
          <a:lstStyle/>
          <a:p>
            <a:r>
              <a:rPr lang="en-US" dirty="0"/>
              <a:t>The demand for </a:t>
            </a:r>
            <a:r>
              <a:rPr lang="en-US" b="1" dirty="0"/>
              <a:t>retail</a:t>
            </a:r>
            <a:r>
              <a:rPr lang="en-US" dirty="0"/>
              <a:t> space is driven by retail sales and/or consumption of goods. (Not to store workers, as was the case with office.)</a:t>
            </a:r>
          </a:p>
          <a:p>
            <a:r>
              <a:rPr lang="en-US" dirty="0"/>
              <a:t>Forecasts of retail sales are widely available. (Including US Census Bureau.)</a:t>
            </a:r>
          </a:p>
          <a:p>
            <a:endParaRPr lang="en-US" dirty="0"/>
          </a:p>
          <a:p>
            <a:r>
              <a:rPr lang="en-US" dirty="0"/>
              <a:t>The main challenge is understanding how e-commerce will impact retail sales.</a:t>
            </a:r>
          </a:p>
          <a:p>
            <a:r>
              <a:rPr lang="en-US" dirty="0"/>
              <a:t>E-commerce does benefit the warehouse space discussed previously. </a:t>
            </a:r>
          </a:p>
          <a:p>
            <a:r>
              <a:rPr lang="en-US" dirty="0"/>
              <a:t>E-commerce accounts for about 20% of all sales in 2020.</a:t>
            </a:r>
          </a:p>
          <a:p>
            <a:r>
              <a:rPr lang="en-US" dirty="0"/>
              <a:t>What’s more confusing is that some firms do both in-store and e-commerce.</a:t>
            </a:r>
          </a:p>
          <a:p>
            <a:pPr lvl="1"/>
            <a:endParaRPr lang="en-US" dirty="0"/>
          </a:p>
          <a:p>
            <a:endParaRPr lang="en-US" dirty="0"/>
          </a:p>
        </p:txBody>
      </p:sp>
    </p:spTree>
    <p:extLst>
      <p:ext uri="{BB962C8B-B14F-4D97-AF65-F5344CB8AC3E}">
        <p14:creationId xmlns:p14="http://schemas.microsoft.com/office/powerpoint/2010/main" val="24364196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5CC0C1-1F85-AB12-0D5F-94E489F76062}"/>
              </a:ext>
            </a:extLst>
          </p:cNvPr>
          <p:cNvSpPr>
            <a:spLocks noGrp="1"/>
          </p:cNvSpPr>
          <p:nvPr>
            <p:ph type="title"/>
          </p:nvPr>
        </p:nvSpPr>
        <p:spPr/>
        <p:txBody>
          <a:bodyPr/>
          <a:lstStyle/>
          <a:p>
            <a:r>
              <a:rPr lang="en-US" dirty="0"/>
              <a:t>3 Demand for Space</a:t>
            </a:r>
          </a:p>
        </p:txBody>
      </p:sp>
      <p:sp>
        <p:nvSpPr>
          <p:cNvPr id="3" name="Content Placeholder 2">
            <a:extLst>
              <a:ext uri="{FF2B5EF4-FFF2-40B4-BE49-F238E27FC236}">
                <a16:creationId xmlns:a16="http://schemas.microsoft.com/office/drawing/2014/main" id="{D754C4C8-88DE-5927-FC10-A691D60FDE8A}"/>
              </a:ext>
            </a:extLst>
          </p:cNvPr>
          <p:cNvSpPr>
            <a:spLocks noGrp="1"/>
          </p:cNvSpPr>
          <p:nvPr>
            <p:ph sz="half" idx="1"/>
          </p:nvPr>
        </p:nvSpPr>
        <p:spPr/>
        <p:txBody>
          <a:bodyPr/>
          <a:lstStyle/>
          <a:p>
            <a:endParaRPr lang="en-US"/>
          </a:p>
        </p:txBody>
      </p:sp>
      <p:sp>
        <p:nvSpPr>
          <p:cNvPr id="4" name="Content Placeholder 3">
            <a:extLst>
              <a:ext uri="{FF2B5EF4-FFF2-40B4-BE49-F238E27FC236}">
                <a16:creationId xmlns:a16="http://schemas.microsoft.com/office/drawing/2014/main" id="{66526E3C-3893-E603-C96F-18B396B0D60C}"/>
              </a:ext>
            </a:extLst>
          </p:cNvPr>
          <p:cNvSpPr>
            <a:spLocks noGrp="1"/>
          </p:cNvSpPr>
          <p:nvPr>
            <p:ph sz="half" idx="2"/>
          </p:nvPr>
        </p:nvSpPr>
        <p:spPr/>
        <p:txBody>
          <a:bodyPr/>
          <a:lstStyle/>
          <a:p>
            <a:endParaRPr lang="en-US"/>
          </a:p>
        </p:txBody>
      </p:sp>
      <p:pic>
        <p:nvPicPr>
          <p:cNvPr id="5" name="Picture 4" descr="A table with text on it&#10;&#10;Description automatically generated">
            <a:extLst>
              <a:ext uri="{FF2B5EF4-FFF2-40B4-BE49-F238E27FC236}">
                <a16:creationId xmlns:a16="http://schemas.microsoft.com/office/drawing/2014/main" id="{42AFB8E2-9254-A1ED-88AB-3D625D9744F1}"/>
              </a:ext>
            </a:extLst>
          </p:cNvPr>
          <p:cNvPicPr>
            <a:picLocks noChangeAspect="1"/>
          </p:cNvPicPr>
          <p:nvPr/>
        </p:nvPicPr>
        <p:blipFill>
          <a:blip r:embed="rId2"/>
          <a:stretch>
            <a:fillRect/>
          </a:stretch>
        </p:blipFill>
        <p:spPr>
          <a:xfrm>
            <a:off x="2266331" y="1712174"/>
            <a:ext cx="4735909" cy="4472296"/>
          </a:xfrm>
          <a:prstGeom prst="rect">
            <a:avLst/>
          </a:prstGeom>
        </p:spPr>
      </p:pic>
    </p:spTree>
    <p:extLst>
      <p:ext uri="{BB962C8B-B14F-4D97-AF65-F5344CB8AC3E}">
        <p14:creationId xmlns:p14="http://schemas.microsoft.com/office/powerpoint/2010/main" val="41049062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415ED0-3748-ABC5-408C-7D4F120809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E80EF8-7A9B-7675-09CE-F6292F7E0164}"/>
              </a:ext>
            </a:extLst>
          </p:cNvPr>
          <p:cNvSpPr>
            <a:spLocks noGrp="1"/>
          </p:cNvSpPr>
          <p:nvPr>
            <p:ph type="title"/>
          </p:nvPr>
        </p:nvSpPr>
        <p:spPr/>
        <p:txBody>
          <a:bodyPr/>
          <a:lstStyle/>
          <a:p>
            <a:r>
              <a:rPr lang="en-US" dirty="0"/>
              <a:t>1 Introduction</a:t>
            </a:r>
          </a:p>
        </p:txBody>
      </p:sp>
      <p:sp>
        <p:nvSpPr>
          <p:cNvPr id="3" name="Content Placeholder 2">
            <a:extLst>
              <a:ext uri="{FF2B5EF4-FFF2-40B4-BE49-F238E27FC236}">
                <a16:creationId xmlns:a16="http://schemas.microsoft.com/office/drawing/2014/main" id="{80D0FED6-502A-0090-B73D-C893EFDD6FEB}"/>
              </a:ext>
            </a:extLst>
          </p:cNvPr>
          <p:cNvSpPr>
            <a:spLocks noGrp="1"/>
          </p:cNvSpPr>
          <p:nvPr>
            <p:ph idx="1"/>
          </p:nvPr>
        </p:nvSpPr>
        <p:spPr/>
        <p:txBody>
          <a:bodyPr>
            <a:normAutofit/>
          </a:bodyPr>
          <a:lstStyle/>
          <a:p>
            <a:pPr marL="0" indent="0">
              <a:buNone/>
            </a:pPr>
            <a:r>
              <a:rPr lang="en-US" sz="2400" i="1" dirty="0"/>
              <a:t>“Prediction is very difficult, especially about the future”</a:t>
            </a:r>
          </a:p>
          <a:p>
            <a:pPr marL="0" indent="0">
              <a:buNone/>
            </a:pPr>
            <a:endParaRPr lang="en-US" sz="2000" b="1" dirty="0">
              <a:solidFill>
                <a:schemeClr val="tx2">
                  <a:lumMod val="60000"/>
                  <a:lumOff val="40000"/>
                </a:schemeClr>
              </a:solidFill>
            </a:endParaRPr>
          </a:p>
          <a:p>
            <a:pPr marL="0" indent="0">
              <a:buNone/>
            </a:pPr>
            <a:r>
              <a:rPr lang="en-US" sz="2000" b="1" dirty="0">
                <a:solidFill>
                  <a:schemeClr val="tx2">
                    <a:lumMod val="60000"/>
                    <a:lumOff val="40000"/>
                  </a:schemeClr>
                </a:solidFill>
              </a:rPr>
              <a:t>What are we going to do during this class:</a:t>
            </a:r>
          </a:p>
          <a:p>
            <a:r>
              <a:rPr lang="en-US" sz="2000" dirty="0"/>
              <a:t>We noted that price levels can vary considerably due to the segmentation.</a:t>
            </a:r>
          </a:p>
          <a:p>
            <a:r>
              <a:rPr lang="en-US" sz="2000" dirty="0"/>
              <a:t>However (!);</a:t>
            </a:r>
          </a:p>
          <a:p>
            <a:pPr lvl="1"/>
            <a:r>
              <a:rPr lang="en-US" sz="2000" dirty="0"/>
              <a:t>Within a market and property type, </a:t>
            </a:r>
            <a:r>
              <a:rPr lang="en-US" sz="2000" b="1" dirty="0"/>
              <a:t>rent changes</a:t>
            </a:r>
            <a:r>
              <a:rPr lang="en-US" sz="2000" dirty="0"/>
              <a:t> tend to be similar over time. (Even though rent levels are not.)</a:t>
            </a:r>
          </a:p>
          <a:p>
            <a:pPr lvl="1"/>
            <a:r>
              <a:rPr lang="en-US" sz="2000" dirty="0"/>
              <a:t>The reason is that, in the end, tenants will move out to the suburbs if CBD prices are too high. </a:t>
            </a:r>
          </a:p>
          <a:p>
            <a:pPr lvl="1"/>
            <a:r>
              <a:rPr lang="en-US" sz="2000" dirty="0"/>
              <a:t>The same goes for A to B-class buildings, etc.</a:t>
            </a:r>
          </a:p>
        </p:txBody>
      </p:sp>
    </p:spTree>
    <p:extLst>
      <p:ext uri="{BB962C8B-B14F-4D97-AF65-F5344CB8AC3E}">
        <p14:creationId xmlns:p14="http://schemas.microsoft.com/office/powerpoint/2010/main" val="4030069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125399-C3F9-D0EF-086E-329DCE60E9F5}"/>
              </a:ext>
            </a:extLst>
          </p:cNvPr>
          <p:cNvSpPr>
            <a:spLocks noGrp="1"/>
          </p:cNvSpPr>
          <p:nvPr>
            <p:ph type="title"/>
          </p:nvPr>
        </p:nvSpPr>
        <p:spPr/>
        <p:txBody>
          <a:bodyPr/>
          <a:lstStyle/>
          <a:p>
            <a:r>
              <a:rPr lang="en-US" dirty="0"/>
              <a:t>1 Los Angels Office</a:t>
            </a:r>
          </a:p>
        </p:txBody>
      </p:sp>
      <p:sp>
        <p:nvSpPr>
          <p:cNvPr id="3" name="Content Placeholder 2">
            <a:extLst>
              <a:ext uri="{FF2B5EF4-FFF2-40B4-BE49-F238E27FC236}">
                <a16:creationId xmlns:a16="http://schemas.microsoft.com/office/drawing/2014/main" id="{DD09EFC3-D3CD-7282-F90F-2FC97A35ADE0}"/>
              </a:ext>
            </a:extLst>
          </p:cNvPr>
          <p:cNvSpPr>
            <a:spLocks noGrp="1"/>
          </p:cNvSpPr>
          <p:nvPr>
            <p:ph sz="half" idx="1"/>
          </p:nvPr>
        </p:nvSpPr>
        <p:spPr/>
        <p:txBody>
          <a:bodyPr/>
          <a:lstStyle/>
          <a:p>
            <a:endParaRPr lang="en-US"/>
          </a:p>
        </p:txBody>
      </p:sp>
      <p:sp>
        <p:nvSpPr>
          <p:cNvPr id="4" name="Content Placeholder 3">
            <a:extLst>
              <a:ext uri="{FF2B5EF4-FFF2-40B4-BE49-F238E27FC236}">
                <a16:creationId xmlns:a16="http://schemas.microsoft.com/office/drawing/2014/main" id="{34404A38-25ED-C069-4841-FB93585AAEFD}"/>
              </a:ext>
            </a:extLst>
          </p:cNvPr>
          <p:cNvSpPr>
            <a:spLocks noGrp="1"/>
          </p:cNvSpPr>
          <p:nvPr>
            <p:ph sz="half" idx="2"/>
          </p:nvPr>
        </p:nvSpPr>
        <p:spPr/>
        <p:txBody>
          <a:bodyPr/>
          <a:lstStyle/>
          <a:p>
            <a:endParaRPr lang="en-US"/>
          </a:p>
        </p:txBody>
      </p:sp>
      <p:pic>
        <p:nvPicPr>
          <p:cNvPr id="5" name="Picture 4" descr="A graph showing the growth of cbd&#10;&#10;Description automatically generated">
            <a:extLst>
              <a:ext uri="{FF2B5EF4-FFF2-40B4-BE49-F238E27FC236}">
                <a16:creationId xmlns:a16="http://schemas.microsoft.com/office/drawing/2014/main" id="{17EB2800-7B88-1075-AFA1-C1511BBCD46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82946" y="1774372"/>
            <a:ext cx="6005897" cy="4669793"/>
          </a:xfrm>
          <a:prstGeom prst="rect">
            <a:avLst/>
          </a:prstGeom>
        </p:spPr>
      </p:pic>
    </p:spTree>
    <p:extLst>
      <p:ext uri="{BB962C8B-B14F-4D97-AF65-F5344CB8AC3E}">
        <p14:creationId xmlns:p14="http://schemas.microsoft.com/office/powerpoint/2010/main" val="23712971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857E17-67A2-38A2-5543-D5CE7E3D9A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8BEE38-E285-A7C6-081B-1ECB20D8877C}"/>
              </a:ext>
            </a:extLst>
          </p:cNvPr>
          <p:cNvSpPr>
            <a:spLocks noGrp="1"/>
          </p:cNvSpPr>
          <p:nvPr>
            <p:ph type="title"/>
          </p:nvPr>
        </p:nvSpPr>
        <p:spPr/>
        <p:txBody>
          <a:bodyPr/>
          <a:lstStyle/>
          <a:p>
            <a:r>
              <a:rPr lang="en-US" dirty="0"/>
              <a:t>1 Boston Office</a:t>
            </a:r>
          </a:p>
        </p:txBody>
      </p:sp>
      <p:pic>
        <p:nvPicPr>
          <p:cNvPr id="6" name="Picture 5" descr="A graph showing the growth of a number of rentals&#10;&#10;Description automatically generated with medium confidence">
            <a:extLst>
              <a:ext uri="{FF2B5EF4-FFF2-40B4-BE49-F238E27FC236}">
                <a16:creationId xmlns:a16="http://schemas.microsoft.com/office/drawing/2014/main" id="{17ED3037-2F7B-98E6-ED05-98F4A120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518" y="1843266"/>
            <a:ext cx="6036932" cy="4485638"/>
          </a:xfrm>
          <a:prstGeom prst="rect">
            <a:avLst/>
          </a:prstGeom>
        </p:spPr>
      </p:pic>
    </p:spTree>
    <p:extLst>
      <p:ext uri="{BB962C8B-B14F-4D97-AF65-F5344CB8AC3E}">
        <p14:creationId xmlns:p14="http://schemas.microsoft.com/office/powerpoint/2010/main" val="15083275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96F2E-BD21-DB1F-1712-6B170EAB599D}"/>
              </a:ext>
            </a:extLst>
          </p:cNvPr>
          <p:cNvSpPr>
            <a:spLocks noGrp="1"/>
          </p:cNvSpPr>
          <p:nvPr>
            <p:ph type="title"/>
          </p:nvPr>
        </p:nvSpPr>
        <p:spPr/>
        <p:txBody>
          <a:bodyPr/>
          <a:lstStyle/>
          <a:p>
            <a:r>
              <a:rPr lang="en-US" dirty="0"/>
              <a:t>2 Structural Approach</a:t>
            </a:r>
          </a:p>
        </p:txBody>
      </p:sp>
      <p:sp>
        <p:nvSpPr>
          <p:cNvPr id="3" name="Content Placeholder 2">
            <a:extLst>
              <a:ext uri="{FF2B5EF4-FFF2-40B4-BE49-F238E27FC236}">
                <a16:creationId xmlns:a16="http://schemas.microsoft.com/office/drawing/2014/main" id="{B63B6B8C-C626-7921-4B3C-51E43786C0BC}"/>
              </a:ext>
            </a:extLst>
          </p:cNvPr>
          <p:cNvSpPr>
            <a:spLocks noGrp="1"/>
          </p:cNvSpPr>
          <p:nvPr>
            <p:ph sz="half" idx="1"/>
          </p:nvPr>
        </p:nvSpPr>
        <p:spPr>
          <a:xfrm>
            <a:off x="457200" y="1659037"/>
            <a:ext cx="8229600" cy="4923796"/>
          </a:xfrm>
        </p:spPr>
        <p:txBody>
          <a:bodyPr/>
          <a:lstStyle/>
          <a:p>
            <a:r>
              <a:rPr lang="en-US" dirty="0">
                <a:latin typeface="Arial" panose="020B0604020202020204" pitchFamily="34" charset="0"/>
                <a:cs typeface="Arial" panose="020B0604020202020204" pitchFamily="34" charset="0"/>
              </a:rPr>
              <a:t>Think of these following equations;</a:t>
            </a:r>
          </a:p>
          <a:p>
            <a:pPr marL="514350" lvl="1" indent="0" algn="just">
              <a:spcAft>
                <a:spcPts val="800"/>
              </a:spcAft>
              <a:buNone/>
            </a:pPr>
            <a:r>
              <a:rPr lang="en-US" sz="1800" dirty="0">
                <a:effectLst/>
                <a:latin typeface="Arial" panose="020B0604020202020204" pitchFamily="34" charset="0"/>
                <a:ea typeface="Calibri" panose="020F0502020204030204" pitchFamily="34" charset="0"/>
                <a:cs typeface="Arial" panose="020B0604020202020204" pitchFamily="34" charset="0"/>
              </a:rPr>
              <a:t>Rent  		          = f(Vacancy)</a:t>
            </a:r>
            <a:endParaRPr lang="en-US" sz="1800" dirty="0">
              <a:latin typeface="Arial" panose="020B0604020202020204" pitchFamily="34" charset="0"/>
              <a:ea typeface="Calibri" panose="020F0502020204030204" pitchFamily="34" charset="0"/>
              <a:cs typeface="Arial" panose="020B0604020202020204" pitchFamily="34" charset="0"/>
            </a:endParaRPr>
          </a:p>
          <a:p>
            <a:pPr marL="514350" lvl="1" indent="0" algn="just">
              <a:spcAft>
                <a:spcPts val="800"/>
              </a:spcAft>
              <a:buNone/>
            </a:pPr>
            <a:r>
              <a:rPr lang="en-US" sz="1800" dirty="0">
                <a:effectLst/>
                <a:latin typeface="Arial" panose="020B0604020202020204" pitchFamily="34" charset="0"/>
                <a:ea typeface="Calibri" panose="020F0502020204030204" pitchFamily="34" charset="0"/>
                <a:cs typeface="Arial" panose="020B0604020202020204" pitchFamily="34" charset="0"/>
              </a:rPr>
              <a:t>Occupied Space    = f(Rent, Demand)</a:t>
            </a:r>
          </a:p>
          <a:p>
            <a:pPr marL="514350" lvl="1" indent="0" algn="just">
              <a:spcAft>
                <a:spcPts val="800"/>
              </a:spcAft>
              <a:buNone/>
            </a:pPr>
            <a:r>
              <a:rPr lang="en-US" sz="1800" dirty="0">
                <a:effectLst/>
                <a:latin typeface="Arial" panose="020B0604020202020204" pitchFamily="34" charset="0"/>
                <a:ea typeface="Calibri" panose="020F0502020204030204" pitchFamily="34" charset="0"/>
                <a:cs typeface="Arial" panose="020B0604020202020204" pitchFamily="34" charset="0"/>
              </a:rPr>
              <a:t>Construction          = f(Rent, Vacancy)</a:t>
            </a:r>
          </a:p>
          <a:p>
            <a:pPr marL="514350" lvl="1" indent="0" algn="just">
              <a:spcAft>
                <a:spcPts val="800"/>
              </a:spcAft>
              <a:buNone/>
            </a:pPr>
            <a:endParaRPr lang="en-US" sz="1800" dirty="0">
              <a:effectLst/>
              <a:latin typeface="Arial" panose="020B0604020202020204" pitchFamily="34" charset="0"/>
              <a:ea typeface="Calibri" panose="020F050202020403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Note that they are linked via the following identities</a:t>
            </a:r>
            <a:endParaRPr lang="en-US" dirty="0">
              <a:effectLst/>
              <a:latin typeface="Arial" panose="020B0604020202020204" pitchFamily="34" charset="0"/>
              <a:ea typeface="Calibri" panose="020F0502020204030204" pitchFamily="34" charset="0"/>
              <a:cs typeface="Arial" panose="020B0604020202020204" pitchFamily="34" charset="0"/>
            </a:endParaRPr>
          </a:p>
          <a:p>
            <a:pPr marL="400050" lvl="1" indent="0" algn="just">
              <a:spcAft>
                <a:spcPts val="800"/>
              </a:spcAft>
              <a:buNone/>
            </a:pPr>
            <a:r>
              <a:rPr lang="en-US" sz="1800" dirty="0">
                <a:effectLst/>
                <a:latin typeface="Arial" panose="020B0604020202020204" pitchFamily="34" charset="0"/>
                <a:ea typeface="Calibri" panose="020F0502020204030204" pitchFamily="34" charset="0"/>
                <a:cs typeface="Arial" panose="020B0604020202020204" pitchFamily="34" charset="0"/>
              </a:rPr>
              <a:t>  </a:t>
            </a:r>
            <a:r>
              <a:rPr lang="en-US" sz="1800" dirty="0" err="1">
                <a:effectLst/>
                <a:latin typeface="Arial" panose="020B0604020202020204" pitchFamily="34" charset="0"/>
                <a:ea typeface="Calibri" panose="020F0502020204030204" pitchFamily="34" charset="0"/>
                <a:cs typeface="Arial" panose="020B0604020202020204" pitchFamily="34" charset="0"/>
              </a:rPr>
              <a:t>OS</a:t>
            </a:r>
            <a:r>
              <a:rPr lang="en-US" sz="1800" baseline="-25000" dirty="0" err="1">
                <a:effectLst/>
                <a:latin typeface="Arial" panose="020B0604020202020204" pitchFamily="34" charset="0"/>
                <a:ea typeface="Calibri" panose="020F0502020204030204" pitchFamily="34" charset="0"/>
                <a:cs typeface="Arial" panose="020B0604020202020204" pitchFamily="34" charset="0"/>
              </a:rPr>
              <a:t>t</a:t>
            </a:r>
            <a:r>
              <a:rPr lang="en-US" sz="1800" dirty="0">
                <a:effectLst/>
                <a:latin typeface="Arial" panose="020B0604020202020204" pitchFamily="34" charset="0"/>
                <a:ea typeface="Calibri" panose="020F0502020204030204" pitchFamily="34" charset="0"/>
                <a:cs typeface="Arial" panose="020B0604020202020204" pitchFamily="34" charset="0"/>
              </a:rPr>
              <a:t>  	                 = (1 - V</a:t>
            </a:r>
            <a:r>
              <a:rPr lang="en-US" sz="1800" baseline="-25000" dirty="0">
                <a:effectLst/>
                <a:latin typeface="Arial" panose="020B0604020202020204" pitchFamily="34" charset="0"/>
                <a:ea typeface="Calibri" panose="020F0502020204030204" pitchFamily="34" charset="0"/>
                <a:cs typeface="Arial" panose="020B0604020202020204" pitchFamily="34" charset="0"/>
              </a:rPr>
              <a:t>t</a:t>
            </a:r>
            <a:r>
              <a:rPr lang="en-US" sz="1800" dirty="0">
                <a:effectLst/>
                <a:latin typeface="Arial" panose="020B0604020202020204" pitchFamily="34" charset="0"/>
                <a:ea typeface="Calibri" panose="020F0502020204030204" pitchFamily="34" charset="0"/>
                <a:cs typeface="Arial" panose="020B0604020202020204" pitchFamily="34" charset="0"/>
              </a:rPr>
              <a:t>)S</a:t>
            </a:r>
            <a:r>
              <a:rPr lang="en-US" sz="1800" baseline="-25000" dirty="0">
                <a:effectLst/>
                <a:latin typeface="Arial" panose="020B0604020202020204" pitchFamily="34" charset="0"/>
                <a:ea typeface="Calibri" panose="020F0502020204030204" pitchFamily="34" charset="0"/>
                <a:cs typeface="Arial" panose="020B0604020202020204" pitchFamily="34" charset="0"/>
              </a:rPr>
              <a:t>t</a:t>
            </a:r>
            <a:endParaRPr lang="en-US" sz="1800" dirty="0">
              <a:effectLst/>
              <a:latin typeface="Arial" panose="020B0604020202020204" pitchFamily="34" charset="0"/>
              <a:ea typeface="Calibri" panose="020F0502020204030204" pitchFamily="34" charset="0"/>
              <a:cs typeface="Arial" panose="020B0604020202020204" pitchFamily="34" charset="0"/>
            </a:endParaRPr>
          </a:p>
          <a:p>
            <a:pPr marL="400050" lvl="1" indent="0" algn="just">
              <a:spcAft>
                <a:spcPts val="800"/>
              </a:spcAft>
              <a:buNone/>
            </a:pPr>
            <a:r>
              <a:rPr lang="en-US" sz="1800" dirty="0">
                <a:effectLst/>
                <a:latin typeface="Arial" panose="020B0604020202020204" pitchFamily="34" charset="0"/>
                <a:ea typeface="Calibri" panose="020F0502020204030204" pitchFamily="34" charset="0"/>
                <a:cs typeface="Arial" panose="020B0604020202020204" pitchFamily="34" charset="0"/>
              </a:rPr>
              <a:t>  S</a:t>
            </a:r>
            <a:r>
              <a:rPr lang="en-US" sz="1800" baseline="-25000" dirty="0">
                <a:effectLst/>
                <a:latin typeface="Arial" panose="020B0604020202020204" pitchFamily="34" charset="0"/>
                <a:ea typeface="Calibri" panose="020F0502020204030204" pitchFamily="34" charset="0"/>
                <a:cs typeface="Arial" panose="020B0604020202020204" pitchFamily="34" charset="0"/>
              </a:rPr>
              <a:t>t</a:t>
            </a:r>
            <a:r>
              <a:rPr lang="en-US" sz="1800" dirty="0">
                <a:effectLst/>
                <a:latin typeface="Arial" panose="020B0604020202020204" pitchFamily="34" charset="0"/>
                <a:ea typeface="Calibri" panose="020F0502020204030204" pitchFamily="34" charset="0"/>
                <a:cs typeface="Arial" panose="020B0604020202020204" pitchFamily="34" charset="0"/>
              </a:rPr>
              <a:t>    	                 = S</a:t>
            </a:r>
            <a:r>
              <a:rPr lang="en-US" sz="1800" baseline="-25000" dirty="0">
                <a:effectLst/>
                <a:latin typeface="Arial" panose="020B0604020202020204" pitchFamily="34" charset="0"/>
                <a:ea typeface="Calibri" panose="020F0502020204030204" pitchFamily="34" charset="0"/>
                <a:cs typeface="Arial" panose="020B0604020202020204" pitchFamily="34" charset="0"/>
              </a:rPr>
              <a:t>t-1</a:t>
            </a:r>
            <a:r>
              <a:rPr lang="en-US" sz="1800" dirty="0">
                <a:effectLst/>
                <a:latin typeface="Arial" panose="020B0604020202020204" pitchFamily="34" charset="0"/>
                <a:ea typeface="Calibri" panose="020F0502020204030204" pitchFamily="34" charset="0"/>
                <a:cs typeface="Arial" panose="020B0604020202020204" pitchFamily="34" charset="0"/>
              </a:rPr>
              <a:t> + C</a:t>
            </a:r>
            <a:r>
              <a:rPr lang="en-US" sz="1800" baseline="-25000" dirty="0">
                <a:effectLst/>
                <a:latin typeface="Arial" panose="020B0604020202020204" pitchFamily="34" charset="0"/>
                <a:ea typeface="Calibri" panose="020F0502020204030204" pitchFamily="34" charset="0"/>
                <a:cs typeface="Arial" panose="020B0604020202020204" pitchFamily="34" charset="0"/>
              </a:rPr>
              <a:t>t</a:t>
            </a:r>
            <a:endParaRPr lang="en-US" sz="1800" dirty="0">
              <a:effectLst/>
              <a:latin typeface="Arial" panose="020B0604020202020204" pitchFamily="34" charset="0"/>
              <a:ea typeface="Calibri" panose="020F050202020403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Where OS is occupied space (</a:t>
            </a:r>
            <a:r>
              <a:rPr lang="en-US" dirty="0" err="1">
                <a:latin typeface="Arial" panose="020B0604020202020204" pitchFamily="34" charset="0"/>
                <a:cs typeface="Arial" panose="020B0604020202020204" pitchFamily="34" charset="0"/>
              </a:rPr>
              <a:t>sqf</a:t>
            </a:r>
            <a:r>
              <a:rPr lang="en-US" dirty="0">
                <a:latin typeface="Arial" panose="020B0604020202020204" pitchFamily="34" charset="0"/>
                <a:cs typeface="Arial" panose="020B0604020202020204" pitchFamily="34" charset="0"/>
              </a:rPr>
              <a:t>), V is vacancy (%), S is existing stock (</a:t>
            </a:r>
            <a:r>
              <a:rPr lang="en-US" dirty="0" err="1">
                <a:latin typeface="Arial" panose="020B0604020202020204" pitchFamily="34" charset="0"/>
                <a:cs typeface="Arial" panose="020B0604020202020204" pitchFamily="34" charset="0"/>
              </a:rPr>
              <a:t>sqf</a:t>
            </a:r>
            <a:r>
              <a:rPr lang="en-US" dirty="0">
                <a:latin typeface="Arial" panose="020B0604020202020204" pitchFamily="34" charset="0"/>
                <a:cs typeface="Arial" panose="020B0604020202020204" pitchFamily="34" charset="0"/>
              </a:rPr>
              <a:t>), and C is the total amount of net construction (C).</a:t>
            </a:r>
          </a:p>
        </p:txBody>
      </p:sp>
    </p:spTree>
    <p:extLst>
      <p:ext uri="{BB962C8B-B14F-4D97-AF65-F5344CB8AC3E}">
        <p14:creationId xmlns:p14="http://schemas.microsoft.com/office/powerpoint/2010/main" val="18678863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0F680A-48D4-F25F-B34C-1AEAFB560F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C6A4E3-7686-1241-B898-45FB91B80855}"/>
              </a:ext>
            </a:extLst>
          </p:cNvPr>
          <p:cNvSpPr>
            <a:spLocks noGrp="1"/>
          </p:cNvSpPr>
          <p:nvPr>
            <p:ph type="title"/>
          </p:nvPr>
        </p:nvSpPr>
        <p:spPr/>
        <p:txBody>
          <a:bodyPr/>
          <a:lstStyle/>
          <a:p>
            <a:r>
              <a:rPr lang="en-US" dirty="0"/>
              <a:t>2 Structural Approach</a:t>
            </a:r>
          </a:p>
        </p:txBody>
      </p:sp>
      <p:sp>
        <p:nvSpPr>
          <p:cNvPr id="3" name="Content Placeholder 2">
            <a:extLst>
              <a:ext uri="{FF2B5EF4-FFF2-40B4-BE49-F238E27FC236}">
                <a16:creationId xmlns:a16="http://schemas.microsoft.com/office/drawing/2014/main" id="{5AE7CBC9-1FE2-2D40-8F0A-1960C7492225}"/>
              </a:ext>
            </a:extLst>
          </p:cNvPr>
          <p:cNvSpPr>
            <a:spLocks noGrp="1"/>
          </p:cNvSpPr>
          <p:nvPr>
            <p:ph sz="half" idx="1"/>
          </p:nvPr>
        </p:nvSpPr>
        <p:spPr>
          <a:xfrm>
            <a:off x="457200" y="1659037"/>
            <a:ext cx="8229600" cy="4923796"/>
          </a:xfrm>
        </p:spPr>
        <p:txBody>
          <a:bodyPr/>
          <a:lstStyle/>
          <a:p>
            <a:r>
              <a:rPr lang="en-US" dirty="0">
                <a:latin typeface="Arial" panose="020B0604020202020204" pitchFamily="34" charset="0"/>
                <a:cs typeface="Arial" panose="020B0604020202020204" pitchFamily="34" charset="0"/>
              </a:rPr>
              <a:t>These structural relationships are not complete. It is a simplification of the real world. However, companies such as CBRE and Moody’s have successfully applied this simplification.</a:t>
            </a:r>
          </a:p>
          <a:p>
            <a:r>
              <a:rPr lang="en-US" dirty="0">
                <a:latin typeface="Arial" panose="020B0604020202020204" pitchFamily="34" charset="0"/>
                <a:cs typeface="Arial" panose="020B0604020202020204" pitchFamily="34" charset="0"/>
              </a:rPr>
              <a:t>We have the following </a:t>
            </a:r>
            <a:r>
              <a:rPr lang="en-US" b="1" dirty="0">
                <a:solidFill>
                  <a:schemeClr val="accent1"/>
                </a:solidFill>
                <a:latin typeface="Arial" panose="020B0604020202020204" pitchFamily="34" charset="0"/>
                <a:cs typeface="Arial" panose="020B0604020202020204" pitchFamily="34" charset="0"/>
              </a:rPr>
              <a:t>endogenous</a:t>
            </a:r>
            <a:r>
              <a:rPr lang="en-US" dirty="0">
                <a:latin typeface="Arial" panose="020B0604020202020204" pitchFamily="34" charset="0"/>
                <a:cs typeface="Arial" panose="020B0604020202020204" pitchFamily="34" charset="0"/>
              </a:rPr>
              <a:t> variables;</a:t>
            </a:r>
          </a:p>
          <a:p>
            <a:pPr lvl="1"/>
            <a:r>
              <a:rPr lang="en-US" dirty="0">
                <a:latin typeface="Arial" panose="020B0604020202020204" pitchFamily="34" charset="0"/>
                <a:cs typeface="Arial" panose="020B0604020202020204" pitchFamily="34" charset="0"/>
              </a:rPr>
              <a:t>Rent</a:t>
            </a:r>
          </a:p>
          <a:p>
            <a:pPr lvl="1"/>
            <a:r>
              <a:rPr lang="en-US" dirty="0">
                <a:latin typeface="Arial" panose="020B0604020202020204" pitchFamily="34" charset="0"/>
                <a:cs typeface="Arial" panose="020B0604020202020204" pitchFamily="34" charset="0"/>
              </a:rPr>
              <a:t>Vacancy</a:t>
            </a:r>
          </a:p>
          <a:p>
            <a:pPr lvl="1"/>
            <a:r>
              <a:rPr lang="en-US" dirty="0">
                <a:latin typeface="Arial" panose="020B0604020202020204" pitchFamily="34" charset="0"/>
                <a:cs typeface="Arial" panose="020B0604020202020204" pitchFamily="34" charset="0"/>
              </a:rPr>
              <a:t>Construction</a:t>
            </a:r>
          </a:p>
          <a:p>
            <a:pPr lvl="1"/>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We have the following </a:t>
            </a:r>
            <a:r>
              <a:rPr lang="en-US" b="1" dirty="0">
                <a:solidFill>
                  <a:schemeClr val="accent1"/>
                </a:solidFill>
                <a:latin typeface="Arial" panose="020B0604020202020204" pitchFamily="34" charset="0"/>
                <a:cs typeface="Arial" panose="020B0604020202020204" pitchFamily="34" charset="0"/>
              </a:rPr>
              <a:t>exogenous</a:t>
            </a:r>
            <a:r>
              <a:rPr lang="en-US" dirty="0">
                <a:latin typeface="Arial" panose="020B0604020202020204" pitchFamily="34" charset="0"/>
                <a:cs typeface="Arial" panose="020B0604020202020204" pitchFamily="34" charset="0"/>
              </a:rPr>
              <a:t> variable;</a:t>
            </a:r>
          </a:p>
          <a:p>
            <a:pPr lvl="1"/>
            <a:r>
              <a:rPr lang="en-US" dirty="0">
                <a:latin typeface="Arial" panose="020B0604020202020204" pitchFamily="34" charset="0"/>
                <a:cs typeface="Arial" panose="020B0604020202020204" pitchFamily="34" charset="0"/>
              </a:rPr>
              <a:t>Demand for space</a:t>
            </a:r>
          </a:p>
          <a:p>
            <a:pPr lvl="1"/>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Successfully, the </a:t>
            </a:r>
            <a:r>
              <a:rPr lang="en-US" i="1" dirty="0">
                <a:latin typeface="Arial" panose="020B0604020202020204" pitchFamily="34" charset="0"/>
                <a:cs typeface="Arial" panose="020B0604020202020204" pitchFamily="34" charset="0"/>
              </a:rPr>
              <a:t>relationships</a:t>
            </a:r>
            <a:r>
              <a:rPr lang="en-US" dirty="0">
                <a:latin typeface="Arial" panose="020B0604020202020204" pitchFamily="34" charset="0"/>
                <a:cs typeface="Arial" panose="020B0604020202020204" pitchFamily="34" charset="0"/>
              </a:rPr>
              <a:t> between all these variables allow us to forecast.</a:t>
            </a:r>
          </a:p>
          <a:p>
            <a:endParaRPr lang="en-US" dirty="0">
              <a:latin typeface="Arial" panose="020B0604020202020204" pitchFamily="34" charset="0"/>
              <a:cs typeface="Arial" panose="020B0604020202020204" pitchFamily="34" charset="0"/>
            </a:endParaRPr>
          </a:p>
          <a:p>
            <a:pPr marL="514350" lvl="1" indent="0" algn="just">
              <a:spcAft>
                <a:spcPts val="800"/>
              </a:spcAft>
              <a:buNone/>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637029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Supply and Demand Variables</a:t>
            </a:r>
          </a:p>
        </p:txBody>
      </p:sp>
      <p:sp>
        <p:nvSpPr>
          <p:cNvPr id="3" name="Content Placeholder 2"/>
          <p:cNvSpPr>
            <a:spLocks noGrp="1"/>
          </p:cNvSpPr>
          <p:nvPr>
            <p:ph idx="1"/>
          </p:nvPr>
        </p:nvSpPr>
        <p:spPr>
          <a:xfrm>
            <a:off x="457200" y="1659037"/>
            <a:ext cx="8229600" cy="4923796"/>
          </a:xfrm>
        </p:spPr>
        <p:txBody>
          <a:bodyPr>
            <a:normAutofit fontScale="92500" lnSpcReduction="20000"/>
          </a:bodyPr>
          <a:lstStyle/>
          <a:p>
            <a:r>
              <a:rPr lang="en-US" sz="2000" b="1" dirty="0">
                <a:solidFill>
                  <a:schemeClr val="accent1"/>
                </a:solidFill>
              </a:rPr>
              <a:t>Market rent</a:t>
            </a:r>
            <a:r>
              <a:rPr lang="en-US" sz="2000" dirty="0"/>
              <a:t>. Arguably the most important market indicator. This refers to the level of rents being charged on typical new leases signed in the market.</a:t>
            </a:r>
          </a:p>
          <a:p>
            <a:r>
              <a:rPr lang="en-US" sz="2000" dirty="0"/>
              <a:t>Unfortunately, finding this measure is more difficult than you might think. Taking a plain average of newly signed rents will not work, because;</a:t>
            </a:r>
          </a:p>
          <a:p>
            <a:pPr lvl="1"/>
            <a:r>
              <a:rPr lang="en-US" sz="2000" dirty="0"/>
              <a:t>A specific site and space might have a specific rent.</a:t>
            </a:r>
          </a:p>
          <a:p>
            <a:pPr lvl="1"/>
            <a:r>
              <a:rPr lang="en-US" sz="2000" dirty="0"/>
              <a:t>The terms of the lease have a big impact.</a:t>
            </a:r>
          </a:p>
          <a:p>
            <a:pPr lvl="1"/>
            <a:endParaRPr lang="en-US" sz="2000" dirty="0"/>
          </a:p>
          <a:p>
            <a:r>
              <a:rPr lang="en-US" sz="2000" dirty="0"/>
              <a:t>Some different rents metrics include;</a:t>
            </a:r>
          </a:p>
          <a:p>
            <a:pPr lvl="1"/>
            <a:r>
              <a:rPr lang="en-US" sz="2000" u="sng" dirty="0"/>
              <a:t>Real rent</a:t>
            </a:r>
            <a:r>
              <a:rPr lang="en-US" sz="2000" dirty="0"/>
              <a:t>. It is typical to subtract the inflation rate from rent increases. Real rents reflect the actual (in)balance between supply and demand.</a:t>
            </a:r>
          </a:p>
          <a:p>
            <a:pPr lvl="1"/>
            <a:r>
              <a:rPr lang="en-US" sz="2000" u="sng" dirty="0"/>
              <a:t>Asking rent</a:t>
            </a:r>
            <a:r>
              <a:rPr lang="en-US" sz="2000" dirty="0"/>
              <a:t>. This is typically reported online, but can be (</a:t>
            </a:r>
            <a:r>
              <a:rPr lang="en-US" sz="2000" i="1" dirty="0"/>
              <a:t>very</a:t>
            </a:r>
            <a:r>
              <a:rPr lang="en-US" sz="2000" dirty="0"/>
              <a:t>) different from;</a:t>
            </a:r>
          </a:p>
          <a:p>
            <a:pPr lvl="1"/>
            <a:r>
              <a:rPr lang="en-US" sz="2000" u="sng" dirty="0"/>
              <a:t>Effective rent</a:t>
            </a:r>
            <a:r>
              <a:rPr lang="en-US" sz="2000" dirty="0"/>
              <a:t>. This includes the monetary effect of concessions and rent abatement that landlords sometimes offer to tenants to persuade them to sign a lease.</a:t>
            </a:r>
          </a:p>
          <a:p>
            <a:pPr lvl="1"/>
            <a:endParaRPr lang="en-US" sz="2000" dirty="0"/>
          </a:p>
        </p:txBody>
      </p:sp>
    </p:spTree>
    <p:extLst>
      <p:ext uri="{BB962C8B-B14F-4D97-AF65-F5344CB8AC3E}">
        <p14:creationId xmlns:p14="http://schemas.microsoft.com/office/powerpoint/2010/main" val="11076018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Supply and Demand Variables</a:t>
            </a:r>
          </a:p>
        </p:txBody>
      </p:sp>
      <p:sp>
        <p:nvSpPr>
          <p:cNvPr id="3" name="Content Placeholder 2"/>
          <p:cNvSpPr>
            <a:spLocks noGrp="1"/>
          </p:cNvSpPr>
          <p:nvPr>
            <p:ph idx="1"/>
          </p:nvPr>
        </p:nvSpPr>
        <p:spPr/>
        <p:txBody>
          <a:bodyPr>
            <a:normAutofit lnSpcReduction="10000"/>
          </a:bodyPr>
          <a:lstStyle/>
          <a:p>
            <a:r>
              <a:rPr lang="en-US" sz="2000" b="1" dirty="0">
                <a:solidFill>
                  <a:schemeClr val="accent1"/>
                </a:solidFill>
              </a:rPr>
              <a:t>Construction starts</a:t>
            </a:r>
            <a:r>
              <a:rPr lang="en-US" sz="2000" dirty="0"/>
              <a:t> and/or </a:t>
            </a:r>
            <a:r>
              <a:rPr lang="en-US" sz="2000" b="1" dirty="0">
                <a:solidFill>
                  <a:schemeClr val="accent1"/>
                </a:solidFill>
              </a:rPr>
              <a:t>completions</a:t>
            </a:r>
            <a:r>
              <a:rPr lang="en-US" sz="2000" dirty="0"/>
              <a:t>.  Construction takes time, from a few months for single family housing to many years for large institutional real estate. In older markets is also important to consider redevelopments. New construction will increase the supply of real estate square footage.</a:t>
            </a:r>
          </a:p>
          <a:p>
            <a:r>
              <a:rPr lang="en-US" sz="2000" b="1" dirty="0">
                <a:solidFill>
                  <a:schemeClr val="accent1"/>
                </a:solidFill>
              </a:rPr>
              <a:t>Space absorption</a:t>
            </a:r>
            <a:r>
              <a:rPr lang="en-US" sz="2000" dirty="0"/>
              <a:t>. This refers to the amount of additional space that is occupied per year. This is a good measure of activity of the demand side of the market. We distinguish;</a:t>
            </a:r>
          </a:p>
          <a:p>
            <a:pPr lvl="1"/>
            <a:r>
              <a:rPr lang="en-US" sz="2000" u="sng" dirty="0"/>
              <a:t>Gross absorption</a:t>
            </a:r>
            <a:r>
              <a:rPr lang="en-US" sz="2000" dirty="0"/>
              <a:t>. </a:t>
            </a:r>
            <a:r>
              <a:rPr lang="en-US" sz="2000" b="1" dirty="0"/>
              <a:t>Total</a:t>
            </a:r>
            <a:r>
              <a:rPr lang="en-US" sz="2000" dirty="0"/>
              <a:t> amount of leasing activity. This measures rental transaction activity. However, some tenants might move from within the same market.</a:t>
            </a:r>
          </a:p>
          <a:p>
            <a:pPr lvl="1"/>
            <a:r>
              <a:rPr lang="en-US" sz="2000" u="sng" dirty="0"/>
              <a:t>Net absorption</a:t>
            </a:r>
            <a:r>
              <a:rPr lang="en-US" sz="2000" dirty="0"/>
              <a:t>. This is more relevant for market analysis, as it only looks at the change in leased space within an analyzed market.</a:t>
            </a:r>
          </a:p>
        </p:txBody>
      </p:sp>
    </p:spTree>
    <p:extLst>
      <p:ext uri="{BB962C8B-B14F-4D97-AF65-F5344CB8AC3E}">
        <p14:creationId xmlns:p14="http://schemas.microsoft.com/office/powerpoint/2010/main" val="947051291"/>
      </p:ext>
    </p:extLst>
  </p:cSld>
  <p:clrMapOvr>
    <a:masterClrMapping/>
  </p:clrMapOvr>
</p:sld>
</file>

<file path=ppt/theme/theme1.xml><?xml version="1.0" encoding="utf-8"?>
<a:theme xmlns:a="http://schemas.openxmlformats.org/drawingml/2006/main" name="blue-oakleaf-standard-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28575">
          <a:solidFill>
            <a:srgbClr val="FF0000"/>
          </a:solidFill>
        </a:ln>
      </a:spPr>
      <a:bodyPr rtlCol="0" anchor="ctr"/>
      <a:lstStyle>
        <a:defPPr algn="l">
          <a:defRPr sz="1600" b="1" dirty="0" smtClean="0"/>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DE64AEEDD9B7A4D93545ACBE97D4615" ma:contentTypeVersion="2" ma:contentTypeDescription="Create a new document." ma:contentTypeScope="" ma:versionID="f49002b78e3a4a71b814eef46a983816">
  <xsd:schema xmlns:xsd="http://www.w3.org/2001/XMLSchema" xmlns:xs="http://www.w3.org/2001/XMLSchema" xmlns:p="http://schemas.microsoft.com/office/2006/metadata/properties" xmlns:ns2="http://schemas.microsoft.com/sharepoint/v3/fields" targetNamespace="http://schemas.microsoft.com/office/2006/metadata/properties" ma:root="true" ma:fieldsID="38f6db2dd0d9a0cf6a8dc37be32b365b" ns2:_="">
    <xsd:import namespace="http://schemas.microsoft.com/sharepoint/v3/fields"/>
    <xsd:element name="properties">
      <xsd:complexType>
        <xsd:sequence>
          <xsd:element name="documentManagement">
            <xsd:complexType>
              <xsd:all>
                <xsd:element ref="ns2:_Status" minOccurs="0"/>
                <xsd:element ref="ns2:_Vers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Status" ma:index="8" nillable="true" ma:displayName="Status" ma:default="Not Started" ma:internalName="_Status">
      <xsd:simpleType>
        <xsd:union memberTypes="dms:Text">
          <xsd:simpleType>
            <xsd:restriction base="dms:Choice">
              <xsd:enumeration value="Not Started"/>
              <xsd:enumeration value="Draft"/>
              <xsd:enumeration value="Reviewed"/>
              <xsd:enumeration value="Scheduled"/>
              <xsd:enumeration value="Published"/>
              <xsd:enumeration value="Final"/>
              <xsd:enumeration value="Expired"/>
            </xsd:restriction>
          </xsd:simpleType>
        </xsd:union>
      </xsd:simpleType>
    </xsd:element>
    <xsd:element name="_Version" ma:index="9" nillable="true" ma:displayName="Version" ma:internalName="_Version">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ma:displayName="Status"/>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Version xmlns="http://schemas.microsoft.com/sharepoint/v3/fields" xsi:nil="true"/>
    <_Status xmlns="http://schemas.microsoft.com/sharepoint/v3/fields">Not Started</_Status>
  </documentManagement>
</p:properties>
</file>

<file path=customXml/itemProps1.xml><?xml version="1.0" encoding="utf-8"?>
<ds:datastoreItem xmlns:ds="http://schemas.openxmlformats.org/officeDocument/2006/customXml" ds:itemID="{87D2A1B0-FF3E-4009-940D-AED0EB70AA20}">
  <ds:schemaRefs>
    <ds:schemaRef ds:uri="http://schemas.microsoft.com/sharepoint/v3/contenttype/forms"/>
  </ds:schemaRefs>
</ds:datastoreItem>
</file>

<file path=customXml/itemProps2.xml><?xml version="1.0" encoding="utf-8"?>
<ds:datastoreItem xmlns:ds="http://schemas.openxmlformats.org/officeDocument/2006/customXml" ds:itemID="{E4214858-785C-42F7-BE66-6D0E79395FC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field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B6F2769-7194-4217-93D3-3AF3A4742282}">
  <ds:schemaRefs>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schemas.microsoft.com/office/2006/metadata/properties"/>
    <ds:schemaRef ds:uri="http://schemas.microsoft.com/sharepoint/v3/fields"/>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497</TotalTime>
  <Words>1260</Words>
  <Application>Microsoft Office PowerPoint</Application>
  <PresentationFormat>On-screen Show (4:3)</PresentationFormat>
  <Paragraphs>126</Paragraphs>
  <Slides>26</Slides>
  <Notes>0</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26</vt:i4>
      </vt:variant>
    </vt:vector>
  </HeadingPairs>
  <TitlesOfParts>
    <vt:vector size="33" baseType="lpstr">
      <vt:lpstr>Arial</vt:lpstr>
      <vt:lpstr>Calibri</vt:lpstr>
      <vt:lpstr>Cambria Math</vt:lpstr>
      <vt:lpstr>Times New Roman</vt:lpstr>
      <vt:lpstr>blue-oakleaf-standard-template</vt:lpstr>
      <vt:lpstr>1_Custom Design</vt:lpstr>
      <vt:lpstr>Custom Design</vt:lpstr>
      <vt:lpstr>PowerPoint Presentation</vt:lpstr>
      <vt:lpstr>1 Introduction</vt:lpstr>
      <vt:lpstr>1 Introduction</vt:lpstr>
      <vt:lpstr>1 Los Angels Office</vt:lpstr>
      <vt:lpstr>1 Boston Office</vt:lpstr>
      <vt:lpstr>2 Structural Approach</vt:lpstr>
      <vt:lpstr>2 Structural Approach</vt:lpstr>
      <vt:lpstr>2 Supply and Demand Variables</vt:lpstr>
      <vt:lpstr>2 Supply and Demand Variables</vt:lpstr>
      <vt:lpstr>2 Supply and Demand Variables</vt:lpstr>
      <vt:lpstr>2 Space Market</vt:lpstr>
      <vt:lpstr>2 Los Angeles Office</vt:lpstr>
      <vt:lpstr>2 Los Angeles Office</vt:lpstr>
      <vt:lpstr>2 Boston Office</vt:lpstr>
      <vt:lpstr>2 Boston Office</vt:lpstr>
      <vt:lpstr>2 Atlanta Office</vt:lpstr>
      <vt:lpstr>2 Atlanta Office</vt:lpstr>
      <vt:lpstr>2 Supply and Demand Variables</vt:lpstr>
      <vt:lpstr>3 Demand for Space</vt:lpstr>
      <vt:lpstr>3 Demand for Space</vt:lpstr>
      <vt:lpstr>3 Demand for Space</vt:lpstr>
      <vt:lpstr>3 Demand for Space</vt:lpstr>
      <vt:lpstr>3 Demand for Space</vt:lpstr>
      <vt:lpstr>3 Dallas Warehouse Space</vt:lpstr>
      <vt:lpstr>3 Demand for Space</vt:lpstr>
      <vt:lpstr>3 Demand for Space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 Van De Minne</dc:creator>
  <cp:lastModifiedBy>Norman Miller</cp:lastModifiedBy>
  <cp:revision>25</cp:revision>
  <dcterms:created xsi:type="dcterms:W3CDTF">2020-01-14T18:20:05Z</dcterms:created>
  <dcterms:modified xsi:type="dcterms:W3CDTF">2025-06-09T15:43:43Z</dcterms:modified>
</cp:coreProperties>
</file>