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notesMasterIdLst>
    <p:notesMasterId r:id="rId35"/>
  </p:notesMasterIdLst>
  <p:handoutMasterIdLst>
    <p:handoutMasterId r:id="rId36"/>
  </p:handoutMasterIdLst>
  <p:sldIdLst>
    <p:sldId id="259" r:id="rId7"/>
    <p:sldId id="260" r:id="rId8"/>
    <p:sldId id="281" r:id="rId9"/>
    <p:sldId id="282" r:id="rId10"/>
    <p:sldId id="283" r:id="rId11"/>
    <p:sldId id="284" r:id="rId12"/>
    <p:sldId id="276" r:id="rId13"/>
    <p:sldId id="285" r:id="rId14"/>
    <p:sldId id="278" r:id="rId15"/>
    <p:sldId id="286" r:id="rId16"/>
    <p:sldId id="301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302" r:id="rId30"/>
    <p:sldId id="299" r:id="rId31"/>
    <p:sldId id="300" r:id="rId32"/>
    <p:sldId id="303" r:id="rId33"/>
    <p:sldId id="304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E2F"/>
    <a:srgbClr val="0F1938"/>
    <a:srgbClr val="002868"/>
    <a:srgbClr val="100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34B4FE-2B53-4A43-B722-5FCEAC69AD53}" v="32" dt="2025-02-25T14:40:37.1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89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27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heme" Target="theme/theme1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73521-53C2-4A65-9182-93EE89FE116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86945-C6FE-4543-BB43-AD71A6A1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72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485"/>
            <a:ext cx="7772400" cy="14689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185"/>
            <a:ext cx="77724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4038600" cy="4525433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9037"/>
            <a:ext cx="4038600" cy="4525433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600200"/>
          </a:xfrm>
          <a:prstGeom prst="rect">
            <a:avLst/>
          </a:prstGeom>
          <a:solidFill>
            <a:srgbClr val="100E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9037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890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chemeClr val="accent6"/>
                </a:solidFill>
              </a:rPr>
              <a:t>Rent Forecasting II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4628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/>
              <a:t>Rental Growth and Uncertainty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41157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>
                <a:solidFill>
                  <a:schemeClr val="bg1">
                    <a:lumMod val="75000"/>
                  </a:schemeClr>
                </a:solidFill>
              </a:rPr>
              <a:t>Alex Van de Minne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50853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February, 2025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27B08-4EA2-2829-A046-94B3223AE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Simple Structural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1EE97-5F61-FDBA-3852-8F03A6F6A5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59037"/>
            <a:ext cx="8306311" cy="4525433"/>
          </a:xfrm>
        </p:spPr>
        <p:txBody>
          <a:bodyPr/>
          <a:lstStyle/>
          <a:p>
            <a:r>
              <a:rPr lang="en-US" dirty="0"/>
              <a:t>Example (Boston Office, 5-year projection)</a:t>
            </a:r>
          </a:p>
          <a:p>
            <a:pPr lvl="1"/>
            <a:r>
              <a:rPr lang="en-US" dirty="0"/>
              <a:t>BLS expects office jobs to grow at 70 basis points (0.7%) annually in the coming 10 years. </a:t>
            </a:r>
          </a:p>
          <a:p>
            <a:pPr lvl="1"/>
            <a:r>
              <a:rPr lang="en-US" dirty="0"/>
              <a:t>This equates to approximately 6,000 office jobs per year. </a:t>
            </a:r>
          </a:p>
          <a:p>
            <a:pPr lvl="1"/>
            <a:r>
              <a:rPr lang="en-US" dirty="0"/>
              <a:t>In 2024, there were 844 thousand office jobs in the Boston metro area.</a:t>
            </a:r>
          </a:p>
          <a:p>
            <a:pPr lvl="1"/>
            <a:r>
              <a:rPr lang="en-US" dirty="0"/>
              <a:t>6.8 million (net) square feet is under development.</a:t>
            </a:r>
          </a:p>
          <a:p>
            <a:pPr lvl="1"/>
            <a:r>
              <a:rPr lang="en-US" dirty="0"/>
              <a:t>Assume 240 square feet per employee.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766E0D-9BE0-9232-67B0-435C3FAD9C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886" y="4576020"/>
            <a:ext cx="8254936" cy="1849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572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27B08-4EA2-2829-A046-94B3223AE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Simple Structural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1EE97-5F61-FDBA-3852-8F03A6F6A5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59037"/>
            <a:ext cx="8306311" cy="4525433"/>
          </a:xfrm>
        </p:spPr>
        <p:txBody>
          <a:bodyPr/>
          <a:lstStyle/>
          <a:p>
            <a:r>
              <a:rPr lang="en-US" dirty="0"/>
              <a:t>Example (Boston Office, 5-year projection)</a:t>
            </a:r>
          </a:p>
          <a:p>
            <a:pPr lvl="1"/>
            <a:r>
              <a:rPr lang="en-US" dirty="0"/>
              <a:t>BLS expects office jobs to grow at 70 basis points (0.7%) annually in the coming 10 years. </a:t>
            </a:r>
          </a:p>
          <a:p>
            <a:pPr lvl="1"/>
            <a:r>
              <a:rPr lang="en-US" dirty="0"/>
              <a:t>This equates to approximately 6,000 office jobs per year. </a:t>
            </a:r>
          </a:p>
          <a:p>
            <a:pPr lvl="1"/>
            <a:r>
              <a:rPr lang="en-US" dirty="0"/>
              <a:t>In 2024, there were 844 thousand office jobs in the Boston metro area.</a:t>
            </a:r>
          </a:p>
          <a:p>
            <a:pPr lvl="1"/>
            <a:r>
              <a:rPr lang="en-US" dirty="0"/>
              <a:t>6.8 million (net) square feet is under development.</a:t>
            </a:r>
          </a:p>
          <a:p>
            <a:pPr lvl="1"/>
            <a:r>
              <a:rPr lang="en-US" dirty="0"/>
              <a:t>Assume 240 square feet per employee.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766E0D-9BE0-9232-67B0-435C3FAD9C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886" y="4576020"/>
            <a:ext cx="8254936" cy="18493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457199" y="6184470"/>
            <a:ext cx="8387863" cy="240870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767754" y="6425340"/>
            <a:ext cx="4132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Vacancy roughly stays the same</a:t>
            </a:r>
          </a:p>
        </p:txBody>
      </p:sp>
    </p:spTree>
    <p:extLst>
      <p:ext uri="{BB962C8B-B14F-4D97-AF65-F5344CB8AC3E}">
        <p14:creationId xmlns:p14="http://schemas.microsoft.com/office/powerpoint/2010/main" val="2519074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85B56-7A95-8E85-0EF7-74179BA10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A5347-09F0-9792-F95E-23A6E2F76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Simple Structural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B9AD5-2A7B-DF67-1784-8CF4EBEF7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59037"/>
            <a:ext cx="8306311" cy="4525433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pro</a:t>
            </a:r>
            <a:r>
              <a:rPr lang="en-US" dirty="0"/>
              <a:t> of this approach is that it is… well, simple.</a:t>
            </a:r>
          </a:p>
          <a:p>
            <a:pPr lvl="1"/>
            <a:r>
              <a:rPr lang="en-US" dirty="0"/>
              <a:t>When looking over a short horizon (3 years or less), the approach can give valuable insights. </a:t>
            </a:r>
          </a:p>
          <a:p>
            <a:endParaRPr lang="en-US" dirty="0"/>
          </a:p>
          <a:p>
            <a:r>
              <a:rPr lang="en-US" dirty="0"/>
              <a:t>A few </a:t>
            </a:r>
            <a:r>
              <a:rPr lang="en-US" b="1" dirty="0"/>
              <a:t>issues</a:t>
            </a:r>
            <a:r>
              <a:rPr lang="en-US" dirty="0"/>
              <a:t> with this approach.</a:t>
            </a:r>
          </a:p>
          <a:p>
            <a:pPr lvl="1"/>
            <a:r>
              <a:rPr lang="en-US" dirty="0"/>
              <a:t>We still cannot ascertain an exact rental growth forecast (g)</a:t>
            </a:r>
          </a:p>
          <a:p>
            <a:pPr lvl="1"/>
            <a:r>
              <a:rPr lang="en-US" dirty="0"/>
              <a:t>It assumes that all the development in the pipeline will be developed.</a:t>
            </a:r>
          </a:p>
          <a:p>
            <a:pPr lvl="1"/>
            <a:r>
              <a:rPr lang="en-US" dirty="0"/>
              <a:t>It ignores the dynamics over a longer period of time.</a:t>
            </a:r>
          </a:p>
        </p:txBody>
      </p:sp>
    </p:spTree>
    <p:extLst>
      <p:ext uri="{BB962C8B-B14F-4D97-AF65-F5344CB8AC3E}">
        <p14:creationId xmlns:p14="http://schemas.microsoft.com/office/powerpoint/2010/main" val="3066269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CF3FD-AEDC-57BB-8BA9-C29C37779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1045C-8F02-620A-721D-6A404921D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Regression based VAR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37807-A293-7CF0-C908-2FCC6B6BB4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59037"/>
            <a:ext cx="8306311" cy="4525433"/>
          </a:xfrm>
        </p:spPr>
        <p:txBody>
          <a:bodyPr/>
          <a:lstStyle/>
          <a:p>
            <a:r>
              <a:rPr lang="en-US" dirty="0"/>
              <a:t>The Vector Autoregressive (VAR) Model is a popular model for forecasting.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</a:t>
            </a:r>
          </a:p>
          <a:p>
            <a:pPr lvl="1"/>
            <a:r>
              <a:rPr lang="en-US" dirty="0"/>
              <a:t>R = rent, C = net construction, V = vacancy, D = demand driver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A662C2-DEB4-8A32-A2E0-5DEE15E96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015" y="2859152"/>
            <a:ext cx="6850024" cy="184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482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C7B86-298D-69C0-49D9-315000403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Regression based VAR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48A7D-C7A1-43D3-253F-81ECF327ED8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87FABC-5594-25DA-2210-480FB4C770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graph of a price fall&#10;&#10;Description automatically generated with medium confidence">
            <a:extLst>
              <a:ext uri="{FF2B5EF4-FFF2-40B4-BE49-F238E27FC236}">
                <a16:creationId xmlns:a16="http://schemas.microsoft.com/office/drawing/2014/main" id="{A283D176-E61D-F6C6-2F1C-64BE6E5C3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184" y="1809053"/>
            <a:ext cx="6933271" cy="4773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718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15B0D-2484-EA15-C2B1-6C811789C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Regression based VAR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1C651-D11E-53F7-08F8-17944821AD0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552BA-9FAF-318F-01C4-086A54CD36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D48A24-A74A-87E6-6407-107F5F2B8C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79" y="2346370"/>
            <a:ext cx="8027821" cy="3950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5197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BB754-BE88-1209-5F35-B1FEA1C31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Depreciation of Cash 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6F907-AA8B-341B-DBAD-C5FB9897F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59037"/>
            <a:ext cx="8073109" cy="4525433"/>
          </a:xfrm>
        </p:spPr>
        <p:txBody>
          <a:bodyPr/>
          <a:lstStyle/>
          <a:p>
            <a:r>
              <a:rPr lang="en-US" dirty="0"/>
              <a:t>Depreciation consists of three components;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Physical Deterioration</a:t>
            </a:r>
            <a:r>
              <a:rPr lang="en-US" dirty="0"/>
              <a:t>. Physical wear-and-tear of using the building.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Functional Obsolescence</a:t>
            </a:r>
            <a:r>
              <a:rPr lang="en-US" dirty="0"/>
              <a:t>. Caused by changes in technology and tastes over time.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External Obsolescence</a:t>
            </a:r>
            <a:r>
              <a:rPr lang="en-US" dirty="0"/>
              <a:t>. Changes in HBU can drive prices down (but also up… although never compared to its HBU).</a:t>
            </a:r>
          </a:p>
          <a:p>
            <a:pPr lvl="1"/>
            <a:endParaRPr lang="en-US" dirty="0"/>
          </a:p>
          <a:p>
            <a:r>
              <a:rPr lang="en-US" dirty="0"/>
              <a:t>Related, but not depreciation;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Vintage</a:t>
            </a:r>
            <a:r>
              <a:rPr lang="en-US" dirty="0"/>
              <a:t>. Certain styles that correspond with certain eras can be valued more.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Survival bias</a:t>
            </a:r>
            <a:r>
              <a:rPr lang="en-US" dirty="0"/>
              <a:t>. Only the best of the best survive.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623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FB2D-A9B9-3AD0-C5CA-A33636434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Depreciation of Cash 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4F6FC-2251-5030-DA54-BD0615F53E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3396F1-FBA8-2BA5-E385-F5F8EB22FF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graph of different colored lines&#10;&#10;Description automatically generated">
            <a:extLst>
              <a:ext uri="{FF2B5EF4-FFF2-40B4-BE49-F238E27FC236}">
                <a16:creationId xmlns:a16="http://schemas.microsoft.com/office/drawing/2014/main" id="{C7097241-D596-EA3F-CD8B-E2AA0C21A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67" y="1843137"/>
            <a:ext cx="7573622" cy="4582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036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24763-E0DB-8267-DE8B-E56F9AE68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47922-E629-B787-A925-A3FB04842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Depreciation of Cash 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58AD4-4184-9280-6B84-10E3D4948A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73ED2B-3630-3405-9BD9-AA8346F3CCE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CE992B-72DA-773F-D943-9606AA1874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59" y="1734509"/>
            <a:ext cx="7283939" cy="484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528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ED16E-F9AD-CBB0-33A5-03756ED40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3E9DB-EE8E-8CED-760E-9F11F9AA1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Depreciation of Cash 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D9339-18F2-C909-FE70-D0D7B9805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59037"/>
            <a:ext cx="8229599" cy="4525433"/>
          </a:xfrm>
        </p:spPr>
        <p:txBody>
          <a:bodyPr/>
          <a:lstStyle/>
          <a:p>
            <a:r>
              <a:rPr lang="en-US" dirty="0"/>
              <a:t>Interesting stuff, but what does any of this have to do with rental growth?</a:t>
            </a:r>
          </a:p>
          <a:p>
            <a:r>
              <a:rPr lang="en-US" dirty="0"/>
              <a:t>Everything!</a:t>
            </a:r>
          </a:p>
          <a:p>
            <a:pPr lvl="1"/>
            <a:r>
              <a:rPr lang="en-US" dirty="0"/>
              <a:t>Market forecasts of rent are based on the entire market as a whole.</a:t>
            </a:r>
          </a:p>
          <a:p>
            <a:pPr lvl="1"/>
            <a:r>
              <a:rPr lang="en-US" dirty="0"/>
              <a:t>Younger properties’ </a:t>
            </a:r>
            <a:r>
              <a:rPr lang="en-US" b="1" dirty="0"/>
              <a:t>cash flow</a:t>
            </a:r>
            <a:r>
              <a:rPr lang="en-US" dirty="0"/>
              <a:t> depreciates faster compared to the market, whereas very old properties’ </a:t>
            </a:r>
            <a:r>
              <a:rPr lang="en-US" b="1" dirty="0"/>
              <a:t>cash flow</a:t>
            </a:r>
            <a:r>
              <a:rPr lang="en-US" dirty="0"/>
              <a:t> does not depreciate as much.</a:t>
            </a:r>
          </a:p>
          <a:p>
            <a:pPr lvl="1"/>
            <a:endParaRPr lang="en-US" dirty="0"/>
          </a:p>
          <a:p>
            <a:r>
              <a:rPr lang="en-US" dirty="0"/>
              <a:t>Thus, you need to make a micro adjustment to your forecast.</a:t>
            </a:r>
          </a:p>
          <a:p>
            <a:r>
              <a:rPr lang="en-US" dirty="0"/>
              <a:t>To get a sense of the depreciation, you can always do a </a:t>
            </a:r>
            <a:r>
              <a:rPr lang="en-US" b="1" dirty="0">
                <a:solidFill>
                  <a:schemeClr val="accent1"/>
                </a:solidFill>
              </a:rPr>
              <a:t>rent-comparable</a:t>
            </a:r>
            <a:r>
              <a:rPr lang="en-US" dirty="0"/>
              <a:t> analysis of properties that are 10 years older.</a:t>
            </a:r>
          </a:p>
        </p:txBody>
      </p:sp>
    </p:spTree>
    <p:extLst>
      <p:ext uri="{BB962C8B-B14F-4D97-AF65-F5344CB8AC3E}">
        <p14:creationId xmlns:p14="http://schemas.microsoft.com/office/powerpoint/2010/main" val="89070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 are we going to do during this class:</a:t>
            </a:r>
          </a:p>
          <a:p>
            <a:r>
              <a:rPr lang="en-US" sz="2000" dirty="0"/>
              <a:t>In the previous class we showed how to do forecasts using time series data of ret.</a:t>
            </a:r>
          </a:p>
          <a:p>
            <a:r>
              <a:rPr lang="en-US" sz="2000" dirty="0"/>
              <a:t>Today, we are going to talk more about a structural approach. We are going to forecast rent (the g) parameter, based on </a:t>
            </a:r>
            <a:r>
              <a:rPr lang="en-US" sz="2000" i="1" dirty="0"/>
              <a:t>other</a:t>
            </a:r>
            <a:r>
              <a:rPr lang="en-US" sz="2000" dirty="0"/>
              <a:t> variables that directly impact rent. This is also called the </a:t>
            </a:r>
            <a:r>
              <a:rPr lang="en-US" sz="2000" u="sng" dirty="0"/>
              <a:t>structural approach based on market analysis</a:t>
            </a:r>
            <a:r>
              <a:rPr lang="en-US" sz="2000" dirty="0"/>
              <a:t>.</a:t>
            </a:r>
          </a:p>
          <a:p>
            <a:r>
              <a:rPr lang="en-US" sz="2000" dirty="0"/>
              <a:t>We will directly model demand and supply for real estate in a short-run model.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4A801-4768-FBAB-4311-E8F9DE19B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73C1-FD27-C532-E075-443179F50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PGI and Vacancy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59819-510D-5AFC-68D3-113D25BD1E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59037"/>
            <a:ext cx="8229599" cy="5073156"/>
          </a:xfrm>
        </p:spPr>
        <p:txBody>
          <a:bodyPr>
            <a:normAutofit/>
          </a:bodyPr>
          <a:lstStyle/>
          <a:p>
            <a:r>
              <a:rPr lang="en-US" dirty="0"/>
              <a:t>Say our building has </a:t>
            </a:r>
            <a:r>
              <a:rPr lang="en-US" b="1" dirty="0"/>
              <a:t>three</a:t>
            </a:r>
            <a:r>
              <a:rPr lang="en-US" dirty="0"/>
              <a:t> spaces of </a:t>
            </a:r>
            <a:r>
              <a:rPr lang="en-US" b="1" dirty="0"/>
              <a:t>10,000</a:t>
            </a:r>
            <a:r>
              <a:rPr lang="en-US" dirty="0"/>
              <a:t> </a:t>
            </a:r>
            <a:r>
              <a:rPr lang="en-US" dirty="0" err="1"/>
              <a:t>sqft</a:t>
            </a:r>
            <a:r>
              <a:rPr lang="en-US" dirty="0"/>
              <a:t> each.</a:t>
            </a:r>
          </a:p>
          <a:p>
            <a:r>
              <a:rPr lang="en-US" dirty="0"/>
              <a:t>Rental growth is predicted to be 1% annually.</a:t>
            </a:r>
          </a:p>
          <a:p>
            <a:r>
              <a:rPr lang="en-US" dirty="0"/>
              <a:t>Market rent in year 1 is </a:t>
            </a:r>
            <a:r>
              <a:rPr lang="en-US" b="1" dirty="0"/>
              <a:t>$10 per square foot</a:t>
            </a:r>
            <a:r>
              <a:rPr lang="en-US" dirty="0"/>
              <a:t>.</a:t>
            </a:r>
          </a:p>
          <a:p>
            <a:r>
              <a:rPr lang="en-US" dirty="0"/>
              <a:t>Thus, in normal circumstances, the PGI is $300,000 in year 1.</a:t>
            </a:r>
          </a:p>
          <a:p>
            <a:r>
              <a:rPr lang="en-US" dirty="0"/>
              <a:t>However, say that space 1 has a rent of $10.50. Then, the PGI in year 1 is </a:t>
            </a:r>
            <a:r>
              <a:rPr lang="en-US" b="1" dirty="0"/>
              <a:t>$305,000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Vacancy at time of renewal is calculated by;</a:t>
            </a:r>
          </a:p>
          <a:p>
            <a:pPr marL="0" indent="0">
              <a:buNone/>
            </a:pPr>
            <a:endParaRPr lang="en-US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(1 - Probability of Renewal) x Market Rent x Expected Length of Vacancy if Nonrenewal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r>
              <a:rPr lang="en-US" dirty="0"/>
              <a:t>Typically, we multiply the market rent by 0.50 or 0.75.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236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2098B-DA7F-4C97-4B42-B24D8E7FA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PGI and Vacancy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2988D-FE4E-290C-D6D7-FFF40B9C40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0746D-09E1-631A-08B6-C1BD47D83A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EF9E04-246D-80D8-D770-D1BD9D68A8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17" y="2065088"/>
            <a:ext cx="8518965" cy="30653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21736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3B5EC-EAD7-E7C7-34F4-DA0F76C56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818FD-3FB5-97C5-FE0C-3F3BF932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PGI and Vacancy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F8DB9-0766-AC8C-737E-1CCB2C79FD3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3F7A1B-DEB3-5F34-FE3A-1B00E982D1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28438F-4432-5EC1-D4FC-1D6D70C819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17" y="2065088"/>
            <a:ext cx="8518965" cy="306537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8ED1207-7C65-7B1C-543C-DCCB06B60539}"/>
              </a:ext>
            </a:extLst>
          </p:cNvPr>
          <p:cNvSpPr/>
          <p:nvPr/>
        </p:nvSpPr>
        <p:spPr>
          <a:xfrm>
            <a:off x="184107" y="3086867"/>
            <a:ext cx="3933761" cy="239340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8E696B-51C3-CD52-DB5B-7CCFFD9A24E7}"/>
              </a:ext>
            </a:extLst>
          </p:cNvPr>
          <p:cNvSpPr txBox="1"/>
          <p:nvPr/>
        </p:nvSpPr>
        <p:spPr>
          <a:xfrm>
            <a:off x="712137" y="2717535"/>
            <a:ext cx="352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highlight>
                  <a:srgbClr val="FF0000"/>
                </a:highlight>
              </a:rPr>
              <a:t>Space 1: rented for “too much”</a:t>
            </a:r>
          </a:p>
        </p:txBody>
      </p:sp>
    </p:spTree>
    <p:extLst>
      <p:ext uri="{BB962C8B-B14F-4D97-AF65-F5344CB8AC3E}">
        <p14:creationId xmlns:p14="http://schemas.microsoft.com/office/powerpoint/2010/main" val="21033824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8CF42-A1AE-14DC-1F98-3E41554F1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75DC0-17E0-4584-CDE9-3285FD282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PGI and Vacancy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06EBB-6DF8-D268-B2CB-0F81A5BA32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BE7CA-C689-981B-0A7C-D469D1D556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825C84-6AA4-BDB4-906A-ED01FD7373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17" y="2065088"/>
            <a:ext cx="8518965" cy="306537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1352168-3861-FF5D-1446-556694618CF4}"/>
              </a:ext>
            </a:extLst>
          </p:cNvPr>
          <p:cNvSpPr/>
          <p:nvPr/>
        </p:nvSpPr>
        <p:spPr>
          <a:xfrm>
            <a:off x="4081046" y="2503860"/>
            <a:ext cx="736431" cy="830014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9D15F9-1059-DD88-DBE8-1AB111FD160B}"/>
              </a:ext>
            </a:extLst>
          </p:cNvPr>
          <p:cNvSpPr txBox="1"/>
          <p:nvPr/>
        </p:nvSpPr>
        <p:spPr>
          <a:xfrm>
            <a:off x="3138775" y="5117484"/>
            <a:ext cx="352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highlight>
                  <a:srgbClr val="FF0000"/>
                </a:highlight>
              </a:rPr>
              <a:t>Space 1: End Year 3 lease ends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95F572-0545-3B43-5504-7B2F526F0C83}"/>
              </a:ext>
            </a:extLst>
          </p:cNvPr>
          <p:cNvSpPr/>
          <p:nvPr/>
        </p:nvSpPr>
        <p:spPr>
          <a:xfrm>
            <a:off x="4081046" y="4074910"/>
            <a:ext cx="736431" cy="248022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1FC6B4-5FF4-E0AC-39DB-EC13EC1D42A0}"/>
              </a:ext>
            </a:extLst>
          </p:cNvPr>
          <p:cNvSpPr txBox="1"/>
          <p:nvPr/>
        </p:nvSpPr>
        <p:spPr>
          <a:xfrm>
            <a:off x="3151048" y="5479559"/>
            <a:ext cx="352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highlight>
                  <a:srgbClr val="FF0000"/>
                </a:highlight>
              </a:rPr>
              <a:t>Lease reverts back to market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49EF5F-7582-C0D3-5C99-A756EF9B9E96}"/>
              </a:ext>
            </a:extLst>
          </p:cNvPr>
          <p:cNvSpPr txBox="1"/>
          <p:nvPr/>
        </p:nvSpPr>
        <p:spPr>
          <a:xfrm>
            <a:off x="3151048" y="5864228"/>
            <a:ext cx="5684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highlight>
                  <a:srgbClr val="FF0000"/>
                </a:highlight>
              </a:rPr>
              <a:t>However, we might lose 50% of the income in that year,</a:t>
            </a:r>
          </a:p>
          <a:p>
            <a:r>
              <a:rPr lang="en-US" b="1" dirty="0">
                <a:solidFill>
                  <a:schemeClr val="bg1"/>
                </a:solidFill>
                <a:highlight>
                  <a:srgbClr val="FF0000"/>
                </a:highlight>
              </a:rPr>
              <a:t>due to vacancy</a:t>
            </a:r>
          </a:p>
        </p:txBody>
      </p:sp>
    </p:spTree>
    <p:extLst>
      <p:ext uri="{BB962C8B-B14F-4D97-AF65-F5344CB8AC3E}">
        <p14:creationId xmlns:p14="http://schemas.microsoft.com/office/powerpoint/2010/main" val="18141960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8CF42-A1AE-14DC-1F98-3E41554F1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75DC0-17E0-4584-CDE9-3285FD282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PGI and Vacancy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06EBB-6DF8-D268-B2CB-0F81A5BA32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BE7CA-C689-981B-0A7C-D469D1D556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825C84-6AA4-BDB4-906A-ED01FD7373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17" y="2065088"/>
            <a:ext cx="8518965" cy="306537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1352168-3861-FF5D-1446-556694618CF4}"/>
              </a:ext>
            </a:extLst>
          </p:cNvPr>
          <p:cNvSpPr/>
          <p:nvPr/>
        </p:nvSpPr>
        <p:spPr>
          <a:xfrm>
            <a:off x="4716683" y="3103684"/>
            <a:ext cx="3381032" cy="213763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9D15F9-1059-DD88-DBE8-1AB111FD160B}"/>
              </a:ext>
            </a:extLst>
          </p:cNvPr>
          <p:cNvSpPr txBox="1"/>
          <p:nvPr/>
        </p:nvSpPr>
        <p:spPr>
          <a:xfrm>
            <a:off x="3138775" y="5117484"/>
            <a:ext cx="5486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highlight>
                  <a:srgbClr val="FF0000"/>
                </a:highlight>
              </a:rPr>
              <a:t>Space 1: We expect it to be rented out for another 5 years, at market rent (year 4)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95F572-0545-3B43-5504-7B2F526F0C83}"/>
              </a:ext>
            </a:extLst>
          </p:cNvPr>
          <p:cNvSpPr/>
          <p:nvPr/>
        </p:nvSpPr>
        <p:spPr>
          <a:xfrm>
            <a:off x="4932485" y="4074910"/>
            <a:ext cx="3165230" cy="248022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0423905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CCFAF-A787-4F57-13A7-B528445DC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7C086-35BC-13B7-D6DF-6F40446A5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PGI and Vacancy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35635-90DE-F19B-A199-3739861E1C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5BA1ED-4F8F-1C2E-793E-A4FDB96BBE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D58BDB-E0A9-AECC-3420-396F288F9E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17" y="2065088"/>
            <a:ext cx="8518965" cy="306537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D1AFCF9-1F84-06C7-25AD-984652C6679D}"/>
              </a:ext>
            </a:extLst>
          </p:cNvPr>
          <p:cNvSpPr/>
          <p:nvPr/>
        </p:nvSpPr>
        <p:spPr>
          <a:xfrm>
            <a:off x="184107" y="3309330"/>
            <a:ext cx="5253198" cy="239340"/>
          </a:xfrm>
          <a:prstGeom prst="rect">
            <a:avLst/>
          </a:prstGeom>
          <a:noFill/>
          <a:ln w="28575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7E3B88-4715-C419-2E52-83BDB3E3E1A4}"/>
              </a:ext>
            </a:extLst>
          </p:cNvPr>
          <p:cNvSpPr txBox="1"/>
          <p:nvPr/>
        </p:nvSpPr>
        <p:spPr>
          <a:xfrm>
            <a:off x="457200" y="2939998"/>
            <a:ext cx="352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highlight>
                  <a:srgbClr val="008000"/>
                </a:highlight>
              </a:rPr>
              <a:t>Space 2: rented for market rent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1FCD29-3C78-E772-3DCF-838546120CD3}"/>
              </a:ext>
            </a:extLst>
          </p:cNvPr>
          <p:cNvSpPr txBox="1"/>
          <p:nvPr/>
        </p:nvSpPr>
        <p:spPr>
          <a:xfrm>
            <a:off x="457200" y="3533346"/>
            <a:ext cx="4122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highlight>
                  <a:srgbClr val="008000"/>
                </a:highlight>
              </a:rPr>
              <a:t>Space 2: runs through end of year 5</a:t>
            </a:r>
          </a:p>
        </p:txBody>
      </p:sp>
    </p:spTree>
    <p:extLst>
      <p:ext uri="{BB962C8B-B14F-4D97-AF65-F5344CB8AC3E}">
        <p14:creationId xmlns:p14="http://schemas.microsoft.com/office/powerpoint/2010/main" val="16847294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9ED60-BAC2-CAF9-4457-720162EA7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2F981-3DB2-45A1-672F-DC9A6FDA2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PGI and Vacancy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59FEF-C7A6-A581-6B24-4ED0B87BAE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B07D54-5D64-B26D-5399-27E3C2AE38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4CB48B-E791-9CD0-9646-54C070A91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17" y="2065088"/>
            <a:ext cx="8518965" cy="306537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FAE28FC-7668-38B8-2CA8-1716FABBEC6E}"/>
              </a:ext>
            </a:extLst>
          </p:cNvPr>
          <p:cNvSpPr/>
          <p:nvPr/>
        </p:nvSpPr>
        <p:spPr>
          <a:xfrm>
            <a:off x="141149" y="4493754"/>
            <a:ext cx="2767748" cy="23934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0EF273-58B6-431F-43EB-0C9B7F94BC1F}"/>
              </a:ext>
            </a:extLst>
          </p:cNvPr>
          <p:cNvSpPr txBox="1"/>
          <p:nvPr/>
        </p:nvSpPr>
        <p:spPr>
          <a:xfrm>
            <a:off x="65437" y="4075378"/>
            <a:ext cx="453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highlight>
                  <a:srgbClr val="100E2F"/>
                </a:highlight>
              </a:rPr>
              <a:t>Space 3 is expected to be vacant in year 1</a:t>
            </a:r>
          </a:p>
        </p:txBody>
      </p:sp>
    </p:spTree>
    <p:extLst>
      <p:ext uri="{BB962C8B-B14F-4D97-AF65-F5344CB8AC3E}">
        <p14:creationId xmlns:p14="http://schemas.microsoft.com/office/powerpoint/2010/main" val="337894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9ED60-BAC2-CAF9-4457-720162EA7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2F981-3DB2-45A1-672F-DC9A6FDA2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PGI and Vacancy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59FEF-C7A6-A581-6B24-4ED0B87BAE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B07D54-5D64-B26D-5399-27E3C2AE38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4CB48B-E791-9CD0-9646-54C070A91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17" y="2065088"/>
            <a:ext cx="8518965" cy="306537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FAE28FC-7668-38B8-2CA8-1716FABBEC6E}"/>
              </a:ext>
            </a:extLst>
          </p:cNvPr>
          <p:cNvSpPr/>
          <p:nvPr/>
        </p:nvSpPr>
        <p:spPr>
          <a:xfrm>
            <a:off x="2908897" y="4493754"/>
            <a:ext cx="4028234" cy="23934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0EF273-58B6-431F-43EB-0C9B7F94BC1F}"/>
              </a:ext>
            </a:extLst>
          </p:cNvPr>
          <p:cNvSpPr txBox="1"/>
          <p:nvPr/>
        </p:nvSpPr>
        <p:spPr>
          <a:xfrm>
            <a:off x="65437" y="4075378"/>
            <a:ext cx="453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highlight>
                  <a:srgbClr val="100E2F"/>
                </a:highlight>
              </a:rPr>
              <a:t>Space 3 is subsequently leased for 5 years</a:t>
            </a:r>
          </a:p>
        </p:txBody>
      </p:sp>
    </p:spTree>
    <p:extLst>
      <p:ext uri="{BB962C8B-B14F-4D97-AF65-F5344CB8AC3E}">
        <p14:creationId xmlns:p14="http://schemas.microsoft.com/office/powerpoint/2010/main" val="6437097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9ED60-BAC2-CAF9-4457-720162EA7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2F981-3DB2-45A1-672F-DC9A6FDA2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PGI and Vacancy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59FEF-C7A6-A581-6B24-4ED0B87BAE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59037"/>
            <a:ext cx="8440615" cy="452543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EGI = PGI – vacancy allowance</a:t>
            </a:r>
          </a:p>
          <a:p>
            <a:r>
              <a:rPr lang="en-US"/>
              <a:t>Typically, </a:t>
            </a:r>
            <a:r>
              <a:rPr lang="en-US" dirty="0"/>
              <a:t>ARGUS® will do this for you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4CB48B-E791-9CD0-9646-54C070A91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17" y="2065088"/>
            <a:ext cx="8518965" cy="30653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008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DAC63-8A54-E15F-F7A6-1F1C7B5CC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Simple Structural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21688-8B5E-4DD9-E575-AE3CD69D18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A506A3-47C5-2C2A-EAAB-6911AB64FE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178C29-B6C4-F5C3-E2A1-E0248A35DF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027" y="1659037"/>
            <a:ext cx="3722978" cy="4803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229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4309E-84F3-266A-EBC1-105DA5655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A94CD-28A8-578C-6FC4-87A1B136D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Simple Structural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454E6-AEE5-F400-D519-4551EAAEDA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F82867-F53E-F531-A8A0-DF83F259418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1BB979-7368-34AC-0038-F0B715FAB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027" y="1659037"/>
            <a:ext cx="3722978" cy="480313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F7A50C-30D4-4A63-BA41-5EC2406EEF69}"/>
              </a:ext>
            </a:extLst>
          </p:cNvPr>
          <p:cNvSpPr/>
          <p:nvPr/>
        </p:nvSpPr>
        <p:spPr>
          <a:xfrm>
            <a:off x="2342317" y="1914717"/>
            <a:ext cx="4455469" cy="10800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884770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0BFF7-EF5C-6734-6410-C8C732746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0F490-B919-56E7-7BF0-1C59AF557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Simple Structural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C8ED4-110B-99FB-4C8D-FEC6574C1C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1EBF8D-4FAF-C6B4-2DDC-2F03104AA9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table with text on it&#10;&#10;Description automatically generated">
            <a:extLst>
              <a:ext uri="{FF2B5EF4-FFF2-40B4-BE49-F238E27FC236}">
                <a16:creationId xmlns:a16="http://schemas.microsoft.com/office/drawing/2014/main" id="{7988AEC5-AB2D-9E3F-3B7C-8516FCDAC3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331" y="1804228"/>
            <a:ext cx="4735909" cy="447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687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FAF3D-1ACC-6BB3-3102-F5D8417F4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BA6D3-8920-0E8A-9148-8781FBE8D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Simple Structural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896B2-77E5-8BED-6871-211975DCF3D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2C3BFC-0575-EED0-4D76-FC92E7B811C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930F1F-5D1C-88FF-735F-96943898C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027" y="1659037"/>
            <a:ext cx="3722978" cy="480313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AC40201-9DC3-78DC-44B2-603AC000C346}"/>
              </a:ext>
            </a:extLst>
          </p:cNvPr>
          <p:cNvSpPr/>
          <p:nvPr/>
        </p:nvSpPr>
        <p:spPr>
          <a:xfrm>
            <a:off x="2476500" y="2980506"/>
            <a:ext cx="4455469" cy="13091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590587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F574B-EFEC-46FE-9621-6AC0FB046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Simple Structural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D4A3B-38DF-4A5C-A4B4-5894D6A126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Next, we relate the underlying demand sources to the amount of real estate space usage demand.</a:t>
            </a:r>
          </a:p>
          <a:p>
            <a:r>
              <a:rPr lang="en-US" dirty="0"/>
              <a:t>This can be easy;</a:t>
            </a:r>
          </a:p>
          <a:p>
            <a:pPr lvl="1"/>
            <a:r>
              <a:rPr lang="en-US" dirty="0"/>
              <a:t>The number of households, should roughly equal the amount of housing units.</a:t>
            </a:r>
          </a:p>
          <a:p>
            <a:r>
              <a:rPr lang="en-US" dirty="0"/>
              <a:t>Or hard;</a:t>
            </a:r>
          </a:p>
          <a:p>
            <a:pPr lvl="1"/>
            <a:r>
              <a:rPr lang="en-US" dirty="0"/>
              <a:t>How much square feet does an employee for a given occupation need?</a:t>
            </a:r>
          </a:p>
          <a:p>
            <a:pPr lvl="1"/>
            <a:r>
              <a:rPr lang="en-US" dirty="0"/>
              <a:t>What </a:t>
            </a:r>
            <a:r>
              <a:rPr lang="en-US" i="1" dirty="0"/>
              <a:t>type of retail</a:t>
            </a:r>
            <a:r>
              <a:rPr lang="en-US" dirty="0"/>
              <a:t> would fit for </a:t>
            </a:r>
            <a:r>
              <a:rPr lang="en-US" i="1" dirty="0"/>
              <a:t>what income levels</a:t>
            </a:r>
            <a:r>
              <a:rPr lang="en-US" dirty="0"/>
              <a:t>? And how much retail per person would you need?</a:t>
            </a:r>
          </a:p>
        </p:txBody>
      </p:sp>
    </p:spTree>
    <p:extLst>
      <p:ext uri="{BB962C8B-B14F-4D97-AF65-F5344CB8AC3E}">
        <p14:creationId xmlns:p14="http://schemas.microsoft.com/office/powerpoint/2010/main" val="2177445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B2FD8-6845-FBC7-7DAC-8E09DC679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DCE38-8FC3-E92E-FA3D-B1252ACE2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Simple Structural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0E44F-87FC-C253-19F8-CFD49781E7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9332E-B011-E31C-6B10-BF9080193DE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C8D2A8-F0F7-336E-ACD1-A2EEFC613A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027" y="1659037"/>
            <a:ext cx="3722978" cy="480313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CF99371-40DC-5184-266B-872C6B2B5E95}"/>
              </a:ext>
            </a:extLst>
          </p:cNvPr>
          <p:cNvSpPr/>
          <p:nvPr/>
        </p:nvSpPr>
        <p:spPr>
          <a:xfrm>
            <a:off x="2344265" y="4289701"/>
            <a:ext cx="4455469" cy="143603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178444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F574B-EFEC-46FE-9621-6AC0FB046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Simple Structural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D4A3B-38DF-4A5C-A4B4-5894D6A126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Next, we forecast future demand and supply of space in our market.</a:t>
            </a:r>
          </a:p>
          <a:p>
            <a:pPr lvl="1"/>
            <a:r>
              <a:rPr lang="en-US" u="sng" dirty="0"/>
              <a:t>Demand side</a:t>
            </a:r>
            <a:r>
              <a:rPr lang="en-US" dirty="0"/>
              <a:t>. Make projections by extrapolating previous trends on the relevant demand drivers. This will tell you how much  more (or less of course) square feet / units will be needed at any given point in time in the future.</a:t>
            </a:r>
          </a:p>
          <a:p>
            <a:pPr lvl="1"/>
            <a:r>
              <a:rPr lang="en-US" u="sng" dirty="0"/>
              <a:t>Supply side</a:t>
            </a:r>
            <a:r>
              <a:rPr lang="en-US" dirty="0"/>
              <a:t>. Construction permits are typically publicly available. However, note that not all projects are finished, and that redevelopment can also be important. This will give us the amount of square feet / units that will be added in the future.</a:t>
            </a:r>
          </a:p>
          <a:p>
            <a:pPr lvl="1"/>
            <a:endParaRPr lang="en-US" dirty="0"/>
          </a:p>
          <a:p>
            <a:r>
              <a:rPr lang="en-US" dirty="0"/>
              <a:t>Note that it is now relatively straightforward to subtract the two, to find the future shortage (or not) of supply.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746202"/>
      </p:ext>
    </p:extLst>
  </p:cSld>
  <p:clrMapOvr>
    <a:masterClrMapping/>
  </p:clrMapOvr>
</p:sld>
</file>

<file path=ppt/theme/theme1.xml><?xml version="1.0" encoding="utf-8"?>
<a:theme xmlns:a="http://schemas.openxmlformats.org/drawingml/2006/main" name="blue-oakleaf-standard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  <a:effectLst/>
      </a:spPr>
      <a:bodyPr rtlCol="0" anchor="ctr"/>
      <a:lstStyle>
        <a:defPPr algn="l">
          <a:defRPr sz="1600" b="1"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microsoft.com/sharepoint/v3/field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1068</Words>
  <Application>Microsoft Office PowerPoint</Application>
  <PresentationFormat>On-screen Show (4:3)</PresentationFormat>
  <Paragraphs>124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Times New Roman</vt:lpstr>
      <vt:lpstr>blue-oakleaf-standard-template</vt:lpstr>
      <vt:lpstr>1_Custom Design</vt:lpstr>
      <vt:lpstr>Custom Design</vt:lpstr>
      <vt:lpstr>PowerPoint Presentation</vt:lpstr>
      <vt:lpstr>1 Introduction</vt:lpstr>
      <vt:lpstr>2 Simple Structural Approach</vt:lpstr>
      <vt:lpstr>2 Simple Structural Approach</vt:lpstr>
      <vt:lpstr>2 Simple Structural Approach</vt:lpstr>
      <vt:lpstr>2 Simple Structural Approach</vt:lpstr>
      <vt:lpstr>2 Simple Structural Analysis</vt:lpstr>
      <vt:lpstr>2 Simple Structural Approach</vt:lpstr>
      <vt:lpstr>2 Simple Structural Analysis</vt:lpstr>
      <vt:lpstr>2 Simple Structural Analysis</vt:lpstr>
      <vt:lpstr>2 Simple Structural Analysis</vt:lpstr>
      <vt:lpstr>2 Simple Structural Analysis</vt:lpstr>
      <vt:lpstr>4 Regression based VAR</vt:lpstr>
      <vt:lpstr>4 Regression based VAR</vt:lpstr>
      <vt:lpstr>4 Regression based VAR</vt:lpstr>
      <vt:lpstr>5 Depreciation of Cash Flows</vt:lpstr>
      <vt:lpstr>5 Depreciation of Cash Flows</vt:lpstr>
      <vt:lpstr>5 Depreciation of Cash Flows</vt:lpstr>
      <vt:lpstr>5 Depreciation of Cash Flows</vt:lpstr>
      <vt:lpstr>6 PGI and Vacancy</vt:lpstr>
      <vt:lpstr>6 PGI and Vacancy</vt:lpstr>
      <vt:lpstr>6 PGI and Vacancy</vt:lpstr>
      <vt:lpstr>6 PGI and Vacancy</vt:lpstr>
      <vt:lpstr>6 PGI and Vacancy</vt:lpstr>
      <vt:lpstr>6 PGI and Vacancy</vt:lpstr>
      <vt:lpstr>6 PGI and Vacancy</vt:lpstr>
      <vt:lpstr>6 PGI and Vacancy</vt:lpstr>
      <vt:lpstr>6 PGI and Vacancy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Van De Minne</dc:creator>
  <cp:lastModifiedBy>Norman Miller</cp:lastModifiedBy>
  <cp:revision>35</cp:revision>
  <dcterms:created xsi:type="dcterms:W3CDTF">2020-01-14T18:20:05Z</dcterms:created>
  <dcterms:modified xsi:type="dcterms:W3CDTF">2025-06-09T15:44:50Z</dcterms:modified>
</cp:coreProperties>
</file>