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79" r:id="rId5"/>
    <p:sldMasterId id="2147493467" r:id="rId6"/>
  </p:sldMasterIdLst>
  <p:notesMasterIdLst>
    <p:notesMasterId r:id="rId52"/>
  </p:notesMasterIdLst>
  <p:handoutMasterIdLst>
    <p:handoutMasterId r:id="rId53"/>
  </p:handoutMasterIdLst>
  <p:sldIdLst>
    <p:sldId id="259" r:id="rId7"/>
    <p:sldId id="260" r:id="rId8"/>
    <p:sldId id="263" r:id="rId9"/>
    <p:sldId id="282" r:id="rId10"/>
    <p:sldId id="264" r:id="rId11"/>
    <p:sldId id="265" r:id="rId12"/>
    <p:sldId id="261" r:id="rId13"/>
    <p:sldId id="283" r:id="rId14"/>
    <p:sldId id="266" r:id="rId15"/>
    <p:sldId id="267" r:id="rId16"/>
    <p:sldId id="318" r:id="rId17"/>
    <p:sldId id="315" r:id="rId18"/>
    <p:sldId id="314" r:id="rId19"/>
    <p:sldId id="317" r:id="rId20"/>
    <p:sldId id="316" r:id="rId21"/>
    <p:sldId id="313" r:id="rId22"/>
    <p:sldId id="312" r:id="rId23"/>
    <p:sldId id="290" r:id="rId24"/>
    <p:sldId id="292" r:id="rId25"/>
    <p:sldId id="293" r:id="rId26"/>
    <p:sldId id="311" r:id="rId27"/>
    <p:sldId id="270" r:id="rId28"/>
    <p:sldId id="299" r:id="rId29"/>
    <p:sldId id="271" r:id="rId30"/>
    <p:sldId id="272" r:id="rId31"/>
    <p:sldId id="273" r:id="rId32"/>
    <p:sldId id="274" r:id="rId33"/>
    <p:sldId id="275" r:id="rId34"/>
    <p:sldId id="276" r:id="rId35"/>
    <p:sldId id="319" r:id="rId36"/>
    <p:sldId id="300" r:id="rId37"/>
    <p:sldId id="301" r:id="rId38"/>
    <p:sldId id="302" r:id="rId39"/>
    <p:sldId id="303" r:id="rId40"/>
    <p:sldId id="304" r:id="rId41"/>
    <p:sldId id="305" r:id="rId42"/>
    <p:sldId id="287" r:id="rId43"/>
    <p:sldId id="306" r:id="rId44"/>
    <p:sldId id="307" r:id="rId45"/>
    <p:sldId id="308" r:id="rId46"/>
    <p:sldId id="309" r:id="rId47"/>
    <p:sldId id="310" r:id="rId48"/>
    <p:sldId id="294" r:id="rId49"/>
    <p:sldId id="295" r:id="rId50"/>
    <p:sldId id="296"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938"/>
    <a:srgbClr val="002868"/>
    <a:srgbClr val="100E42"/>
    <a:srgbClr val="100E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94660"/>
  </p:normalViewPr>
  <p:slideViewPr>
    <p:cSldViewPr snapToGrid="0" snapToObjects="1">
      <p:cViewPr varScale="1">
        <p:scale>
          <a:sx n="78" d="100"/>
          <a:sy n="78" d="100"/>
        </p:scale>
        <p:origin x="1277" y="62"/>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vandeminne\Dropbox%20(MIT)\Book4eShared\1stDraftsOf4eNewTOCchapters\Part1initialDrafts\Figures\Chapter%201\Exhibit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vandeminne\Dropbox%20(MIT)\Book4eShared\1stDraftsOf4eNewTOCchapters\Part1initialDrafts\Figures\Chapter%201\Exhibit1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vandeminne\Dropbox%20(MIT)\Book4eShared\1stDraftsOf4eNewTOCchapters\Figures\Chapter%201\Exhibit1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uconn-my.sharepoint.com/personal/avdminne_uconn_edu/Documents/UConn%20-%20Teaching/2019-2020/INV%203332/Tables_Figures/TablesFigure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Sheet4!$B$21</c:f>
              <c:strCache>
                <c:ptCount val="1"/>
                <c:pt idx="0">
                  <c:v>Non institutional</c:v>
                </c:pt>
              </c:strCache>
            </c:strRef>
          </c:tx>
          <c:spPr>
            <a:solidFill>
              <a:schemeClr val="accent1"/>
            </a:solidFill>
            <a:ln>
              <a:noFill/>
            </a:ln>
            <a:effectLst/>
          </c:spPr>
          <c:invertIfNegative val="0"/>
          <c:cat>
            <c:numRef>
              <c:f>Sheet4!$A$22:$A$28</c:f>
              <c:numCache>
                <c:formatCode>General</c:formatCode>
                <c:ptCount val="7"/>
                <c:pt idx="0">
                  <c:v>2021</c:v>
                </c:pt>
                <c:pt idx="1">
                  <c:v>2020</c:v>
                </c:pt>
                <c:pt idx="2">
                  <c:v>2019</c:v>
                </c:pt>
                <c:pt idx="3">
                  <c:v>2018</c:v>
                </c:pt>
                <c:pt idx="4">
                  <c:v>2017</c:v>
                </c:pt>
                <c:pt idx="5">
                  <c:v>2016</c:v>
                </c:pt>
                <c:pt idx="6">
                  <c:v>2015</c:v>
                </c:pt>
              </c:numCache>
            </c:numRef>
          </c:cat>
          <c:val>
            <c:numRef>
              <c:f>Sheet4!$B$22:$B$28</c:f>
              <c:numCache>
                <c:formatCode>0%</c:formatCode>
                <c:ptCount val="7"/>
                <c:pt idx="0">
                  <c:v>0.57287573534127734</c:v>
                </c:pt>
                <c:pt idx="1">
                  <c:v>0.53958766783313394</c:v>
                </c:pt>
                <c:pt idx="2">
                  <c:v>0.51836080190951606</c:v>
                </c:pt>
                <c:pt idx="3">
                  <c:v>0.5313634169482977</c:v>
                </c:pt>
                <c:pt idx="4">
                  <c:v>0.5100703151510475</c:v>
                </c:pt>
                <c:pt idx="5">
                  <c:v>0.47578314155518903</c:v>
                </c:pt>
                <c:pt idx="6">
                  <c:v>0.42811755168199045</c:v>
                </c:pt>
              </c:numCache>
            </c:numRef>
          </c:val>
          <c:extLst>
            <c:ext xmlns:c16="http://schemas.microsoft.com/office/drawing/2014/chart" uri="{C3380CC4-5D6E-409C-BE32-E72D297353CC}">
              <c16:uniqueId val="{00000000-697F-4BE9-8457-7AFC0A517A41}"/>
            </c:ext>
          </c:extLst>
        </c:ser>
        <c:ser>
          <c:idx val="1"/>
          <c:order val="1"/>
          <c:tx>
            <c:strRef>
              <c:f>Sheet4!$C$21</c:f>
              <c:strCache>
                <c:ptCount val="1"/>
                <c:pt idx="0">
                  <c:v>Equity Fund</c:v>
                </c:pt>
              </c:strCache>
            </c:strRef>
          </c:tx>
          <c:spPr>
            <a:solidFill>
              <a:schemeClr val="accent2"/>
            </a:solidFill>
            <a:ln>
              <a:noFill/>
            </a:ln>
            <a:effectLst/>
          </c:spPr>
          <c:invertIfNegative val="0"/>
          <c:cat>
            <c:numRef>
              <c:f>Sheet4!$A$22:$A$28</c:f>
              <c:numCache>
                <c:formatCode>General</c:formatCode>
                <c:ptCount val="7"/>
                <c:pt idx="0">
                  <c:v>2021</c:v>
                </c:pt>
                <c:pt idx="1">
                  <c:v>2020</c:v>
                </c:pt>
                <c:pt idx="2">
                  <c:v>2019</c:v>
                </c:pt>
                <c:pt idx="3">
                  <c:v>2018</c:v>
                </c:pt>
                <c:pt idx="4">
                  <c:v>2017</c:v>
                </c:pt>
                <c:pt idx="5">
                  <c:v>2016</c:v>
                </c:pt>
                <c:pt idx="6">
                  <c:v>2015</c:v>
                </c:pt>
              </c:numCache>
            </c:numRef>
          </c:cat>
          <c:val>
            <c:numRef>
              <c:f>Sheet4!$C$22:$C$28</c:f>
              <c:numCache>
                <c:formatCode>0%</c:formatCode>
                <c:ptCount val="7"/>
                <c:pt idx="0">
                  <c:v>0.12158938152620805</c:v>
                </c:pt>
                <c:pt idx="1">
                  <c:v>0.10448877738090105</c:v>
                </c:pt>
                <c:pt idx="2">
                  <c:v>0.13628461059947283</c:v>
                </c:pt>
                <c:pt idx="3">
                  <c:v>0.11103082861735449</c:v>
                </c:pt>
                <c:pt idx="4">
                  <c:v>0.12134610184427803</c:v>
                </c:pt>
                <c:pt idx="5">
                  <c:v>0.12754406434386906</c:v>
                </c:pt>
                <c:pt idx="6">
                  <c:v>0.13287982211394239</c:v>
                </c:pt>
              </c:numCache>
            </c:numRef>
          </c:val>
          <c:extLst>
            <c:ext xmlns:c16="http://schemas.microsoft.com/office/drawing/2014/chart" uri="{C3380CC4-5D6E-409C-BE32-E72D297353CC}">
              <c16:uniqueId val="{00000001-697F-4BE9-8457-7AFC0A517A41}"/>
            </c:ext>
          </c:extLst>
        </c:ser>
        <c:ser>
          <c:idx val="2"/>
          <c:order val="2"/>
          <c:tx>
            <c:strRef>
              <c:f>Sheet4!$D$21</c:f>
              <c:strCache>
                <c:ptCount val="1"/>
                <c:pt idx="0">
                  <c:v>Investment Manager</c:v>
                </c:pt>
              </c:strCache>
            </c:strRef>
          </c:tx>
          <c:spPr>
            <a:solidFill>
              <a:schemeClr val="accent3"/>
            </a:solidFill>
            <a:ln>
              <a:noFill/>
            </a:ln>
            <a:effectLst/>
          </c:spPr>
          <c:invertIfNegative val="0"/>
          <c:cat>
            <c:numRef>
              <c:f>Sheet4!$A$22:$A$28</c:f>
              <c:numCache>
                <c:formatCode>General</c:formatCode>
                <c:ptCount val="7"/>
                <c:pt idx="0">
                  <c:v>2021</c:v>
                </c:pt>
                <c:pt idx="1">
                  <c:v>2020</c:v>
                </c:pt>
                <c:pt idx="2">
                  <c:v>2019</c:v>
                </c:pt>
                <c:pt idx="3">
                  <c:v>2018</c:v>
                </c:pt>
                <c:pt idx="4">
                  <c:v>2017</c:v>
                </c:pt>
                <c:pt idx="5">
                  <c:v>2016</c:v>
                </c:pt>
                <c:pt idx="6">
                  <c:v>2015</c:v>
                </c:pt>
              </c:numCache>
            </c:numRef>
          </c:cat>
          <c:val>
            <c:numRef>
              <c:f>Sheet4!$D$22:$D$28</c:f>
              <c:numCache>
                <c:formatCode>0%</c:formatCode>
                <c:ptCount val="7"/>
                <c:pt idx="0">
                  <c:v>0.12638455363696707</c:v>
                </c:pt>
                <c:pt idx="1">
                  <c:v>0.12526687048935789</c:v>
                </c:pt>
                <c:pt idx="2">
                  <c:v>0.103716862112538</c:v>
                </c:pt>
                <c:pt idx="3">
                  <c:v>0.12363569838609759</c:v>
                </c:pt>
                <c:pt idx="4">
                  <c:v>0.11023971311037967</c:v>
                </c:pt>
                <c:pt idx="5">
                  <c:v>0.12571920730787869</c:v>
                </c:pt>
                <c:pt idx="6">
                  <c:v>9.7306801894856285E-2</c:v>
                </c:pt>
              </c:numCache>
            </c:numRef>
          </c:val>
          <c:extLst>
            <c:ext xmlns:c16="http://schemas.microsoft.com/office/drawing/2014/chart" uri="{C3380CC4-5D6E-409C-BE32-E72D297353CC}">
              <c16:uniqueId val="{00000002-697F-4BE9-8457-7AFC0A517A41}"/>
            </c:ext>
          </c:extLst>
        </c:ser>
        <c:ser>
          <c:idx val="3"/>
          <c:order val="3"/>
          <c:tx>
            <c:strRef>
              <c:f>Sheet4!$E$21</c:f>
              <c:strCache>
                <c:ptCount val="1"/>
                <c:pt idx="0">
                  <c:v>Sovereign Wealth Fund</c:v>
                </c:pt>
              </c:strCache>
            </c:strRef>
          </c:tx>
          <c:spPr>
            <a:solidFill>
              <a:schemeClr val="accent4"/>
            </a:solidFill>
            <a:ln>
              <a:noFill/>
            </a:ln>
            <a:effectLst/>
          </c:spPr>
          <c:invertIfNegative val="0"/>
          <c:cat>
            <c:numRef>
              <c:f>Sheet4!$A$22:$A$28</c:f>
              <c:numCache>
                <c:formatCode>General</c:formatCode>
                <c:ptCount val="7"/>
                <c:pt idx="0">
                  <c:v>2021</c:v>
                </c:pt>
                <c:pt idx="1">
                  <c:v>2020</c:v>
                </c:pt>
                <c:pt idx="2">
                  <c:v>2019</c:v>
                </c:pt>
                <c:pt idx="3">
                  <c:v>2018</c:v>
                </c:pt>
                <c:pt idx="4">
                  <c:v>2017</c:v>
                </c:pt>
                <c:pt idx="5">
                  <c:v>2016</c:v>
                </c:pt>
                <c:pt idx="6">
                  <c:v>2015</c:v>
                </c:pt>
              </c:numCache>
            </c:numRef>
          </c:cat>
          <c:val>
            <c:numRef>
              <c:f>Sheet4!$E$22:$E$28</c:f>
              <c:numCache>
                <c:formatCode>0%</c:formatCode>
                <c:ptCount val="7"/>
                <c:pt idx="0">
                  <c:v>4.8478236667372143E-3</c:v>
                </c:pt>
                <c:pt idx="1">
                  <c:v>6.4027642638762507E-3</c:v>
                </c:pt>
                <c:pt idx="2">
                  <c:v>6.7970853294032447E-3</c:v>
                </c:pt>
                <c:pt idx="3">
                  <c:v>4.7642909167802906E-3</c:v>
                </c:pt>
                <c:pt idx="4">
                  <c:v>6.7266241817127452E-3</c:v>
                </c:pt>
                <c:pt idx="5">
                  <c:v>1.6262098274467663E-2</c:v>
                </c:pt>
                <c:pt idx="6">
                  <c:v>3.8894095394496155E-2</c:v>
                </c:pt>
              </c:numCache>
            </c:numRef>
          </c:val>
          <c:extLst>
            <c:ext xmlns:c16="http://schemas.microsoft.com/office/drawing/2014/chart" uri="{C3380CC4-5D6E-409C-BE32-E72D297353CC}">
              <c16:uniqueId val="{00000003-697F-4BE9-8457-7AFC0A517A41}"/>
            </c:ext>
          </c:extLst>
        </c:ser>
        <c:ser>
          <c:idx val="4"/>
          <c:order val="4"/>
          <c:tx>
            <c:strRef>
              <c:f>Sheet4!$F$21</c:f>
              <c:strCache>
                <c:ptCount val="1"/>
                <c:pt idx="0">
                  <c:v>Pension / Insurance fund</c:v>
                </c:pt>
              </c:strCache>
            </c:strRef>
          </c:tx>
          <c:spPr>
            <a:solidFill>
              <a:schemeClr val="accent5"/>
            </a:solidFill>
            <a:ln>
              <a:noFill/>
            </a:ln>
            <a:effectLst/>
          </c:spPr>
          <c:invertIfNegative val="0"/>
          <c:cat>
            <c:numRef>
              <c:f>Sheet4!$A$22:$A$28</c:f>
              <c:numCache>
                <c:formatCode>General</c:formatCode>
                <c:ptCount val="7"/>
                <c:pt idx="0">
                  <c:v>2021</c:v>
                </c:pt>
                <c:pt idx="1">
                  <c:v>2020</c:v>
                </c:pt>
                <c:pt idx="2">
                  <c:v>2019</c:v>
                </c:pt>
                <c:pt idx="3">
                  <c:v>2018</c:v>
                </c:pt>
                <c:pt idx="4">
                  <c:v>2017</c:v>
                </c:pt>
                <c:pt idx="5">
                  <c:v>2016</c:v>
                </c:pt>
                <c:pt idx="6">
                  <c:v>2015</c:v>
                </c:pt>
              </c:numCache>
            </c:numRef>
          </c:cat>
          <c:val>
            <c:numRef>
              <c:f>Sheet4!$F$22:$F$28</c:f>
              <c:numCache>
                <c:formatCode>0%</c:formatCode>
                <c:ptCount val="7"/>
                <c:pt idx="0">
                  <c:v>2.2327425185426589E-2</c:v>
                </c:pt>
                <c:pt idx="1">
                  <c:v>3.4356779193747924E-2</c:v>
                </c:pt>
                <c:pt idx="2">
                  <c:v>2.460062363694162E-2</c:v>
                </c:pt>
                <c:pt idx="3">
                  <c:v>5.1819231599839158E-2</c:v>
                </c:pt>
                <c:pt idx="4">
                  <c:v>4.0880709798644888E-2</c:v>
                </c:pt>
                <c:pt idx="5">
                  <c:v>4.4240098987055242E-2</c:v>
                </c:pt>
                <c:pt idx="6">
                  <c:v>6.4493538297511727E-2</c:v>
                </c:pt>
              </c:numCache>
            </c:numRef>
          </c:val>
          <c:extLst>
            <c:ext xmlns:c16="http://schemas.microsoft.com/office/drawing/2014/chart" uri="{C3380CC4-5D6E-409C-BE32-E72D297353CC}">
              <c16:uniqueId val="{00000004-697F-4BE9-8457-7AFC0A517A41}"/>
            </c:ext>
          </c:extLst>
        </c:ser>
        <c:ser>
          <c:idx val="5"/>
          <c:order val="5"/>
          <c:tx>
            <c:strRef>
              <c:f>Sheet4!$G$21</c:f>
              <c:strCache>
                <c:ptCount val="1"/>
                <c:pt idx="0">
                  <c:v>Public Real Estate</c:v>
                </c:pt>
              </c:strCache>
            </c:strRef>
          </c:tx>
          <c:spPr>
            <a:solidFill>
              <a:schemeClr val="accent6"/>
            </a:solidFill>
            <a:ln>
              <a:noFill/>
            </a:ln>
            <a:effectLst/>
          </c:spPr>
          <c:invertIfNegative val="0"/>
          <c:cat>
            <c:numRef>
              <c:f>Sheet4!$A$22:$A$28</c:f>
              <c:numCache>
                <c:formatCode>General</c:formatCode>
                <c:ptCount val="7"/>
                <c:pt idx="0">
                  <c:v>2021</c:v>
                </c:pt>
                <c:pt idx="1">
                  <c:v>2020</c:v>
                </c:pt>
                <c:pt idx="2">
                  <c:v>2019</c:v>
                </c:pt>
                <c:pt idx="3">
                  <c:v>2018</c:v>
                </c:pt>
                <c:pt idx="4">
                  <c:v>2017</c:v>
                </c:pt>
                <c:pt idx="5">
                  <c:v>2016</c:v>
                </c:pt>
                <c:pt idx="6">
                  <c:v>2015</c:v>
                </c:pt>
              </c:numCache>
            </c:numRef>
          </c:cat>
          <c:val>
            <c:numRef>
              <c:f>Sheet4!$G$22:$G$28</c:f>
              <c:numCache>
                <c:formatCode>0%</c:formatCode>
                <c:ptCount val="7"/>
                <c:pt idx="0">
                  <c:v>0.1058668894637388</c:v>
                </c:pt>
                <c:pt idx="1">
                  <c:v>0.12391794066545875</c:v>
                </c:pt>
                <c:pt idx="2">
                  <c:v>0.15526124561710028</c:v>
                </c:pt>
                <c:pt idx="3">
                  <c:v>0.10846876084351116</c:v>
                </c:pt>
                <c:pt idx="4">
                  <c:v>0.14334086345622882</c:v>
                </c:pt>
                <c:pt idx="5">
                  <c:v>0.13529133048678882</c:v>
                </c:pt>
                <c:pt idx="6">
                  <c:v>0.1670263161040865</c:v>
                </c:pt>
              </c:numCache>
            </c:numRef>
          </c:val>
          <c:extLst>
            <c:ext xmlns:c16="http://schemas.microsoft.com/office/drawing/2014/chart" uri="{C3380CC4-5D6E-409C-BE32-E72D297353CC}">
              <c16:uniqueId val="{00000005-697F-4BE9-8457-7AFC0A517A41}"/>
            </c:ext>
          </c:extLst>
        </c:ser>
        <c:ser>
          <c:idx val="6"/>
          <c:order val="6"/>
          <c:tx>
            <c:strRef>
              <c:f>Sheet4!$H$21</c:f>
              <c:strCache>
                <c:ptCount val="1"/>
                <c:pt idx="0">
                  <c:v>Other</c:v>
                </c:pt>
              </c:strCache>
            </c:strRef>
          </c:tx>
          <c:spPr>
            <a:solidFill>
              <a:schemeClr val="accent1">
                <a:lumMod val="60000"/>
              </a:schemeClr>
            </a:solidFill>
            <a:ln>
              <a:noFill/>
            </a:ln>
            <a:effectLst/>
          </c:spPr>
          <c:invertIfNegative val="0"/>
          <c:cat>
            <c:numRef>
              <c:f>Sheet4!$A$22:$A$28</c:f>
              <c:numCache>
                <c:formatCode>General</c:formatCode>
                <c:ptCount val="7"/>
                <c:pt idx="0">
                  <c:v>2021</c:v>
                </c:pt>
                <c:pt idx="1">
                  <c:v>2020</c:v>
                </c:pt>
                <c:pt idx="2">
                  <c:v>2019</c:v>
                </c:pt>
                <c:pt idx="3">
                  <c:v>2018</c:v>
                </c:pt>
                <c:pt idx="4">
                  <c:v>2017</c:v>
                </c:pt>
                <c:pt idx="5">
                  <c:v>2016</c:v>
                </c:pt>
                <c:pt idx="6">
                  <c:v>2015</c:v>
                </c:pt>
              </c:numCache>
            </c:numRef>
          </c:cat>
          <c:val>
            <c:numRef>
              <c:f>Sheet4!$H$22:$H$28</c:f>
              <c:numCache>
                <c:formatCode>0%</c:formatCode>
                <c:ptCount val="7"/>
                <c:pt idx="0">
                  <c:v>4.6108191179644965E-2</c:v>
                </c:pt>
                <c:pt idx="1">
                  <c:v>6.5979200173524238E-2</c:v>
                </c:pt>
                <c:pt idx="2">
                  <c:v>5.4978770795027984E-2</c:v>
                </c:pt>
                <c:pt idx="3">
                  <c:v>6.8917772688119591E-2</c:v>
                </c:pt>
                <c:pt idx="4">
                  <c:v>6.7395672457708389E-2</c:v>
                </c:pt>
                <c:pt idx="5">
                  <c:v>7.5160059044751454E-2</c:v>
                </c:pt>
                <c:pt idx="6">
                  <c:v>7.1281874513116517E-2</c:v>
                </c:pt>
              </c:numCache>
            </c:numRef>
          </c:val>
          <c:extLst>
            <c:ext xmlns:c16="http://schemas.microsoft.com/office/drawing/2014/chart" uri="{C3380CC4-5D6E-409C-BE32-E72D297353CC}">
              <c16:uniqueId val="{00000006-697F-4BE9-8457-7AFC0A517A41}"/>
            </c:ext>
          </c:extLst>
        </c:ser>
        <c:dLbls>
          <c:showLegendKey val="0"/>
          <c:showVal val="0"/>
          <c:showCatName val="0"/>
          <c:showSerName val="0"/>
          <c:showPercent val="0"/>
          <c:showBubbleSize val="0"/>
        </c:dLbls>
        <c:gapWidth val="150"/>
        <c:overlap val="100"/>
        <c:axId val="537772064"/>
        <c:axId val="537765504"/>
      </c:barChart>
      <c:catAx>
        <c:axId val="537772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37765504"/>
        <c:crosses val="autoZero"/>
        <c:auto val="1"/>
        <c:lblAlgn val="ctr"/>
        <c:lblOffset val="100"/>
        <c:noMultiLvlLbl val="0"/>
      </c:catAx>
      <c:valAx>
        <c:axId val="5377655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37772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Sheet4!$B$2</c:f>
              <c:strCache>
                <c:ptCount val="1"/>
                <c:pt idx="0">
                  <c:v>CMBS</c:v>
                </c:pt>
              </c:strCache>
            </c:strRef>
          </c:tx>
          <c:spPr>
            <a:solidFill>
              <a:schemeClr val="accent1"/>
            </a:solidFill>
            <a:ln>
              <a:noFill/>
            </a:ln>
            <a:effectLst/>
          </c:spPr>
          <c:invertIfNegative val="0"/>
          <c:cat>
            <c:numRef>
              <c:f>Sheet4!$A$3:$A$9</c:f>
              <c:numCache>
                <c:formatCode>General</c:formatCode>
                <c:ptCount val="7"/>
                <c:pt idx="0">
                  <c:v>2021</c:v>
                </c:pt>
                <c:pt idx="1">
                  <c:v>2020</c:v>
                </c:pt>
                <c:pt idx="2">
                  <c:v>2019</c:v>
                </c:pt>
                <c:pt idx="3">
                  <c:v>2018</c:v>
                </c:pt>
                <c:pt idx="4">
                  <c:v>2017</c:v>
                </c:pt>
                <c:pt idx="5">
                  <c:v>2016</c:v>
                </c:pt>
                <c:pt idx="6">
                  <c:v>2015</c:v>
                </c:pt>
              </c:numCache>
            </c:numRef>
          </c:cat>
          <c:val>
            <c:numRef>
              <c:f>Sheet4!$B$3:$B$9</c:f>
              <c:numCache>
                <c:formatCode>0%</c:formatCode>
                <c:ptCount val="7"/>
                <c:pt idx="0">
                  <c:v>0.19337103088036028</c:v>
                </c:pt>
                <c:pt idx="1">
                  <c:v>0.14007433628588109</c:v>
                </c:pt>
                <c:pt idx="2">
                  <c:v>0.1760922498335811</c:v>
                </c:pt>
                <c:pt idx="3">
                  <c:v>0.18052693997486932</c:v>
                </c:pt>
                <c:pt idx="4">
                  <c:v>0.15870944056786029</c:v>
                </c:pt>
                <c:pt idx="5">
                  <c:v>0.11919693514412957</c:v>
                </c:pt>
                <c:pt idx="6">
                  <c:v>0.16392638404950544</c:v>
                </c:pt>
              </c:numCache>
            </c:numRef>
          </c:val>
          <c:extLst>
            <c:ext xmlns:c16="http://schemas.microsoft.com/office/drawing/2014/chart" uri="{C3380CC4-5D6E-409C-BE32-E72D297353CC}">
              <c16:uniqueId val="{00000000-3CE5-4F35-BA50-41493771A300}"/>
            </c:ext>
          </c:extLst>
        </c:ser>
        <c:ser>
          <c:idx val="1"/>
          <c:order val="1"/>
          <c:tx>
            <c:strRef>
              <c:f>Sheet4!$C$2</c:f>
              <c:strCache>
                <c:ptCount val="1"/>
                <c:pt idx="0">
                  <c:v>mREITs</c:v>
                </c:pt>
              </c:strCache>
            </c:strRef>
          </c:tx>
          <c:spPr>
            <a:solidFill>
              <a:schemeClr val="accent2"/>
            </a:solidFill>
            <a:ln>
              <a:noFill/>
            </a:ln>
            <a:effectLst/>
          </c:spPr>
          <c:invertIfNegative val="0"/>
          <c:cat>
            <c:numRef>
              <c:f>Sheet4!$A$3:$A$9</c:f>
              <c:numCache>
                <c:formatCode>General</c:formatCode>
                <c:ptCount val="7"/>
                <c:pt idx="0">
                  <c:v>2021</c:v>
                </c:pt>
                <c:pt idx="1">
                  <c:v>2020</c:v>
                </c:pt>
                <c:pt idx="2">
                  <c:v>2019</c:v>
                </c:pt>
                <c:pt idx="3">
                  <c:v>2018</c:v>
                </c:pt>
                <c:pt idx="4">
                  <c:v>2017</c:v>
                </c:pt>
                <c:pt idx="5">
                  <c:v>2016</c:v>
                </c:pt>
                <c:pt idx="6">
                  <c:v>2015</c:v>
                </c:pt>
              </c:numCache>
            </c:numRef>
          </c:cat>
          <c:val>
            <c:numRef>
              <c:f>Sheet4!$C$3:$C$9</c:f>
              <c:numCache>
                <c:formatCode>0%</c:formatCode>
                <c:ptCount val="7"/>
                <c:pt idx="0">
                  <c:v>3.9534258779951197E-2</c:v>
                </c:pt>
                <c:pt idx="1">
                  <c:v>1.921328640977206E-2</c:v>
                </c:pt>
                <c:pt idx="2">
                  <c:v>1.2140354509622068E-2</c:v>
                </c:pt>
                <c:pt idx="3">
                  <c:v>1.8875652914105794E-2</c:v>
                </c:pt>
                <c:pt idx="4">
                  <c:v>1.9015863606593068E-2</c:v>
                </c:pt>
                <c:pt idx="5">
                  <c:v>1.7408868208362824E-2</c:v>
                </c:pt>
                <c:pt idx="6">
                  <c:v>2.2332609491879849E-2</c:v>
                </c:pt>
              </c:numCache>
            </c:numRef>
          </c:val>
          <c:extLst>
            <c:ext xmlns:c16="http://schemas.microsoft.com/office/drawing/2014/chart" uri="{C3380CC4-5D6E-409C-BE32-E72D297353CC}">
              <c16:uniqueId val="{00000001-3CE5-4F35-BA50-41493771A300}"/>
            </c:ext>
          </c:extLst>
        </c:ser>
        <c:ser>
          <c:idx val="2"/>
          <c:order val="2"/>
          <c:tx>
            <c:strRef>
              <c:f>Sheet4!$D$2</c:f>
              <c:strCache>
                <c:ptCount val="1"/>
                <c:pt idx="0">
                  <c:v>MBS</c:v>
                </c:pt>
              </c:strCache>
            </c:strRef>
          </c:tx>
          <c:spPr>
            <a:solidFill>
              <a:schemeClr val="accent3"/>
            </a:solidFill>
            <a:ln>
              <a:noFill/>
            </a:ln>
            <a:effectLst/>
          </c:spPr>
          <c:invertIfNegative val="0"/>
          <c:cat>
            <c:numRef>
              <c:f>Sheet4!$A$3:$A$9</c:f>
              <c:numCache>
                <c:formatCode>General</c:formatCode>
                <c:ptCount val="7"/>
                <c:pt idx="0">
                  <c:v>2021</c:v>
                </c:pt>
                <c:pt idx="1">
                  <c:v>2020</c:v>
                </c:pt>
                <c:pt idx="2">
                  <c:v>2019</c:v>
                </c:pt>
                <c:pt idx="3">
                  <c:v>2018</c:v>
                </c:pt>
                <c:pt idx="4">
                  <c:v>2017</c:v>
                </c:pt>
                <c:pt idx="5">
                  <c:v>2016</c:v>
                </c:pt>
                <c:pt idx="6">
                  <c:v>2015</c:v>
                </c:pt>
              </c:numCache>
            </c:numRef>
          </c:cat>
          <c:val>
            <c:numRef>
              <c:f>Sheet4!$D$3:$D$9</c:f>
              <c:numCache>
                <c:formatCode>0%</c:formatCode>
                <c:ptCount val="7"/>
                <c:pt idx="0">
                  <c:v>0.22620833479190638</c:v>
                </c:pt>
                <c:pt idx="1">
                  <c:v>0.33531379920650861</c:v>
                </c:pt>
                <c:pt idx="2">
                  <c:v>0.2787573786949113</c:v>
                </c:pt>
                <c:pt idx="3">
                  <c:v>0.26549627036433482</c:v>
                </c:pt>
                <c:pt idx="4">
                  <c:v>0.30231198737973425</c:v>
                </c:pt>
                <c:pt idx="5">
                  <c:v>0.25781260330679312</c:v>
                </c:pt>
                <c:pt idx="6">
                  <c:v>0.19359903724705488</c:v>
                </c:pt>
              </c:numCache>
            </c:numRef>
          </c:val>
          <c:extLst>
            <c:ext xmlns:c16="http://schemas.microsoft.com/office/drawing/2014/chart" uri="{C3380CC4-5D6E-409C-BE32-E72D297353CC}">
              <c16:uniqueId val="{00000002-3CE5-4F35-BA50-41493771A300}"/>
            </c:ext>
          </c:extLst>
        </c:ser>
        <c:ser>
          <c:idx val="3"/>
          <c:order val="3"/>
          <c:tx>
            <c:strRef>
              <c:f>Sheet4!$E$2</c:f>
              <c:strCache>
                <c:ptCount val="1"/>
                <c:pt idx="0">
                  <c:v>Other</c:v>
                </c:pt>
              </c:strCache>
            </c:strRef>
          </c:tx>
          <c:spPr>
            <a:solidFill>
              <a:schemeClr val="accent4"/>
            </a:solidFill>
            <a:ln>
              <a:noFill/>
            </a:ln>
            <a:effectLst/>
          </c:spPr>
          <c:invertIfNegative val="0"/>
          <c:cat>
            <c:numRef>
              <c:f>Sheet4!$A$3:$A$9</c:f>
              <c:numCache>
                <c:formatCode>General</c:formatCode>
                <c:ptCount val="7"/>
                <c:pt idx="0">
                  <c:v>2021</c:v>
                </c:pt>
                <c:pt idx="1">
                  <c:v>2020</c:v>
                </c:pt>
                <c:pt idx="2">
                  <c:v>2019</c:v>
                </c:pt>
                <c:pt idx="3">
                  <c:v>2018</c:v>
                </c:pt>
                <c:pt idx="4">
                  <c:v>2017</c:v>
                </c:pt>
                <c:pt idx="5">
                  <c:v>2016</c:v>
                </c:pt>
                <c:pt idx="6">
                  <c:v>2015</c:v>
                </c:pt>
              </c:numCache>
            </c:numRef>
          </c:cat>
          <c:val>
            <c:numRef>
              <c:f>Sheet4!$E$3:$E$9</c:f>
              <c:numCache>
                <c:formatCode>0%</c:formatCode>
                <c:ptCount val="7"/>
                <c:pt idx="0">
                  <c:v>0.24245105840284936</c:v>
                </c:pt>
                <c:pt idx="1">
                  <c:v>0.20485740933113752</c:v>
                </c:pt>
                <c:pt idx="2">
                  <c:v>0.18575633219156198</c:v>
                </c:pt>
                <c:pt idx="3">
                  <c:v>0.22208153369886144</c:v>
                </c:pt>
                <c:pt idx="4">
                  <c:v>0.190322620478733</c:v>
                </c:pt>
                <c:pt idx="5">
                  <c:v>0.21501503310148093</c:v>
                </c:pt>
                <c:pt idx="6">
                  <c:v>0.26961068911546765</c:v>
                </c:pt>
              </c:numCache>
            </c:numRef>
          </c:val>
          <c:extLst>
            <c:ext xmlns:c16="http://schemas.microsoft.com/office/drawing/2014/chart" uri="{C3380CC4-5D6E-409C-BE32-E72D297353CC}">
              <c16:uniqueId val="{00000003-3CE5-4F35-BA50-41493771A300}"/>
            </c:ext>
          </c:extLst>
        </c:ser>
        <c:ser>
          <c:idx val="4"/>
          <c:order val="4"/>
          <c:tx>
            <c:strRef>
              <c:f>Sheet4!$F$2</c:f>
              <c:strCache>
                <c:ptCount val="1"/>
                <c:pt idx="0">
                  <c:v>International Bank</c:v>
                </c:pt>
              </c:strCache>
            </c:strRef>
          </c:tx>
          <c:spPr>
            <a:solidFill>
              <a:schemeClr val="accent5"/>
            </a:solidFill>
            <a:ln>
              <a:noFill/>
            </a:ln>
            <a:effectLst/>
          </c:spPr>
          <c:invertIfNegative val="0"/>
          <c:cat>
            <c:numRef>
              <c:f>Sheet4!$A$3:$A$9</c:f>
              <c:numCache>
                <c:formatCode>General</c:formatCode>
                <c:ptCount val="7"/>
                <c:pt idx="0">
                  <c:v>2021</c:v>
                </c:pt>
                <c:pt idx="1">
                  <c:v>2020</c:v>
                </c:pt>
                <c:pt idx="2">
                  <c:v>2019</c:v>
                </c:pt>
                <c:pt idx="3">
                  <c:v>2018</c:v>
                </c:pt>
                <c:pt idx="4">
                  <c:v>2017</c:v>
                </c:pt>
                <c:pt idx="5">
                  <c:v>2016</c:v>
                </c:pt>
                <c:pt idx="6">
                  <c:v>2015</c:v>
                </c:pt>
              </c:numCache>
            </c:numRef>
          </c:cat>
          <c:val>
            <c:numRef>
              <c:f>Sheet4!$F$3:$F$9</c:f>
              <c:numCache>
                <c:formatCode>0%</c:formatCode>
                <c:ptCount val="7"/>
                <c:pt idx="0">
                  <c:v>3.7943174479265408E-2</c:v>
                </c:pt>
                <c:pt idx="1">
                  <c:v>3.1844968377223885E-2</c:v>
                </c:pt>
                <c:pt idx="2">
                  <c:v>6.0817217653212498E-2</c:v>
                </c:pt>
                <c:pt idx="3">
                  <c:v>6.1152759861201451E-2</c:v>
                </c:pt>
                <c:pt idx="4">
                  <c:v>5.4814058300202056E-2</c:v>
                </c:pt>
                <c:pt idx="5">
                  <c:v>6.0935391829062172E-2</c:v>
                </c:pt>
                <c:pt idx="6">
                  <c:v>6.8000859323042687E-2</c:v>
                </c:pt>
              </c:numCache>
            </c:numRef>
          </c:val>
          <c:extLst>
            <c:ext xmlns:c16="http://schemas.microsoft.com/office/drawing/2014/chart" uri="{C3380CC4-5D6E-409C-BE32-E72D297353CC}">
              <c16:uniqueId val="{00000004-3CE5-4F35-BA50-41493771A300}"/>
            </c:ext>
          </c:extLst>
        </c:ser>
        <c:ser>
          <c:idx val="5"/>
          <c:order val="5"/>
          <c:tx>
            <c:strRef>
              <c:f>Sheet4!$G$2</c:f>
              <c:strCache>
                <c:ptCount val="1"/>
                <c:pt idx="0">
                  <c:v>National Bank</c:v>
                </c:pt>
              </c:strCache>
            </c:strRef>
          </c:tx>
          <c:spPr>
            <a:solidFill>
              <a:schemeClr val="accent6"/>
            </a:solidFill>
            <a:ln>
              <a:noFill/>
            </a:ln>
            <a:effectLst/>
          </c:spPr>
          <c:invertIfNegative val="0"/>
          <c:cat>
            <c:numRef>
              <c:f>Sheet4!$A$3:$A$9</c:f>
              <c:numCache>
                <c:formatCode>General</c:formatCode>
                <c:ptCount val="7"/>
                <c:pt idx="0">
                  <c:v>2021</c:v>
                </c:pt>
                <c:pt idx="1">
                  <c:v>2020</c:v>
                </c:pt>
                <c:pt idx="2">
                  <c:v>2019</c:v>
                </c:pt>
                <c:pt idx="3">
                  <c:v>2018</c:v>
                </c:pt>
                <c:pt idx="4">
                  <c:v>2017</c:v>
                </c:pt>
                <c:pt idx="5">
                  <c:v>2016</c:v>
                </c:pt>
                <c:pt idx="6">
                  <c:v>2015</c:v>
                </c:pt>
              </c:numCache>
            </c:numRef>
          </c:cat>
          <c:val>
            <c:numRef>
              <c:f>Sheet4!$G$3:$G$9</c:f>
              <c:numCache>
                <c:formatCode>0%</c:formatCode>
                <c:ptCount val="7"/>
                <c:pt idx="0">
                  <c:v>9.3323817937953246E-2</c:v>
                </c:pt>
                <c:pt idx="1">
                  <c:v>9.9883464768771038E-2</c:v>
                </c:pt>
                <c:pt idx="2">
                  <c:v>0.14396975712438859</c:v>
                </c:pt>
                <c:pt idx="3">
                  <c:v>0.1158045972945491</c:v>
                </c:pt>
                <c:pt idx="4">
                  <c:v>0.13113777479247754</c:v>
                </c:pt>
                <c:pt idx="5">
                  <c:v>0.17785417846796167</c:v>
                </c:pt>
                <c:pt idx="6">
                  <c:v>0.17128142090602608</c:v>
                </c:pt>
              </c:numCache>
            </c:numRef>
          </c:val>
          <c:extLst>
            <c:ext xmlns:c16="http://schemas.microsoft.com/office/drawing/2014/chart" uri="{C3380CC4-5D6E-409C-BE32-E72D297353CC}">
              <c16:uniqueId val="{00000005-3CE5-4F35-BA50-41493771A300}"/>
            </c:ext>
          </c:extLst>
        </c:ser>
        <c:ser>
          <c:idx val="6"/>
          <c:order val="6"/>
          <c:tx>
            <c:strRef>
              <c:f>Sheet4!$H$2</c:f>
              <c:strCache>
                <c:ptCount val="1"/>
                <c:pt idx="0">
                  <c:v>Regional/Local Bank</c:v>
                </c:pt>
              </c:strCache>
            </c:strRef>
          </c:tx>
          <c:spPr>
            <a:solidFill>
              <a:schemeClr val="accent1">
                <a:lumMod val="60000"/>
              </a:schemeClr>
            </a:solidFill>
            <a:ln>
              <a:noFill/>
            </a:ln>
            <a:effectLst/>
          </c:spPr>
          <c:invertIfNegative val="0"/>
          <c:cat>
            <c:numRef>
              <c:f>Sheet4!$A$3:$A$9</c:f>
              <c:numCache>
                <c:formatCode>General</c:formatCode>
                <c:ptCount val="7"/>
                <c:pt idx="0">
                  <c:v>2021</c:v>
                </c:pt>
                <c:pt idx="1">
                  <c:v>2020</c:v>
                </c:pt>
                <c:pt idx="2">
                  <c:v>2019</c:v>
                </c:pt>
                <c:pt idx="3">
                  <c:v>2018</c:v>
                </c:pt>
                <c:pt idx="4">
                  <c:v>2017</c:v>
                </c:pt>
                <c:pt idx="5">
                  <c:v>2016</c:v>
                </c:pt>
                <c:pt idx="6">
                  <c:v>2015</c:v>
                </c:pt>
              </c:numCache>
            </c:numRef>
          </c:cat>
          <c:val>
            <c:numRef>
              <c:f>Sheet4!$H$3:$H$9</c:f>
              <c:numCache>
                <c:formatCode>0%</c:formatCode>
                <c:ptCount val="7"/>
                <c:pt idx="0">
                  <c:v>0.17954295279504698</c:v>
                </c:pt>
                <c:pt idx="1">
                  <c:v>0.17786839826013445</c:v>
                </c:pt>
                <c:pt idx="2">
                  <c:v>0.15004077621517348</c:v>
                </c:pt>
                <c:pt idx="3">
                  <c:v>0.15493789880618389</c:v>
                </c:pt>
                <c:pt idx="4">
                  <c:v>0.1672704067681639</c:v>
                </c:pt>
                <c:pt idx="5">
                  <c:v>0.17934348192091595</c:v>
                </c:pt>
                <c:pt idx="6">
                  <c:v>0.16074124007152157</c:v>
                </c:pt>
              </c:numCache>
            </c:numRef>
          </c:val>
          <c:extLst>
            <c:ext xmlns:c16="http://schemas.microsoft.com/office/drawing/2014/chart" uri="{C3380CC4-5D6E-409C-BE32-E72D297353CC}">
              <c16:uniqueId val="{00000006-3CE5-4F35-BA50-41493771A300}"/>
            </c:ext>
          </c:extLst>
        </c:ser>
        <c:dLbls>
          <c:showLegendKey val="0"/>
          <c:showVal val="0"/>
          <c:showCatName val="0"/>
          <c:showSerName val="0"/>
          <c:showPercent val="0"/>
          <c:showBubbleSize val="0"/>
        </c:dLbls>
        <c:gapWidth val="150"/>
        <c:overlap val="100"/>
        <c:axId val="511388984"/>
        <c:axId val="511385376"/>
      </c:barChart>
      <c:catAx>
        <c:axId val="511388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11385376"/>
        <c:crosses val="autoZero"/>
        <c:auto val="1"/>
        <c:lblAlgn val="ctr"/>
        <c:lblOffset val="100"/>
        <c:noMultiLvlLbl val="0"/>
      </c:catAx>
      <c:valAx>
        <c:axId val="5113853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11388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483-4786-B900-DF74CA9D91D6}"/>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3483-4786-B900-DF74CA9D91D6}"/>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3483-4786-B900-DF74CA9D91D6}"/>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3483-4786-B900-DF74CA9D91D6}"/>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3483-4786-B900-DF74CA9D91D6}"/>
              </c:ext>
            </c:extLst>
          </c:dPt>
          <c:dPt>
            <c:idx val="5"/>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B-3483-4786-B900-DF74CA9D91D6}"/>
              </c:ext>
            </c:extLst>
          </c:dPt>
          <c:dPt>
            <c:idx val="6"/>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0D-3483-4786-B900-DF74CA9D91D6}"/>
              </c:ext>
            </c:extLst>
          </c:dPt>
          <c:dPt>
            <c:idx val="7"/>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0F-3483-4786-B900-DF74CA9D91D6}"/>
              </c:ext>
            </c:extLst>
          </c:dPt>
          <c:dLbls>
            <c:dLbl>
              <c:idx val="2"/>
              <c:tx>
                <c:rich>
                  <a:bodyPr/>
                  <a:lstStyle/>
                  <a:p>
                    <a:fld id="{A56436C8-9B3D-4A18-826A-7147673D6614}" type="CATEGORYNAME">
                      <a:rPr lang="en-US">
                        <a:solidFill>
                          <a:schemeClr val="bg1"/>
                        </a:solidFill>
                      </a:rPr>
                      <a:pPr/>
                      <a:t>[CATEGORY NAME]</a:t>
                    </a:fld>
                    <a:r>
                      <a:rPr lang="en-US" baseline="0">
                        <a:solidFill>
                          <a:schemeClr val="bg1"/>
                        </a:solidFill>
                      </a:rPr>
                      <a:t>
</a:t>
                    </a:r>
                    <a:fld id="{7F000E9D-EA07-4D70-AEF5-AEA1C971BB37}" type="PERCENTAGE">
                      <a:rPr lang="en-US" baseline="0">
                        <a:solidFill>
                          <a:schemeClr val="bg1"/>
                        </a:solidFill>
                      </a:rPr>
                      <a:pPr/>
                      <a:t>[PERCENTAGE]</a:t>
                    </a:fld>
                    <a:endParaRPr lang="en-US" baseline="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483-4786-B900-DF74CA9D91D6}"/>
                </c:ext>
              </c:extLst>
            </c:dLbl>
            <c:dLbl>
              <c:idx val="4"/>
              <c:layout>
                <c:manualLayout>
                  <c:x val="-3.0446273761234391E-2"/>
                  <c:y val="-4.6454730541859834E-2"/>
                </c:manualLayout>
              </c:layout>
              <c:tx>
                <c:rich>
                  <a:bodyPr/>
                  <a:lstStyle/>
                  <a:p>
                    <a:fld id="{7CFC167D-D5B0-4B6B-AEB1-F4938DA88B8A}" type="CATEGORYNAME">
                      <a:rPr lang="en-US">
                        <a:solidFill>
                          <a:sysClr val="windowText" lastClr="000000"/>
                        </a:solidFill>
                      </a:rPr>
                      <a:pPr/>
                      <a:t>[CATEGORY NAME]</a:t>
                    </a:fld>
                    <a:r>
                      <a:rPr lang="en-US" baseline="0"/>
                      <a:t>
</a:t>
                    </a:r>
                    <a:fld id="{8B8208C8-E4B3-4580-8974-7C453B7BC855}" type="PERCENTAGE">
                      <a:rPr lang="en-US" baseline="0">
                        <a:solidFill>
                          <a:sysClr val="windowText" lastClr="000000"/>
                        </a:solidFill>
                      </a:rPr>
                      <a:pPr/>
                      <a:t>[PERCENTAGE]</a:t>
                    </a:fld>
                    <a:endParaRPr 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483-4786-B900-DF74CA9D91D6}"/>
                </c:ext>
              </c:extLst>
            </c:dLbl>
            <c:dLbl>
              <c:idx val="5"/>
              <c:tx>
                <c:rich>
                  <a:bodyPr/>
                  <a:lstStyle/>
                  <a:p>
                    <a:fld id="{F20C7CC8-3EB2-4B7D-962F-18212993D418}" type="CATEGORYNAME">
                      <a:rPr lang="en-US">
                        <a:solidFill>
                          <a:schemeClr val="bg1"/>
                        </a:solidFill>
                      </a:rPr>
                      <a:pPr/>
                      <a:t>[CATEGORY NAME]</a:t>
                    </a:fld>
                    <a:r>
                      <a:rPr lang="en-US" baseline="0"/>
                      <a:t>
</a:t>
                    </a:r>
                    <a:fld id="{EE5692EC-047C-451A-9FC4-B43DFD9908F3}" type="PERCENTAGE">
                      <a:rPr lang="en-US" baseline="0">
                        <a:solidFill>
                          <a:schemeClr val="bg1"/>
                        </a:solidFill>
                      </a:rPr>
                      <a:pPr/>
                      <a:t>[PERCENTAGE]</a:t>
                    </a:fld>
                    <a:endParaRPr 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483-4786-B900-DF74CA9D91D6}"/>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Sheet1!$E$1:$E$8</c:f>
              <c:strCache>
                <c:ptCount val="8"/>
                <c:pt idx="0">
                  <c:v>Private Debt</c:v>
                </c:pt>
                <c:pt idx="1">
                  <c:v>Bonds</c:v>
                </c:pt>
                <c:pt idx="2">
                  <c:v>Stocks</c:v>
                </c:pt>
                <c:pt idx="3">
                  <c:v>Agriculture &amp; Timber</c:v>
                </c:pt>
                <c:pt idx="4">
                  <c:v>Commercial Real Estate Equity</c:v>
                </c:pt>
                <c:pt idx="5">
                  <c:v>House Equity</c:v>
                </c:pt>
                <c:pt idx="6">
                  <c:v>Residential Mortgages</c:v>
                </c:pt>
                <c:pt idx="7">
                  <c:v>Commercial Mortgages</c:v>
                </c:pt>
              </c:strCache>
            </c:strRef>
          </c:cat>
          <c:val>
            <c:numRef>
              <c:f>Sheet1!$F$1:$F$8</c:f>
              <c:numCache>
                <c:formatCode>_("$"* #,##0_);_("$"* \(#,##0\);_("$"* "-"??_);_(@_)</c:formatCode>
                <c:ptCount val="8"/>
                <c:pt idx="0">
                  <c:v>23479.788509837617</c:v>
                </c:pt>
                <c:pt idx="1">
                  <c:v>29355.023626833343</c:v>
                </c:pt>
                <c:pt idx="2">
                  <c:v>32671.193800000001</c:v>
                </c:pt>
                <c:pt idx="3">
                  <c:v>2685.7440000000001</c:v>
                </c:pt>
                <c:pt idx="4">
                  <c:v>14016.018336670961</c:v>
                </c:pt>
                <c:pt idx="5">
                  <c:v>22759</c:v>
                </c:pt>
                <c:pt idx="6">
                  <c:v>10541</c:v>
                </c:pt>
                <c:pt idx="7">
                  <c:v>3312.7878633290379</c:v>
                </c:pt>
              </c:numCache>
            </c:numRef>
          </c:val>
          <c:extLst>
            <c:ext xmlns:c16="http://schemas.microsoft.com/office/drawing/2014/chart" uri="{C3380CC4-5D6E-409C-BE32-E72D297353CC}">
              <c16:uniqueId val="{00000010-3483-4786-B900-DF74CA9D91D6}"/>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NPIvsTbillEtc!$D$4</c:f>
              <c:strCache>
                <c:ptCount val="1"/>
                <c:pt idx="0">
                  <c:v>NPI</c:v>
                </c:pt>
              </c:strCache>
            </c:strRef>
          </c:tx>
          <c:spPr>
            <a:ln w="25400" cap="rnd">
              <a:solidFill>
                <a:schemeClr val="accent2"/>
              </a:solidFill>
              <a:round/>
            </a:ln>
            <a:effectLst/>
          </c:spPr>
          <c:marker>
            <c:symbol val="triangle"/>
            <c:size val="7"/>
            <c:spPr>
              <a:solidFill>
                <a:schemeClr val="accent2"/>
              </a:solidFill>
              <a:ln w="9525">
                <a:noFill/>
              </a:ln>
              <a:effectLst/>
            </c:spPr>
          </c:marker>
          <c:cat>
            <c:numRef>
              <c:f>NPIvsTbillEtc!$C$5:$C$47</c:f>
              <c:numCache>
                <c:formatCode>General</c:formatCode>
                <c:ptCount val="43"/>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numCache>
            </c:numRef>
          </c:cat>
          <c:val>
            <c:numRef>
              <c:f>NPIvsTbillEtc!$D$5:$D$47</c:f>
              <c:numCache>
                <c:formatCode>_("$"* #,##0.00_);_("$"* \(#,##0.00\);_("$"* "-"??_);_(@_)</c:formatCode>
                <c:ptCount val="43"/>
                <c:pt idx="0">
                  <c:v>1</c:v>
                </c:pt>
                <c:pt idx="1">
                  <c:v>1.0289999999999999</c:v>
                </c:pt>
                <c:pt idx="2">
                  <c:v>1.2053698534767434</c:v>
                </c:pt>
                <c:pt idx="3">
                  <c:v>1.4761913159277853</c:v>
                </c:pt>
                <c:pt idx="4">
                  <c:v>1.7006221043361931</c:v>
                </c:pt>
                <c:pt idx="5">
                  <c:v>1.9741991213537884</c:v>
                </c:pt>
                <c:pt idx="6">
                  <c:v>2.1447710851711324</c:v>
                </c:pt>
                <c:pt idx="7">
                  <c:v>2.464466316757969</c:v>
                </c:pt>
                <c:pt idx="8">
                  <c:v>2.7710134199527681</c:v>
                </c:pt>
                <c:pt idx="9">
                  <c:v>3.0808871966617728</c:v>
                </c:pt>
                <c:pt idx="10">
                  <c:v>3.3301804406686157</c:v>
                </c:pt>
                <c:pt idx="11">
                  <c:v>3.5970834899577575</c:v>
                </c:pt>
                <c:pt idx="12">
                  <c:v>3.9398068124380354</c:v>
                </c:pt>
                <c:pt idx="13">
                  <c:v>4.2303355057214542</c:v>
                </c:pt>
                <c:pt idx="14">
                  <c:v>4.2709167688763134</c:v>
                </c:pt>
                <c:pt idx="15">
                  <c:v>4.0291279835921072</c:v>
                </c:pt>
                <c:pt idx="16">
                  <c:v>3.8882337145769359</c:v>
                </c:pt>
                <c:pt idx="17">
                  <c:v>3.9630100844154361</c:v>
                </c:pt>
                <c:pt idx="18">
                  <c:v>4.2494074678569937</c:v>
                </c:pt>
                <c:pt idx="19">
                  <c:v>4.5828195314895925</c:v>
                </c:pt>
                <c:pt idx="20">
                  <c:v>5.0521398406744202</c:v>
                </c:pt>
                <c:pt idx="21">
                  <c:v>5.8547996814922083</c:v>
                </c:pt>
                <c:pt idx="22">
                  <c:v>6.7044895487044691</c:v>
                </c:pt>
                <c:pt idx="23">
                  <c:v>7.4533003215558526</c:v>
                </c:pt>
                <c:pt idx="24">
                  <c:v>8.3682185367696267</c:v>
                </c:pt>
                <c:pt idx="25">
                  <c:v>8.9046936892173694</c:v>
                </c:pt>
                <c:pt idx="26">
                  <c:v>9.5492437869360067</c:v>
                </c:pt>
                <c:pt idx="27">
                  <c:v>10.495157938517437</c:v>
                </c:pt>
                <c:pt idx="28">
                  <c:v>12.141818667242891</c:v>
                </c:pt>
                <c:pt idx="29">
                  <c:v>14.608487773875918</c:v>
                </c:pt>
                <c:pt idx="30">
                  <c:v>17.066192649984217</c:v>
                </c:pt>
                <c:pt idx="31">
                  <c:v>19.389476636834623</c:v>
                </c:pt>
                <c:pt idx="32">
                  <c:v>16.528278813960732</c:v>
                </c:pt>
                <c:pt idx="33">
                  <c:v>14.919246942547593</c:v>
                </c:pt>
                <c:pt idx="34">
                  <c:v>17.325307568415166</c:v>
                </c:pt>
                <c:pt idx="35">
                  <c:v>19.660354449316756</c:v>
                </c:pt>
                <c:pt idx="36">
                  <c:v>21.760612585614439</c:v>
                </c:pt>
                <c:pt idx="37">
                  <c:v>24.200508436260499</c:v>
                </c:pt>
                <c:pt idx="38">
                  <c:v>27.329707179938968</c:v>
                </c:pt>
                <c:pt idx="39">
                  <c:v>30.559453242495163</c:v>
                </c:pt>
                <c:pt idx="40">
                  <c:v>32.806813659306549</c:v>
                </c:pt>
                <c:pt idx="41">
                  <c:v>35.133178688141456</c:v>
                </c:pt>
                <c:pt idx="42">
                  <c:v>37.535605833144587</c:v>
                </c:pt>
              </c:numCache>
            </c:numRef>
          </c:val>
          <c:smooth val="0"/>
          <c:extLst>
            <c:ext xmlns:c16="http://schemas.microsoft.com/office/drawing/2014/chart" uri="{C3380CC4-5D6E-409C-BE32-E72D297353CC}">
              <c16:uniqueId val="{00000000-8F2D-4918-958E-794131AE2ED7}"/>
            </c:ext>
          </c:extLst>
        </c:ser>
        <c:ser>
          <c:idx val="1"/>
          <c:order val="1"/>
          <c:tx>
            <c:strRef>
              <c:f>NPIvsTbillEtc!$E$4</c:f>
              <c:strCache>
                <c:ptCount val="1"/>
                <c:pt idx="0">
                  <c:v>T-bill</c:v>
                </c:pt>
              </c:strCache>
            </c:strRef>
          </c:tx>
          <c:spPr>
            <a:ln w="25400" cap="rnd">
              <a:solidFill>
                <a:schemeClr val="accent1">
                  <a:lumMod val="60000"/>
                  <a:lumOff val="40000"/>
                </a:schemeClr>
              </a:solidFill>
              <a:round/>
            </a:ln>
            <a:effectLst/>
          </c:spPr>
          <c:marker>
            <c:symbol val="circle"/>
            <c:size val="5"/>
            <c:spPr>
              <a:solidFill>
                <a:schemeClr val="accent1">
                  <a:lumMod val="60000"/>
                  <a:lumOff val="40000"/>
                </a:schemeClr>
              </a:solidFill>
              <a:ln w="9525">
                <a:noFill/>
              </a:ln>
              <a:effectLst/>
            </c:spPr>
          </c:marker>
          <c:cat>
            <c:numRef>
              <c:f>NPIvsTbillEtc!$C$5:$C$47</c:f>
              <c:numCache>
                <c:formatCode>General</c:formatCode>
                <c:ptCount val="43"/>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numCache>
            </c:numRef>
          </c:cat>
          <c:val>
            <c:numRef>
              <c:f>NPIvsTbillEtc!$E$5:$E$47</c:f>
              <c:numCache>
                <c:formatCode>_("$"* #,##0.00_);_("$"* \(#,##0.00\);_("$"* "-"??_);_(@_)</c:formatCode>
                <c:ptCount val="43"/>
                <c:pt idx="0">
                  <c:v>1</c:v>
                </c:pt>
                <c:pt idx="1">
                  <c:v>1.0718833333333333</c:v>
                </c:pt>
                <c:pt idx="2">
                  <c:v>1.1798130526388888</c:v>
                </c:pt>
                <c:pt idx="3">
                  <c:v>1.3147148434327069</c:v>
                </c:pt>
                <c:pt idx="4">
                  <c:v>1.499103600224144</c:v>
                </c:pt>
                <c:pt idx="5">
                  <c:v>1.658220954857935</c:v>
                </c:pt>
                <c:pt idx="6">
                  <c:v>1.8010075975791602</c:v>
                </c:pt>
                <c:pt idx="7">
                  <c:v>1.972508546058636</c:v>
                </c:pt>
                <c:pt idx="8">
                  <c:v>2.1200357477326048</c:v>
                </c:pt>
                <c:pt idx="9">
                  <c:v>2.2467785515178855</c:v>
                </c:pt>
                <c:pt idx="10">
                  <c:v>2.3765300128680433</c:v>
                </c:pt>
                <c:pt idx="11">
                  <c:v>2.53498515147602</c:v>
                </c:pt>
                <c:pt idx="12">
                  <c:v>2.7406146970132501</c:v>
                </c:pt>
                <c:pt idx="13">
                  <c:v>2.9459780916427762</c:v>
                </c:pt>
                <c:pt idx="14">
                  <c:v>3.1043244140685755</c:v>
                </c:pt>
                <c:pt idx="15">
                  <c:v>3.2108544802113625</c:v>
                </c:pt>
                <c:pt idx="16">
                  <c:v>3.3070998432556986</c:v>
                </c:pt>
                <c:pt idx="17">
                  <c:v>3.447541349932624</c:v>
                </c:pt>
                <c:pt idx="18">
                  <c:v>3.6368113700439246</c:v>
                </c:pt>
                <c:pt idx="19">
                  <c:v>3.8188640858760401</c:v>
                </c:pt>
                <c:pt idx="20">
                  <c:v>4.0121304324887506</c:v>
                </c:pt>
                <c:pt idx="21">
                  <c:v>4.2037765294806304</c:v>
                </c:pt>
                <c:pt idx="22">
                  <c:v>4.3987616975063739</c:v>
                </c:pt>
                <c:pt idx="23">
                  <c:v>4.654623002911328</c:v>
                </c:pt>
                <c:pt idx="24">
                  <c:v>4.8123371456599733</c:v>
                </c:pt>
                <c:pt idx="25">
                  <c:v>4.8894548484191738</c:v>
                </c:pt>
                <c:pt idx="26">
                  <c:v>4.9388790878452777</c:v>
                </c:pt>
                <c:pt idx="27">
                  <c:v>5.0066240460002218</c:v>
                </c:pt>
                <c:pt idx="28">
                  <c:v>5.1641658159810291</c:v>
                </c:pt>
                <c:pt idx="29">
                  <c:v>5.4082587202163985</c:v>
                </c:pt>
                <c:pt idx="30">
                  <c:v>5.6436982498364863</c:v>
                </c:pt>
                <c:pt idx="31">
                  <c:v>5.720734730946754</c:v>
                </c:pt>
                <c:pt idx="32">
                  <c:v>5.7293158330431746</c:v>
                </c:pt>
                <c:pt idx="33">
                  <c:v>5.737145898015001</c:v>
                </c:pt>
                <c:pt idx="34">
                  <c:v>5.7401578996114591</c:v>
                </c:pt>
                <c:pt idx="35">
                  <c:v>5.7450848684752929</c:v>
                </c:pt>
                <c:pt idx="36">
                  <c:v>5.7484361679819038</c:v>
                </c:pt>
                <c:pt idx="37">
                  <c:v>5.750304409736497</c:v>
                </c:pt>
                <c:pt idx="38">
                  <c:v>5.7533233195516091</c:v>
                </c:pt>
                <c:pt idx="39">
                  <c:v>5.7715901210911849</c:v>
                </c:pt>
                <c:pt idx="40">
                  <c:v>5.8253140058016752</c:v>
                </c:pt>
                <c:pt idx="41">
                  <c:v>5.9382765532308461</c:v>
                </c:pt>
                <c:pt idx="42">
                  <c:v>6.066543326780633</c:v>
                </c:pt>
              </c:numCache>
            </c:numRef>
          </c:val>
          <c:smooth val="0"/>
          <c:extLst>
            <c:ext xmlns:c16="http://schemas.microsoft.com/office/drawing/2014/chart" uri="{C3380CC4-5D6E-409C-BE32-E72D297353CC}">
              <c16:uniqueId val="{00000001-8F2D-4918-958E-794131AE2ED7}"/>
            </c:ext>
          </c:extLst>
        </c:ser>
        <c:ser>
          <c:idx val="2"/>
          <c:order val="2"/>
          <c:tx>
            <c:strRef>
              <c:f>NPIvsTbillEtc!$F$4</c:f>
              <c:strCache>
                <c:ptCount val="1"/>
                <c:pt idx="0">
                  <c:v>Stock</c:v>
                </c:pt>
              </c:strCache>
            </c:strRef>
          </c:tx>
          <c:spPr>
            <a:ln w="25400" cap="rnd">
              <a:solidFill>
                <a:schemeClr val="accent1"/>
              </a:solidFill>
              <a:round/>
            </a:ln>
            <a:effectLst/>
          </c:spPr>
          <c:marker>
            <c:symbol val="square"/>
            <c:size val="5"/>
            <c:spPr>
              <a:solidFill>
                <a:schemeClr val="accent1"/>
              </a:solidFill>
              <a:ln w="9525">
                <a:noFill/>
              </a:ln>
              <a:effectLst/>
            </c:spPr>
          </c:marker>
          <c:cat>
            <c:numRef>
              <c:f>NPIvsTbillEtc!$C$5:$C$47</c:f>
              <c:numCache>
                <c:formatCode>General</c:formatCode>
                <c:ptCount val="43"/>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numCache>
            </c:numRef>
          </c:cat>
          <c:val>
            <c:numRef>
              <c:f>NPIvsTbillEtc!$F$5:$F$47</c:f>
              <c:numCache>
                <c:formatCode>_("$"* #,##0.00_);_("$"* \(#,##0.00\);_("$"* "-"??_);_(@_)</c:formatCode>
                <c:ptCount val="43"/>
                <c:pt idx="0">
                  <c:v>1</c:v>
                </c:pt>
                <c:pt idx="1">
                  <c:v>1.076687116564417</c:v>
                </c:pt>
                <c:pt idx="2">
                  <c:v>1.3453394023352463</c:v>
                </c:pt>
                <c:pt idx="3">
                  <c:v>1.5893952673093776</c:v>
                </c:pt>
                <c:pt idx="4">
                  <c:v>1.8277455806396856</c:v>
                </c:pt>
                <c:pt idx="5">
                  <c:v>1.7708285845922545</c:v>
                </c:pt>
                <c:pt idx="6">
                  <c:v>2.5323698440796329</c:v>
                </c:pt>
                <c:pt idx="7">
                  <c:v>2.5667935691942096</c:v>
                </c:pt>
                <c:pt idx="8">
                  <c:v>3.1335086181711951</c:v>
                </c:pt>
                <c:pt idx="9">
                  <c:v>4.0862387545769776</c:v>
                </c:pt>
                <c:pt idx="10">
                  <c:v>4.9461044157229805</c:v>
                </c:pt>
                <c:pt idx="11">
                  <c:v>4.7541113994034774</c:v>
                </c:pt>
                <c:pt idx="12">
                  <c:v>5.94358749634823</c:v>
                </c:pt>
                <c:pt idx="13">
                  <c:v>6.1642619850141855</c:v>
                </c:pt>
                <c:pt idx="14">
                  <c:v>7.20803123257111</c:v>
                </c:pt>
                <c:pt idx="15">
                  <c:v>8.3031351142456877</c:v>
                </c:pt>
                <c:pt idx="16">
                  <c:v>9.4192099711438182</c:v>
                </c:pt>
                <c:pt idx="17">
                  <c:v>9.8712532865907079</c:v>
                </c:pt>
                <c:pt idx="18">
                  <c:v>11.815249780893948</c:v>
                </c:pt>
                <c:pt idx="19">
                  <c:v>14.858441621177715</c:v>
                </c:pt>
                <c:pt idx="20">
                  <c:v>19.219437910715584</c:v>
                </c:pt>
                <c:pt idx="21">
                  <c:v>23.681215308209168</c:v>
                </c:pt>
                <c:pt idx="22">
                  <c:v>28.789366053169729</c:v>
                </c:pt>
                <c:pt idx="23">
                  <c:v>32.092871749926957</c:v>
                </c:pt>
                <c:pt idx="24">
                  <c:v>26.673134771422916</c:v>
                </c:pt>
                <c:pt idx="25">
                  <c:v>22.986064855390005</c:v>
                </c:pt>
                <c:pt idx="26">
                  <c:v>23.146771837569379</c:v>
                </c:pt>
                <c:pt idx="27">
                  <c:v>27.997370727432074</c:v>
                </c:pt>
                <c:pt idx="28">
                  <c:v>30.918054338299729</c:v>
                </c:pt>
                <c:pt idx="29">
                  <c:v>34.583687336543392</c:v>
                </c:pt>
                <c:pt idx="30">
                  <c:v>39.782113264732466</c:v>
                </c:pt>
                <c:pt idx="31">
                  <c:v>33.526031184073318</c:v>
                </c:pt>
                <c:pt idx="32">
                  <c:v>27.021443178498387</c:v>
                </c:pt>
                <c:pt idx="33">
                  <c:v>33.816652059596834</c:v>
                </c:pt>
                <c:pt idx="34">
                  <c:v>38.562810400233701</c:v>
                </c:pt>
                <c:pt idx="35">
                  <c:v>42.460211042944771</c:v>
                </c:pt>
                <c:pt idx="36">
                  <c:v>52.250715746421264</c:v>
                </c:pt>
                <c:pt idx="37">
                  <c:v>62.577359041776205</c:v>
                </c:pt>
                <c:pt idx="38">
                  <c:v>67.56412503651768</c:v>
                </c:pt>
                <c:pt idx="39">
                  <c:v>69.135027753432681</c:v>
                </c:pt>
                <c:pt idx="40">
                  <c:v>82.891921883020075</c:v>
                </c:pt>
                <c:pt idx="41">
                  <c:v>94.66258646396011</c:v>
                </c:pt>
                <c:pt idx="42">
                  <c:v>100.64479585360695</c:v>
                </c:pt>
              </c:numCache>
            </c:numRef>
          </c:val>
          <c:smooth val="0"/>
          <c:extLst>
            <c:ext xmlns:c16="http://schemas.microsoft.com/office/drawing/2014/chart" uri="{C3380CC4-5D6E-409C-BE32-E72D297353CC}">
              <c16:uniqueId val="{00000002-8F2D-4918-958E-794131AE2ED7}"/>
            </c:ext>
          </c:extLst>
        </c:ser>
        <c:ser>
          <c:idx val="3"/>
          <c:order val="3"/>
          <c:tx>
            <c:strRef>
              <c:f>NPIvsTbillEtc!$G$4</c:f>
              <c:strCache>
                <c:ptCount val="1"/>
                <c:pt idx="0">
                  <c:v>Gov. Bonds</c:v>
                </c:pt>
              </c:strCache>
            </c:strRef>
          </c:tx>
          <c:spPr>
            <a:ln w="25400" cap="rnd">
              <a:solidFill>
                <a:schemeClr val="bg2">
                  <a:lumMod val="75000"/>
                </a:schemeClr>
              </a:solidFill>
              <a:round/>
            </a:ln>
            <a:effectLst/>
          </c:spPr>
          <c:marker>
            <c:symbol val="square"/>
            <c:size val="5"/>
            <c:spPr>
              <a:solidFill>
                <a:schemeClr val="bg2">
                  <a:lumMod val="75000"/>
                </a:schemeClr>
              </a:solidFill>
              <a:ln w="9525">
                <a:noFill/>
              </a:ln>
              <a:effectLst/>
            </c:spPr>
          </c:marker>
          <c:cat>
            <c:numRef>
              <c:f>NPIvsTbillEtc!$C$5:$C$47</c:f>
              <c:numCache>
                <c:formatCode>General</c:formatCode>
                <c:ptCount val="43"/>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numCache>
            </c:numRef>
          </c:cat>
          <c:val>
            <c:numRef>
              <c:f>NPIvsTbillEtc!$G$5:$G$47</c:f>
              <c:numCache>
                <c:formatCode>_("$"* #,##0.00_);_("$"* \(#,##0.00\);_("$"* "-"??_);_(@_)</c:formatCode>
                <c:ptCount val="43"/>
                <c:pt idx="0">
                  <c:v>1</c:v>
                </c:pt>
                <c:pt idx="1">
                  <c:v>1.0841000000000001</c:v>
                </c:pt>
                <c:pt idx="2">
                  <c:v>1.1864661425</c:v>
                </c:pt>
                <c:pt idx="3">
                  <c:v>1.3224351624305002</c:v>
                </c:pt>
                <c:pt idx="4">
                  <c:v>1.506396913817603</c:v>
                </c:pt>
                <c:pt idx="5">
                  <c:v>1.7022536192291218</c:v>
                </c:pt>
                <c:pt idx="6">
                  <c:v>1.8912888836445159</c:v>
                </c:pt>
                <c:pt idx="7">
                  <c:v>2.1265336992884993</c:v>
                </c:pt>
                <c:pt idx="8">
                  <c:v>2.3524424626095812</c:v>
                </c:pt>
                <c:pt idx="9">
                  <c:v>2.5331688547995621</c:v>
                </c:pt>
                <c:pt idx="10">
                  <c:v>2.7455539535340487</c:v>
                </c:pt>
                <c:pt idx="11">
                  <c:v>2.9884210803404145</c:v>
                </c:pt>
                <c:pt idx="12">
                  <c:v>3.2423870651513442</c:v>
                </c:pt>
                <c:pt idx="13">
                  <c:v>3.519611159221784</c:v>
                </c:pt>
                <c:pt idx="14">
                  <c:v>3.7961939361506296</c:v>
                </c:pt>
                <c:pt idx="15">
                  <c:v>4.0623071310747889</c:v>
                </c:pt>
                <c:pt idx="16">
                  <c:v>4.3008999699065811</c:v>
                </c:pt>
                <c:pt idx="17">
                  <c:v>4.6054036877759668</c:v>
                </c:pt>
                <c:pt idx="18">
                  <c:v>4.9084392504316261</c:v>
                </c:pt>
                <c:pt idx="19">
                  <c:v>5.2244609308385819</c:v>
                </c:pt>
                <c:pt idx="20">
                  <c:v>5.5563448114701028</c:v>
                </c:pt>
                <c:pt idx="21">
                  <c:v>5.8488400629205746</c:v>
                </c:pt>
                <c:pt idx="22">
                  <c:v>6.1785196811338645</c:v>
                </c:pt>
                <c:pt idx="23">
                  <c:v>6.5510329302422265</c:v>
                </c:pt>
                <c:pt idx="24">
                  <c:v>6.8797310075171305</c:v>
                </c:pt>
                <c:pt idx="25">
                  <c:v>7.1969439380554006</c:v>
                </c:pt>
                <c:pt idx="26">
                  <c:v>7.4859012371683242</c:v>
                </c:pt>
                <c:pt idx="27">
                  <c:v>7.8058611325469602</c:v>
                </c:pt>
                <c:pt idx="28">
                  <c:v>8.1407325751332245</c:v>
                </c:pt>
                <c:pt idx="29">
                  <c:v>8.5308093443583584</c:v>
                </c:pt>
                <c:pt idx="30">
                  <c:v>8.92571472692428</c:v>
                </c:pt>
                <c:pt idx="31">
                  <c:v>9.2529909335781699</c:v>
                </c:pt>
                <c:pt idx="32">
                  <c:v>9.5543300049816988</c:v>
                </c:pt>
                <c:pt idx="33">
                  <c:v>9.8614220952251532</c:v>
                </c:pt>
                <c:pt idx="34">
                  <c:v>10.136144879094633</c:v>
                </c:pt>
                <c:pt idx="35">
                  <c:v>10.318848890540314</c:v>
                </c:pt>
                <c:pt idx="36">
                  <c:v>10.561427829875432</c:v>
                </c:pt>
                <c:pt idx="37">
                  <c:v>10.829776108652849</c:v>
                </c:pt>
                <c:pt idx="38">
                  <c:v>11.061082076706827</c:v>
                </c:pt>
                <c:pt idx="39">
                  <c:v>11.264790338286177</c:v>
                </c:pt>
                <c:pt idx="40">
                  <c:v>11.527259953168246</c:v>
                </c:pt>
                <c:pt idx="41">
                  <c:v>11.862703217805441</c:v>
                </c:pt>
                <c:pt idx="42">
                  <c:v>12.099957282161551</c:v>
                </c:pt>
              </c:numCache>
            </c:numRef>
          </c:val>
          <c:smooth val="0"/>
          <c:extLst>
            <c:ext xmlns:c16="http://schemas.microsoft.com/office/drawing/2014/chart" uri="{C3380CC4-5D6E-409C-BE32-E72D297353CC}">
              <c16:uniqueId val="{00000003-8F2D-4918-958E-794131AE2ED7}"/>
            </c:ext>
          </c:extLst>
        </c:ser>
        <c:ser>
          <c:idx val="4"/>
          <c:order val="4"/>
          <c:tx>
            <c:strRef>
              <c:f>NPIvsTbillEtc!$H$4</c:f>
              <c:strCache>
                <c:ptCount val="1"/>
                <c:pt idx="0">
                  <c:v>CPI</c:v>
                </c:pt>
              </c:strCache>
            </c:strRef>
          </c:tx>
          <c:spPr>
            <a:ln w="25400" cap="rnd">
              <a:solidFill>
                <a:schemeClr val="tx1"/>
              </a:solidFill>
              <a:round/>
            </a:ln>
            <a:effectLst/>
          </c:spPr>
          <c:marker>
            <c:symbol val="none"/>
          </c:marker>
          <c:cat>
            <c:numRef>
              <c:f>NPIvsTbillEtc!$C$5:$C$47</c:f>
              <c:numCache>
                <c:formatCode>General</c:formatCode>
                <c:ptCount val="43"/>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numCache>
            </c:numRef>
          </c:cat>
          <c:val>
            <c:numRef>
              <c:f>NPIvsTbillEtc!$H$5:$H$47</c:f>
              <c:numCache>
                <c:formatCode>_("$"* #,##0.00_);_("$"* \(#,##0.00\);_("$"* "-"??_);_(@_)</c:formatCode>
                <c:ptCount val="43"/>
                <c:pt idx="0">
                  <c:v>1</c:v>
                </c:pt>
                <c:pt idx="1">
                  <c:v>1.0683760683760684</c:v>
                </c:pt>
                <c:pt idx="2">
                  <c:v>1.1675213675213676</c:v>
                </c:pt>
                <c:pt idx="3">
                  <c:v>1.3299145299145301</c:v>
                </c:pt>
                <c:pt idx="4">
                  <c:v>1.4871794871794874</c:v>
                </c:pt>
                <c:pt idx="5">
                  <c:v>1.611965811965812</c:v>
                </c:pt>
                <c:pt idx="6">
                  <c:v>1.6717948717948719</c:v>
                </c:pt>
                <c:pt idx="7">
                  <c:v>1.7418803418803421</c:v>
                </c:pt>
                <c:pt idx="8">
                  <c:v>1.8034188034188035</c:v>
                </c:pt>
                <c:pt idx="9">
                  <c:v>1.8735042735042733</c:v>
                </c:pt>
                <c:pt idx="10">
                  <c:v>1.9008547008547005</c:v>
                </c:pt>
                <c:pt idx="11">
                  <c:v>1.9777777777777776</c:v>
                </c:pt>
                <c:pt idx="12">
                  <c:v>2.0700854700854698</c:v>
                </c:pt>
                <c:pt idx="13">
                  <c:v>2.1777777777777776</c:v>
                </c:pt>
                <c:pt idx="14">
                  <c:v>2.3008547008547007</c:v>
                </c:pt>
                <c:pt idx="15">
                  <c:v>2.3606837606837603</c:v>
                </c:pt>
                <c:pt idx="16">
                  <c:v>2.4376068376068374</c:v>
                </c:pt>
                <c:pt idx="17">
                  <c:v>2.4991452991452991</c:v>
                </c:pt>
                <c:pt idx="18">
                  <c:v>2.5692307692307694</c:v>
                </c:pt>
                <c:pt idx="19">
                  <c:v>2.6393162393162397</c:v>
                </c:pt>
                <c:pt idx="20">
                  <c:v>2.7196581196581198</c:v>
                </c:pt>
                <c:pt idx="21">
                  <c:v>2.7623931623931623</c:v>
                </c:pt>
                <c:pt idx="22">
                  <c:v>2.8085470085470088</c:v>
                </c:pt>
                <c:pt idx="23">
                  <c:v>2.8854700854700859</c:v>
                </c:pt>
                <c:pt idx="24">
                  <c:v>2.9931623931623932</c:v>
                </c:pt>
                <c:pt idx="25">
                  <c:v>3.0273504273504273</c:v>
                </c:pt>
                <c:pt idx="26">
                  <c:v>3.1059829059829061</c:v>
                </c:pt>
                <c:pt idx="27">
                  <c:v>3.1658119658119657</c:v>
                </c:pt>
                <c:pt idx="28">
                  <c:v>3.2598290598290598</c:v>
                </c:pt>
                <c:pt idx="29">
                  <c:v>3.3897435897435897</c:v>
                </c:pt>
                <c:pt idx="30">
                  <c:v>3.4601025641025642</c:v>
                </c:pt>
                <c:pt idx="31">
                  <c:v>3.6082051282051286</c:v>
                </c:pt>
                <c:pt idx="32">
                  <c:v>3.6092820512820518</c:v>
                </c:pt>
                <c:pt idx="33">
                  <c:v>3.7040512820512825</c:v>
                </c:pt>
                <c:pt idx="34">
                  <c:v>3.7644957264957273</c:v>
                </c:pt>
                <c:pt idx="35">
                  <c:v>3.8746153846153848</c:v>
                </c:pt>
                <c:pt idx="36">
                  <c:v>3.9364102564102565</c:v>
                </c:pt>
                <c:pt idx="37">
                  <c:v>3.998564102564103</c:v>
                </c:pt>
                <c:pt idx="38">
                  <c:v>3.9949914529914534</c:v>
                </c:pt>
                <c:pt idx="39">
                  <c:v>4.0498461538461541</c:v>
                </c:pt>
                <c:pt idx="40">
                  <c:v>4.1510940170940174</c:v>
                </c:pt>
                <c:pt idx="41">
                  <c:v>4.2370427350427358</c:v>
                </c:pt>
                <c:pt idx="42">
                  <c:v>4.3027692307692318</c:v>
                </c:pt>
              </c:numCache>
            </c:numRef>
          </c:val>
          <c:smooth val="0"/>
          <c:extLst>
            <c:ext xmlns:c16="http://schemas.microsoft.com/office/drawing/2014/chart" uri="{C3380CC4-5D6E-409C-BE32-E72D297353CC}">
              <c16:uniqueId val="{00000004-8F2D-4918-958E-794131AE2ED7}"/>
            </c:ext>
          </c:extLst>
        </c:ser>
        <c:dLbls>
          <c:showLegendKey val="0"/>
          <c:showVal val="0"/>
          <c:showCatName val="0"/>
          <c:showSerName val="0"/>
          <c:showPercent val="0"/>
          <c:showBubbleSize val="0"/>
        </c:dLbls>
        <c:marker val="1"/>
        <c:smooth val="0"/>
        <c:axId val="896081624"/>
        <c:axId val="896084904"/>
      </c:lineChart>
      <c:catAx>
        <c:axId val="896081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96084904"/>
        <c:crosses val="autoZero"/>
        <c:auto val="1"/>
        <c:lblAlgn val="ctr"/>
        <c:lblOffset val="100"/>
        <c:noMultiLvlLbl val="0"/>
      </c:catAx>
      <c:valAx>
        <c:axId val="896084904"/>
        <c:scaling>
          <c:orientation val="minMax"/>
        </c:scaling>
        <c:delete val="0"/>
        <c:axPos val="l"/>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96081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NPIvsTbillEtc!$D$4</c:f>
              <c:strCache>
                <c:ptCount val="1"/>
                <c:pt idx="0">
                  <c:v>NPI</c:v>
                </c:pt>
              </c:strCache>
            </c:strRef>
          </c:tx>
          <c:spPr>
            <a:ln w="25400" cap="rnd">
              <a:solidFill>
                <a:schemeClr val="accent2"/>
              </a:solidFill>
              <a:round/>
            </a:ln>
            <a:effectLst/>
          </c:spPr>
          <c:marker>
            <c:symbol val="triangle"/>
            <c:size val="7"/>
            <c:spPr>
              <a:solidFill>
                <a:schemeClr val="accent2"/>
              </a:solidFill>
              <a:ln w="9525">
                <a:noFill/>
              </a:ln>
              <a:effectLst/>
            </c:spPr>
          </c:marker>
          <c:cat>
            <c:numRef>
              <c:f>NPIvsTbillEtc!$C$5:$C$14</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NPIvsTbillEtc!$D$5:$D$14</c:f>
              <c:numCache>
                <c:formatCode>_("$"* #,##0.00_);_("$"* \(#,##0.00\);_("$"* "-"??_);_(@_)</c:formatCode>
                <c:ptCount val="10"/>
                <c:pt idx="0">
                  <c:v>1</c:v>
                </c:pt>
                <c:pt idx="1">
                  <c:v>1.1227534348197026</c:v>
                </c:pt>
                <c:pt idx="2">
                  <c:v>1.1947316363281257</c:v>
                </c:pt>
                <c:pt idx="3">
                  <c:v>1.2812101183308597</c:v>
                </c:pt>
                <c:pt idx="4">
                  <c:v>1.4081222392400001</c:v>
                </c:pt>
                <c:pt idx="5">
                  <c:v>1.629052653644893</c:v>
                </c:pt>
                <c:pt idx="6">
                  <c:v>1.960002568476463</c:v>
                </c:pt>
                <c:pt idx="7">
                  <c:v>2.2897497636888064</c:v>
                </c:pt>
                <c:pt idx="8">
                  <c:v>2.6014618759904122</c:v>
                </c:pt>
                <c:pt idx="9">
                  <c:v>2.2175785358009716</c:v>
                </c:pt>
              </c:numCache>
            </c:numRef>
          </c:val>
          <c:smooth val="0"/>
          <c:extLst>
            <c:ext xmlns:c16="http://schemas.microsoft.com/office/drawing/2014/chart" uri="{C3380CC4-5D6E-409C-BE32-E72D297353CC}">
              <c16:uniqueId val="{00000000-58EC-480D-BDB8-E62C3AA1E017}"/>
            </c:ext>
          </c:extLst>
        </c:ser>
        <c:ser>
          <c:idx val="1"/>
          <c:order val="1"/>
          <c:tx>
            <c:strRef>
              <c:f>NPIvsTbillEtc!$E$4</c:f>
              <c:strCache>
                <c:ptCount val="1"/>
                <c:pt idx="0">
                  <c:v>T-bill</c:v>
                </c:pt>
              </c:strCache>
            </c:strRef>
          </c:tx>
          <c:spPr>
            <a:ln w="25400" cap="rnd">
              <a:solidFill>
                <a:schemeClr val="accent1">
                  <a:lumMod val="60000"/>
                  <a:lumOff val="40000"/>
                </a:schemeClr>
              </a:solidFill>
              <a:round/>
            </a:ln>
            <a:effectLst/>
          </c:spPr>
          <c:marker>
            <c:symbol val="circle"/>
            <c:size val="5"/>
            <c:spPr>
              <a:solidFill>
                <a:schemeClr val="accent1">
                  <a:lumMod val="60000"/>
                  <a:lumOff val="40000"/>
                </a:schemeClr>
              </a:solidFill>
              <a:ln w="9525">
                <a:noFill/>
              </a:ln>
              <a:effectLst/>
            </c:spPr>
          </c:marker>
          <c:cat>
            <c:numRef>
              <c:f>NPIvsTbillEtc!$C$5:$C$14</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NPIvsTbillEtc!$E$5:$E$14</c:f>
              <c:numCache>
                <c:formatCode>_("$"* #,##0.00_);_("$"* \(#,##0.00\);_("$"* "-"??_);_(@_)</c:formatCode>
                <c:ptCount val="10"/>
                <c:pt idx="0">
                  <c:v>1</c:v>
                </c:pt>
                <c:pt idx="1">
                  <c:v>1.0338833333333335</c:v>
                </c:pt>
                <c:pt idx="2">
                  <c:v>1.0504513137499998</c:v>
                </c:pt>
                <c:pt idx="3">
                  <c:v>1.0610696257798229</c:v>
                </c:pt>
                <c:pt idx="4">
                  <c:v>1.0756239641467693</c:v>
                </c:pt>
                <c:pt idx="5">
                  <c:v>1.1094702648852544</c:v>
                </c:pt>
                <c:pt idx="6">
                  <c:v>1.1619112260721638</c:v>
                </c:pt>
                <c:pt idx="7">
                  <c:v>1.2124930947805057</c:v>
                </c:pt>
                <c:pt idx="8">
                  <c:v>1.2290436255242594</c:v>
                </c:pt>
                <c:pt idx="9">
                  <c:v>1.2308871909625461</c:v>
                </c:pt>
              </c:numCache>
            </c:numRef>
          </c:val>
          <c:smooth val="0"/>
          <c:extLst>
            <c:ext xmlns:c16="http://schemas.microsoft.com/office/drawing/2014/chart" uri="{C3380CC4-5D6E-409C-BE32-E72D297353CC}">
              <c16:uniqueId val="{00000001-58EC-480D-BDB8-E62C3AA1E017}"/>
            </c:ext>
          </c:extLst>
        </c:ser>
        <c:ser>
          <c:idx val="2"/>
          <c:order val="2"/>
          <c:tx>
            <c:strRef>
              <c:f>NPIvsTbillEtc!$F$4</c:f>
              <c:strCache>
                <c:ptCount val="1"/>
                <c:pt idx="0">
                  <c:v>Stock</c:v>
                </c:pt>
              </c:strCache>
            </c:strRef>
          </c:tx>
          <c:spPr>
            <a:ln w="25400" cap="rnd">
              <a:solidFill>
                <a:schemeClr val="accent1"/>
              </a:solidFill>
              <a:round/>
            </a:ln>
            <a:effectLst/>
          </c:spPr>
          <c:marker>
            <c:symbol val="square"/>
            <c:size val="5"/>
            <c:spPr>
              <a:solidFill>
                <a:schemeClr val="accent1"/>
              </a:solidFill>
              <a:ln w="9525">
                <a:noFill/>
              </a:ln>
              <a:effectLst/>
            </c:spPr>
          </c:marker>
          <c:cat>
            <c:numRef>
              <c:f>NPIvsTbillEtc!$C$5:$C$14</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NPIvsTbillEtc!$F$5:$F$14</c:f>
              <c:numCache>
                <c:formatCode>_("$"* #,##0.00_);_("$"* \(#,##0.00\);_("$"* "-"??_);_(@_)</c:formatCode>
                <c:ptCount val="10"/>
                <c:pt idx="0">
                  <c:v>1</c:v>
                </c:pt>
                <c:pt idx="1">
                  <c:v>0.83112334038737501</c:v>
                </c:pt>
                <c:pt idx="2">
                  <c:v>0.71623583687060721</c:v>
                </c:pt>
                <c:pt idx="3">
                  <c:v>0.72124339691171635</c:v>
                </c:pt>
                <c:pt idx="4">
                  <c:v>0.872385959897646</c:v>
                </c:pt>
                <c:pt idx="5">
                  <c:v>0.96339319769257159</c:v>
                </c:pt>
                <c:pt idx="6">
                  <c:v>1.0776127361248717</c:v>
                </c:pt>
                <c:pt idx="7">
                  <c:v>1.239593439151266</c:v>
                </c:pt>
                <c:pt idx="8">
                  <c:v>1.0446566279675367</c:v>
                </c:pt>
                <c:pt idx="9">
                  <c:v>0.84197647966981592</c:v>
                </c:pt>
              </c:numCache>
            </c:numRef>
          </c:val>
          <c:smooth val="0"/>
          <c:extLst>
            <c:ext xmlns:c16="http://schemas.microsoft.com/office/drawing/2014/chart" uri="{C3380CC4-5D6E-409C-BE32-E72D297353CC}">
              <c16:uniqueId val="{00000002-58EC-480D-BDB8-E62C3AA1E017}"/>
            </c:ext>
          </c:extLst>
        </c:ser>
        <c:ser>
          <c:idx val="3"/>
          <c:order val="3"/>
          <c:tx>
            <c:strRef>
              <c:f>NPIvsTbillEtc!$G$4</c:f>
              <c:strCache>
                <c:ptCount val="1"/>
                <c:pt idx="0">
                  <c:v>Gov. Bonds</c:v>
                </c:pt>
              </c:strCache>
            </c:strRef>
          </c:tx>
          <c:spPr>
            <a:ln w="25400" cap="rnd">
              <a:solidFill>
                <a:schemeClr val="bg2">
                  <a:lumMod val="75000"/>
                </a:schemeClr>
              </a:solidFill>
              <a:round/>
            </a:ln>
            <a:effectLst/>
          </c:spPr>
          <c:marker>
            <c:symbol val="square"/>
            <c:size val="5"/>
            <c:spPr>
              <a:solidFill>
                <a:schemeClr val="bg2">
                  <a:lumMod val="75000"/>
                </a:schemeClr>
              </a:solidFill>
              <a:ln w="9525">
                <a:noFill/>
              </a:ln>
              <a:effectLst/>
            </c:spPr>
          </c:marker>
          <c:cat>
            <c:numRef>
              <c:f>NPIvsTbillEtc!$C$5:$C$14</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NPIvsTbillEtc!$G$5:$G$14</c:f>
              <c:numCache>
                <c:formatCode>_("$"* #,##0.00_);_("$"* \(#,##0.00\);_("$"* "-"??_);_(@_)</c:formatCode>
                <c:ptCount val="10"/>
                <c:pt idx="0">
                  <c:v>1</c:v>
                </c:pt>
                <c:pt idx="1">
                  <c:v>1.0501750000000001</c:v>
                </c:pt>
                <c:pt idx="2">
                  <c:v>1.0985968189583337</c:v>
                </c:pt>
                <c:pt idx="3">
                  <c:v>1.1427054812395103</c:v>
                </c:pt>
                <c:pt idx="4">
                  <c:v>1.1915466180168228</c:v>
                </c:pt>
                <c:pt idx="5">
                  <c:v>1.2426639679297444</c:v>
                </c:pt>
                <c:pt idx="6">
                  <c:v>1.3022082830597115</c:v>
                </c:pt>
                <c:pt idx="7">
                  <c:v>1.3624896748296838</c:v>
                </c:pt>
                <c:pt idx="8">
                  <c:v>1.4124476295734387</c:v>
                </c:pt>
                <c:pt idx="9">
                  <c:v>1.4584463407098802</c:v>
                </c:pt>
              </c:numCache>
            </c:numRef>
          </c:val>
          <c:smooth val="0"/>
          <c:extLst>
            <c:ext xmlns:c16="http://schemas.microsoft.com/office/drawing/2014/chart" uri="{C3380CC4-5D6E-409C-BE32-E72D297353CC}">
              <c16:uniqueId val="{00000003-58EC-480D-BDB8-E62C3AA1E017}"/>
            </c:ext>
          </c:extLst>
        </c:ser>
        <c:ser>
          <c:idx val="4"/>
          <c:order val="4"/>
          <c:tx>
            <c:strRef>
              <c:f>NPIvsTbillEtc!$H$4</c:f>
              <c:strCache>
                <c:ptCount val="1"/>
                <c:pt idx="0">
                  <c:v>CPI</c:v>
                </c:pt>
              </c:strCache>
            </c:strRef>
          </c:tx>
          <c:spPr>
            <a:ln w="25400" cap="rnd">
              <a:solidFill>
                <a:schemeClr val="tx1"/>
              </a:solidFill>
              <a:round/>
            </a:ln>
            <a:effectLst/>
          </c:spPr>
          <c:marker>
            <c:symbol val="none"/>
          </c:marker>
          <c:cat>
            <c:numRef>
              <c:f>NPIvsTbillEtc!$C$5:$C$14</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NPIvsTbillEtc!$H$5:$H$14</c:f>
              <c:numCache>
                <c:formatCode>_("$"* #,##0.00_);_("$"* \(#,##0.00\);_("$"* "-"??_);_(@_)</c:formatCode>
                <c:ptCount val="10"/>
                <c:pt idx="0">
                  <c:v>1</c:v>
                </c:pt>
                <c:pt idx="1">
                  <c:v>1.0373222748815165</c:v>
                </c:pt>
                <c:pt idx="2">
                  <c:v>1.049170616113744</c:v>
                </c:pt>
                <c:pt idx="3">
                  <c:v>1.0764218009478672</c:v>
                </c:pt>
                <c:pt idx="4">
                  <c:v>1.0971563981042651</c:v>
                </c:pt>
                <c:pt idx="5">
                  <c:v>1.1297393364928907</c:v>
                </c:pt>
                <c:pt idx="6">
                  <c:v>1.1747630331753554</c:v>
                </c:pt>
                <c:pt idx="7">
                  <c:v>1.1991469194312794</c:v>
                </c:pt>
                <c:pt idx="8">
                  <c:v>1.2504739336492892</c:v>
                </c:pt>
                <c:pt idx="9">
                  <c:v>1.2508471563981043</c:v>
                </c:pt>
              </c:numCache>
            </c:numRef>
          </c:val>
          <c:smooth val="0"/>
          <c:extLst>
            <c:ext xmlns:c16="http://schemas.microsoft.com/office/drawing/2014/chart" uri="{C3380CC4-5D6E-409C-BE32-E72D297353CC}">
              <c16:uniqueId val="{00000004-58EC-480D-BDB8-E62C3AA1E017}"/>
            </c:ext>
          </c:extLst>
        </c:ser>
        <c:dLbls>
          <c:showLegendKey val="0"/>
          <c:showVal val="0"/>
          <c:showCatName val="0"/>
          <c:showSerName val="0"/>
          <c:showPercent val="0"/>
          <c:showBubbleSize val="0"/>
        </c:dLbls>
        <c:marker val="1"/>
        <c:smooth val="0"/>
        <c:axId val="896081624"/>
        <c:axId val="896084904"/>
      </c:lineChart>
      <c:catAx>
        <c:axId val="896081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96084904"/>
        <c:crosses val="autoZero"/>
        <c:auto val="1"/>
        <c:lblAlgn val="ctr"/>
        <c:lblOffset val="100"/>
        <c:noMultiLvlLbl val="0"/>
      </c:catAx>
      <c:valAx>
        <c:axId val="896084904"/>
        <c:scaling>
          <c:orientation val="minMax"/>
        </c:scaling>
        <c:delete val="0"/>
        <c:axPos val="l"/>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96081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0"/>
          <c:order val="0"/>
          <c:tx>
            <c:strRef>
              <c:f>NPIvsTbillEtc!$AF$3</c:f>
              <c:strCache>
                <c:ptCount val="1"/>
                <c:pt idx="0">
                  <c:v>income</c:v>
                </c:pt>
              </c:strCache>
            </c:strRef>
          </c:tx>
          <c:spPr>
            <a:solidFill>
              <a:schemeClr val="accent1"/>
            </a:solidFill>
            <a:ln>
              <a:noFill/>
            </a:ln>
            <a:effectLst/>
          </c:spPr>
          <c:cat>
            <c:numRef>
              <c:f>NPIvsTbillEtc!$AE$4:$AE$45</c:f>
              <c:numCache>
                <c:formatCode>General</c:formatCode>
                <c:ptCount val="42"/>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numCache>
            </c:numRef>
          </c:cat>
          <c:val>
            <c:numRef>
              <c:f>NPIvsTbillEtc!$AF$4:$AF$45</c:f>
              <c:numCache>
                <c:formatCode>0%</c:formatCode>
                <c:ptCount val="42"/>
                <c:pt idx="0">
                  <c:v>0.74914089347079038</c:v>
                </c:pt>
                <c:pt idx="1">
                  <c:v>0.55497382198952883</c:v>
                </c:pt>
                <c:pt idx="2">
                  <c:v>0.37432188065099453</c:v>
                </c:pt>
                <c:pt idx="3">
                  <c:v>0.65540540540540537</c:v>
                </c:pt>
                <c:pt idx="4">
                  <c:v>0.748</c:v>
                </c:pt>
                <c:pt idx="5">
                  <c:v>0.88888888888888895</c:v>
                </c:pt>
                <c:pt idx="6">
                  <c:v>0.54925373134328359</c:v>
                </c:pt>
                <c:pt idx="7">
                  <c:v>0.85096153846153855</c:v>
                </c:pt>
                <c:pt idx="8">
                  <c:v>0.88669950738916259</c:v>
                </c:pt>
                <c:pt idx="9">
                  <c:v>0.96721311475409832</c:v>
                </c:pt>
                <c:pt idx="10">
                  <c:v>0.93478260869565222</c:v>
                </c:pt>
                <c:pt idx="11">
                  <c:v>0.9542857142857144</c:v>
                </c:pt>
                <c:pt idx="12">
                  <c:v>0.88268156424581001</c:v>
                </c:pt>
                <c:pt idx="13">
                  <c:v>0.50783699059561127</c:v>
                </c:pt>
                <c:pt idx="14">
                  <c:v>0.49579831932773116</c:v>
                </c:pt>
                <c:pt idx="15">
                  <c:v>0.61919504643962842</c:v>
                </c:pt>
                <c:pt idx="16">
                  <c:v>0.73476702508960579</c:v>
                </c:pt>
                <c:pt idx="17">
                  <c:v>0.96460176991150448</c:v>
                </c:pt>
                <c:pt idx="18">
                  <c:v>0.89166666666666661</c:v>
                </c:pt>
                <c:pt idx="19">
                  <c:v>0.91845493562231761</c:v>
                </c:pt>
                <c:pt idx="20">
                  <c:v>0.53268765133171903</c:v>
                </c:pt>
                <c:pt idx="21">
                  <c:v>0.78378378378378377</c:v>
                </c:pt>
                <c:pt idx="22">
                  <c:v>0.83333333333333337</c:v>
                </c:pt>
                <c:pt idx="23">
                  <c:v>0.88702928870292885</c:v>
                </c:pt>
                <c:pt idx="24">
                  <c:v>0.78277153558052437</c:v>
                </c:pt>
                <c:pt idx="25">
                  <c:v>0.98</c:v>
                </c:pt>
                <c:pt idx="26">
                  <c:v>0.71042471042471045</c:v>
                </c:pt>
                <c:pt idx="27">
                  <c:v>0.48997134670487108</c:v>
                </c:pt>
                <c:pt idx="28">
                  <c:v>0.42541436464088406</c:v>
                </c:pt>
                <c:pt idx="29">
                  <c:v>0.38674033149171266</c:v>
                </c:pt>
                <c:pt idx="30">
                  <c:v>0.77300613496932502</c:v>
                </c:pt>
                <c:pt idx="31">
                  <c:v>0.13645418326693226</c:v>
                </c:pt>
                <c:pt idx="32">
                  <c:v>0.65098039215686265</c:v>
                </c:pt>
                <c:pt idx="33">
                  <c:v>0.45238095238095238</c:v>
                </c:pt>
                <c:pt idx="34">
                  <c:v>0.54166666666666663</c:v>
                </c:pt>
                <c:pt idx="35">
                  <c:v>0.52059925093632953</c:v>
                </c:pt>
                <c:pt idx="36">
                  <c:v>0.45644599303135891</c:v>
                </c:pt>
                <c:pt idx="37">
                  <c:v>0.33155080213903737</c:v>
                </c:pt>
                <c:pt idx="38">
                  <c:v>0.52914798206278024</c:v>
                </c:pt>
                <c:pt idx="39">
                  <c:v>0.70552147239263807</c:v>
                </c:pt>
                <c:pt idx="40">
                  <c:v>0.66272189349112431</c:v>
                </c:pt>
                <c:pt idx="41">
                  <c:v>0.61325966850828728</c:v>
                </c:pt>
              </c:numCache>
            </c:numRef>
          </c:val>
          <c:extLst>
            <c:ext xmlns:c16="http://schemas.microsoft.com/office/drawing/2014/chart" uri="{C3380CC4-5D6E-409C-BE32-E72D297353CC}">
              <c16:uniqueId val="{00000000-597A-45B4-A401-CF68F72CDA1F}"/>
            </c:ext>
          </c:extLst>
        </c:ser>
        <c:ser>
          <c:idx val="1"/>
          <c:order val="1"/>
          <c:tx>
            <c:strRef>
              <c:f>NPIvsTbillEtc!$AG$3</c:f>
              <c:strCache>
                <c:ptCount val="1"/>
                <c:pt idx="0">
                  <c:v>growth</c:v>
                </c:pt>
              </c:strCache>
            </c:strRef>
          </c:tx>
          <c:spPr>
            <a:solidFill>
              <a:schemeClr val="accent3"/>
            </a:solidFill>
            <a:ln>
              <a:noFill/>
            </a:ln>
            <a:effectLst/>
          </c:spPr>
          <c:cat>
            <c:numRef>
              <c:f>NPIvsTbillEtc!$AE$4:$AE$45</c:f>
              <c:numCache>
                <c:formatCode>General</c:formatCode>
                <c:ptCount val="42"/>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numCache>
            </c:numRef>
          </c:cat>
          <c:val>
            <c:numRef>
              <c:f>NPIvsTbillEtc!$AG$4:$AG$45</c:f>
              <c:numCache>
                <c:formatCode>0%</c:formatCode>
                <c:ptCount val="42"/>
                <c:pt idx="0">
                  <c:v>0.25085910652920962</c:v>
                </c:pt>
                <c:pt idx="1">
                  <c:v>0.44502617801047128</c:v>
                </c:pt>
                <c:pt idx="2">
                  <c:v>0.62567811934900541</c:v>
                </c:pt>
                <c:pt idx="3">
                  <c:v>0.34459459459459463</c:v>
                </c:pt>
                <c:pt idx="4">
                  <c:v>0.252</c:v>
                </c:pt>
                <c:pt idx="5">
                  <c:v>0.11111111111111112</c:v>
                </c:pt>
                <c:pt idx="6">
                  <c:v>0.45074626865671641</c:v>
                </c:pt>
                <c:pt idx="7">
                  <c:v>0.14903846153846154</c:v>
                </c:pt>
                <c:pt idx="8">
                  <c:v>0.11330049261083744</c:v>
                </c:pt>
                <c:pt idx="9">
                  <c:v>3.2786885245901634E-2</c:v>
                </c:pt>
                <c:pt idx="10">
                  <c:v>6.5217391304347824E-2</c:v>
                </c:pt>
                <c:pt idx="11">
                  <c:v>4.5714285714285721E-2</c:v>
                </c:pt>
                <c:pt idx="12">
                  <c:v>0.11731843575418992</c:v>
                </c:pt>
                <c:pt idx="13">
                  <c:v>0.49216300940438873</c:v>
                </c:pt>
                <c:pt idx="14">
                  <c:v>0.50420168067226889</c:v>
                </c:pt>
                <c:pt idx="15">
                  <c:v>0.38080495356037147</c:v>
                </c:pt>
                <c:pt idx="16">
                  <c:v>0.26523297491039427</c:v>
                </c:pt>
                <c:pt idx="17">
                  <c:v>3.5398230088495582E-2</c:v>
                </c:pt>
                <c:pt idx="18">
                  <c:v>0.10833333333333332</c:v>
                </c:pt>
                <c:pt idx="19">
                  <c:v>8.1545064377682414E-2</c:v>
                </c:pt>
                <c:pt idx="20">
                  <c:v>0.46731234866828086</c:v>
                </c:pt>
                <c:pt idx="21">
                  <c:v>0.21621621621621623</c:v>
                </c:pt>
                <c:pt idx="22">
                  <c:v>0.16666666666666666</c:v>
                </c:pt>
                <c:pt idx="23">
                  <c:v>0.11297071129707113</c:v>
                </c:pt>
                <c:pt idx="24">
                  <c:v>0.21722846441947566</c:v>
                </c:pt>
                <c:pt idx="25">
                  <c:v>0.02</c:v>
                </c:pt>
                <c:pt idx="26">
                  <c:v>0.28957528957528955</c:v>
                </c:pt>
                <c:pt idx="27">
                  <c:v>0.51002865329512892</c:v>
                </c:pt>
                <c:pt idx="28">
                  <c:v>0.57458563535911611</c:v>
                </c:pt>
                <c:pt idx="29">
                  <c:v>0.61325966850828728</c:v>
                </c:pt>
                <c:pt idx="30">
                  <c:v>0.22699386503067484</c:v>
                </c:pt>
                <c:pt idx="31">
                  <c:v>0.86354581673306774</c:v>
                </c:pt>
                <c:pt idx="32">
                  <c:v>0.34901960784313724</c:v>
                </c:pt>
                <c:pt idx="33">
                  <c:v>0.54761904761904767</c:v>
                </c:pt>
                <c:pt idx="34">
                  <c:v>0.45833333333333331</c:v>
                </c:pt>
                <c:pt idx="35">
                  <c:v>0.47940074906367042</c:v>
                </c:pt>
                <c:pt idx="36">
                  <c:v>0.54355400696864109</c:v>
                </c:pt>
                <c:pt idx="37">
                  <c:v>0.66844919786096257</c:v>
                </c:pt>
                <c:pt idx="38">
                  <c:v>0.47085201793721976</c:v>
                </c:pt>
                <c:pt idx="39">
                  <c:v>0.29447852760736198</c:v>
                </c:pt>
                <c:pt idx="40">
                  <c:v>0.3372781065088758</c:v>
                </c:pt>
                <c:pt idx="41">
                  <c:v>0.38674033149171266</c:v>
                </c:pt>
              </c:numCache>
            </c:numRef>
          </c:val>
          <c:extLst>
            <c:ext xmlns:c16="http://schemas.microsoft.com/office/drawing/2014/chart" uri="{C3380CC4-5D6E-409C-BE32-E72D297353CC}">
              <c16:uniqueId val="{00000001-597A-45B4-A401-CF68F72CDA1F}"/>
            </c:ext>
          </c:extLst>
        </c:ser>
        <c:dLbls>
          <c:showLegendKey val="0"/>
          <c:showVal val="0"/>
          <c:showCatName val="0"/>
          <c:showSerName val="0"/>
          <c:showPercent val="0"/>
          <c:showBubbleSize val="0"/>
        </c:dLbls>
        <c:axId val="983851752"/>
        <c:axId val="983855360"/>
      </c:areaChart>
      <c:catAx>
        <c:axId val="9838517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83855360"/>
        <c:crosses val="autoZero"/>
        <c:auto val="1"/>
        <c:lblAlgn val="ctr"/>
        <c:lblOffset val="100"/>
        <c:noMultiLvlLbl val="0"/>
      </c:catAx>
      <c:valAx>
        <c:axId val="983855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8385175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10BE6C-4C0C-8046-BBFD-371AD798216A}" type="datetimeFigureOut">
              <a:rPr lang="en-US" smtClean="0"/>
              <a:t>6/9/2025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9EFCB1-D51F-8E41-88AA-D42180FBBA78}" type="slidenum">
              <a:rPr lang="en-US" smtClean="0"/>
              <a:t>‹#›</a:t>
            </a:fld>
            <a:endParaRPr lang="en-US"/>
          </a:p>
        </p:txBody>
      </p:sp>
    </p:spTree>
    <p:extLst>
      <p:ext uri="{BB962C8B-B14F-4D97-AF65-F5344CB8AC3E}">
        <p14:creationId xmlns:p14="http://schemas.microsoft.com/office/powerpoint/2010/main" val="735009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73521-53C2-4A65-9182-93EE89FE116E}" type="datetimeFigureOut">
              <a:rPr lang="en-US" smtClean="0"/>
              <a:t>6/9/2025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A86945-C6FE-4543-BB43-AD71A6A16B73}" type="slidenum">
              <a:rPr lang="en-US" smtClean="0"/>
              <a:t>‹#›</a:t>
            </a:fld>
            <a:endParaRPr lang="en-US"/>
          </a:p>
        </p:txBody>
      </p:sp>
    </p:spTree>
    <p:extLst>
      <p:ext uri="{BB962C8B-B14F-4D97-AF65-F5344CB8AC3E}">
        <p14:creationId xmlns:p14="http://schemas.microsoft.com/office/powerpoint/2010/main" val="2488972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A86945-C6FE-4543-BB43-AD71A6A16B73}" type="slidenum">
              <a:rPr lang="en-US" smtClean="0"/>
              <a:t>3</a:t>
            </a:fld>
            <a:endParaRPr lang="en-US"/>
          </a:p>
        </p:txBody>
      </p:sp>
    </p:spTree>
    <p:extLst>
      <p:ext uri="{BB962C8B-B14F-4D97-AF65-F5344CB8AC3E}">
        <p14:creationId xmlns:p14="http://schemas.microsoft.com/office/powerpoint/2010/main" val="2497990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A86945-C6FE-4543-BB43-AD71A6A16B73}" type="slidenum">
              <a:rPr lang="en-US" smtClean="0"/>
              <a:t>4</a:t>
            </a:fld>
            <a:endParaRPr lang="en-US"/>
          </a:p>
        </p:txBody>
      </p:sp>
    </p:spTree>
    <p:extLst>
      <p:ext uri="{BB962C8B-B14F-4D97-AF65-F5344CB8AC3E}">
        <p14:creationId xmlns:p14="http://schemas.microsoft.com/office/powerpoint/2010/main" val="366029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private REITs and CREFs.</a:t>
            </a:r>
          </a:p>
        </p:txBody>
      </p:sp>
      <p:sp>
        <p:nvSpPr>
          <p:cNvPr id="4" name="Slide Number Placeholder 3"/>
          <p:cNvSpPr>
            <a:spLocks noGrp="1"/>
          </p:cNvSpPr>
          <p:nvPr>
            <p:ph type="sldNum" sz="quarter" idx="5"/>
          </p:nvPr>
        </p:nvSpPr>
        <p:spPr/>
        <p:txBody>
          <a:bodyPr/>
          <a:lstStyle/>
          <a:p>
            <a:fld id="{93A86945-C6FE-4543-BB43-AD71A6A16B73}" type="slidenum">
              <a:rPr lang="en-US" smtClean="0"/>
              <a:t>10</a:t>
            </a:fld>
            <a:endParaRPr lang="en-US"/>
          </a:p>
        </p:txBody>
      </p:sp>
    </p:spTree>
    <p:extLst>
      <p:ext uri="{BB962C8B-B14F-4D97-AF65-F5344CB8AC3E}">
        <p14:creationId xmlns:p14="http://schemas.microsoft.com/office/powerpoint/2010/main" val="4200510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private REITs and CREFs.</a:t>
            </a:r>
          </a:p>
        </p:txBody>
      </p:sp>
      <p:sp>
        <p:nvSpPr>
          <p:cNvPr id="4" name="Slide Number Placeholder 3"/>
          <p:cNvSpPr>
            <a:spLocks noGrp="1"/>
          </p:cNvSpPr>
          <p:nvPr>
            <p:ph type="sldNum" sz="quarter" idx="5"/>
          </p:nvPr>
        </p:nvSpPr>
        <p:spPr/>
        <p:txBody>
          <a:bodyPr/>
          <a:lstStyle/>
          <a:p>
            <a:fld id="{93A86945-C6FE-4543-BB43-AD71A6A16B73}" type="slidenum">
              <a:rPr lang="en-US" smtClean="0"/>
              <a:t>11</a:t>
            </a:fld>
            <a:endParaRPr lang="en-US"/>
          </a:p>
        </p:txBody>
      </p:sp>
    </p:spTree>
    <p:extLst>
      <p:ext uri="{BB962C8B-B14F-4D97-AF65-F5344CB8AC3E}">
        <p14:creationId xmlns:p14="http://schemas.microsoft.com/office/powerpoint/2010/main" val="2677600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private REITs and CREFs.</a:t>
            </a:r>
          </a:p>
        </p:txBody>
      </p:sp>
      <p:sp>
        <p:nvSpPr>
          <p:cNvPr id="4" name="Slide Number Placeholder 3"/>
          <p:cNvSpPr>
            <a:spLocks noGrp="1"/>
          </p:cNvSpPr>
          <p:nvPr>
            <p:ph type="sldNum" sz="quarter" idx="5"/>
          </p:nvPr>
        </p:nvSpPr>
        <p:spPr/>
        <p:txBody>
          <a:bodyPr/>
          <a:lstStyle/>
          <a:p>
            <a:fld id="{93A86945-C6FE-4543-BB43-AD71A6A16B73}" type="slidenum">
              <a:rPr lang="en-US" smtClean="0"/>
              <a:t>12</a:t>
            </a:fld>
            <a:endParaRPr lang="en-US"/>
          </a:p>
        </p:txBody>
      </p:sp>
    </p:spTree>
    <p:extLst>
      <p:ext uri="{BB962C8B-B14F-4D97-AF65-F5344CB8AC3E}">
        <p14:creationId xmlns:p14="http://schemas.microsoft.com/office/powerpoint/2010/main" val="2095109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private REITs and CREFs.</a:t>
            </a:r>
          </a:p>
        </p:txBody>
      </p:sp>
      <p:sp>
        <p:nvSpPr>
          <p:cNvPr id="4" name="Slide Number Placeholder 3"/>
          <p:cNvSpPr>
            <a:spLocks noGrp="1"/>
          </p:cNvSpPr>
          <p:nvPr>
            <p:ph type="sldNum" sz="quarter" idx="5"/>
          </p:nvPr>
        </p:nvSpPr>
        <p:spPr/>
        <p:txBody>
          <a:bodyPr/>
          <a:lstStyle/>
          <a:p>
            <a:fld id="{93A86945-C6FE-4543-BB43-AD71A6A16B73}" type="slidenum">
              <a:rPr lang="en-US" smtClean="0"/>
              <a:t>13</a:t>
            </a:fld>
            <a:endParaRPr lang="en-US"/>
          </a:p>
        </p:txBody>
      </p:sp>
    </p:spTree>
    <p:extLst>
      <p:ext uri="{BB962C8B-B14F-4D97-AF65-F5344CB8AC3E}">
        <p14:creationId xmlns:p14="http://schemas.microsoft.com/office/powerpoint/2010/main" val="322430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private REITs and CREFs.</a:t>
            </a:r>
          </a:p>
        </p:txBody>
      </p:sp>
      <p:sp>
        <p:nvSpPr>
          <p:cNvPr id="4" name="Slide Number Placeholder 3"/>
          <p:cNvSpPr>
            <a:spLocks noGrp="1"/>
          </p:cNvSpPr>
          <p:nvPr>
            <p:ph type="sldNum" sz="quarter" idx="5"/>
          </p:nvPr>
        </p:nvSpPr>
        <p:spPr/>
        <p:txBody>
          <a:bodyPr/>
          <a:lstStyle/>
          <a:p>
            <a:fld id="{93A86945-C6FE-4543-BB43-AD71A6A16B73}" type="slidenum">
              <a:rPr lang="en-US" smtClean="0"/>
              <a:t>14</a:t>
            </a:fld>
            <a:endParaRPr lang="en-US"/>
          </a:p>
        </p:txBody>
      </p:sp>
    </p:spTree>
    <p:extLst>
      <p:ext uri="{BB962C8B-B14F-4D97-AF65-F5344CB8AC3E}">
        <p14:creationId xmlns:p14="http://schemas.microsoft.com/office/powerpoint/2010/main" val="4058191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private REITs and CREFs.</a:t>
            </a:r>
          </a:p>
        </p:txBody>
      </p:sp>
      <p:sp>
        <p:nvSpPr>
          <p:cNvPr id="4" name="Slide Number Placeholder 3"/>
          <p:cNvSpPr>
            <a:spLocks noGrp="1"/>
          </p:cNvSpPr>
          <p:nvPr>
            <p:ph type="sldNum" sz="quarter" idx="5"/>
          </p:nvPr>
        </p:nvSpPr>
        <p:spPr/>
        <p:txBody>
          <a:bodyPr/>
          <a:lstStyle/>
          <a:p>
            <a:fld id="{93A86945-C6FE-4543-BB43-AD71A6A16B73}" type="slidenum">
              <a:rPr lang="en-US" smtClean="0"/>
              <a:t>15</a:t>
            </a:fld>
            <a:endParaRPr lang="en-US"/>
          </a:p>
        </p:txBody>
      </p:sp>
    </p:spTree>
    <p:extLst>
      <p:ext uri="{BB962C8B-B14F-4D97-AF65-F5344CB8AC3E}">
        <p14:creationId xmlns:p14="http://schemas.microsoft.com/office/powerpoint/2010/main" val="877055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private REITs and CREFs.</a:t>
            </a:r>
          </a:p>
        </p:txBody>
      </p:sp>
      <p:sp>
        <p:nvSpPr>
          <p:cNvPr id="4" name="Slide Number Placeholder 3"/>
          <p:cNvSpPr>
            <a:spLocks noGrp="1"/>
          </p:cNvSpPr>
          <p:nvPr>
            <p:ph type="sldNum" sz="quarter" idx="5"/>
          </p:nvPr>
        </p:nvSpPr>
        <p:spPr/>
        <p:txBody>
          <a:bodyPr/>
          <a:lstStyle/>
          <a:p>
            <a:fld id="{93A86945-C6FE-4543-BB43-AD71A6A16B73}" type="slidenum">
              <a:rPr lang="en-US" smtClean="0"/>
              <a:t>16</a:t>
            </a:fld>
            <a:endParaRPr lang="en-US"/>
          </a:p>
        </p:txBody>
      </p:sp>
    </p:spTree>
    <p:extLst>
      <p:ext uri="{BB962C8B-B14F-4D97-AF65-F5344CB8AC3E}">
        <p14:creationId xmlns:p14="http://schemas.microsoft.com/office/powerpoint/2010/main" val="3147641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CDB3CC-F982-40F9-8DD6-BCC9AFBF44BD}" type="datetime1">
              <a:rPr lang="en-US" smtClean="0"/>
              <a:pPr/>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7"/>
            <a:ext cx="20574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167"/>
            <a:ext cx="60198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314598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485"/>
            <a:ext cx="7772400" cy="1468967"/>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1656F7-E2D5-EF4D-B3EB-3635D9B80BFE}"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698188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656F7-E2D5-EF4D-B3EB-3635D9B80BFE}"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2632998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313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185"/>
            <a:ext cx="7772400" cy="15007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1656F7-E2D5-EF4D-B3EB-3635D9B80BFE}"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033797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1656F7-E2D5-EF4D-B3EB-3635D9B80BFE}"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58469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5934"/>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4584"/>
            <a:ext cx="4041775"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5934"/>
            <a:ext cx="4041775"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1656F7-E2D5-EF4D-B3EB-3635D9B80BFE}" type="datetimeFigureOut">
              <a:rPr lang="en-US" smtClean="0"/>
              <a:t>6/9/2025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64753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1656F7-E2D5-EF4D-B3EB-3635D9B80BFE}" type="datetimeFigureOut">
              <a:rPr lang="en-US" smtClean="0"/>
              <a:t>6/9/2025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4093448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656F7-E2D5-EF4D-B3EB-3635D9B80BFE}" type="datetimeFigureOut">
              <a:rPr lang="en-US" smtClean="0"/>
              <a:t>6/9/2025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4113407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2"/>
            <a:ext cx="3008313" cy="116204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1656F7-E2D5-EF4D-B3EB-3635D9B80BFE}"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303725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726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38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867"/>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1656F7-E2D5-EF4D-B3EB-3635D9B80BFE}"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49379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Heading </a:t>
            </a:r>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947646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656F7-E2D5-EF4D-B3EB-3635D9B80BFE}"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2283483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7"/>
            <a:ext cx="20574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167"/>
            <a:ext cx="60198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656F7-E2D5-EF4D-B3EB-3635D9B80BFE}"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55394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Heading</a:t>
            </a:r>
          </a:p>
        </p:txBody>
      </p:sp>
      <p:sp>
        <p:nvSpPr>
          <p:cNvPr id="3" name="Content Placeholder 2"/>
          <p:cNvSpPr>
            <a:spLocks noGrp="1"/>
          </p:cNvSpPr>
          <p:nvPr>
            <p:ph sz="half" idx="1"/>
          </p:nvPr>
        </p:nvSpPr>
        <p:spPr>
          <a:xfrm>
            <a:off x="457200" y="1659037"/>
            <a:ext cx="4038600" cy="4525433"/>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59037"/>
            <a:ext cx="4038600" cy="4525433"/>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5" name="Date Placeholder 4"/>
          <p:cNvSpPr>
            <a:spLocks noGrp="1"/>
          </p:cNvSpPr>
          <p:nvPr>
            <p:ph type="dt" sz="half" idx="10"/>
          </p:nvPr>
        </p:nvSpPr>
        <p:spPr/>
        <p:txBody>
          <a:bodyPr/>
          <a:lstStyle/>
          <a:p>
            <a:fld id="{3C30CA21-89C5-A040-B01E-D208A7FA3D8D}"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7954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Heading</a:t>
            </a:r>
          </a:p>
        </p:txBody>
      </p:sp>
      <p:sp>
        <p:nvSpPr>
          <p:cNvPr id="3" name="Text Placeholder 2"/>
          <p:cNvSpPr>
            <a:spLocks noGrp="1"/>
          </p:cNvSpPr>
          <p:nvPr>
            <p:ph type="body" idx="1" hasCustomPrompt="1"/>
          </p:nvPr>
        </p:nvSpPr>
        <p:spPr>
          <a:xfrm>
            <a:off x="457200" y="1534584"/>
            <a:ext cx="4040188" cy="641349"/>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a:t>
            </a:r>
          </a:p>
        </p:txBody>
      </p:sp>
      <p:sp>
        <p:nvSpPr>
          <p:cNvPr id="4" name="Content Placeholder 3"/>
          <p:cNvSpPr>
            <a:spLocks noGrp="1"/>
          </p:cNvSpPr>
          <p:nvPr>
            <p:ph sz="half" idx="2"/>
          </p:nvPr>
        </p:nvSpPr>
        <p:spPr>
          <a:xfrm>
            <a:off x="457200" y="2175934"/>
            <a:ext cx="4040188" cy="3949700"/>
          </a:xfrm>
        </p:spPr>
        <p:txBody>
          <a:bodyPr>
            <a:normAutofit/>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6" y="1534584"/>
            <a:ext cx="4041775" cy="641349"/>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a:t>
            </a:r>
          </a:p>
        </p:txBody>
      </p:sp>
      <p:sp>
        <p:nvSpPr>
          <p:cNvPr id="6" name="Content Placeholder 5"/>
          <p:cNvSpPr>
            <a:spLocks noGrp="1"/>
          </p:cNvSpPr>
          <p:nvPr>
            <p:ph sz="quarter" idx="4"/>
          </p:nvPr>
        </p:nvSpPr>
        <p:spPr>
          <a:xfrm>
            <a:off x="4645026" y="2175934"/>
            <a:ext cx="4041775" cy="3949700"/>
          </a:xfrm>
        </p:spPr>
        <p:txBody>
          <a:bodyPr>
            <a:normAutofit/>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30CA21-89C5-A040-B01E-D208A7FA3D8D}" type="datetimeFigureOut">
              <a:rPr lang="en-US" smtClean="0"/>
              <a:t>6/9/2025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966162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0CA21-89C5-A040-B01E-D208A7FA3D8D}" type="datetimeFigureOut">
              <a:rPr lang="en-US" smtClean="0"/>
              <a:t>6/9/2025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85756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0CA21-89C5-A040-B01E-D208A7FA3D8D}" type="datetimeFigureOut">
              <a:rPr lang="en-US" smtClean="0"/>
              <a:t>6/9/2025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213017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2"/>
            <a:ext cx="3008313" cy="116204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07989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726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38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867"/>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857647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707480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Heading</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6/9/2025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Lst>
  <p:txStyles>
    <p:titleStyle>
      <a:lvl1pPr algn="l"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4325" y="0"/>
            <a:ext cx="9178325" cy="1600200"/>
          </a:xfrm>
          <a:prstGeom prst="rect">
            <a:avLst/>
          </a:prstGeom>
          <a:solidFill>
            <a:srgbClr val="100E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dirty="0"/>
              <a:t>Heading</a:t>
            </a:r>
          </a:p>
        </p:txBody>
      </p:sp>
      <p:sp>
        <p:nvSpPr>
          <p:cNvPr id="3" name="Text Placeholder 2"/>
          <p:cNvSpPr>
            <a:spLocks noGrp="1"/>
          </p:cNvSpPr>
          <p:nvPr>
            <p:ph type="body" idx="1"/>
          </p:nvPr>
        </p:nvSpPr>
        <p:spPr>
          <a:xfrm>
            <a:off x="457200" y="1659037"/>
            <a:ext cx="8229600" cy="45254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3C30CA21-89C5-A040-B01E-D208A7FA3D8D}" type="datetimeFigureOut">
              <a:rPr lang="en-US" smtClean="0"/>
              <a:t>6/9/2025</a:t>
            </a:fld>
            <a:endParaRPr lang="en-US"/>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CC7697F5-3DCA-0A4F-B9EA-FEC2794BD1A6}" type="slidenum">
              <a:rPr lang="en-US" smtClean="0"/>
              <a:t>‹#›</a:t>
            </a:fld>
            <a:endParaRPr lang="en-US"/>
          </a:p>
        </p:txBody>
      </p:sp>
    </p:spTree>
    <p:extLst>
      <p:ext uri="{BB962C8B-B14F-4D97-AF65-F5344CB8AC3E}">
        <p14:creationId xmlns:p14="http://schemas.microsoft.com/office/powerpoint/2010/main" val="817083645"/>
      </p:ext>
    </p:extLst>
  </p:cSld>
  <p:clrMap bg1="lt1" tx1="dk1" bg2="lt2" tx2="dk2" accent1="accent1" accent2="accent2" accent3="accent3" accent4="accent4" accent5="accent5" accent6="accent6" hlink="hlink" folHlink="folHlink"/>
  <p:sldLayoutIdLst>
    <p:sldLayoutId id="2147493481" r:id="rId1"/>
    <p:sldLayoutId id="2147493483" r:id="rId2"/>
    <p:sldLayoutId id="2147493484" r:id="rId3"/>
    <p:sldLayoutId id="2147493485" r:id="rId4"/>
    <p:sldLayoutId id="2147493486" r:id="rId5"/>
    <p:sldLayoutId id="2147493487" r:id="rId6"/>
    <p:sldLayoutId id="2147493488" r:id="rId7"/>
    <p:sldLayoutId id="2147493489" r:id="rId8"/>
    <p:sldLayoutId id="2147493490" r:id="rId9"/>
  </p:sldLayoutIdLst>
  <p:txStyles>
    <p:titleStyle>
      <a:lvl1pPr algn="l" defTabSz="457200" rtl="0" eaLnBrk="1" latinLnBrk="0" hangingPunct="1">
        <a:spcBef>
          <a:spcPct val="0"/>
        </a:spcBef>
        <a:buNone/>
        <a:defRPr sz="44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501656F7-E2D5-EF4D-B3EB-3635D9B80BFE}" type="datetimeFigureOut">
              <a:rPr lang="en-US" smtClean="0"/>
              <a:t>6/9/2025</a:t>
            </a:fld>
            <a:endParaRPr lang="en-US"/>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41B7C81B-7B5A-A644-B3E8-EC3DC39B624D}" type="slidenum">
              <a:rPr lang="en-US" smtClean="0"/>
              <a:t>‹#›</a:t>
            </a:fld>
            <a:endParaRPr lang="en-US"/>
          </a:p>
        </p:txBody>
      </p:sp>
    </p:spTree>
    <p:extLst>
      <p:ext uri="{BB962C8B-B14F-4D97-AF65-F5344CB8AC3E}">
        <p14:creationId xmlns:p14="http://schemas.microsoft.com/office/powerpoint/2010/main" val="1873203494"/>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890852"/>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dirty="0">
                <a:solidFill>
                  <a:schemeClr val="accent6"/>
                </a:solidFill>
              </a:rPr>
              <a:t>Real Estate as an Asset Class </a:t>
            </a:r>
          </a:p>
        </p:txBody>
      </p:sp>
      <p:sp>
        <p:nvSpPr>
          <p:cNvPr id="5" name="Title 1"/>
          <p:cNvSpPr txBox="1">
            <a:spLocks/>
          </p:cNvSpPr>
          <p:nvPr/>
        </p:nvSpPr>
        <p:spPr>
          <a:xfrm>
            <a:off x="457200" y="2462829"/>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3600" dirty="0"/>
              <a:t>Introduction to real estate investment</a:t>
            </a:r>
          </a:p>
        </p:txBody>
      </p:sp>
      <p:sp>
        <p:nvSpPr>
          <p:cNvPr id="6" name="Title 1"/>
          <p:cNvSpPr txBox="1">
            <a:spLocks/>
          </p:cNvSpPr>
          <p:nvPr/>
        </p:nvSpPr>
        <p:spPr>
          <a:xfrm>
            <a:off x="457200" y="4115765"/>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2400" dirty="0">
                <a:solidFill>
                  <a:schemeClr val="bg1">
                    <a:lumMod val="75000"/>
                  </a:schemeClr>
                </a:solidFill>
              </a:rPr>
              <a:t>Alex Van de Minne</a:t>
            </a:r>
          </a:p>
        </p:txBody>
      </p:sp>
      <p:sp>
        <p:nvSpPr>
          <p:cNvPr id="7" name="Title 1"/>
          <p:cNvSpPr txBox="1">
            <a:spLocks/>
          </p:cNvSpPr>
          <p:nvPr/>
        </p:nvSpPr>
        <p:spPr>
          <a:xfrm>
            <a:off x="457200" y="508536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1400" dirty="0">
                <a:solidFill>
                  <a:schemeClr val="bg1">
                    <a:lumMod val="75000"/>
                  </a:schemeClr>
                </a:solidFill>
              </a:rPr>
              <a:t>January, 2025 </a:t>
            </a:r>
            <a:r>
              <a:rPr lang="en-US" sz="1400" i="1" dirty="0"/>
              <a:t>(CH 7. of Geltner et al., 2013)</a:t>
            </a:r>
          </a:p>
        </p:txBody>
      </p:sp>
    </p:spTree>
    <p:extLst>
      <p:ext uri="{BB962C8B-B14F-4D97-AF65-F5344CB8AC3E}">
        <p14:creationId xmlns:p14="http://schemas.microsoft.com/office/powerpoint/2010/main" val="440678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EA2D3-611B-47D6-87FB-AFB2D6CBB342}"/>
              </a:ext>
            </a:extLst>
          </p:cNvPr>
          <p:cNvSpPr>
            <a:spLocks noGrp="1"/>
          </p:cNvSpPr>
          <p:nvPr>
            <p:ph type="title"/>
          </p:nvPr>
        </p:nvSpPr>
        <p:spPr/>
        <p:txBody>
          <a:bodyPr/>
          <a:lstStyle/>
          <a:p>
            <a:r>
              <a:rPr lang="en-US" dirty="0"/>
              <a:t>3 Enter Real Estate</a:t>
            </a:r>
          </a:p>
        </p:txBody>
      </p:sp>
      <p:sp>
        <p:nvSpPr>
          <p:cNvPr id="4" name="Content Placeholder 3"/>
          <p:cNvSpPr>
            <a:spLocks noGrp="1"/>
          </p:cNvSpPr>
          <p:nvPr>
            <p:ph sz="half" idx="1"/>
          </p:nvPr>
        </p:nvSpPr>
        <p:spPr>
          <a:xfrm>
            <a:off x="457200" y="1659037"/>
            <a:ext cx="8229600" cy="4525433"/>
          </a:xfrm>
        </p:spPr>
        <p:txBody>
          <a:bodyPr/>
          <a:lstStyle/>
          <a:p>
            <a:r>
              <a:rPr lang="en-US" dirty="0"/>
              <a:t>With commercial real estate we mean </a:t>
            </a:r>
            <a:r>
              <a:rPr lang="en-US" b="1" dirty="0">
                <a:solidFill>
                  <a:srgbClr val="0070C0"/>
                </a:solidFill>
              </a:rPr>
              <a:t>rent producing</a:t>
            </a:r>
            <a:r>
              <a:rPr lang="en-US" dirty="0"/>
              <a:t>, </a:t>
            </a:r>
            <a:r>
              <a:rPr lang="en-US" b="1" dirty="0">
                <a:solidFill>
                  <a:srgbClr val="0070C0"/>
                </a:solidFill>
              </a:rPr>
              <a:t>investable</a:t>
            </a:r>
            <a:r>
              <a:rPr lang="en-US" dirty="0"/>
              <a:t> real property.</a:t>
            </a:r>
          </a:p>
          <a:p>
            <a:pPr lvl="1"/>
            <a:r>
              <a:rPr lang="en-US" u="sng" dirty="0"/>
              <a:t>Rent producing</a:t>
            </a:r>
            <a:r>
              <a:rPr lang="en-US" dirty="0"/>
              <a:t>. The property must produce some sort of cash flow (either now, or in the future) that investors want to enjoy.</a:t>
            </a:r>
          </a:p>
          <a:p>
            <a:pPr lvl="1"/>
            <a:r>
              <a:rPr lang="en-US" u="sng" dirty="0"/>
              <a:t>Investable</a:t>
            </a:r>
            <a:r>
              <a:rPr lang="en-US" dirty="0"/>
              <a:t>. The property should be able to be bought and sold.</a:t>
            </a:r>
          </a:p>
          <a:p>
            <a:pPr lvl="1"/>
            <a:endParaRPr lang="en-US" dirty="0"/>
          </a:p>
          <a:p>
            <a:r>
              <a:rPr lang="en-US" dirty="0"/>
              <a:t>As such, we identity almost 100B of square foot of CRE, worth about $18T.</a:t>
            </a:r>
          </a:p>
        </p:txBody>
      </p:sp>
    </p:spTree>
    <p:extLst>
      <p:ext uri="{BB962C8B-B14F-4D97-AF65-F5344CB8AC3E}">
        <p14:creationId xmlns:p14="http://schemas.microsoft.com/office/powerpoint/2010/main" val="3817526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EA2D3-611B-47D6-87FB-AFB2D6CBB342}"/>
              </a:ext>
            </a:extLst>
          </p:cNvPr>
          <p:cNvSpPr>
            <a:spLocks noGrp="1"/>
          </p:cNvSpPr>
          <p:nvPr>
            <p:ph type="title"/>
          </p:nvPr>
        </p:nvSpPr>
        <p:spPr/>
        <p:txBody>
          <a:bodyPr>
            <a:normAutofit/>
          </a:bodyPr>
          <a:lstStyle/>
          <a:p>
            <a:r>
              <a:rPr lang="en-US" dirty="0"/>
              <a:t>3 Enter Real Estate (office)</a:t>
            </a:r>
          </a:p>
        </p:txBody>
      </p:sp>
      <p:sp>
        <p:nvSpPr>
          <p:cNvPr id="4" name="Content Placeholder 3"/>
          <p:cNvSpPr>
            <a:spLocks noGrp="1"/>
          </p:cNvSpPr>
          <p:nvPr>
            <p:ph sz="half" idx="1"/>
          </p:nvPr>
        </p:nvSpPr>
        <p:spPr/>
        <p:txBody>
          <a:bodyPr/>
          <a:lstStyle/>
          <a:p>
            <a:endParaRPr lang="en-US"/>
          </a:p>
        </p:txBody>
      </p:sp>
      <p:pic>
        <p:nvPicPr>
          <p:cNvPr id="1026" name="Picture 2" descr="Office Towers Are Still Going Up, but Who Will Fill Them? - The New York  Ti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646" y="1659037"/>
            <a:ext cx="5123572" cy="5126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45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EA2D3-611B-47D6-87FB-AFB2D6CBB342}"/>
              </a:ext>
            </a:extLst>
          </p:cNvPr>
          <p:cNvSpPr>
            <a:spLocks noGrp="1"/>
          </p:cNvSpPr>
          <p:nvPr>
            <p:ph type="title"/>
          </p:nvPr>
        </p:nvSpPr>
        <p:spPr/>
        <p:txBody>
          <a:bodyPr/>
          <a:lstStyle/>
          <a:p>
            <a:r>
              <a:rPr lang="en-US" dirty="0"/>
              <a:t>3 Enter Real Estate (strip mall)</a:t>
            </a:r>
          </a:p>
        </p:txBody>
      </p:sp>
      <p:sp>
        <p:nvSpPr>
          <p:cNvPr id="4" name="Content Placeholder 3"/>
          <p:cNvSpPr>
            <a:spLocks noGrp="1"/>
          </p:cNvSpPr>
          <p:nvPr>
            <p:ph sz="half" idx="1"/>
          </p:nvPr>
        </p:nvSpPr>
        <p:spPr/>
        <p:txBody>
          <a:bodyPr/>
          <a:lstStyle/>
          <a:p>
            <a:endParaRPr lang="en-US"/>
          </a:p>
        </p:txBody>
      </p:sp>
      <p:pic>
        <p:nvPicPr>
          <p:cNvPr id="3074" name="Picture 2" descr="US strip mall owners paid less than half of April rent | Financial Ti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93" y="1603445"/>
            <a:ext cx="9341431" cy="5254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036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EA2D3-611B-47D6-87FB-AFB2D6CBB342}"/>
              </a:ext>
            </a:extLst>
          </p:cNvPr>
          <p:cNvSpPr>
            <a:spLocks noGrp="1"/>
          </p:cNvSpPr>
          <p:nvPr>
            <p:ph type="title"/>
          </p:nvPr>
        </p:nvSpPr>
        <p:spPr/>
        <p:txBody>
          <a:bodyPr/>
          <a:lstStyle/>
          <a:p>
            <a:r>
              <a:rPr lang="en-US" dirty="0"/>
              <a:t>3 Enter Real Estate (apartment)</a:t>
            </a:r>
          </a:p>
        </p:txBody>
      </p:sp>
      <p:sp>
        <p:nvSpPr>
          <p:cNvPr id="4" name="Content Placeholder 3"/>
          <p:cNvSpPr>
            <a:spLocks noGrp="1"/>
          </p:cNvSpPr>
          <p:nvPr>
            <p:ph sz="half" idx="1"/>
          </p:nvPr>
        </p:nvSpPr>
        <p:spPr/>
        <p:txBody>
          <a:bodyPr/>
          <a:lstStyle/>
          <a:p>
            <a:endParaRPr lang="en-US"/>
          </a:p>
        </p:txBody>
      </p:sp>
      <p:pic>
        <p:nvPicPr>
          <p:cNvPr id="2052" name="Picture 4" descr="Sky Tower: NYC's Biggest Rental Building - Bloombe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038" y="1659037"/>
            <a:ext cx="3553830" cy="5330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30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EA2D3-611B-47D6-87FB-AFB2D6CBB342}"/>
              </a:ext>
            </a:extLst>
          </p:cNvPr>
          <p:cNvSpPr>
            <a:spLocks noGrp="1"/>
          </p:cNvSpPr>
          <p:nvPr>
            <p:ph type="title"/>
          </p:nvPr>
        </p:nvSpPr>
        <p:spPr/>
        <p:txBody>
          <a:bodyPr/>
          <a:lstStyle/>
          <a:p>
            <a:r>
              <a:rPr lang="en-US" dirty="0"/>
              <a:t>3 Enter Real Estate (Boeing)</a:t>
            </a:r>
          </a:p>
        </p:txBody>
      </p:sp>
      <p:sp>
        <p:nvSpPr>
          <p:cNvPr id="4" name="Content Placeholder 3"/>
          <p:cNvSpPr>
            <a:spLocks noGrp="1"/>
          </p:cNvSpPr>
          <p:nvPr>
            <p:ph sz="half" idx="1"/>
          </p:nvPr>
        </p:nvSpPr>
        <p:spPr/>
        <p:txBody>
          <a:bodyPr/>
          <a:lstStyle/>
          <a:p>
            <a:endParaRPr lang="en-US"/>
          </a:p>
        </p:txBody>
      </p:sp>
      <p:pic>
        <p:nvPicPr>
          <p:cNvPr id="5124" name="Picture 4" descr="Boeing Everett Factory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102" y="1575837"/>
            <a:ext cx="7079396" cy="5309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419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EA2D3-611B-47D6-87FB-AFB2D6CBB342}"/>
              </a:ext>
            </a:extLst>
          </p:cNvPr>
          <p:cNvSpPr>
            <a:spLocks noGrp="1"/>
          </p:cNvSpPr>
          <p:nvPr>
            <p:ph type="title"/>
          </p:nvPr>
        </p:nvSpPr>
        <p:spPr/>
        <p:txBody>
          <a:bodyPr/>
          <a:lstStyle/>
          <a:p>
            <a:r>
              <a:rPr lang="en-US" dirty="0"/>
              <a:t>3 Enter Real Estate (p. </a:t>
            </a:r>
            <a:r>
              <a:rPr lang="en-US"/>
              <a:t>station)</a:t>
            </a:r>
            <a:endParaRPr lang="en-US" dirty="0"/>
          </a:p>
        </p:txBody>
      </p:sp>
      <p:sp>
        <p:nvSpPr>
          <p:cNvPr id="4" name="Content Placeholder 3"/>
          <p:cNvSpPr>
            <a:spLocks noGrp="1"/>
          </p:cNvSpPr>
          <p:nvPr>
            <p:ph sz="half" idx="1"/>
          </p:nvPr>
        </p:nvSpPr>
        <p:spPr/>
        <p:txBody>
          <a:bodyPr/>
          <a:lstStyle/>
          <a:p>
            <a:endParaRPr lang="en-US"/>
          </a:p>
        </p:txBody>
      </p:sp>
      <p:pic>
        <p:nvPicPr>
          <p:cNvPr id="4098" name="Picture 2" descr="Shell's Control over Gas Station Operations Made It a Joint Emplo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22" y="1609580"/>
            <a:ext cx="9330524" cy="5248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953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EA2D3-611B-47D6-87FB-AFB2D6CBB342}"/>
              </a:ext>
            </a:extLst>
          </p:cNvPr>
          <p:cNvSpPr>
            <a:spLocks noGrp="1"/>
          </p:cNvSpPr>
          <p:nvPr>
            <p:ph type="title"/>
          </p:nvPr>
        </p:nvSpPr>
        <p:spPr/>
        <p:txBody>
          <a:bodyPr/>
          <a:lstStyle/>
          <a:p>
            <a:r>
              <a:rPr lang="en-US" dirty="0"/>
              <a:t>3 Enter Real Estate</a:t>
            </a:r>
          </a:p>
        </p:txBody>
      </p:sp>
      <p:sp>
        <p:nvSpPr>
          <p:cNvPr id="3" name="Content Placeholder 2">
            <a:extLst>
              <a:ext uri="{FF2B5EF4-FFF2-40B4-BE49-F238E27FC236}">
                <a16:creationId xmlns:a16="http://schemas.microsoft.com/office/drawing/2014/main" id="{4DB3DC7A-5C9C-4AC6-96AA-0A88A375E1A0}"/>
              </a:ext>
            </a:extLst>
          </p:cNvPr>
          <p:cNvSpPr>
            <a:spLocks noGrp="1"/>
          </p:cNvSpPr>
          <p:nvPr>
            <p:ph sz="half" idx="1"/>
          </p:nvPr>
        </p:nvSpPr>
        <p:spPr>
          <a:xfrm>
            <a:off x="457200" y="1659037"/>
            <a:ext cx="8229600" cy="4525433"/>
          </a:xfrm>
        </p:spPr>
        <p:txBody>
          <a:bodyPr>
            <a:normAutofit/>
          </a:bodyPr>
          <a:lstStyle/>
          <a:p>
            <a:r>
              <a:rPr lang="en-US" dirty="0"/>
              <a:t>The investment industry pertains to real estate as well.</a:t>
            </a:r>
          </a:p>
          <a:p>
            <a:r>
              <a:rPr lang="en-US" dirty="0"/>
              <a:t>The underlying assets is the actual “</a:t>
            </a:r>
            <a:r>
              <a:rPr lang="en-US" b="1" dirty="0">
                <a:solidFill>
                  <a:schemeClr val="tx2">
                    <a:lumMod val="60000"/>
                    <a:lumOff val="40000"/>
                  </a:schemeClr>
                </a:solidFill>
              </a:rPr>
              <a:t>bricks and mortar</a:t>
            </a:r>
            <a:r>
              <a:rPr lang="en-US" dirty="0"/>
              <a:t>”, i.e. the real estate itself.</a:t>
            </a:r>
          </a:p>
          <a:p>
            <a:r>
              <a:rPr lang="en-US" b="1" dirty="0">
                <a:solidFill>
                  <a:schemeClr val="accent1"/>
                </a:solidFill>
              </a:rPr>
              <a:t>Real Estate Investment Trusts (REITs)</a:t>
            </a:r>
            <a:r>
              <a:rPr lang="en-US" dirty="0"/>
              <a:t> own real estate, and are publicly traded, meaning that all the investment products exist for real estate as well.</a:t>
            </a:r>
          </a:p>
          <a:p>
            <a:r>
              <a:rPr lang="en-US" dirty="0"/>
              <a:t>Commercial mortgages (including CMBS) are like corporate bonds.</a:t>
            </a:r>
          </a:p>
          <a:p>
            <a:r>
              <a:rPr lang="en-US" dirty="0"/>
              <a:t>Unlike the typical industrial corporation, however, investors can actually own and trade the </a:t>
            </a:r>
            <a:r>
              <a:rPr lang="en-US" u="sng" dirty="0"/>
              <a:t>underlying assets directly</a:t>
            </a:r>
            <a:r>
              <a:rPr lang="en-US" dirty="0"/>
              <a:t>!</a:t>
            </a:r>
          </a:p>
          <a:p>
            <a:r>
              <a:rPr lang="en-US" dirty="0"/>
              <a:t>The ownership is also structured in many cases, including Joint Ventures, private REITs, RELPs, and CREFs. However, in most </a:t>
            </a:r>
            <a:r>
              <a:rPr lang="en-US" dirty="0" err="1"/>
              <a:t>case,s</a:t>
            </a:r>
            <a:r>
              <a:rPr lang="en-US" dirty="0"/>
              <a:t> it is kept private.</a:t>
            </a:r>
          </a:p>
        </p:txBody>
      </p:sp>
    </p:spTree>
    <p:extLst>
      <p:ext uri="{BB962C8B-B14F-4D97-AF65-F5344CB8AC3E}">
        <p14:creationId xmlns:p14="http://schemas.microsoft.com/office/powerpoint/2010/main" val="1784611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Real Estate Investment</a:t>
            </a: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33" name="Picture 32"/>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28380"/>
            <a:ext cx="7807569" cy="5106697"/>
          </a:xfrm>
          <a:prstGeom prst="rect">
            <a:avLst/>
          </a:prstGeom>
          <a:noFill/>
        </p:spPr>
      </p:pic>
    </p:spTree>
    <p:extLst>
      <p:ext uri="{BB962C8B-B14F-4D97-AF65-F5344CB8AC3E}">
        <p14:creationId xmlns:p14="http://schemas.microsoft.com/office/powerpoint/2010/main" val="2943746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695-CC49-48AD-B051-5698A8F5BC2E}"/>
              </a:ext>
            </a:extLst>
          </p:cNvPr>
          <p:cNvSpPr>
            <a:spLocks noGrp="1"/>
          </p:cNvSpPr>
          <p:nvPr>
            <p:ph type="title"/>
          </p:nvPr>
        </p:nvSpPr>
        <p:spPr/>
        <p:txBody>
          <a:bodyPr>
            <a:normAutofit fontScale="90000"/>
          </a:bodyPr>
          <a:lstStyle/>
          <a:p>
            <a:r>
              <a:rPr lang="en-US" dirty="0"/>
              <a:t>3 Having a look at typical “investable” properties.</a:t>
            </a:r>
          </a:p>
        </p:txBody>
      </p:sp>
      <p:pic>
        <p:nvPicPr>
          <p:cNvPr id="4" name="Content Placeholder 3"/>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87011" y="1704638"/>
            <a:ext cx="5969977" cy="5138339"/>
          </a:xfrm>
          <a:prstGeom prst="rect">
            <a:avLst/>
          </a:prstGeom>
        </p:spPr>
      </p:pic>
    </p:spTree>
    <p:extLst>
      <p:ext uri="{BB962C8B-B14F-4D97-AF65-F5344CB8AC3E}">
        <p14:creationId xmlns:p14="http://schemas.microsoft.com/office/powerpoint/2010/main" val="3279581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DBADE-2192-4AB3-8BC6-38AD8FAA137F}"/>
              </a:ext>
            </a:extLst>
          </p:cNvPr>
          <p:cNvSpPr>
            <a:spLocks noGrp="1"/>
          </p:cNvSpPr>
          <p:nvPr>
            <p:ph type="title"/>
          </p:nvPr>
        </p:nvSpPr>
        <p:spPr/>
        <p:txBody>
          <a:bodyPr>
            <a:normAutofit/>
          </a:bodyPr>
          <a:lstStyle/>
          <a:p>
            <a:r>
              <a:rPr lang="en-US" dirty="0"/>
              <a:t>3 CRE Investor Heterogeneity</a:t>
            </a:r>
          </a:p>
        </p:txBody>
      </p:sp>
      <p:graphicFrame>
        <p:nvGraphicFramePr>
          <p:cNvPr id="4" name="Chart 3"/>
          <p:cNvGraphicFramePr>
            <a:graphicFrameLocks noGrp="1"/>
          </p:cNvGraphicFramePr>
          <p:nvPr>
            <p:extLst>
              <p:ext uri="{D42A27DB-BD31-4B8C-83A1-F6EECF244321}">
                <p14:modId xmlns:p14="http://schemas.microsoft.com/office/powerpoint/2010/main" val="1853564158"/>
              </p:ext>
            </p:extLst>
          </p:nvPr>
        </p:nvGraphicFramePr>
        <p:xfrm>
          <a:off x="17436" y="1591408"/>
          <a:ext cx="9126564" cy="5266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6590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Introduction</a:t>
            </a:r>
          </a:p>
        </p:txBody>
      </p:sp>
      <p:sp>
        <p:nvSpPr>
          <p:cNvPr id="3" name="Content Placeholder 2"/>
          <p:cNvSpPr>
            <a:spLocks noGrp="1"/>
          </p:cNvSpPr>
          <p:nvPr>
            <p:ph idx="1"/>
          </p:nvPr>
        </p:nvSpPr>
        <p:spPr/>
        <p:txBody>
          <a:bodyPr/>
          <a:lstStyle/>
          <a:p>
            <a:pPr marL="0" indent="0">
              <a:buNone/>
            </a:pPr>
            <a:r>
              <a:rPr lang="en-US" sz="2000" b="1" dirty="0">
                <a:solidFill>
                  <a:schemeClr val="tx2">
                    <a:lumMod val="60000"/>
                    <a:lumOff val="40000"/>
                  </a:schemeClr>
                </a:solidFill>
              </a:rPr>
              <a:t>What are we going to do during this class:</a:t>
            </a:r>
          </a:p>
          <a:p>
            <a:r>
              <a:rPr lang="en-US" sz="2000" dirty="0">
                <a:latin typeface="Arial"/>
                <a:cs typeface="Arial"/>
              </a:rPr>
              <a:t>In the first section we are going to discuss the investment industry (not just real estate investors!);</a:t>
            </a:r>
          </a:p>
          <a:p>
            <a:pPr lvl="1"/>
            <a:r>
              <a:rPr lang="en-US" sz="2000" dirty="0"/>
              <a:t>Objective and constraints.</a:t>
            </a:r>
          </a:p>
          <a:p>
            <a:pPr lvl="1"/>
            <a:r>
              <a:rPr lang="en-US" sz="2000" dirty="0">
                <a:latin typeface="Arial"/>
                <a:cs typeface="Arial"/>
              </a:rPr>
              <a:t>Who are they?</a:t>
            </a:r>
          </a:p>
          <a:p>
            <a:r>
              <a:rPr lang="en-US" sz="2000" dirty="0">
                <a:latin typeface="Arial"/>
                <a:cs typeface="Arial"/>
              </a:rPr>
              <a:t>In the second section we will specifically discuss real estate as one real estate investment asset among other assets.</a:t>
            </a:r>
          </a:p>
          <a:p>
            <a:pPr lvl="1"/>
            <a:r>
              <a:rPr lang="en-US" sz="2000" dirty="0"/>
              <a:t>How did it perform compared to other asset classes?</a:t>
            </a:r>
          </a:p>
          <a:p>
            <a:r>
              <a:rPr lang="en-US" sz="2000" dirty="0">
                <a:latin typeface="Arial"/>
                <a:cs typeface="Arial"/>
              </a:rPr>
              <a:t>If we have the time, we will also quickly go over the history of real estate investment. </a:t>
            </a:r>
          </a:p>
          <a:p>
            <a:endParaRPr lang="en-US" sz="2000" dirty="0"/>
          </a:p>
          <a:p>
            <a:pPr marL="0" indent="0">
              <a:buNone/>
            </a:pPr>
            <a:r>
              <a:rPr lang="en-US" sz="2000" dirty="0">
                <a:highlight>
                  <a:srgbClr val="FFFF00"/>
                </a:highlight>
                <a:latin typeface="Arial"/>
                <a:cs typeface="Arial"/>
              </a:rPr>
              <a:t>Note CRE = Commercial Real Estate</a:t>
            </a:r>
          </a:p>
          <a:p>
            <a:endParaRPr lang="en-US" dirty="0">
              <a:latin typeface="Arial"/>
              <a:cs typeface="Arial"/>
            </a:endParaRPr>
          </a:p>
        </p:txBody>
      </p:sp>
    </p:spTree>
    <p:extLst>
      <p:ext uri="{BB962C8B-B14F-4D97-AF65-F5344CB8AC3E}">
        <p14:creationId xmlns:p14="http://schemas.microsoft.com/office/powerpoint/2010/main" val="2070724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04539-1243-4387-B418-011CC7D7E820}"/>
              </a:ext>
            </a:extLst>
          </p:cNvPr>
          <p:cNvSpPr>
            <a:spLocks noGrp="1"/>
          </p:cNvSpPr>
          <p:nvPr>
            <p:ph type="title"/>
          </p:nvPr>
        </p:nvSpPr>
        <p:spPr/>
        <p:txBody>
          <a:bodyPr/>
          <a:lstStyle/>
          <a:p>
            <a:r>
              <a:rPr lang="en-US" dirty="0"/>
              <a:t>3 CRE Debt Heterogeneity</a:t>
            </a:r>
          </a:p>
        </p:txBody>
      </p:sp>
      <p:graphicFrame>
        <p:nvGraphicFramePr>
          <p:cNvPr id="4" name="Chart 3"/>
          <p:cNvGraphicFramePr>
            <a:graphicFrameLocks noGrp="1"/>
          </p:cNvGraphicFramePr>
          <p:nvPr>
            <p:extLst>
              <p:ext uri="{D42A27DB-BD31-4B8C-83A1-F6EECF244321}">
                <p14:modId xmlns:p14="http://schemas.microsoft.com/office/powerpoint/2010/main" val="3497143731"/>
              </p:ext>
            </p:extLst>
          </p:nvPr>
        </p:nvGraphicFramePr>
        <p:xfrm>
          <a:off x="1" y="1767253"/>
          <a:ext cx="9144000" cy="50907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6819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D695-CC49-48AD-B051-5698A8F5BC2E}"/>
              </a:ext>
            </a:extLst>
          </p:cNvPr>
          <p:cNvSpPr>
            <a:spLocks noGrp="1"/>
          </p:cNvSpPr>
          <p:nvPr>
            <p:ph type="title"/>
          </p:nvPr>
        </p:nvSpPr>
        <p:spPr/>
        <p:txBody>
          <a:bodyPr>
            <a:normAutofit fontScale="90000"/>
          </a:bodyPr>
          <a:lstStyle/>
          <a:p>
            <a:r>
              <a:rPr lang="en-US" dirty="0"/>
              <a:t>4 Location of typical “investable” properties.</a:t>
            </a:r>
          </a:p>
        </p:txBody>
      </p:sp>
      <p:sp>
        <p:nvSpPr>
          <p:cNvPr id="3" name="Content Placeholder 2"/>
          <p:cNvSpPr>
            <a:spLocks noGrp="1"/>
          </p:cNvSpPr>
          <p:nvPr>
            <p:ph sz="half" idx="1"/>
          </p:nvPr>
        </p:nvSpPr>
        <p:spPr/>
        <p:txBody>
          <a:bodyPr/>
          <a:lstStyle/>
          <a:p>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844062" y="1788787"/>
            <a:ext cx="7086600" cy="5086301"/>
          </a:xfrm>
          <a:prstGeom prst="rect">
            <a:avLst/>
          </a:prstGeom>
        </p:spPr>
      </p:pic>
    </p:spTree>
    <p:extLst>
      <p:ext uri="{BB962C8B-B14F-4D97-AF65-F5344CB8AC3E}">
        <p14:creationId xmlns:p14="http://schemas.microsoft.com/office/powerpoint/2010/main" val="1108489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7509E-902E-47EF-9778-79DF34747CBD}"/>
              </a:ext>
            </a:extLst>
          </p:cNvPr>
          <p:cNvSpPr>
            <a:spLocks noGrp="1"/>
          </p:cNvSpPr>
          <p:nvPr>
            <p:ph type="title"/>
          </p:nvPr>
        </p:nvSpPr>
        <p:spPr/>
        <p:txBody>
          <a:bodyPr/>
          <a:lstStyle/>
          <a:p>
            <a:r>
              <a:rPr lang="en-US" dirty="0"/>
              <a:t>4 Real Estate as an Asset Class</a:t>
            </a:r>
          </a:p>
        </p:txBody>
      </p:sp>
      <p:sp>
        <p:nvSpPr>
          <p:cNvPr id="3" name="Content Placeholder 2">
            <a:extLst>
              <a:ext uri="{FF2B5EF4-FFF2-40B4-BE49-F238E27FC236}">
                <a16:creationId xmlns:a16="http://schemas.microsoft.com/office/drawing/2014/main" id="{9F33CAF3-5FE0-4A05-9958-3FB9249572A5}"/>
              </a:ext>
            </a:extLst>
          </p:cNvPr>
          <p:cNvSpPr>
            <a:spLocks noGrp="1"/>
          </p:cNvSpPr>
          <p:nvPr>
            <p:ph sz="half" idx="1"/>
          </p:nvPr>
        </p:nvSpPr>
        <p:spPr>
          <a:xfrm>
            <a:off x="457200" y="1659037"/>
            <a:ext cx="8229600" cy="4525433"/>
          </a:xfrm>
        </p:spPr>
        <p:txBody>
          <a:bodyPr/>
          <a:lstStyle/>
          <a:p>
            <a:r>
              <a:rPr lang="en-US" dirty="0"/>
              <a:t>Let’s take a few steps back and put ourselves in the shoes of an investor. Say we have the following 4 options to invest in;</a:t>
            </a:r>
          </a:p>
          <a:p>
            <a:pPr lvl="1"/>
            <a:r>
              <a:rPr lang="en-US" dirty="0"/>
              <a:t>Cash (T-bills)</a:t>
            </a:r>
          </a:p>
          <a:p>
            <a:pPr lvl="1"/>
            <a:r>
              <a:rPr lang="en-US" dirty="0"/>
              <a:t>Stocks</a:t>
            </a:r>
          </a:p>
          <a:p>
            <a:pPr lvl="1"/>
            <a:r>
              <a:rPr lang="en-US" dirty="0"/>
              <a:t>Bonds (Long-run government debt)</a:t>
            </a:r>
          </a:p>
          <a:p>
            <a:pPr lvl="1"/>
            <a:r>
              <a:rPr lang="en-US" dirty="0"/>
              <a:t>Real Estate (NPI)</a:t>
            </a:r>
          </a:p>
          <a:p>
            <a:r>
              <a:rPr lang="en-US" dirty="0"/>
              <a:t>With “real estate” in this context we mean direct unlevered investment in large-scale commercial property. Also known as </a:t>
            </a:r>
            <a:r>
              <a:rPr lang="en-US" b="1" dirty="0">
                <a:solidFill>
                  <a:schemeClr val="tx2">
                    <a:lumMod val="60000"/>
                    <a:lumOff val="40000"/>
                  </a:schemeClr>
                </a:solidFill>
              </a:rPr>
              <a:t>“core”</a:t>
            </a:r>
            <a:r>
              <a:rPr lang="en-US" dirty="0"/>
              <a:t>, with AAA tenants.</a:t>
            </a:r>
          </a:p>
          <a:p>
            <a:r>
              <a:rPr lang="en-US" dirty="0"/>
              <a:t>These investment groups are interesting as they are large, unique and “investable.”</a:t>
            </a:r>
          </a:p>
        </p:txBody>
      </p:sp>
    </p:spTree>
    <p:extLst>
      <p:ext uri="{BB962C8B-B14F-4D97-AF65-F5344CB8AC3E}">
        <p14:creationId xmlns:p14="http://schemas.microsoft.com/office/powerpoint/2010/main" val="108714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Commercial Real Estate</a:t>
            </a:r>
          </a:p>
        </p:txBody>
      </p:sp>
      <p:sp>
        <p:nvSpPr>
          <p:cNvPr id="3" name="Content Placeholder 2"/>
          <p:cNvSpPr>
            <a:spLocks noGrp="1"/>
          </p:cNvSpPr>
          <p:nvPr>
            <p:ph idx="1"/>
          </p:nvPr>
        </p:nvSpPr>
        <p:spPr/>
        <p:txBody>
          <a:bodyPr>
            <a:normAutofit fontScale="92500" lnSpcReduction="20000"/>
          </a:bodyPr>
          <a:lstStyle/>
          <a:p>
            <a:r>
              <a:rPr lang="en-US" sz="2000" dirty="0"/>
              <a:t>We typically subdivide accordingly;</a:t>
            </a:r>
          </a:p>
          <a:p>
            <a:pPr lvl="1"/>
            <a:r>
              <a:rPr lang="en-US" sz="2000" u="sng" dirty="0"/>
              <a:t>Core real estate</a:t>
            </a:r>
            <a:r>
              <a:rPr lang="en-US" sz="2000" dirty="0"/>
              <a:t>: returns from current income; target 6-9% (?); low risk (compared to other real estate); low leverage (below 50% LTV); long hold (10 years or more). Trophy properties in CBDs with solid economies; properties fully leased to AAA tenants.</a:t>
            </a:r>
          </a:p>
          <a:p>
            <a:pPr lvl="1"/>
            <a:r>
              <a:rPr lang="en-US" sz="2000" u="sng" dirty="0"/>
              <a:t>Core plus real estate</a:t>
            </a:r>
            <a:r>
              <a:rPr lang="en-US" sz="2000" dirty="0"/>
              <a:t>: mix of current income and growth (price appreciation), target 9-12% (?), moderate risk, 50-60% LTV, 5-7 year hold. Stabilized building generating steady rents.</a:t>
            </a:r>
          </a:p>
          <a:p>
            <a:pPr lvl="1"/>
            <a:r>
              <a:rPr lang="en-US" sz="2000" u="sng" dirty="0"/>
              <a:t>Value-added</a:t>
            </a:r>
            <a:r>
              <a:rPr lang="en-US" sz="2000" dirty="0"/>
              <a:t>: some yield, expected significant appreciation; target 18-21% return with accompanying risk; often 60-70% leverage, 5-7 year horizon. Modestly performing property, anticipating that improved asset management can raise rent and value.</a:t>
            </a:r>
          </a:p>
          <a:p>
            <a:pPr lvl="1"/>
            <a:r>
              <a:rPr lang="en-US" sz="2000" u="sng" dirty="0"/>
              <a:t>Opportunistic</a:t>
            </a:r>
            <a:r>
              <a:rPr lang="en-US" sz="2000" dirty="0"/>
              <a:t>: most expected return from capital gains; target returns of 20% or more, but with substantial risk.  Often highly levered albeit at high rates, complex capital stack; short holds (5 years, or less). Undermanaged assets requiring substantial rehabilitation and repositioning.</a:t>
            </a:r>
          </a:p>
          <a:p>
            <a:endParaRPr lang="en-US" sz="2000" dirty="0"/>
          </a:p>
        </p:txBody>
      </p:sp>
    </p:spTree>
    <p:extLst>
      <p:ext uri="{BB962C8B-B14F-4D97-AF65-F5344CB8AC3E}">
        <p14:creationId xmlns:p14="http://schemas.microsoft.com/office/powerpoint/2010/main" val="2632426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32D1-582A-4CD6-9FE0-3C7911E396AC}"/>
              </a:ext>
            </a:extLst>
          </p:cNvPr>
          <p:cNvSpPr>
            <a:spLocks noGrp="1"/>
          </p:cNvSpPr>
          <p:nvPr>
            <p:ph type="title"/>
          </p:nvPr>
        </p:nvSpPr>
        <p:spPr/>
        <p:txBody>
          <a:bodyPr>
            <a:normAutofit fontScale="90000"/>
          </a:bodyPr>
          <a:lstStyle/>
          <a:p>
            <a:r>
              <a:rPr lang="en-US" dirty="0"/>
              <a:t>4 Aggregate Value of Assets (in 2020) in Trillions of $</a:t>
            </a:r>
          </a:p>
        </p:txBody>
      </p:sp>
      <p:graphicFrame>
        <p:nvGraphicFramePr>
          <p:cNvPr id="4" name="Chart 3"/>
          <p:cNvGraphicFramePr/>
          <p:nvPr>
            <p:extLst>
              <p:ext uri="{D42A27DB-BD31-4B8C-83A1-F6EECF244321}">
                <p14:modId xmlns:p14="http://schemas.microsoft.com/office/powerpoint/2010/main" val="1883807994"/>
              </p:ext>
            </p:extLst>
          </p:nvPr>
        </p:nvGraphicFramePr>
        <p:xfrm>
          <a:off x="-1" y="1663210"/>
          <a:ext cx="9144001" cy="51947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6275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D660C-A166-48F7-893A-E009525695BD}"/>
              </a:ext>
            </a:extLst>
          </p:cNvPr>
          <p:cNvSpPr>
            <a:spLocks noGrp="1"/>
          </p:cNvSpPr>
          <p:nvPr>
            <p:ph type="title"/>
          </p:nvPr>
        </p:nvSpPr>
        <p:spPr/>
        <p:txBody>
          <a:bodyPr>
            <a:normAutofit fontScale="90000"/>
          </a:bodyPr>
          <a:lstStyle/>
          <a:p>
            <a:r>
              <a:rPr lang="en-US" dirty="0"/>
              <a:t>4 Total return of all asset types, between 1977 – 2019 ($1 inv)</a:t>
            </a:r>
          </a:p>
        </p:txBody>
      </p:sp>
      <p:graphicFrame>
        <p:nvGraphicFramePr>
          <p:cNvPr id="5" name="Chart 4">
            <a:extLst>
              <a:ext uri="{FF2B5EF4-FFF2-40B4-BE49-F238E27FC236}">
                <a16:creationId xmlns:a16="http://schemas.microsoft.com/office/drawing/2014/main" id="{D6100AC1-78B6-4E0E-95ED-12894D7FA5A5}"/>
              </a:ext>
            </a:extLst>
          </p:cNvPr>
          <p:cNvGraphicFramePr>
            <a:graphicFrameLocks/>
          </p:cNvGraphicFramePr>
          <p:nvPr>
            <p:extLst>
              <p:ext uri="{D42A27DB-BD31-4B8C-83A1-F6EECF244321}">
                <p14:modId xmlns:p14="http://schemas.microsoft.com/office/powerpoint/2010/main" val="1526301461"/>
              </p:ext>
            </p:extLst>
          </p:nvPr>
        </p:nvGraphicFramePr>
        <p:xfrm>
          <a:off x="1389185" y="1767255"/>
          <a:ext cx="6057899" cy="47742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5629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C8206-FDA7-4CB0-99FC-E510571418D0}"/>
              </a:ext>
            </a:extLst>
          </p:cNvPr>
          <p:cNvSpPr>
            <a:spLocks noGrp="1"/>
          </p:cNvSpPr>
          <p:nvPr>
            <p:ph type="title"/>
          </p:nvPr>
        </p:nvSpPr>
        <p:spPr/>
        <p:txBody>
          <a:bodyPr/>
          <a:lstStyle/>
          <a:p>
            <a:r>
              <a:rPr lang="en-US" dirty="0"/>
              <a:t>4 Makes sense… right?</a:t>
            </a:r>
          </a:p>
        </p:txBody>
      </p:sp>
      <p:graphicFrame>
        <p:nvGraphicFramePr>
          <p:cNvPr id="5" name="Content Placeholder 4">
            <a:extLst>
              <a:ext uri="{FF2B5EF4-FFF2-40B4-BE49-F238E27FC236}">
                <a16:creationId xmlns:a16="http://schemas.microsoft.com/office/drawing/2014/main" id="{CFD00A8F-6639-4F29-9CA1-81346060121E}"/>
              </a:ext>
            </a:extLst>
          </p:cNvPr>
          <p:cNvGraphicFramePr>
            <a:graphicFrameLocks noGrp="1"/>
          </p:cNvGraphicFramePr>
          <p:nvPr>
            <p:ph sz="half" idx="1"/>
            <p:extLst>
              <p:ext uri="{D42A27DB-BD31-4B8C-83A1-F6EECF244321}">
                <p14:modId xmlns:p14="http://schemas.microsoft.com/office/powerpoint/2010/main" val="794839755"/>
              </p:ext>
            </p:extLst>
          </p:nvPr>
        </p:nvGraphicFramePr>
        <p:xfrm>
          <a:off x="4572000" y="2601754"/>
          <a:ext cx="4015890" cy="966323"/>
        </p:xfrm>
        <a:graphic>
          <a:graphicData uri="http://schemas.openxmlformats.org/drawingml/2006/table">
            <a:tbl>
              <a:tblPr>
                <a:tableStyleId>{5C22544A-7EE6-4342-B048-85BDC9FD1C3A}</a:tableStyleId>
              </a:tblPr>
              <a:tblGrid>
                <a:gridCol w="669315">
                  <a:extLst>
                    <a:ext uri="{9D8B030D-6E8A-4147-A177-3AD203B41FA5}">
                      <a16:colId xmlns:a16="http://schemas.microsoft.com/office/drawing/2014/main" val="892364715"/>
                    </a:ext>
                  </a:extLst>
                </a:gridCol>
                <a:gridCol w="772623">
                  <a:extLst>
                    <a:ext uri="{9D8B030D-6E8A-4147-A177-3AD203B41FA5}">
                      <a16:colId xmlns:a16="http://schemas.microsoft.com/office/drawing/2014/main" val="2242804466"/>
                    </a:ext>
                  </a:extLst>
                </a:gridCol>
                <a:gridCol w="566007">
                  <a:extLst>
                    <a:ext uri="{9D8B030D-6E8A-4147-A177-3AD203B41FA5}">
                      <a16:colId xmlns:a16="http://schemas.microsoft.com/office/drawing/2014/main" val="37045705"/>
                    </a:ext>
                  </a:extLst>
                </a:gridCol>
                <a:gridCol w="669315">
                  <a:extLst>
                    <a:ext uri="{9D8B030D-6E8A-4147-A177-3AD203B41FA5}">
                      <a16:colId xmlns:a16="http://schemas.microsoft.com/office/drawing/2014/main" val="2991498385"/>
                    </a:ext>
                  </a:extLst>
                </a:gridCol>
                <a:gridCol w="707778">
                  <a:extLst>
                    <a:ext uri="{9D8B030D-6E8A-4147-A177-3AD203B41FA5}">
                      <a16:colId xmlns:a16="http://schemas.microsoft.com/office/drawing/2014/main" val="3951196454"/>
                    </a:ext>
                  </a:extLst>
                </a:gridCol>
                <a:gridCol w="630852">
                  <a:extLst>
                    <a:ext uri="{9D8B030D-6E8A-4147-A177-3AD203B41FA5}">
                      <a16:colId xmlns:a16="http://schemas.microsoft.com/office/drawing/2014/main" val="1812072131"/>
                    </a:ext>
                  </a:extLst>
                </a:gridCol>
              </a:tblGrid>
              <a:tr h="378581">
                <a:tc>
                  <a:txBody>
                    <a:bodyPr/>
                    <a:lstStyle/>
                    <a:p>
                      <a:pPr algn="l" fontAlgn="b"/>
                      <a:endParaRPr lang="en-US" sz="1200" b="0" i="0" u="none" strike="noStrike" dirty="0">
                        <a:solidFill>
                          <a:srgbClr val="000000"/>
                        </a:solidFill>
                        <a:effectLst/>
                        <a:latin typeface="Calibri" panose="020F0502020204030204" pitchFamily="34" charset="0"/>
                      </a:endParaRPr>
                    </a:p>
                  </a:txBody>
                  <a:tcPr marL="10458" marR="10458" marT="10458" marB="0" anchor="b">
                    <a:lnB w="12700" cap="flat" cmpd="sng" algn="ctr">
                      <a:solidFill>
                        <a:schemeClr val="tx1"/>
                      </a:solidFill>
                      <a:prstDash val="solid"/>
                      <a:round/>
                      <a:headEnd type="none" w="med" len="med"/>
                      <a:tailEnd type="none" w="med" len="med"/>
                    </a:lnB>
                  </a:tcPr>
                </a:tc>
                <a:tc>
                  <a:txBody>
                    <a:bodyPr/>
                    <a:lstStyle/>
                    <a:p>
                      <a:pPr algn="l" fontAlgn="b"/>
                      <a:r>
                        <a:rPr lang="en-US" sz="1200" b="1" u="none" strike="noStrike" dirty="0">
                          <a:effectLst/>
                        </a:rPr>
                        <a:t>Real Estate</a:t>
                      </a:r>
                      <a:endParaRPr lang="en-US" sz="1200" b="1" i="0" u="none" strike="noStrike" dirty="0">
                        <a:solidFill>
                          <a:srgbClr val="000000"/>
                        </a:solidFill>
                        <a:effectLst/>
                        <a:latin typeface="Calibri" panose="020F0502020204030204" pitchFamily="34" charset="0"/>
                      </a:endParaRPr>
                    </a:p>
                  </a:txBody>
                  <a:tcPr marL="10458" marR="10458" marT="10458" marB="0" anchor="b">
                    <a:lnB w="12700" cap="flat" cmpd="sng" algn="ctr">
                      <a:solidFill>
                        <a:schemeClr val="tx1"/>
                      </a:solidFill>
                      <a:prstDash val="solid"/>
                      <a:round/>
                      <a:headEnd type="none" w="med" len="med"/>
                      <a:tailEnd type="none" w="med" len="med"/>
                    </a:lnB>
                  </a:tcPr>
                </a:tc>
                <a:tc>
                  <a:txBody>
                    <a:bodyPr/>
                    <a:lstStyle/>
                    <a:p>
                      <a:pPr algn="l" fontAlgn="b"/>
                      <a:r>
                        <a:rPr lang="en-US" sz="1200" b="1" u="none" strike="noStrike" dirty="0">
                          <a:effectLst/>
                        </a:rPr>
                        <a:t>T-bill</a:t>
                      </a:r>
                      <a:endParaRPr lang="en-US" sz="1200" b="1" i="0" u="none" strike="noStrike" dirty="0">
                        <a:solidFill>
                          <a:srgbClr val="000000"/>
                        </a:solidFill>
                        <a:effectLst/>
                        <a:latin typeface="Calibri" panose="020F0502020204030204" pitchFamily="34" charset="0"/>
                      </a:endParaRPr>
                    </a:p>
                  </a:txBody>
                  <a:tcPr marL="10458" marR="10458" marT="10458" marB="0" anchor="b">
                    <a:lnB w="12700" cap="flat" cmpd="sng" algn="ctr">
                      <a:solidFill>
                        <a:schemeClr val="tx1"/>
                      </a:solidFill>
                      <a:prstDash val="solid"/>
                      <a:round/>
                      <a:headEnd type="none" w="med" len="med"/>
                      <a:tailEnd type="none" w="med" len="med"/>
                    </a:lnB>
                  </a:tcPr>
                </a:tc>
                <a:tc>
                  <a:txBody>
                    <a:bodyPr/>
                    <a:lstStyle/>
                    <a:p>
                      <a:pPr algn="l" fontAlgn="b"/>
                      <a:r>
                        <a:rPr lang="en-US" sz="1200" b="1" u="none" strike="noStrike" dirty="0">
                          <a:effectLst/>
                        </a:rPr>
                        <a:t>Stock</a:t>
                      </a:r>
                      <a:endParaRPr lang="en-US" sz="1200" b="1" i="0" u="none" strike="noStrike" dirty="0">
                        <a:solidFill>
                          <a:srgbClr val="000000"/>
                        </a:solidFill>
                        <a:effectLst/>
                        <a:latin typeface="Calibri" panose="020F0502020204030204" pitchFamily="34" charset="0"/>
                      </a:endParaRPr>
                    </a:p>
                  </a:txBody>
                  <a:tcPr marL="10458" marR="10458" marT="10458" marB="0" anchor="b">
                    <a:lnB w="12700" cap="flat" cmpd="sng" algn="ctr">
                      <a:solidFill>
                        <a:schemeClr val="tx1"/>
                      </a:solidFill>
                      <a:prstDash val="solid"/>
                      <a:round/>
                      <a:headEnd type="none" w="med" len="med"/>
                      <a:tailEnd type="none" w="med" len="med"/>
                    </a:lnB>
                  </a:tcPr>
                </a:tc>
                <a:tc>
                  <a:txBody>
                    <a:bodyPr/>
                    <a:lstStyle/>
                    <a:p>
                      <a:pPr algn="l" fontAlgn="b"/>
                      <a:r>
                        <a:rPr lang="en-US" sz="1200" b="1" u="none" strike="noStrike" dirty="0">
                          <a:effectLst/>
                        </a:rPr>
                        <a:t>Gov. Bonds</a:t>
                      </a:r>
                      <a:endParaRPr lang="en-US" sz="1200" b="1" i="0" u="none" strike="noStrike" dirty="0">
                        <a:solidFill>
                          <a:srgbClr val="000000"/>
                        </a:solidFill>
                        <a:effectLst/>
                        <a:latin typeface="Calibri" panose="020F0502020204030204" pitchFamily="34" charset="0"/>
                      </a:endParaRPr>
                    </a:p>
                  </a:txBody>
                  <a:tcPr marL="10458" marR="10458" marT="10458" marB="0" anchor="b">
                    <a:lnB w="12700" cap="flat" cmpd="sng" algn="ctr">
                      <a:solidFill>
                        <a:schemeClr val="tx1"/>
                      </a:solidFill>
                      <a:prstDash val="solid"/>
                      <a:round/>
                      <a:headEnd type="none" w="med" len="med"/>
                      <a:tailEnd type="none" w="med" len="med"/>
                    </a:lnB>
                  </a:tcPr>
                </a:tc>
                <a:tc>
                  <a:txBody>
                    <a:bodyPr/>
                    <a:lstStyle/>
                    <a:p>
                      <a:pPr algn="l" fontAlgn="b"/>
                      <a:r>
                        <a:rPr lang="en-US" sz="1200" b="1" u="none" strike="noStrike" dirty="0">
                          <a:effectLst/>
                        </a:rPr>
                        <a:t>CPI</a:t>
                      </a:r>
                      <a:endParaRPr lang="en-US" sz="1200" b="1" i="0" u="none" strike="noStrike" dirty="0">
                        <a:solidFill>
                          <a:srgbClr val="000000"/>
                        </a:solidFill>
                        <a:effectLst/>
                        <a:latin typeface="Calibri" panose="020F0502020204030204" pitchFamily="34" charset="0"/>
                      </a:endParaRPr>
                    </a:p>
                  </a:txBody>
                  <a:tcPr marL="10458" marR="10458" marT="10458"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363880"/>
                  </a:ext>
                </a:extLst>
              </a:tr>
              <a:tr h="209161">
                <a:tc>
                  <a:txBody>
                    <a:bodyPr/>
                    <a:lstStyle/>
                    <a:p>
                      <a:pPr algn="l" fontAlgn="b"/>
                      <a:r>
                        <a:rPr lang="en-US" sz="1200" u="none" strike="noStrike">
                          <a:effectLst/>
                        </a:rPr>
                        <a:t>average</a:t>
                      </a:r>
                      <a:endParaRPr lang="en-US" sz="1200" b="0" i="0" u="none" strike="noStrike">
                        <a:solidFill>
                          <a:srgbClr val="000000"/>
                        </a:solidFill>
                        <a:effectLst/>
                        <a:latin typeface="Calibri" panose="020F0502020204030204" pitchFamily="34" charset="0"/>
                      </a:endParaRPr>
                    </a:p>
                  </a:txBody>
                  <a:tcPr marL="10458" marR="10458" marT="10458" marB="0" anchor="b">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solidFill>
                            <a:srgbClr val="FF0000"/>
                          </a:solidFill>
                          <a:effectLst/>
                        </a:rPr>
                        <a:t>9.28%</a:t>
                      </a:r>
                      <a:endParaRPr lang="en-US" sz="1200" b="0" i="0" u="none" strike="noStrike" dirty="0">
                        <a:solidFill>
                          <a:srgbClr val="FF0000"/>
                        </a:solidFill>
                        <a:effectLst/>
                        <a:latin typeface="Calibri" panose="020F0502020204030204" pitchFamily="34" charset="0"/>
                      </a:endParaRPr>
                    </a:p>
                  </a:txBody>
                  <a:tcPr marL="10458" marR="10458" marT="10458" marB="0" anchor="b">
                    <a:lnT w="12700" cap="flat" cmpd="sng" algn="ctr">
                      <a:solidFill>
                        <a:schemeClr val="tx1"/>
                      </a:solidFill>
                      <a:prstDash val="solid"/>
                      <a:round/>
                      <a:headEnd type="none" w="med" len="med"/>
                      <a:tailEnd type="none" w="med" len="med"/>
                    </a:lnT>
                  </a:tcPr>
                </a:tc>
                <a:tc>
                  <a:txBody>
                    <a:bodyPr/>
                    <a:lstStyle/>
                    <a:p>
                      <a:pPr algn="r" fontAlgn="b"/>
                      <a:r>
                        <a:rPr lang="en-US" sz="1200" u="none" strike="noStrike">
                          <a:effectLst/>
                        </a:rPr>
                        <a:t>4.44%</a:t>
                      </a:r>
                      <a:endParaRPr lang="en-US" sz="1200" b="0" i="0" u="none" strike="noStrike">
                        <a:solidFill>
                          <a:srgbClr val="000000"/>
                        </a:solidFill>
                        <a:effectLst/>
                        <a:latin typeface="Calibri" panose="020F0502020204030204" pitchFamily="34" charset="0"/>
                      </a:endParaRPr>
                    </a:p>
                  </a:txBody>
                  <a:tcPr marL="10458" marR="10458" marT="10458" marB="0" anchor="b">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solidFill>
                            <a:srgbClr val="FF0000"/>
                          </a:solidFill>
                          <a:effectLst/>
                        </a:rPr>
                        <a:t>12.45%</a:t>
                      </a:r>
                      <a:endParaRPr lang="en-US" sz="1200" b="0" i="0" u="none" strike="noStrike" dirty="0">
                        <a:solidFill>
                          <a:srgbClr val="FF0000"/>
                        </a:solidFill>
                        <a:effectLst/>
                        <a:latin typeface="Calibri" panose="020F0502020204030204" pitchFamily="34" charset="0"/>
                      </a:endParaRPr>
                    </a:p>
                  </a:txBody>
                  <a:tcPr marL="10458" marR="10458" marT="10458" marB="0" anchor="b">
                    <a:lnT w="12700" cap="flat" cmpd="sng" algn="ctr">
                      <a:solidFill>
                        <a:schemeClr val="tx1"/>
                      </a:solidFill>
                      <a:prstDash val="solid"/>
                      <a:round/>
                      <a:headEnd type="none" w="med" len="med"/>
                      <a:tailEnd type="none" w="med" len="med"/>
                    </a:lnT>
                  </a:tcPr>
                </a:tc>
                <a:tc>
                  <a:txBody>
                    <a:bodyPr/>
                    <a:lstStyle/>
                    <a:p>
                      <a:pPr algn="r" fontAlgn="b"/>
                      <a:r>
                        <a:rPr lang="en-US" sz="1200" u="none" strike="noStrike">
                          <a:effectLst/>
                        </a:rPr>
                        <a:t>6.17%</a:t>
                      </a:r>
                      <a:endParaRPr lang="en-US" sz="1200" b="0" i="0" u="none" strike="noStrike">
                        <a:solidFill>
                          <a:srgbClr val="000000"/>
                        </a:solidFill>
                        <a:effectLst/>
                        <a:latin typeface="Calibri" panose="020F0502020204030204" pitchFamily="34" charset="0"/>
                      </a:endParaRPr>
                    </a:p>
                  </a:txBody>
                  <a:tcPr marL="10458" marR="10458" marT="10458" marB="0" anchor="b">
                    <a:lnT w="12700" cap="flat" cmpd="sng" algn="ctr">
                      <a:solidFill>
                        <a:schemeClr val="tx1"/>
                      </a:solidFill>
                      <a:prstDash val="solid"/>
                      <a:round/>
                      <a:headEnd type="none" w="med" len="med"/>
                      <a:tailEnd type="none" w="med" len="med"/>
                    </a:lnT>
                  </a:tcPr>
                </a:tc>
                <a:tc>
                  <a:txBody>
                    <a:bodyPr/>
                    <a:lstStyle/>
                    <a:p>
                      <a:pPr algn="r" fontAlgn="b"/>
                      <a:r>
                        <a:rPr lang="en-US" sz="1200" u="none" strike="noStrike">
                          <a:effectLst/>
                        </a:rPr>
                        <a:t>3.57%</a:t>
                      </a:r>
                      <a:endParaRPr lang="en-US" sz="1200" b="0" i="0" u="none" strike="noStrike">
                        <a:solidFill>
                          <a:srgbClr val="000000"/>
                        </a:solidFill>
                        <a:effectLst/>
                        <a:latin typeface="Calibri" panose="020F0502020204030204" pitchFamily="34" charset="0"/>
                      </a:endParaRPr>
                    </a:p>
                  </a:txBody>
                  <a:tcPr marL="10458" marR="10458" marT="10458"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41189668"/>
                  </a:ext>
                </a:extLst>
              </a:tr>
              <a:tr h="378581">
                <a:tc>
                  <a:txBody>
                    <a:bodyPr/>
                    <a:lstStyle/>
                    <a:p>
                      <a:pPr algn="l" fontAlgn="b"/>
                      <a:r>
                        <a:rPr lang="en-US" sz="1200" u="none" strike="noStrike">
                          <a:effectLst/>
                        </a:rPr>
                        <a:t>standard deviation</a:t>
                      </a:r>
                      <a:endParaRPr lang="en-US" sz="1200" b="0" i="0" u="none" strike="noStrike">
                        <a:solidFill>
                          <a:srgbClr val="000000"/>
                        </a:solidFill>
                        <a:effectLst/>
                        <a:latin typeface="Calibri" panose="020F0502020204030204" pitchFamily="34" charset="0"/>
                      </a:endParaRPr>
                    </a:p>
                  </a:txBody>
                  <a:tcPr marL="10458" marR="10458" marT="10458" marB="0" anchor="b"/>
                </a:tc>
                <a:tc>
                  <a:txBody>
                    <a:bodyPr/>
                    <a:lstStyle/>
                    <a:p>
                      <a:pPr algn="r" fontAlgn="b"/>
                      <a:r>
                        <a:rPr lang="en-US" sz="1200" u="none" strike="noStrike" dirty="0">
                          <a:solidFill>
                            <a:srgbClr val="FF0000"/>
                          </a:solidFill>
                          <a:effectLst/>
                        </a:rPr>
                        <a:t>7.50%</a:t>
                      </a:r>
                      <a:endParaRPr lang="en-US" sz="1200" b="0" i="0" u="none" strike="noStrike" dirty="0">
                        <a:solidFill>
                          <a:srgbClr val="FF0000"/>
                        </a:solidFill>
                        <a:effectLst/>
                        <a:latin typeface="Calibri" panose="020F0502020204030204" pitchFamily="34" charset="0"/>
                      </a:endParaRPr>
                    </a:p>
                  </a:txBody>
                  <a:tcPr marL="10458" marR="10458" marT="10458" marB="0" anchor="b"/>
                </a:tc>
                <a:tc>
                  <a:txBody>
                    <a:bodyPr/>
                    <a:lstStyle/>
                    <a:p>
                      <a:pPr algn="r" fontAlgn="b"/>
                      <a:r>
                        <a:rPr lang="en-US" sz="1200" u="none" strike="noStrike">
                          <a:effectLst/>
                        </a:rPr>
                        <a:t>3.58%</a:t>
                      </a:r>
                      <a:endParaRPr lang="en-US" sz="1200" b="0" i="0" u="none" strike="noStrike">
                        <a:solidFill>
                          <a:srgbClr val="000000"/>
                        </a:solidFill>
                        <a:effectLst/>
                        <a:latin typeface="Calibri" panose="020F0502020204030204" pitchFamily="34" charset="0"/>
                      </a:endParaRPr>
                    </a:p>
                  </a:txBody>
                  <a:tcPr marL="10458" marR="10458" marT="10458" marB="0" anchor="b"/>
                </a:tc>
                <a:tc>
                  <a:txBody>
                    <a:bodyPr/>
                    <a:lstStyle/>
                    <a:p>
                      <a:pPr algn="r" fontAlgn="b"/>
                      <a:r>
                        <a:rPr lang="en-US" sz="1200" u="none" strike="noStrike" dirty="0">
                          <a:solidFill>
                            <a:srgbClr val="FF0000"/>
                          </a:solidFill>
                          <a:effectLst/>
                        </a:rPr>
                        <a:t>13.47%</a:t>
                      </a:r>
                      <a:endParaRPr lang="en-US" sz="1200" b="0" i="0" u="none" strike="noStrike" dirty="0">
                        <a:solidFill>
                          <a:srgbClr val="FF0000"/>
                        </a:solidFill>
                        <a:effectLst/>
                        <a:latin typeface="Calibri" panose="020F0502020204030204" pitchFamily="34" charset="0"/>
                      </a:endParaRPr>
                    </a:p>
                  </a:txBody>
                  <a:tcPr marL="10458" marR="10458" marT="10458" marB="0" anchor="b"/>
                </a:tc>
                <a:tc>
                  <a:txBody>
                    <a:bodyPr/>
                    <a:lstStyle/>
                    <a:p>
                      <a:pPr algn="r" fontAlgn="b"/>
                      <a:r>
                        <a:rPr lang="en-US" sz="1200" u="none" strike="noStrike" dirty="0">
                          <a:effectLst/>
                        </a:rPr>
                        <a:t>3.29%</a:t>
                      </a:r>
                      <a:endParaRPr lang="en-US" sz="1200" b="0" i="0" u="none" strike="noStrike" dirty="0">
                        <a:solidFill>
                          <a:srgbClr val="000000"/>
                        </a:solidFill>
                        <a:effectLst/>
                        <a:latin typeface="Calibri" panose="020F0502020204030204" pitchFamily="34" charset="0"/>
                      </a:endParaRPr>
                    </a:p>
                  </a:txBody>
                  <a:tcPr marL="10458" marR="10458" marT="10458" marB="0" anchor="b"/>
                </a:tc>
                <a:tc>
                  <a:txBody>
                    <a:bodyPr/>
                    <a:lstStyle/>
                    <a:p>
                      <a:pPr algn="r" fontAlgn="b"/>
                      <a:r>
                        <a:rPr lang="en-US" sz="1200" u="none" strike="noStrike" dirty="0">
                          <a:effectLst/>
                        </a:rPr>
                        <a:t>2.84%</a:t>
                      </a:r>
                      <a:endParaRPr lang="en-US" sz="1200" b="0" i="0" u="none" strike="noStrike" dirty="0">
                        <a:solidFill>
                          <a:srgbClr val="000000"/>
                        </a:solidFill>
                        <a:effectLst/>
                        <a:latin typeface="Calibri" panose="020F0502020204030204" pitchFamily="34" charset="0"/>
                      </a:endParaRPr>
                    </a:p>
                  </a:txBody>
                  <a:tcPr marL="10458" marR="10458" marT="10458" marB="0" anchor="b"/>
                </a:tc>
                <a:extLst>
                  <a:ext uri="{0D108BD9-81ED-4DB2-BD59-A6C34878D82A}">
                    <a16:rowId xmlns:a16="http://schemas.microsoft.com/office/drawing/2014/main" val="2636830009"/>
                  </a:ext>
                </a:extLst>
              </a:tr>
            </a:tbl>
          </a:graphicData>
        </a:graphic>
      </p:graphicFrame>
      <p:sp>
        <p:nvSpPr>
          <p:cNvPr id="6" name="TextBox 5">
            <a:extLst>
              <a:ext uri="{FF2B5EF4-FFF2-40B4-BE49-F238E27FC236}">
                <a16:creationId xmlns:a16="http://schemas.microsoft.com/office/drawing/2014/main" id="{DF7277AC-B36A-4AFB-A579-2F8F3226B1B8}"/>
              </a:ext>
            </a:extLst>
          </p:cNvPr>
          <p:cNvSpPr txBox="1"/>
          <p:nvPr/>
        </p:nvSpPr>
        <p:spPr>
          <a:xfrm>
            <a:off x="626652" y="2474635"/>
            <a:ext cx="3516923" cy="2585323"/>
          </a:xfrm>
          <a:prstGeom prst="rect">
            <a:avLst/>
          </a:prstGeom>
          <a:noFill/>
        </p:spPr>
        <p:txBody>
          <a:bodyPr wrap="square" rtlCol="0">
            <a:spAutoFit/>
          </a:bodyPr>
          <a:lstStyle/>
          <a:p>
            <a:pPr marL="285750" indent="-285750">
              <a:buFont typeface="Arial" panose="020B0604020202020204" pitchFamily="34" charset="0"/>
              <a:buChar char="•"/>
            </a:pPr>
            <a:r>
              <a:rPr lang="en-US" dirty="0"/>
              <a:t>Stocks had the highest returns, followed by real estate, gov bonds, T-bills.</a:t>
            </a:r>
          </a:p>
          <a:p>
            <a:pPr marL="285750" indent="-285750">
              <a:buFont typeface="Arial" panose="020B0604020202020204" pitchFamily="34" charset="0"/>
              <a:buChar char="•"/>
            </a:pPr>
            <a:r>
              <a:rPr lang="en-US" dirty="0"/>
              <a:t>All “out-performed” the CPI, which is reassuring…</a:t>
            </a:r>
          </a:p>
          <a:p>
            <a:pPr marL="285750" indent="-285750">
              <a:buFont typeface="Arial" panose="020B0604020202020204" pitchFamily="34" charset="0"/>
              <a:buChar char="•"/>
            </a:pPr>
            <a:r>
              <a:rPr lang="en-US" dirty="0"/>
              <a:t>However, note that returns are highly dependent on the timing of one gets “in the game.”</a:t>
            </a:r>
          </a:p>
          <a:p>
            <a:pPr marL="285750" indent="-285750">
              <a:buFont typeface="Arial" panose="020B0604020202020204" pitchFamily="34" charset="0"/>
              <a:buChar char="•"/>
            </a:pPr>
            <a:r>
              <a:rPr lang="en-US" dirty="0"/>
              <a:t>See next slide for example…</a:t>
            </a:r>
          </a:p>
        </p:txBody>
      </p:sp>
    </p:spTree>
    <p:extLst>
      <p:ext uri="{BB962C8B-B14F-4D97-AF65-F5344CB8AC3E}">
        <p14:creationId xmlns:p14="http://schemas.microsoft.com/office/powerpoint/2010/main" val="859630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79D89-6E67-477E-9054-19A244D8E17E}"/>
              </a:ext>
            </a:extLst>
          </p:cNvPr>
          <p:cNvSpPr>
            <a:spLocks noGrp="1"/>
          </p:cNvSpPr>
          <p:nvPr>
            <p:ph type="title"/>
          </p:nvPr>
        </p:nvSpPr>
        <p:spPr/>
        <p:txBody>
          <a:bodyPr>
            <a:normAutofit fontScale="90000"/>
          </a:bodyPr>
          <a:lstStyle/>
          <a:p>
            <a:r>
              <a:rPr lang="en-US" dirty="0"/>
              <a:t>4 Total returns between 2000 and 2009.</a:t>
            </a:r>
          </a:p>
        </p:txBody>
      </p:sp>
      <p:graphicFrame>
        <p:nvGraphicFramePr>
          <p:cNvPr id="5" name="Chart 4">
            <a:extLst>
              <a:ext uri="{FF2B5EF4-FFF2-40B4-BE49-F238E27FC236}">
                <a16:creationId xmlns:a16="http://schemas.microsoft.com/office/drawing/2014/main" id="{D6100AC1-78B6-4E0E-95ED-12894D7FA5A5}"/>
              </a:ext>
            </a:extLst>
          </p:cNvPr>
          <p:cNvGraphicFramePr>
            <a:graphicFrameLocks/>
          </p:cNvGraphicFramePr>
          <p:nvPr>
            <p:extLst>
              <p:ext uri="{D42A27DB-BD31-4B8C-83A1-F6EECF244321}">
                <p14:modId xmlns:p14="http://schemas.microsoft.com/office/powerpoint/2010/main" val="1025497580"/>
              </p:ext>
            </p:extLst>
          </p:nvPr>
        </p:nvGraphicFramePr>
        <p:xfrm>
          <a:off x="1362807" y="1828800"/>
          <a:ext cx="5864469" cy="46247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6888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FE58-6689-4D81-AA29-40DB50246E73}"/>
              </a:ext>
            </a:extLst>
          </p:cNvPr>
          <p:cNvSpPr>
            <a:spLocks noGrp="1"/>
          </p:cNvSpPr>
          <p:nvPr>
            <p:ph type="title"/>
          </p:nvPr>
        </p:nvSpPr>
        <p:spPr/>
        <p:txBody>
          <a:bodyPr/>
          <a:lstStyle/>
          <a:p>
            <a:r>
              <a:rPr lang="en-US" dirty="0"/>
              <a:t>4 Income versus growth</a:t>
            </a:r>
          </a:p>
        </p:txBody>
      </p:sp>
      <p:sp>
        <p:nvSpPr>
          <p:cNvPr id="3" name="Content Placeholder 2">
            <a:extLst>
              <a:ext uri="{FF2B5EF4-FFF2-40B4-BE49-F238E27FC236}">
                <a16:creationId xmlns:a16="http://schemas.microsoft.com/office/drawing/2014/main" id="{387F1A21-19C5-4620-96DE-5B67F2D79260}"/>
              </a:ext>
            </a:extLst>
          </p:cNvPr>
          <p:cNvSpPr>
            <a:spLocks noGrp="1"/>
          </p:cNvSpPr>
          <p:nvPr>
            <p:ph sz="half" idx="1"/>
          </p:nvPr>
        </p:nvSpPr>
        <p:spPr>
          <a:xfrm>
            <a:off x="457200" y="1659037"/>
            <a:ext cx="8229600" cy="4525433"/>
          </a:xfrm>
        </p:spPr>
        <p:txBody>
          <a:bodyPr/>
          <a:lstStyle/>
          <a:p>
            <a:r>
              <a:rPr lang="en-US" dirty="0"/>
              <a:t>It is also important to note the source of the return. Again, we have growth and income. A general rule of thumb is;</a:t>
            </a:r>
          </a:p>
          <a:p>
            <a:pPr lvl="1"/>
            <a:r>
              <a:rPr lang="en-US" dirty="0"/>
              <a:t>For T-bills and bonds all return come from income.</a:t>
            </a:r>
          </a:p>
          <a:p>
            <a:pPr lvl="1"/>
            <a:r>
              <a:rPr lang="en-US"/>
              <a:t>Real </a:t>
            </a:r>
            <a:r>
              <a:rPr lang="en-US" dirty="0"/>
              <a:t>Estate (especially our NCREIF returns) also had relative more income with about 65% of the returns coming from income (rents) and the remainder from growth (price appreciation).</a:t>
            </a:r>
          </a:p>
          <a:p>
            <a:pPr lvl="1"/>
            <a:r>
              <a:rPr lang="en-US" dirty="0"/>
              <a:t>With stocks it’s the other way around. About 70% is growth and “only” 30% is income (dividend).</a:t>
            </a:r>
          </a:p>
          <a:p>
            <a:r>
              <a:rPr lang="en-US" dirty="0"/>
              <a:t>Note that there seems to be an inverse relationship with the amount of return coming from income and the risk.</a:t>
            </a:r>
          </a:p>
        </p:txBody>
      </p:sp>
    </p:spTree>
    <p:extLst>
      <p:ext uri="{BB962C8B-B14F-4D97-AF65-F5344CB8AC3E}">
        <p14:creationId xmlns:p14="http://schemas.microsoft.com/office/powerpoint/2010/main" val="1382824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20317-59AD-4640-B6C1-F75B5322A6B0}"/>
              </a:ext>
            </a:extLst>
          </p:cNvPr>
          <p:cNvSpPr>
            <a:spLocks noGrp="1"/>
          </p:cNvSpPr>
          <p:nvPr>
            <p:ph type="title"/>
          </p:nvPr>
        </p:nvSpPr>
        <p:spPr/>
        <p:txBody>
          <a:bodyPr>
            <a:normAutofit fontScale="90000"/>
          </a:bodyPr>
          <a:lstStyle/>
          <a:p>
            <a:r>
              <a:rPr lang="en-US" dirty="0"/>
              <a:t>4 Source of return for real estate</a:t>
            </a:r>
          </a:p>
        </p:txBody>
      </p:sp>
      <p:graphicFrame>
        <p:nvGraphicFramePr>
          <p:cNvPr id="6" name="Chart 5">
            <a:extLst>
              <a:ext uri="{FF2B5EF4-FFF2-40B4-BE49-F238E27FC236}">
                <a16:creationId xmlns:a16="http://schemas.microsoft.com/office/drawing/2014/main" id="{E12D6698-3291-425A-88FC-C9CC4632F14A}"/>
              </a:ext>
            </a:extLst>
          </p:cNvPr>
          <p:cNvGraphicFramePr>
            <a:graphicFrameLocks/>
          </p:cNvGraphicFramePr>
          <p:nvPr>
            <p:extLst>
              <p:ext uri="{D42A27DB-BD31-4B8C-83A1-F6EECF244321}">
                <p14:modId xmlns:p14="http://schemas.microsoft.com/office/powerpoint/2010/main" val="3887667549"/>
              </p:ext>
            </p:extLst>
          </p:nvPr>
        </p:nvGraphicFramePr>
        <p:xfrm>
          <a:off x="896816" y="1861192"/>
          <a:ext cx="7622931" cy="47154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3218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8EFC1-9062-486F-8045-1E4FFBEF0498}"/>
              </a:ext>
            </a:extLst>
          </p:cNvPr>
          <p:cNvSpPr>
            <a:spLocks noGrp="1"/>
          </p:cNvSpPr>
          <p:nvPr>
            <p:ph type="title"/>
          </p:nvPr>
        </p:nvSpPr>
        <p:spPr/>
        <p:txBody>
          <a:bodyPr/>
          <a:lstStyle/>
          <a:p>
            <a:r>
              <a:rPr lang="en-US" dirty="0"/>
              <a:t>2 Investor Objectives</a:t>
            </a:r>
          </a:p>
        </p:txBody>
      </p:sp>
      <p:sp>
        <p:nvSpPr>
          <p:cNvPr id="3" name="Content Placeholder 2">
            <a:extLst>
              <a:ext uri="{FF2B5EF4-FFF2-40B4-BE49-F238E27FC236}">
                <a16:creationId xmlns:a16="http://schemas.microsoft.com/office/drawing/2014/main" id="{6AD4D595-BF37-4980-A6EC-995394262CCF}"/>
              </a:ext>
            </a:extLst>
          </p:cNvPr>
          <p:cNvSpPr>
            <a:spLocks noGrp="1"/>
          </p:cNvSpPr>
          <p:nvPr>
            <p:ph sz="half" idx="1"/>
          </p:nvPr>
        </p:nvSpPr>
        <p:spPr>
          <a:xfrm>
            <a:off x="457200" y="1659037"/>
            <a:ext cx="8229600" cy="4525433"/>
          </a:xfrm>
        </p:spPr>
        <p:txBody>
          <a:bodyPr>
            <a:normAutofit lnSpcReduction="10000"/>
          </a:bodyPr>
          <a:lstStyle/>
          <a:p>
            <a:r>
              <a:rPr lang="en-US" dirty="0"/>
              <a:t>Why do people </a:t>
            </a:r>
            <a:r>
              <a:rPr lang="en-US" i="1" dirty="0"/>
              <a:t>invest</a:t>
            </a:r>
            <a:r>
              <a:rPr lang="en-US" dirty="0"/>
              <a:t>?</a:t>
            </a:r>
          </a:p>
          <a:p>
            <a:r>
              <a:rPr lang="en-US" dirty="0"/>
              <a:t>Investment is the act of putting </a:t>
            </a:r>
            <a:r>
              <a:rPr lang="en-US" u="sng" dirty="0"/>
              <a:t>money aside</a:t>
            </a:r>
            <a:r>
              <a:rPr lang="en-US" dirty="0"/>
              <a:t> that would otherwise be used for </a:t>
            </a:r>
            <a:r>
              <a:rPr lang="en-US" u="sng" dirty="0"/>
              <a:t>current consumption expenditure</a:t>
            </a:r>
            <a:r>
              <a:rPr lang="en-US" dirty="0"/>
              <a:t>.</a:t>
            </a:r>
          </a:p>
          <a:p>
            <a:r>
              <a:rPr lang="en-US" dirty="0"/>
              <a:t>Why would anyone do that? </a:t>
            </a:r>
          </a:p>
          <a:p>
            <a:pPr lvl="1"/>
            <a:r>
              <a:rPr lang="en-US" dirty="0"/>
              <a:t>They have more money that they currently need.</a:t>
            </a:r>
          </a:p>
          <a:p>
            <a:pPr lvl="1"/>
            <a:r>
              <a:rPr lang="en-US" dirty="0"/>
              <a:t>They have a future objective, for which they willingly sacrifice current consumption.</a:t>
            </a:r>
          </a:p>
          <a:p>
            <a:r>
              <a:rPr lang="en-US" dirty="0"/>
              <a:t>Consider the following examples;</a:t>
            </a:r>
          </a:p>
          <a:p>
            <a:pPr lvl="1"/>
            <a:r>
              <a:rPr lang="en-US" dirty="0"/>
              <a:t>Dual-income couple in their 20s. They need to save up for a down payment on their house. (3 – 5 years.)</a:t>
            </a:r>
          </a:p>
          <a:p>
            <a:pPr lvl="1"/>
            <a:r>
              <a:rPr lang="en-US" dirty="0"/>
              <a:t>Dual-income couple in their 30s. They want to save up for their children's college tuition. (10 – 15 years.)</a:t>
            </a:r>
          </a:p>
          <a:p>
            <a:pPr lvl="1"/>
            <a:r>
              <a:rPr lang="en-US" dirty="0"/>
              <a:t>Retired couple in their 60s. They start to draw out cash from their investments accumulated over the years.</a:t>
            </a:r>
          </a:p>
        </p:txBody>
      </p:sp>
    </p:spTree>
    <p:extLst>
      <p:ext uri="{BB962C8B-B14F-4D97-AF65-F5344CB8AC3E}">
        <p14:creationId xmlns:p14="http://schemas.microsoft.com/office/powerpoint/2010/main" val="3555546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Comparing the Investments</a:t>
            </a:r>
          </a:p>
        </p:txBody>
      </p:sp>
      <p:sp>
        <p:nvSpPr>
          <p:cNvPr id="6" name="Content Placeholder 5"/>
          <p:cNvSpPr>
            <a:spLocks noGrp="1"/>
          </p:cNvSpPr>
          <p:nvPr>
            <p:ph sz="half" idx="1"/>
          </p:nvPr>
        </p:nvSpPr>
        <p:spPr/>
        <p:txBody>
          <a:bodyPr/>
          <a:lstStyle/>
          <a:p>
            <a:endParaRPr lang="en-US"/>
          </a:p>
        </p:txBody>
      </p:sp>
      <p:sp>
        <p:nvSpPr>
          <p:cNvPr id="8" name="TextBox 7"/>
          <p:cNvSpPr txBox="1"/>
          <p:nvPr/>
        </p:nvSpPr>
        <p:spPr>
          <a:xfrm>
            <a:off x="826477" y="6265575"/>
            <a:ext cx="8440615" cy="369332"/>
          </a:xfrm>
          <a:prstGeom prst="rect">
            <a:avLst/>
          </a:prstGeom>
          <a:noFill/>
        </p:spPr>
        <p:txBody>
          <a:bodyPr wrap="square" rtlCol="0">
            <a:spAutoFit/>
          </a:bodyPr>
          <a:lstStyle/>
          <a:p>
            <a:r>
              <a:rPr lang="en-US" dirty="0"/>
              <a:t>With </a:t>
            </a:r>
            <a:r>
              <a:rPr lang="en-US" b="1" dirty="0"/>
              <a:t>real estate</a:t>
            </a:r>
            <a:r>
              <a:rPr lang="en-US" dirty="0"/>
              <a:t> we mean a direct “core” investment, without the use of debt.</a:t>
            </a:r>
          </a:p>
        </p:txBody>
      </p:sp>
      <p:pic>
        <p:nvPicPr>
          <p:cNvPr id="4" name="Picture 3"/>
          <p:cNvPicPr>
            <a:picLocks noChangeAspect="1"/>
          </p:cNvPicPr>
          <p:nvPr/>
        </p:nvPicPr>
        <p:blipFill>
          <a:blip r:embed="rId2"/>
          <a:stretch>
            <a:fillRect/>
          </a:stretch>
        </p:blipFill>
        <p:spPr>
          <a:xfrm>
            <a:off x="0" y="1751320"/>
            <a:ext cx="9144000" cy="4589589"/>
          </a:xfrm>
          <a:prstGeom prst="rect">
            <a:avLst/>
          </a:prstGeom>
        </p:spPr>
      </p:pic>
    </p:spTree>
    <p:extLst>
      <p:ext uri="{BB962C8B-B14F-4D97-AF65-F5344CB8AC3E}">
        <p14:creationId xmlns:p14="http://schemas.microsoft.com/office/powerpoint/2010/main" val="783603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F1026-B2C0-4B89-80E2-D5C8487638AA}"/>
              </a:ext>
            </a:extLst>
          </p:cNvPr>
          <p:cNvSpPr>
            <a:spLocks noGrp="1"/>
          </p:cNvSpPr>
          <p:nvPr>
            <p:ph type="title"/>
          </p:nvPr>
        </p:nvSpPr>
        <p:spPr/>
        <p:txBody>
          <a:bodyPr>
            <a:normAutofit fontScale="90000"/>
          </a:bodyPr>
          <a:lstStyle/>
          <a:p>
            <a:r>
              <a:rPr lang="en-US" dirty="0"/>
              <a:t>5 History of Commercial Real Estate (in US)</a:t>
            </a:r>
          </a:p>
        </p:txBody>
      </p:sp>
      <p:sp>
        <p:nvSpPr>
          <p:cNvPr id="3" name="Content Placeholder 2">
            <a:extLst>
              <a:ext uri="{FF2B5EF4-FFF2-40B4-BE49-F238E27FC236}">
                <a16:creationId xmlns:a16="http://schemas.microsoft.com/office/drawing/2014/main" id="{33289ACB-C5A3-4194-A7E5-98DBAB995405}"/>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637DF52A-2E3F-403E-B840-85A2402913F5}"/>
              </a:ext>
            </a:extLst>
          </p:cNvPr>
          <p:cNvSpPr>
            <a:spLocks noGrp="1"/>
          </p:cNvSpPr>
          <p:nvPr>
            <p:ph sz="half" idx="2"/>
          </p:nvPr>
        </p:nvSpPr>
        <p:spPr/>
        <p:txBody>
          <a:bodyPr/>
          <a:lstStyle/>
          <a:p>
            <a:endParaRPr lang="en-US"/>
          </a:p>
        </p:txBody>
      </p:sp>
      <p:pic>
        <p:nvPicPr>
          <p:cNvPr id="5" name="Picture 2">
            <a:extLst>
              <a:ext uri="{FF2B5EF4-FFF2-40B4-BE49-F238E27FC236}">
                <a16:creationId xmlns:a16="http://schemas.microsoft.com/office/drawing/2014/main" id="{7DBB0263-1FCF-4AF4-95EF-A1064CD8BA65}"/>
              </a:ext>
            </a:extLst>
          </p:cNvPr>
          <p:cNvPicPr>
            <a:picLocks noChangeAspect="1" noChangeArrowheads="1"/>
          </p:cNvPicPr>
          <p:nvPr/>
        </p:nvPicPr>
        <p:blipFill>
          <a:blip r:embed="rId2" cstate="print"/>
          <a:srcRect/>
          <a:stretch>
            <a:fillRect/>
          </a:stretch>
        </p:blipFill>
        <p:spPr bwMode="auto">
          <a:xfrm>
            <a:off x="1014830" y="1770212"/>
            <a:ext cx="7266739" cy="4897729"/>
          </a:xfrm>
          <a:prstGeom prst="rect">
            <a:avLst/>
          </a:prstGeom>
          <a:noFill/>
          <a:ln w="9525">
            <a:noFill/>
            <a:miter lim="800000"/>
            <a:headEnd/>
            <a:tailEnd/>
          </a:ln>
        </p:spPr>
      </p:pic>
    </p:spTree>
    <p:extLst>
      <p:ext uri="{BB962C8B-B14F-4D97-AF65-F5344CB8AC3E}">
        <p14:creationId xmlns:p14="http://schemas.microsoft.com/office/powerpoint/2010/main" val="4189733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F1026-B2C0-4B89-80E2-D5C8487638AA}"/>
              </a:ext>
            </a:extLst>
          </p:cNvPr>
          <p:cNvSpPr>
            <a:spLocks noGrp="1"/>
          </p:cNvSpPr>
          <p:nvPr>
            <p:ph type="title"/>
          </p:nvPr>
        </p:nvSpPr>
        <p:spPr/>
        <p:txBody>
          <a:bodyPr>
            <a:normAutofit fontScale="90000"/>
          </a:bodyPr>
          <a:lstStyle/>
          <a:p>
            <a:r>
              <a:rPr lang="en-US" dirty="0"/>
              <a:t>5 History of Commercial Real Estate (in US)</a:t>
            </a:r>
          </a:p>
        </p:txBody>
      </p:sp>
      <p:sp>
        <p:nvSpPr>
          <p:cNvPr id="3" name="Content Placeholder 2">
            <a:extLst>
              <a:ext uri="{FF2B5EF4-FFF2-40B4-BE49-F238E27FC236}">
                <a16:creationId xmlns:a16="http://schemas.microsoft.com/office/drawing/2014/main" id="{33289ACB-C5A3-4194-A7E5-98DBAB995405}"/>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637DF52A-2E3F-403E-B840-85A2402913F5}"/>
              </a:ext>
            </a:extLst>
          </p:cNvPr>
          <p:cNvSpPr>
            <a:spLocks noGrp="1"/>
          </p:cNvSpPr>
          <p:nvPr>
            <p:ph sz="half" idx="2"/>
          </p:nvPr>
        </p:nvSpPr>
        <p:spPr/>
        <p:txBody>
          <a:bodyPr/>
          <a:lstStyle/>
          <a:p>
            <a:endParaRPr lang="en-US"/>
          </a:p>
        </p:txBody>
      </p:sp>
      <p:pic>
        <p:nvPicPr>
          <p:cNvPr id="5" name="Picture 2">
            <a:extLst>
              <a:ext uri="{FF2B5EF4-FFF2-40B4-BE49-F238E27FC236}">
                <a16:creationId xmlns:a16="http://schemas.microsoft.com/office/drawing/2014/main" id="{7DBB0263-1FCF-4AF4-95EF-A1064CD8BA65}"/>
              </a:ext>
            </a:extLst>
          </p:cNvPr>
          <p:cNvPicPr>
            <a:picLocks noChangeAspect="1" noChangeArrowheads="1"/>
          </p:cNvPicPr>
          <p:nvPr/>
        </p:nvPicPr>
        <p:blipFill>
          <a:blip r:embed="rId2" cstate="print"/>
          <a:srcRect/>
          <a:stretch>
            <a:fillRect/>
          </a:stretch>
        </p:blipFill>
        <p:spPr bwMode="auto">
          <a:xfrm>
            <a:off x="1014830" y="1770212"/>
            <a:ext cx="7266739" cy="4897729"/>
          </a:xfrm>
          <a:prstGeom prst="rect">
            <a:avLst/>
          </a:prstGeom>
          <a:noFill/>
          <a:ln w="9525">
            <a:noFill/>
            <a:miter lim="800000"/>
            <a:headEnd/>
            <a:tailEnd/>
          </a:ln>
        </p:spPr>
      </p:pic>
      <p:sp>
        <p:nvSpPr>
          <p:cNvPr id="6" name="Rectangle 5">
            <a:extLst>
              <a:ext uri="{FF2B5EF4-FFF2-40B4-BE49-F238E27FC236}">
                <a16:creationId xmlns:a16="http://schemas.microsoft.com/office/drawing/2014/main" id="{0AF1812F-4BE5-4A64-98D6-B2FE94C520FF}"/>
              </a:ext>
            </a:extLst>
          </p:cNvPr>
          <p:cNvSpPr/>
          <p:nvPr/>
        </p:nvSpPr>
        <p:spPr>
          <a:xfrm>
            <a:off x="1592207" y="2250831"/>
            <a:ext cx="1042288" cy="3593656"/>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600" b="1" dirty="0"/>
          </a:p>
        </p:txBody>
      </p:sp>
    </p:spTree>
    <p:extLst>
      <p:ext uri="{BB962C8B-B14F-4D97-AF65-F5344CB8AC3E}">
        <p14:creationId xmlns:p14="http://schemas.microsoft.com/office/powerpoint/2010/main" val="3196936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Stagflation early 1970s</a:t>
            </a:r>
          </a:p>
        </p:txBody>
      </p:sp>
      <p:sp>
        <p:nvSpPr>
          <p:cNvPr id="3" name="Content Placeholder 2"/>
          <p:cNvSpPr>
            <a:spLocks noGrp="1"/>
          </p:cNvSpPr>
          <p:nvPr>
            <p:ph idx="1"/>
          </p:nvPr>
        </p:nvSpPr>
        <p:spPr/>
        <p:txBody>
          <a:bodyPr>
            <a:normAutofit/>
          </a:bodyPr>
          <a:lstStyle/>
          <a:p>
            <a:r>
              <a:rPr lang="en-US" sz="2000" dirty="0"/>
              <a:t>After the economic growth of the 1960s, the early 1970s were not good for real estate investment.</a:t>
            </a:r>
          </a:p>
          <a:p>
            <a:r>
              <a:rPr lang="en-US" sz="2000" dirty="0"/>
              <a:t>At this point in time, we had (mostly) </a:t>
            </a:r>
            <a:r>
              <a:rPr lang="en-US" sz="2000" u="sng" dirty="0"/>
              <a:t>mortgage REITs</a:t>
            </a:r>
            <a:r>
              <a:rPr lang="en-US" sz="2000" dirty="0"/>
              <a:t>. They borrowed short-term at low interest rates and issued mortgages at higher interest rates to real estate investors, on a long-term fixed basis.</a:t>
            </a:r>
          </a:p>
          <a:p>
            <a:r>
              <a:rPr lang="en-US" sz="2000" dirty="0"/>
              <a:t>Unfortunately (for them), inflation (and thus interest rates) started to rise at unprecedented levels.</a:t>
            </a:r>
          </a:p>
          <a:p>
            <a:pPr lvl="1"/>
            <a:r>
              <a:rPr lang="en-US" sz="2000" dirty="0"/>
              <a:t>Government deficit started rising due to Vietnam war.</a:t>
            </a:r>
          </a:p>
          <a:p>
            <a:pPr lvl="1"/>
            <a:r>
              <a:rPr lang="en-US" sz="2000" dirty="0"/>
              <a:t>Oil crisis (1973 – 1974).</a:t>
            </a:r>
          </a:p>
          <a:p>
            <a:r>
              <a:rPr lang="en-US" sz="2000" dirty="0"/>
              <a:t>The results were devastating for the REIT industry.</a:t>
            </a:r>
          </a:p>
          <a:p>
            <a:r>
              <a:rPr lang="en-US" sz="2000" dirty="0"/>
              <a:t>Rents also dropped during this era.</a:t>
            </a:r>
          </a:p>
        </p:txBody>
      </p:sp>
    </p:spTree>
    <p:extLst>
      <p:ext uri="{BB962C8B-B14F-4D97-AF65-F5344CB8AC3E}">
        <p14:creationId xmlns:p14="http://schemas.microsoft.com/office/powerpoint/2010/main" val="2614612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F1026-B2C0-4B89-80E2-D5C8487638AA}"/>
              </a:ext>
            </a:extLst>
          </p:cNvPr>
          <p:cNvSpPr>
            <a:spLocks noGrp="1"/>
          </p:cNvSpPr>
          <p:nvPr>
            <p:ph type="title"/>
          </p:nvPr>
        </p:nvSpPr>
        <p:spPr/>
        <p:txBody>
          <a:bodyPr>
            <a:normAutofit fontScale="90000"/>
          </a:bodyPr>
          <a:lstStyle/>
          <a:p>
            <a:r>
              <a:rPr lang="en-US" dirty="0"/>
              <a:t>5 History of Commercial Real Estate (in US)</a:t>
            </a:r>
          </a:p>
        </p:txBody>
      </p:sp>
      <p:sp>
        <p:nvSpPr>
          <p:cNvPr id="3" name="Content Placeholder 2">
            <a:extLst>
              <a:ext uri="{FF2B5EF4-FFF2-40B4-BE49-F238E27FC236}">
                <a16:creationId xmlns:a16="http://schemas.microsoft.com/office/drawing/2014/main" id="{33289ACB-C5A3-4194-A7E5-98DBAB995405}"/>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637DF52A-2E3F-403E-B840-85A2402913F5}"/>
              </a:ext>
            </a:extLst>
          </p:cNvPr>
          <p:cNvSpPr>
            <a:spLocks noGrp="1"/>
          </p:cNvSpPr>
          <p:nvPr>
            <p:ph sz="half" idx="2"/>
          </p:nvPr>
        </p:nvSpPr>
        <p:spPr/>
        <p:txBody>
          <a:bodyPr/>
          <a:lstStyle/>
          <a:p>
            <a:endParaRPr lang="en-US"/>
          </a:p>
        </p:txBody>
      </p:sp>
      <p:pic>
        <p:nvPicPr>
          <p:cNvPr id="5" name="Picture 2">
            <a:extLst>
              <a:ext uri="{FF2B5EF4-FFF2-40B4-BE49-F238E27FC236}">
                <a16:creationId xmlns:a16="http://schemas.microsoft.com/office/drawing/2014/main" id="{7DBB0263-1FCF-4AF4-95EF-A1064CD8BA65}"/>
              </a:ext>
            </a:extLst>
          </p:cNvPr>
          <p:cNvPicPr>
            <a:picLocks noChangeAspect="1" noChangeArrowheads="1"/>
          </p:cNvPicPr>
          <p:nvPr/>
        </p:nvPicPr>
        <p:blipFill>
          <a:blip r:embed="rId2" cstate="print"/>
          <a:srcRect/>
          <a:stretch>
            <a:fillRect/>
          </a:stretch>
        </p:blipFill>
        <p:spPr bwMode="auto">
          <a:xfrm>
            <a:off x="1014830" y="1770212"/>
            <a:ext cx="7266739" cy="4897729"/>
          </a:xfrm>
          <a:prstGeom prst="rect">
            <a:avLst/>
          </a:prstGeom>
          <a:noFill/>
          <a:ln w="9525">
            <a:noFill/>
            <a:miter lim="800000"/>
            <a:headEnd/>
            <a:tailEnd/>
          </a:ln>
        </p:spPr>
      </p:pic>
      <p:sp>
        <p:nvSpPr>
          <p:cNvPr id="6" name="Rectangle 5">
            <a:extLst>
              <a:ext uri="{FF2B5EF4-FFF2-40B4-BE49-F238E27FC236}">
                <a16:creationId xmlns:a16="http://schemas.microsoft.com/office/drawing/2014/main" id="{0AF1812F-4BE5-4A64-98D6-B2FE94C520FF}"/>
              </a:ext>
            </a:extLst>
          </p:cNvPr>
          <p:cNvSpPr/>
          <p:nvPr/>
        </p:nvSpPr>
        <p:spPr>
          <a:xfrm>
            <a:off x="2542701" y="2250831"/>
            <a:ext cx="1000599" cy="3593656"/>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600" b="1" dirty="0"/>
          </a:p>
        </p:txBody>
      </p:sp>
    </p:spTree>
    <p:extLst>
      <p:ext uri="{BB962C8B-B14F-4D97-AF65-F5344CB8AC3E}">
        <p14:creationId xmlns:p14="http://schemas.microsoft.com/office/powerpoint/2010/main" val="362364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Late 1970s</a:t>
            </a:r>
          </a:p>
        </p:txBody>
      </p:sp>
      <p:sp>
        <p:nvSpPr>
          <p:cNvPr id="3" name="Content Placeholder 2"/>
          <p:cNvSpPr>
            <a:spLocks noGrp="1"/>
          </p:cNvSpPr>
          <p:nvPr>
            <p:ph idx="1"/>
          </p:nvPr>
        </p:nvSpPr>
        <p:spPr/>
        <p:txBody>
          <a:bodyPr>
            <a:normAutofit/>
          </a:bodyPr>
          <a:lstStyle/>
          <a:p>
            <a:r>
              <a:rPr lang="en-US" sz="2000" dirty="0"/>
              <a:t>Something interesting started to happen in the late 1970s.</a:t>
            </a:r>
          </a:p>
          <a:p>
            <a:pPr lvl="1"/>
            <a:r>
              <a:rPr lang="en-US" sz="2000" dirty="0"/>
              <a:t>Investors were getting very afraid of </a:t>
            </a:r>
            <a:r>
              <a:rPr lang="en-US" sz="2000" u="sng" dirty="0"/>
              <a:t>inflation</a:t>
            </a:r>
            <a:r>
              <a:rPr lang="en-US" sz="2000" dirty="0"/>
              <a:t> at this point. (It was hitting double digits!) They thought of real estate as a natural </a:t>
            </a:r>
            <a:r>
              <a:rPr lang="en-US" sz="2000" u="sng" dirty="0"/>
              <a:t>hedge against said inflation</a:t>
            </a:r>
            <a:r>
              <a:rPr lang="en-US" sz="2000" dirty="0"/>
              <a:t>. (</a:t>
            </a:r>
            <a:r>
              <a:rPr lang="en-US" sz="2000" b="1" dirty="0"/>
              <a:t>WHY?</a:t>
            </a:r>
            <a:r>
              <a:rPr lang="en-US" sz="2000" dirty="0"/>
              <a:t>)</a:t>
            </a:r>
          </a:p>
          <a:p>
            <a:pPr lvl="1"/>
            <a:r>
              <a:rPr lang="en-US" sz="2000" dirty="0"/>
              <a:t>Congress passed the Employee Retirement Income Security Act (ERISA). This essentially forced </a:t>
            </a:r>
            <a:r>
              <a:rPr lang="en-US" sz="2000" u="sng" dirty="0"/>
              <a:t>pension funds to invest in real estate</a:t>
            </a:r>
            <a:r>
              <a:rPr lang="en-US" sz="2000" dirty="0"/>
              <a:t>.</a:t>
            </a:r>
          </a:p>
          <a:p>
            <a:pPr lvl="1"/>
            <a:endParaRPr lang="en-US" sz="2000" dirty="0"/>
          </a:p>
          <a:p>
            <a:r>
              <a:rPr lang="en-US" sz="2000" dirty="0"/>
              <a:t>All of the above meant that there were new players and thus new capital on the market, increasing property values. </a:t>
            </a:r>
            <a:r>
              <a:rPr lang="en-US" sz="2000" dirty="0" err="1"/>
              <a:t>Yey</a:t>
            </a:r>
            <a:r>
              <a:rPr lang="en-US" sz="2000" dirty="0"/>
              <a:t>!</a:t>
            </a:r>
          </a:p>
          <a:p>
            <a:r>
              <a:rPr lang="en-US" sz="2000" dirty="0"/>
              <a:t>Some crises happened during this period, but it did not impact commercial property prices. Double </a:t>
            </a:r>
            <a:r>
              <a:rPr lang="en-US" sz="2000" dirty="0" err="1"/>
              <a:t>yey</a:t>
            </a:r>
            <a:r>
              <a:rPr lang="en-US" sz="2000" dirty="0"/>
              <a:t>!</a:t>
            </a:r>
          </a:p>
        </p:txBody>
      </p:sp>
    </p:spTree>
    <p:extLst>
      <p:ext uri="{BB962C8B-B14F-4D97-AF65-F5344CB8AC3E}">
        <p14:creationId xmlns:p14="http://schemas.microsoft.com/office/powerpoint/2010/main" val="3939973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F1026-B2C0-4B89-80E2-D5C8487638AA}"/>
              </a:ext>
            </a:extLst>
          </p:cNvPr>
          <p:cNvSpPr>
            <a:spLocks noGrp="1"/>
          </p:cNvSpPr>
          <p:nvPr>
            <p:ph type="title"/>
          </p:nvPr>
        </p:nvSpPr>
        <p:spPr/>
        <p:txBody>
          <a:bodyPr>
            <a:normAutofit fontScale="90000"/>
          </a:bodyPr>
          <a:lstStyle/>
          <a:p>
            <a:r>
              <a:rPr lang="en-US" dirty="0"/>
              <a:t>5 History of Commercial Real Estate (in US)</a:t>
            </a:r>
          </a:p>
        </p:txBody>
      </p:sp>
      <p:sp>
        <p:nvSpPr>
          <p:cNvPr id="3" name="Content Placeholder 2">
            <a:extLst>
              <a:ext uri="{FF2B5EF4-FFF2-40B4-BE49-F238E27FC236}">
                <a16:creationId xmlns:a16="http://schemas.microsoft.com/office/drawing/2014/main" id="{33289ACB-C5A3-4194-A7E5-98DBAB995405}"/>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637DF52A-2E3F-403E-B840-85A2402913F5}"/>
              </a:ext>
            </a:extLst>
          </p:cNvPr>
          <p:cNvSpPr>
            <a:spLocks noGrp="1"/>
          </p:cNvSpPr>
          <p:nvPr>
            <p:ph sz="half" idx="2"/>
          </p:nvPr>
        </p:nvSpPr>
        <p:spPr/>
        <p:txBody>
          <a:bodyPr/>
          <a:lstStyle/>
          <a:p>
            <a:endParaRPr lang="en-US"/>
          </a:p>
        </p:txBody>
      </p:sp>
      <p:pic>
        <p:nvPicPr>
          <p:cNvPr id="5" name="Picture 2">
            <a:extLst>
              <a:ext uri="{FF2B5EF4-FFF2-40B4-BE49-F238E27FC236}">
                <a16:creationId xmlns:a16="http://schemas.microsoft.com/office/drawing/2014/main" id="{7DBB0263-1FCF-4AF4-95EF-A1064CD8BA65}"/>
              </a:ext>
            </a:extLst>
          </p:cNvPr>
          <p:cNvPicPr>
            <a:picLocks noChangeAspect="1" noChangeArrowheads="1"/>
          </p:cNvPicPr>
          <p:nvPr/>
        </p:nvPicPr>
        <p:blipFill>
          <a:blip r:embed="rId2" cstate="print"/>
          <a:srcRect/>
          <a:stretch>
            <a:fillRect/>
          </a:stretch>
        </p:blipFill>
        <p:spPr bwMode="auto">
          <a:xfrm>
            <a:off x="1014830" y="1770212"/>
            <a:ext cx="7266739" cy="4897729"/>
          </a:xfrm>
          <a:prstGeom prst="rect">
            <a:avLst/>
          </a:prstGeom>
          <a:noFill/>
          <a:ln w="9525">
            <a:noFill/>
            <a:miter lim="800000"/>
            <a:headEnd/>
            <a:tailEnd/>
          </a:ln>
        </p:spPr>
      </p:pic>
      <p:sp>
        <p:nvSpPr>
          <p:cNvPr id="6" name="Rectangle 5">
            <a:extLst>
              <a:ext uri="{FF2B5EF4-FFF2-40B4-BE49-F238E27FC236}">
                <a16:creationId xmlns:a16="http://schemas.microsoft.com/office/drawing/2014/main" id="{0AF1812F-4BE5-4A64-98D6-B2FE94C520FF}"/>
              </a:ext>
            </a:extLst>
          </p:cNvPr>
          <p:cNvSpPr/>
          <p:nvPr/>
        </p:nvSpPr>
        <p:spPr>
          <a:xfrm>
            <a:off x="3585412" y="2250831"/>
            <a:ext cx="854242" cy="3593656"/>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600" b="1" dirty="0"/>
          </a:p>
        </p:txBody>
      </p:sp>
    </p:spTree>
    <p:extLst>
      <p:ext uri="{BB962C8B-B14F-4D97-AF65-F5344CB8AC3E}">
        <p14:creationId xmlns:p14="http://schemas.microsoft.com/office/powerpoint/2010/main" val="3934194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Deregulation in the 80s</a:t>
            </a:r>
          </a:p>
        </p:txBody>
      </p:sp>
      <p:sp>
        <p:nvSpPr>
          <p:cNvPr id="3" name="Content Placeholder 2"/>
          <p:cNvSpPr>
            <a:spLocks noGrp="1"/>
          </p:cNvSpPr>
          <p:nvPr>
            <p:ph idx="1"/>
          </p:nvPr>
        </p:nvSpPr>
        <p:spPr/>
        <p:txBody>
          <a:bodyPr>
            <a:normAutofit/>
          </a:bodyPr>
          <a:lstStyle/>
          <a:p>
            <a:r>
              <a:rPr lang="en-US" sz="2000" dirty="0"/>
              <a:t>The Reagan administration provided investment for real estate investment.</a:t>
            </a:r>
          </a:p>
          <a:p>
            <a:pPr lvl="1"/>
            <a:r>
              <a:rPr lang="en-US" sz="2000" dirty="0"/>
              <a:t>Very generous depreciation schemes.</a:t>
            </a:r>
          </a:p>
          <a:p>
            <a:pPr lvl="1"/>
            <a:r>
              <a:rPr lang="en-US" sz="2000" dirty="0"/>
              <a:t>Tax shelter for wealthy individuals.</a:t>
            </a:r>
          </a:p>
          <a:p>
            <a:pPr lvl="1"/>
            <a:endParaRPr lang="en-US" sz="2000" dirty="0"/>
          </a:p>
          <a:p>
            <a:r>
              <a:rPr lang="en-US" sz="2000" dirty="0"/>
              <a:t>Banks (saving &amp; loans) were deregulated as well. This opened up a new source of capital, which was </a:t>
            </a:r>
            <a:r>
              <a:rPr lang="en-US" sz="2000" u="sng" dirty="0"/>
              <a:t>inexperienced</a:t>
            </a:r>
            <a:r>
              <a:rPr lang="en-US" sz="2000" dirty="0"/>
              <a:t> in commercial real estate.</a:t>
            </a:r>
          </a:p>
          <a:p>
            <a:r>
              <a:rPr lang="en-US" sz="2000" dirty="0"/>
              <a:t>Combined with the economic recovery in the 80s, we find increasing property prices. Still </a:t>
            </a:r>
            <a:r>
              <a:rPr lang="en-US" sz="2000" dirty="0" err="1"/>
              <a:t>yeeeeey</a:t>
            </a:r>
            <a:r>
              <a:rPr lang="en-US" sz="2000" dirty="0"/>
              <a:t>!</a:t>
            </a:r>
          </a:p>
        </p:txBody>
      </p:sp>
    </p:spTree>
    <p:extLst>
      <p:ext uri="{BB962C8B-B14F-4D97-AF65-F5344CB8AC3E}">
        <p14:creationId xmlns:p14="http://schemas.microsoft.com/office/powerpoint/2010/main" val="839425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F1026-B2C0-4B89-80E2-D5C8487638AA}"/>
              </a:ext>
            </a:extLst>
          </p:cNvPr>
          <p:cNvSpPr>
            <a:spLocks noGrp="1"/>
          </p:cNvSpPr>
          <p:nvPr>
            <p:ph type="title"/>
          </p:nvPr>
        </p:nvSpPr>
        <p:spPr/>
        <p:txBody>
          <a:bodyPr>
            <a:normAutofit fontScale="90000"/>
          </a:bodyPr>
          <a:lstStyle/>
          <a:p>
            <a:r>
              <a:rPr lang="en-US" dirty="0"/>
              <a:t>5 History of Commercial Real Estate (in US)</a:t>
            </a:r>
          </a:p>
        </p:txBody>
      </p:sp>
      <p:sp>
        <p:nvSpPr>
          <p:cNvPr id="3" name="Content Placeholder 2">
            <a:extLst>
              <a:ext uri="{FF2B5EF4-FFF2-40B4-BE49-F238E27FC236}">
                <a16:creationId xmlns:a16="http://schemas.microsoft.com/office/drawing/2014/main" id="{33289ACB-C5A3-4194-A7E5-98DBAB995405}"/>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637DF52A-2E3F-403E-B840-85A2402913F5}"/>
              </a:ext>
            </a:extLst>
          </p:cNvPr>
          <p:cNvSpPr>
            <a:spLocks noGrp="1"/>
          </p:cNvSpPr>
          <p:nvPr>
            <p:ph sz="half" idx="2"/>
          </p:nvPr>
        </p:nvSpPr>
        <p:spPr/>
        <p:txBody>
          <a:bodyPr/>
          <a:lstStyle/>
          <a:p>
            <a:endParaRPr lang="en-US"/>
          </a:p>
        </p:txBody>
      </p:sp>
      <p:pic>
        <p:nvPicPr>
          <p:cNvPr id="5" name="Picture 2">
            <a:extLst>
              <a:ext uri="{FF2B5EF4-FFF2-40B4-BE49-F238E27FC236}">
                <a16:creationId xmlns:a16="http://schemas.microsoft.com/office/drawing/2014/main" id="{7DBB0263-1FCF-4AF4-95EF-A1064CD8BA65}"/>
              </a:ext>
            </a:extLst>
          </p:cNvPr>
          <p:cNvPicPr>
            <a:picLocks noChangeAspect="1" noChangeArrowheads="1"/>
          </p:cNvPicPr>
          <p:nvPr/>
        </p:nvPicPr>
        <p:blipFill>
          <a:blip r:embed="rId2" cstate="print"/>
          <a:srcRect/>
          <a:stretch>
            <a:fillRect/>
          </a:stretch>
        </p:blipFill>
        <p:spPr bwMode="auto">
          <a:xfrm>
            <a:off x="1014830" y="1770212"/>
            <a:ext cx="7266739" cy="4897729"/>
          </a:xfrm>
          <a:prstGeom prst="rect">
            <a:avLst/>
          </a:prstGeom>
          <a:noFill/>
          <a:ln w="9525">
            <a:noFill/>
            <a:miter lim="800000"/>
            <a:headEnd/>
            <a:tailEnd/>
          </a:ln>
        </p:spPr>
      </p:pic>
      <p:sp>
        <p:nvSpPr>
          <p:cNvPr id="6" name="Rectangle 5">
            <a:extLst>
              <a:ext uri="{FF2B5EF4-FFF2-40B4-BE49-F238E27FC236}">
                <a16:creationId xmlns:a16="http://schemas.microsoft.com/office/drawing/2014/main" id="{0AF1812F-4BE5-4A64-98D6-B2FE94C520FF}"/>
              </a:ext>
            </a:extLst>
          </p:cNvPr>
          <p:cNvSpPr/>
          <p:nvPr/>
        </p:nvSpPr>
        <p:spPr>
          <a:xfrm>
            <a:off x="4445671" y="2250831"/>
            <a:ext cx="854242" cy="3593656"/>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600" b="1" dirty="0"/>
          </a:p>
        </p:txBody>
      </p:sp>
    </p:spTree>
    <p:extLst>
      <p:ext uri="{BB962C8B-B14F-4D97-AF65-F5344CB8AC3E}">
        <p14:creationId xmlns:p14="http://schemas.microsoft.com/office/powerpoint/2010/main" val="4128202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Trouble starting mid 1980s</a:t>
            </a:r>
          </a:p>
        </p:txBody>
      </p:sp>
      <p:sp>
        <p:nvSpPr>
          <p:cNvPr id="3" name="Content Placeholder 2"/>
          <p:cNvSpPr>
            <a:spLocks noGrp="1"/>
          </p:cNvSpPr>
          <p:nvPr>
            <p:ph idx="1"/>
          </p:nvPr>
        </p:nvSpPr>
        <p:spPr/>
        <p:txBody>
          <a:bodyPr>
            <a:normAutofit/>
          </a:bodyPr>
          <a:lstStyle/>
          <a:p>
            <a:r>
              <a:rPr lang="en-US" sz="2000" dirty="0"/>
              <a:t>By now, commercial real estate prices have been going up for about 15 years. Investors were riding high!</a:t>
            </a:r>
          </a:p>
          <a:p>
            <a:r>
              <a:rPr lang="en-US" sz="2000" dirty="0"/>
              <a:t>However, the many tax incentives resulted in development that had </a:t>
            </a:r>
            <a:r>
              <a:rPr lang="en-US" sz="2000" u="sng" dirty="0"/>
              <a:t>nothing to do with catering for any demand</a:t>
            </a:r>
            <a:r>
              <a:rPr lang="en-US" sz="2000" dirty="0"/>
              <a:t>.</a:t>
            </a:r>
          </a:p>
          <a:p>
            <a:r>
              <a:rPr lang="en-US" sz="2000" dirty="0"/>
              <a:t>Also, because the deposits of the S&amp;L banks were guaranteed by government deposit insurance, banks didn’t really do their </a:t>
            </a:r>
            <a:r>
              <a:rPr lang="en-US" sz="2000" i="1" dirty="0"/>
              <a:t>due diligence</a:t>
            </a:r>
            <a:r>
              <a:rPr lang="en-US" sz="2000" dirty="0"/>
              <a:t>. (Ergo, </a:t>
            </a:r>
            <a:r>
              <a:rPr lang="en-US" sz="2000" u="sng" dirty="0"/>
              <a:t>moral hazard</a:t>
            </a:r>
            <a:r>
              <a:rPr lang="en-US" sz="2000" dirty="0"/>
              <a:t>!)</a:t>
            </a:r>
          </a:p>
          <a:p>
            <a:r>
              <a:rPr lang="en-US" sz="2000" dirty="0"/>
              <a:t>With that in mind;</a:t>
            </a:r>
          </a:p>
          <a:p>
            <a:pPr lvl="1"/>
            <a:r>
              <a:rPr lang="en-US" sz="2000" dirty="0"/>
              <a:t>In 1986, a new tax reform removed virtually all tax benefits.</a:t>
            </a:r>
          </a:p>
          <a:p>
            <a:pPr lvl="1"/>
            <a:r>
              <a:rPr lang="en-US" sz="2000" dirty="0"/>
              <a:t>Inflation stopped being an issue.</a:t>
            </a:r>
          </a:p>
          <a:p>
            <a:pPr lvl="1"/>
            <a:endParaRPr lang="en-US" sz="2000" dirty="0"/>
          </a:p>
          <a:p>
            <a:r>
              <a:rPr lang="en-US" sz="2000" dirty="0"/>
              <a:t>This resulted in capital drying up, and prices dropping.</a:t>
            </a:r>
          </a:p>
        </p:txBody>
      </p:sp>
    </p:spTree>
    <p:extLst>
      <p:ext uri="{BB962C8B-B14F-4D97-AF65-F5344CB8AC3E}">
        <p14:creationId xmlns:p14="http://schemas.microsoft.com/office/powerpoint/2010/main" val="1602577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8EFC1-9062-486F-8045-1E4FFBEF0498}"/>
              </a:ext>
            </a:extLst>
          </p:cNvPr>
          <p:cNvSpPr>
            <a:spLocks noGrp="1"/>
          </p:cNvSpPr>
          <p:nvPr>
            <p:ph type="title"/>
          </p:nvPr>
        </p:nvSpPr>
        <p:spPr/>
        <p:txBody>
          <a:bodyPr/>
          <a:lstStyle/>
          <a:p>
            <a:r>
              <a:rPr lang="en-US" dirty="0"/>
              <a:t>2 Investor Objectives</a:t>
            </a:r>
          </a:p>
        </p:txBody>
      </p:sp>
      <p:sp>
        <p:nvSpPr>
          <p:cNvPr id="3" name="Content Placeholder 2">
            <a:extLst>
              <a:ext uri="{FF2B5EF4-FFF2-40B4-BE49-F238E27FC236}">
                <a16:creationId xmlns:a16="http://schemas.microsoft.com/office/drawing/2014/main" id="{6AD4D595-BF37-4980-A6EC-995394262CCF}"/>
              </a:ext>
            </a:extLst>
          </p:cNvPr>
          <p:cNvSpPr>
            <a:spLocks noGrp="1"/>
          </p:cNvSpPr>
          <p:nvPr>
            <p:ph sz="half" idx="1"/>
          </p:nvPr>
        </p:nvSpPr>
        <p:spPr>
          <a:xfrm>
            <a:off x="457200" y="1659037"/>
            <a:ext cx="8229600" cy="4525433"/>
          </a:xfrm>
        </p:spPr>
        <p:txBody>
          <a:bodyPr/>
          <a:lstStyle/>
          <a:p>
            <a:r>
              <a:rPr lang="en-US" dirty="0"/>
              <a:t>What are the major </a:t>
            </a:r>
            <a:r>
              <a:rPr lang="en-US" b="1" dirty="0">
                <a:solidFill>
                  <a:schemeClr val="tx2">
                    <a:lumMod val="60000"/>
                    <a:lumOff val="40000"/>
                  </a:schemeClr>
                </a:solidFill>
              </a:rPr>
              <a:t>investment objectives</a:t>
            </a:r>
            <a:r>
              <a:rPr lang="en-US" dirty="0"/>
              <a:t> and the major constraints faced by most investors? At the fundamental level we have the following mutually exclusive types of investor objectives;</a:t>
            </a:r>
          </a:p>
          <a:p>
            <a:pPr lvl="1"/>
            <a:r>
              <a:rPr lang="en-US" dirty="0"/>
              <a:t>The</a:t>
            </a:r>
            <a:r>
              <a:rPr lang="en-US" b="1" dirty="0">
                <a:solidFill>
                  <a:schemeClr val="tx2">
                    <a:lumMod val="60000"/>
                    <a:lumOff val="40000"/>
                  </a:schemeClr>
                </a:solidFill>
              </a:rPr>
              <a:t> growth </a:t>
            </a:r>
            <a:r>
              <a:rPr lang="en-US" dirty="0"/>
              <a:t>(or </a:t>
            </a:r>
            <a:r>
              <a:rPr lang="en-US" b="1" dirty="0">
                <a:solidFill>
                  <a:schemeClr val="tx2">
                    <a:lumMod val="60000"/>
                    <a:lumOff val="40000"/>
                  </a:schemeClr>
                </a:solidFill>
              </a:rPr>
              <a:t>savings</a:t>
            </a:r>
            <a:r>
              <a:rPr lang="en-US" dirty="0"/>
              <a:t>)</a:t>
            </a:r>
            <a:r>
              <a:rPr lang="en-US" b="1" dirty="0">
                <a:solidFill>
                  <a:schemeClr val="tx2">
                    <a:lumMod val="60000"/>
                    <a:lumOff val="40000"/>
                  </a:schemeClr>
                </a:solidFill>
              </a:rPr>
              <a:t> objective</a:t>
            </a:r>
            <a:r>
              <a:rPr lang="en-US" dirty="0"/>
              <a:t>: This implies a relatively long-time horizon with no immediate or likely intermediate need to use the cash being invested. Any cash that does come out of the investment can be plowed back.</a:t>
            </a:r>
          </a:p>
          <a:p>
            <a:pPr lvl="1"/>
            <a:r>
              <a:rPr lang="en-US" dirty="0"/>
              <a:t>The </a:t>
            </a:r>
            <a:r>
              <a:rPr lang="en-US" b="1" dirty="0">
                <a:solidFill>
                  <a:schemeClr val="tx2">
                    <a:lumMod val="60000"/>
                    <a:lumOff val="40000"/>
                  </a:schemeClr>
                </a:solidFill>
              </a:rPr>
              <a:t>income</a:t>
            </a:r>
            <a:r>
              <a:rPr lang="en-US" dirty="0"/>
              <a:t> (or </a:t>
            </a:r>
            <a:r>
              <a:rPr lang="en-US" b="1" dirty="0">
                <a:solidFill>
                  <a:schemeClr val="tx2">
                    <a:lumMod val="60000"/>
                    <a:lumOff val="40000"/>
                  </a:schemeClr>
                </a:solidFill>
              </a:rPr>
              <a:t>current cash flow</a:t>
            </a:r>
            <a:r>
              <a:rPr lang="en-US" dirty="0"/>
              <a:t>) </a:t>
            </a:r>
            <a:r>
              <a:rPr lang="en-US" b="1" dirty="0">
                <a:solidFill>
                  <a:schemeClr val="tx2">
                    <a:lumMod val="60000"/>
                    <a:lumOff val="40000"/>
                  </a:schemeClr>
                </a:solidFill>
              </a:rPr>
              <a:t>objective</a:t>
            </a:r>
            <a:r>
              <a:rPr lang="en-US" dirty="0"/>
              <a:t>: This implies that the investor has a short-term and ongoing need to use cash generated from the investment.</a:t>
            </a:r>
          </a:p>
          <a:p>
            <a:r>
              <a:rPr lang="en-US" dirty="0"/>
              <a:t>What types of investor would have which objective?</a:t>
            </a:r>
          </a:p>
        </p:txBody>
      </p:sp>
    </p:spTree>
    <p:extLst>
      <p:ext uri="{BB962C8B-B14F-4D97-AF65-F5344CB8AC3E}">
        <p14:creationId xmlns:p14="http://schemas.microsoft.com/office/powerpoint/2010/main" val="399591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F1026-B2C0-4B89-80E2-D5C8487638AA}"/>
              </a:ext>
            </a:extLst>
          </p:cNvPr>
          <p:cNvSpPr>
            <a:spLocks noGrp="1"/>
          </p:cNvSpPr>
          <p:nvPr>
            <p:ph type="title"/>
          </p:nvPr>
        </p:nvSpPr>
        <p:spPr/>
        <p:txBody>
          <a:bodyPr>
            <a:normAutofit fontScale="90000"/>
          </a:bodyPr>
          <a:lstStyle/>
          <a:p>
            <a:r>
              <a:rPr lang="en-US" dirty="0"/>
              <a:t>5 History of Commercial Real Estate (in US)</a:t>
            </a:r>
          </a:p>
        </p:txBody>
      </p:sp>
      <p:sp>
        <p:nvSpPr>
          <p:cNvPr id="3" name="Content Placeholder 2">
            <a:extLst>
              <a:ext uri="{FF2B5EF4-FFF2-40B4-BE49-F238E27FC236}">
                <a16:creationId xmlns:a16="http://schemas.microsoft.com/office/drawing/2014/main" id="{33289ACB-C5A3-4194-A7E5-98DBAB995405}"/>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637DF52A-2E3F-403E-B840-85A2402913F5}"/>
              </a:ext>
            </a:extLst>
          </p:cNvPr>
          <p:cNvSpPr>
            <a:spLocks noGrp="1"/>
          </p:cNvSpPr>
          <p:nvPr>
            <p:ph sz="half" idx="2"/>
          </p:nvPr>
        </p:nvSpPr>
        <p:spPr/>
        <p:txBody>
          <a:bodyPr/>
          <a:lstStyle/>
          <a:p>
            <a:endParaRPr lang="en-US"/>
          </a:p>
        </p:txBody>
      </p:sp>
      <p:pic>
        <p:nvPicPr>
          <p:cNvPr id="5" name="Picture 2">
            <a:extLst>
              <a:ext uri="{FF2B5EF4-FFF2-40B4-BE49-F238E27FC236}">
                <a16:creationId xmlns:a16="http://schemas.microsoft.com/office/drawing/2014/main" id="{7DBB0263-1FCF-4AF4-95EF-A1064CD8BA65}"/>
              </a:ext>
            </a:extLst>
          </p:cNvPr>
          <p:cNvPicPr>
            <a:picLocks noChangeAspect="1" noChangeArrowheads="1"/>
          </p:cNvPicPr>
          <p:nvPr/>
        </p:nvPicPr>
        <p:blipFill>
          <a:blip r:embed="rId2" cstate="print"/>
          <a:srcRect/>
          <a:stretch>
            <a:fillRect/>
          </a:stretch>
        </p:blipFill>
        <p:spPr bwMode="auto">
          <a:xfrm>
            <a:off x="1014830" y="1770212"/>
            <a:ext cx="7266739" cy="4897729"/>
          </a:xfrm>
          <a:prstGeom prst="rect">
            <a:avLst/>
          </a:prstGeom>
          <a:noFill/>
          <a:ln w="9525">
            <a:noFill/>
            <a:miter lim="800000"/>
            <a:headEnd/>
            <a:tailEnd/>
          </a:ln>
        </p:spPr>
      </p:pic>
      <p:sp>
        <p:nvSpPr>
          <p:cNvPr id="6" name="Rectangle 5">
            <a:extLst>
              <a:ext uri="{FF2B5EF4-FFF2-40B4-BE49-F238E27FC236}">
                <a16:creationId xmlns:a16="http://schemas.microsoft.com/office/drawing/2014/main" id="{0AF1812F-4BE5-4A64-98D6-B2FE94C520FF}"/>
              </a:ext>
            </a:extLst>
          </p:cNvPr>
          <p:cNvSpPr/>
          <p:nvPr/>
        </p:nvSpPr>
        <p:spPr>
          <a:xfrm>
            <a:off x="5299913" y="2250831"/>
            <a:ext cx="1485898" cy="3593656"/>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600" b="1" dirty="0"/>
          </a:p>
        </p:txBody>
      </p:sp>
    </p:spTree>
    <p:extLst>
      <p:ext uri="{BB962C8B-B14F-4D97-AF65-F5344CB8AC3E}">
        <p14:creationId xmlns:p14="http://schemas.microsoft.com/office/powerpoint/2010/main" val="3221735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Capitalizing gains / socializing losses</a:t>
            </a:r>
          </a:p>
        </p:txBody>
      </p:sp>
      <p:sp>
        <p:nvSpPr>
          <p:cNvPr id="3" name="Content Placeholder 2"/>
          <p:cNvSpPr>
            <a:spLocks noGrp="1"/>
          </p:cNvSpPr>
          <p:nvPr>
            <p:ph idx="1"/>
          </p:nvPr>
        </p:nvSpPr>
        <p:spPr/>
        <p:txBody>
          <a:bodyPr>
            <a:normAutofit lnSpcReduction="10000"/>
          </a:bodyPr>
          <a:lstStyle/>
          <a:p>
            <a:r>
              <a:rPr lang="en-US" sz="2000" dirty="0"/>
              <a:t>The many issues pressed the US congress to take action;</a:t>
            </a:r>
          </a:p>
          <a:p>
            <a:pPr lvl="1"/>
            <a:r>
              <a:rPr lang="en-US" sz="2000" dirty="0"/>
              <a:t>On the </a:t>
            </a:r>
            <a:r>
              <a:rPr lang="en-US" sz="2000" u="sng" dirty="0"/>
              <a:t>mortgage side</a:t>
            </a:r>
            <a:r>
              <a:rPr lang="en-US" sz="2000" dirty="0"/>
              <a:t>: Government took over the bad loans from all the banks that went bankrupt. They also forced financial institutes to </a:t>
            </a:r>
            <a:r>
              <a:rPr lang="en-US" sz="2000" i="1" dirty="0"/>
              <a:t>securitize</a:t>
            </a:r>
            <a:r>
              <a:rPr lang="en-US" sz="2000" dirty="0"/>
              <a:t> loans.</a:t>
            </a:r>
          </a:p>
          <a:p>
            <a:pPr lvl="1"/>
            <a:r>
              <a:rPr lang="en-US" sz="2000" dirty="0"/>
              <a:t>On the </a:t>
            </a:r>
            <a:r>
              <a:rPr lang="en-US" sz="2000" u="sng" dirty="0"/>
              <a:t>equity side</a:t>
            </a:r>
            <a:r>
              <a:rPr lang="en-US" sz="2000" dirty="0"/>
              <a:t>: REITs got greater management flexibility (before REITs could not manage their own real estate) and did not have to pay transfer taxes anymore after changing from a private party into a (public) REIT.</a:t>
            </a:r>
          </a:p>
          <a:p>
            <a:endParaRPr lang="en-US" sz="2000" dirty="0"/>
          </a:p>
          <a:p>
            <a:r>
              <a:rPr lang="en-US" sz="2000" dirty="0"/>
              <a:t>With the 90s Clinton boom, the oversupply was filled with tenants.</a:t>
            </a:r>
          </a:p>
          <a:p>
            <a:r>
              <a:rPr lang="en-US" sz="2000" dirty="0"/>
              <a:t>The 1998 Russian / Asian crisis did have an impact, but not large enough to (completely) reverse the positive trend.</a:t>
            </a:r>
          </a:p>
          <a:p>
            <a:r>
              <a:rPr lang="en-US" sz="2000" dirty="0"/>
              <a:t>Pension funds and commercial bank started returning to the commercial real estate market in full force.</a:t>
            </a:r>
          </a:p>
        </p:txBody>
      </p:sp>
    </p:spTree>
    <p:extLst>
      <p:ext uri="{BB962C8B-B14F-4D97-AF65-F5344CB8AC3E}">
        <p14:creationId xmlns:p14="http://schemas.microsoft.com/office/powerpoint/2010/main" val="1087265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F1026-B2C0-4B89-80E2-D5C8487638AA}"/>
              </a:ext>
            </a:extLst>
          </p:cNvPr>
          <p:cNvSpPr>
            <a:spLocks noGrp="1"/>
          </p:cNvSpPr>
          <p:nvPr>
            <p:ph type="title"/>
          </p:nvPr>
        </p:nvSpPr>
        <p:spPr/>
        <p:txBody>
          <a:bodyPr>
            <a:normAutofit fontScale="90000"/>
          </a:bodyPr>
          <a:lstStyle/>
          <a:p>
            <a:r>
              <a:rPr lang="en-US" dirty="0"/>
              <a:t>5 History of Commercial Real Estate (in US)</a:t>
            </a:r>
          </a:p>
        </p:txBody>
      </p:sp>
      <p:sp>
        <p:nvSpPr>
          <p:cNvPr id="3" name="Content Placeholder 2">
            <a:extLst>
              <a:ext uri="{FF2B5EF4-FFF2-40B4-BE49-F238E27FC236}">
                <a16:creationId xmlns:a16="http://schemas.microsoft.com/office/drawing/2014/main" id="{33289ACB-C5A3-4194-A7E5-98DBAB995405}"/>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637DF52A-2E3F-403E-B840-85A2402913F5}"/>
              </a:ext>
            </a:extLst>
          </p:cNvPr>
          <p:cNvSpPr>
            <a:spLocks noGrp="1"/>
          </p:cNvSpPr>
          <p:nvPr>
            <p:ph sz="half" idx="2"/>
          </p:nvPr>
        </p:nvSpPr>
        <p:spPr/>
        <p:txBody>
          <a:bodyPr/>
          <a:lstStyle/>
          <a:p>
            <a:endParaRPr lang="en-US"/>
          </a:p>
        </p:txBody>
      </p:sp>
      <p:pic>
        <p:nvPicPr>
          <p:cNvPr id="5" name="Picture 2">
            <a:extLst>
              <a:ext uri="{FF2B5EF4-FFF2-40B4-BE49-F238E27FC236}">
                <a16:creationId xmlns:a16="http://schemas.microsoft.com/office/drawing/2014/main" id="{7DBB0263-1FCF-4AF4-95EF-A1064CD8BA65}"/>
              </a:ext>
            </a:extLst>
          </p:cNvPr>
          <p:cNvPicPr>
            <a:picLocks noChangeAspect="1" noChangeArrowheads="1"/>
          </p:cNvPicPr>
          <p:nvPr/>
        </p:nvPicPr>
        <p:blipFill>
          <a:blip r:embed="rId2" cstate="print"/>
          <a:srcRect/>
          <a:stretch>
            <a:fillRect/>
          </a:stretch>
        </p:blipFill>
        <p:spPr bwMode="auto">
          <a:xfrm>
            <a:off x="1014830" y="1770212"/>
            <a:ext cx="7266739" cy="4897729"/>
          </a:xfrm>
          <a:prstGeom prst="rect">
            <a:avLst/>
          </a:prstGeom>
          <a:noFill/>
          <a:ln w="9525">
            <a:noFill/>
            <a:miter lim="800000"/>
            <a:headEnd/>
            <a:tailEnd/>
          </a:ln>
        </p:spPr>
      </p:pic>
      <p:sp>
        <p:nvSpPr>
          <p:cNvPr id="6" name="Rectangle 5">
            <a:extLst>
              <a:ext uri="{FF2B5EF4-FFF2-40B4-BE49-F238E27FC236}">
                <a16:creationId xmlns:a16="http://schemas.microsoft.com/office/drawing/2014/main" id="{0AF1812F-4BE5-4A64-98D6-B2FE94C520FF}"/>
              </a:ext>
            </a:extLst>
          </p:cNvPr>
          <p:cNvSpPr/>
          <p:nvPr/>
        </p:nvSpPr>
        <p:spPr>
          <a:xfrm>
            <a:off x="6801689" y="2250831"/>
            <a:ext cx="898522" cy="3593656"/>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600" b="1" dirty="0"/>
          </a:p>
        </p:txBody>
      </p:sp>
    </p:spTree>
    <p:extLst>
      <p:ext uri="{BB962C8B-B14F-4D97-AF65-F5344CB8AC3E}">
        <p14:creationId xmlns:p14="http://schemas.microsoft.com/office/powerpoint/2010/main" val="19714595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5 The Big Boom of the 2000s</a:t>
            </a:r>
          </a:p>
        </p:txBody>
      </p:sp>
      <p:sp>
        <p:nvSpPr>
          <p:cNvPr id="3" name="Content Placeholder 2"/>
          <p:cNvSpPr>
            <a:spLocks noGrp="1"/>
          </p:cNvSpPr>
          <p:nvPr>
            <p:ph idx="1"/>
          </p:nvPr>
        </p:nvSpPr>
        <p:spPr/>
        <p:txBody>
          <a:bodyPr>
            <a:normAutofit/>
          </a:bodyPr>
          <a:lstStyle/>
          <a:p>
            <a:r>
              <a:rPr lang="en-US" sz="2000" dirty="0"/>
              <a:t>With the burst of the “dot-com” crisis, history repeated itself;</a:t>
            </a:r>
          </a:p>
          <a:p>
            <a:pPr lvl="1"/>
            <a:r>
              <a:rPr lang="en-US" sz="2000" dirty="0"/>
              <a:t>Investors got spooked by the start-up firms that did not make a single dollar, and ran to the dividend rich, tangible asset called real estate.</a:t>
            </a:r>
          </a:p>
          <a:p>
            <a:pPr lvl="1"/>
            <a:r>
              <a:rPr lang="en-US" sz="2000" dirty="0"/>
              <a:t>For the first time, even Wall Street started to notice, and recognized real estate as a legitimate investment. FINALLY!</a:t>
            </a:r>
          </a:p>
          <a:p>
            <a:pPr lvl="1"/>
            <a:r>
              <a:rPr lang="en-US" sz="2000" dirty="0"/>
              <a:t>Money from India and China started flowing in the US as well.</a:t>
            </a:r>
          </a:p>
          <a:p>
            <a:pPr lvl="1"/>
            <a:endParaRPr lang="en-US" sz="2000" dirty="0"/>
          </a:p>
          <a:p>
            <a:r>
              <a:rPr lang="en-US" sz="2000" dirty="0"/>
              <a:t>With lower and lower interest rates, and more demand (investors) property prices surged.</a:t>
            </a:r>
          </a:p>
          <a:p>
            <a:r>
              <a:rPr lang="en-US" sz="2000" dirty="0"/>
              <a:t>You did notice there was a bit of a </a:t>
            </a:r>
            <a:r>
              <a:rPr lang="en-US" sz="2000"/>
              <a:t>“bubble-mentality.” </a:t>
            </a:r>
            <a:r>
              <a:rPr lang="en-US" sz="2000" dirty="0"/>
              <a:t>Investors started flipping properties like crazy.</a:t>
            </a:r>
          </a:p>
          <a:p>
            <a:r>
              <a:rPr lang="en-US" sz="2000" dirty="0"/>
              <a:t>Still, it was not as bad as the housing market… Right?</a:t>
            </a:r>
          </a:p>
        </p:txBody>
      </p:sp>
    </p:spTree>
    <p:extLst>
      <p:ext uri="{BB962C8B-B14F-4D97-AF65-F5344CB8AC3E}">
        <p14:creationId xmlns:p14="http://schemas.microsoft.com/office/powerpoint/2010/main" val="2683433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F1026-B2C0-4B89-80E2-D5C8487638AA}"/>
              </a:ext>
            </a:extLst>
          </p:cNvPr>
          <p:cNvSpPr>
            <a:spLocks noGrp="1"/>
          </p:cNvSpPr>
          <p:nvPr>
            <p:ph type="title"/>
          </p:nvPr>
        </p:nvSpPr>
        <p:spPr/>
        <p:txBody>
          <a:bodyPr>
            <a:normAutofit fontScale="90000"/>
          </a:bodyPr>
          <a:lstStyle/>
          <a:p>
            <a:r>
              <a:rPr lang="en-US" dirty="0"/>
              <a:t>5 History of Commercial Real Estate (in US)</a:t>
            </a:r>
          </a:p>
        </p:txBody>
      </p:sp>
      <p:sp>
        <p:nvSpPr>
          <p:cNvPr id="3" name="Content Placeholder 2">
            <a:extLst>
              <a:ext uri="{FF2B5EF4-FFF2-40B4-BE49-F238E27FC236}">
                <a16:creationId xmlns:a16="http://schemas.microsoft.com/office/drawing/2014/main" id="{33289ACB-C5A3-4194-A7E5-98DBAB995405}"/>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637DF52A-2E3F-403E-B840-85A2402913F5}"/>
              </a:ext>
            </a:extLst>
          </p:cNvPr>
          <p:cNvSpPr>
            <a:spLocks noGrp="1"/>
          </p:cNvSpPr>
          <p:nvPr>
            <p:ph sz="half" idx="2"/>
          </p:nvPr>
        </p:nvSpPr>
        <p:spPr/>
        <p:txBody>
          <a:bodyPr/>
          <a:lstStyle/>
          <a:p>
            <a:endParaRPr lang="en-US"/>
          </a:p>
        </p:txBody>
      </p:sp>
      <p:pic>
        <p:nvPicPr>
          <p:cNvPr id="5" name="Picture 2">
            <a:extLst>
              <a:ext uri="{FF2B5EF4-FFF2-40B4-BE49-F238E27FC236}">
                <a16:creationId xmlns:a16="http://schemas.microsoft.com/office/drawing/2014/main" id="{7DBB0263-1FCF-4AF4-95EF-A1064CD8BA65}"/>
              </a:ext>
            </a:extLst>
          </p:cNvPr>
          <p:cNvPicPr>
            <a:picLocks noChangeAspect="1" noChangeArrowheads="1"/>
          </p:cNvPicPr>
          <p:nvPr/>
        </p:nvPicPr>
        <p:blipFill>
          <a:blip r:embed="rId2" cstate="print"/>
          <a:srcRect/>
          <a:stretch>
            <a:fillRect/>
          </a:stretch>
        </p:blipFill>
        <p:spPr bwMode="auto">
          <a:xfrm>
            <a:off x="1014830" y="1770212"/>
            <a:ext cx="7266739" cy="4897729"/>
          </a:xfrm>
          <a:prstGeom prst="rect">
            <a:avLst/>
          </a:prstGeom>
          <a:noFill/>
          <a:ln w="9525">
            <a:noFill/>
            <a:miter lim="800000"/>
            <a:headEnd/>
            <a:tailEnd/>
          </a:ln>
        </p:spPr>
      </p:pic>
      <p:sp>
        <p:nvSpPr>
          <p:cNvPr id="6" name="Rectangle 5">
            <a:extLst>
              <a:ext uri="{FF2B5EF4-FFF2-40B4-BE49-F238E27FC236}">
                <a16:creationId xmlns:a16="http://schemas.microsoft.com/office/drawing/2014/main" id="{0AF1812F-4BE5-4A64-98D6-B2FE94C520FF}"/>
              </a:ext>
            </a:extLst>
          </p:cNvPr>
          <p:cNvSpPr/>
          <p:nvPr/>
        </p:nvSpPr>
        <p:spPr>
          <a:xfrm>
            <a:off x="7700211" y="2250831"/>
            <a:ext cx="294773" cy="3593656"/>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600" b="1" dirty="0"/>
          </a:p>
        </p:txBody>
      </p:sp>
    </p:spTree>
    <p:extLst>
      <p:ext uri="{BB962C8B-B14F-4D97-AF65-F5344CB8AC3E}">
        <p14:creationId xmlns:p14="http://schemas.microsoft.com/office/powerpoint/2010/main" val="3758490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The GFC for Commercial Real Estate</a:t>
            </a:r>
          </a:p>
        </p:txBody>
      </p:sp>
      <p:sp>
        <p:nvSpPr>
          <p:cNvPr id="3" name="Content Placeholder 2"/>
          <p:cNvSpPr>
            <a:spLocks noGrp="1"/>
          </p:cNvSpPr>
          <p:nvPr>
            <p:ph idx="1"/>
          </p:nvPr>
        </p:nvSpPr>
        <p:spPr/>
        <p:txBody>
          <a:bodyPr>
            <a:normAutofit lnSpcReduction="10000"/>
          </a:bodyPr>
          <a:lstStyle/>
          <a:p>
            <a:r>
              <a:rPr lang="en-US" sz="2000" dirty="0"/>
              <a:t>It is really true that commercial real estate investors did not believe that would be hit so hard. CRE </a:t>
            </a:r>
            <a:r>
              <a:rPr lang="en-US" sz="2000" i="1" dirty="0"/>
              <a:t>was</a:t>
            </a:r>
            <a:r>
              <a:rPr lang="en-US" sz="2000" dirty="0"/>
              <a:t> in better shape than the single-family housing market. For example, there was </a:t>
            </a:r>
            <a:r>
              <a:rPr lang="en-US" sz="2000" u="sng" dirty="0"/>
              <a:t>less overbuilding</a:t>
            </a:r>
            <a:r>
              <a:rPr lang="en-US" sz="2000" dirty="0"/>
              <a:t> in the commercial property market.</a:t>
            </a:r>
          </a:p>
          <a:p>
            <a:r>
              <a:rPr lang="en-US" sz="2000" dirty="0"/>
              <a:t>However, there was </a:t>
            </a:r>
            <a:r>
              <a:rPr lang="en-US" sz="2000" u="sng" dirty="0"/>
              <a:t>excessive lending</a:t>
            </a:r>
            <a:r>
              <a:rPr lang="en-US" sz="2000" dirty="0"/>
              <a:t> in CRE as well.</a:t>
            </a:r>
          </a:p>
          <a:p>
            <a:pPr lvl="1"/>
            <a:r>
              <a:rPr lang="en-US" sz="2000" dirty="0"/>
              <a:t>The total amount of loans issued in the </a:t>
            </a:r>
            <a:r>
              <a:rPr lang="en-US" sz="2000" i="1" dirty="0"/>
              <a:t>first half </a:t>
            </a:r>
            <a:r>
              <a:rPr lang="en-US" sz="2000" dirty="0"/>
              <a:t>of 2007 was as high as all loans issued in the 1992 – 1998 period.</a:t>
            </a:r>
          </a:p>
          <a:p>
            <a:pPr lvl="1"/>
            <a:r>
              <a:rPr lang="en-US" sz="2000" dirty="0"/>
              <a:t>The complex CMBS market did not price risks well, resulting in too low interest rates, and way to lax underwriting criteria.</a:t>
            </a:r>
          </a:p>
          <a:p>
            <a:pPr lvl="1"/>
            <a:r>
              <a:rPr lang="en-US" sz="2000" dirty="0"/>
              <a:t>The life insurance companies did see it coming though! However, because they were realistic when underwriting, no-one wanted to do business with them anymore… They bounced back after the GFC though.</a:t>
            </a:r>
          </a:p>
          <a:p>
            <a:r>
              <a:rPr lang="en-US" sz="2000" dirty="0"/>
              <a:t>Real estate was not safe enough, and investors fled to T bills, resulting in high price drops in CRE as well.</a:t>
            </a:r>
          </a:p>
          <a:p>
            <a:pPr lvl="1"/>
            <a:endParaRPr lang="en-US" sz="2000" dirty="0"/>
          </a:p>
        </p:txBody>
      </p:sp>
    </p:spTree>
    <p:extLst>
      <p:ext uri="{BB962C8B-B14F-4D97-AF65-F5344CB8AC3E}">
        <p14:creationId xmlns:p14="http://schemas.microsoft.com/office/powerpoint/2010/main" val="3575877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7A949-A071-4151-87CA-AB969AD4D486}"/>
              </a:ext>
            </a:extLst>
          </p:cNvPr>
          <p:cNvSpPr>
            <a:spLocks noGrp="1"/>
          </p:cNvSpPr>
          <p:nvPr>
            <p:ph type="title"/>
          </p:nvPr>
        </p:nvSpPr>
        <p:spPr/>
        <p:txBody>
          <a:bodyPr/>
          <a:lstStyle/>
          <a:p>
            <a:r>
              <a:rPr lang="en-US" dirty="0"/>
              <a:t>2 Investor Constraints (1/2) </a:t>
            </a:r>
          </a:p>
        </p:txBody>
      </p:sp>
      <p:sp>
        <p:nvSpPr>
          <p:cNvPr id="3" name="Content Placeholder 2">
            <a:extLst>
              <a:ext uri="{FF2B5EF4-FFF2-40B4-BE49-F238E27FC236}">
                <a16:creationId xmlns:a16="http://schemas.microsoft.com/office/drawing/2014/main" id="{AE9B8FE1-0A17-45BC-9B04-53FEEEC35EE0}"/>
              </a:ext>
            </a:extLst>
          </p:cNvPr>
          <p:cNvSpPr>
            <a:spLocks noGrp="1"/>
          </p:cNvSpPr>
          <p:nvPr>
            <p:ph sz="half" idx="1"/>
          </p:nvPr>
        </p:nvSpPr>
        <p:spPr>
          <a:xfrm>
            <a:off x="457200" y="1659037"/>
            <a:ext cx="8229600" cy="4525433"/>
          </a:xfrm>
        </p:spPr>
        <p:txBody>
          <a:bodyPr/>
          <a:lstStyle/>
          <a:p>
            <a:r>
              <a:rPr lang="en-US" dirty="0"/>
              <a:t>In addition to certain objectives, investors also come with a set of constraints/concerns;</a:t>
            </a:r>
          </a:p>
          <a:p>
            <a:pPr lvl="1"/>
            <a:r>
              <a:rPr lang="en-US" b="1" dirty="0">
                <a:solidFill>
                  <a:schemeClr val="tx2">
                    <a:lumMod val="60000"/>
                    <a:lumOff val="40000"/>
                  </a:schemeClr>
                </a:solidFill>
              </a:rPr>
              <a:t>Risk:</a:t>
            </a:r>
            <a:r>
              <a:rPr lang="en-US" dirty="0"/>
              <a:t> The possibility that future investment performance may vary over time in a manner that is not entirely predictable at the time when the investment is made. Obviously, investors dislike risk, all things equal.</a:t>
            </a:r>
          </a:p>
          <a:p>
            <a:pPr lvl="1"/>
            <a:r>
              <a:rPr lang="en-US" b="1" dirty="0">
                <a:solidFill>
                  <a:schemeClr val="tx2">
                    <a:lumMod val="60000"/>
                    <a:lumOff val="40000"/>
                  </a:schemeClr>
                </a:solidFill>
              </a:rPr>
              <a:t>Liquidity:</a:t>
            </a:r>
            <a:r>
              <a:rPr lang="en-US" dirty="0"/>
              <a:t> The ability to sell and buy investment assets quickly at full value and without much affecting the price of the assets. Investors will pay more, for more liquid assets. This is possibly a major constraint to invest in real estate.</a:t>
            </a:r>
          </a:p>
          <a:p>
            <a:pPr lvl="1"/>
            <a:r>
              <a:rPr lang="en-US" b="1" dirty="0">
                <a:solidFill>
                  <a:schemeClr val="tx2">
                    <a:lumMod val="60000"/>
                    <a:lumOff val="40000"/>
                  </a:schemeClr>
                </a:solidFill>
              </a:rPr>
              <a:t>Time Horizon: </a:t>
            </a:r>
            <a:r>
              <a:rPr lang="en-US" dirty="0"/>
              <a:t>The future time over which the investor’s objectives, constraints/concerns are relevant. This affect’s investors tolerance for illiquidity and their ability to bear risk.</a:t>
            </a:r>
          </a:p>
        </p:txBody>
      </p:sp>
    </p:spTree>
    <p:extLst>
      <p:ext uri="{BB962C8B-B14F-4D97-AF65-F5344CB8AC3E}">
        <p14:creationId xmlns:p14="http://schemas.microsoft.com/office/powerpoint/2010/main" val="4034001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7A949-A071-4151-87CA-AB969AD4D486}"/>
              </a:ext>
            </a:extLst>
          </p:cNvPr>
          <p:cNvSpPr>
            <a:spLocks noGrp="1"/>
          </p:cNvSpPr>
          <p:nvPr>
            <p:ph type="title"/>
          </p:nvPr>
        </p:nvSpPr>
        <p:spPr/>
        <p:txBody>
          <a:bodyPr/>
          <a:lstStyle/>
          <a:p>
            <a:r>
              <a:rPr lang="en-US" dirty="0"/>
              <a:t>2 Investor Constraints (2/2) </a:t>
            </a:r>
          </a:p>
        </p:txBody>
      </p:sp>
      <p:sp>
        <p:nvSpPr>
          <p:cNvPr id="3" name="Content Placeholder 2">
            <a:extLst>
              <a:ext uri="{FF2B5EF4-FFF2-40B4-BE49-F238E27FC236}">
                <a16:creationId xmlns:a16="http://schemas.microsoft.com/office/drawing/2014/main" id="{AE9B8FE1-0A17-45BC-9B04-53FEEEC35EE0}"/>
              </a:ext>
            </a:extLst>
          </p:cNvPr>
          <p:cNvSpPr>
            <a:spLocks noGrp="1"/>
          </p:cNvSpPr>
          <p:nvPr>
            <p:ph sz="half" idx="1"/>
          </p:nvPr>
        </p:nvSpPr>
        <p:spPr>
          <a:xfrm>
            <a:off x="457200" y="1659037"/>
            <a:ext cx="8229600" cy="4525433"/>
          </a:xfrm>
        </p:spPr>
        <p:txBody>
          <a:bodyPr/>
          <a:lstStyle/>
          <a:p>
            <a:r>
              <a:rPr lang="en-US" dirty="0"/>
              <a:t>In addition to certain objectives, investors also come with a set of constraints/concerns;</a:t>
            </a:r>
          </a:p>
          <a:p>
            <a:pPr lvl="1"/>
            <a:r>
              <a:rPr lang="en-US" b="1" dirty="0">
                <a:solidFill>
                  <a:schemeClr val="tx2">
                    <a:lumMod val="60000"/>
                    <a:lumOff val="40000"/>
                  </a:schemeClr>
                </a:solidFill>
              </a:rPr>
              <a:t>Investor Expertise </a:t>
            </a:r>
            <a:r>
              <a:rPr lang="en-US" dirty="0"/>
              <a:t>and</a:t>
            </a:r>
            <a:r>
              <a:rPr lang="en-US" b="1" dirty="0">
                <a:solidFill>
                  <a:schemeClr val="tx2">
                    <a:lumMod val="60000"/>
                    <a:lumOff val="40000"/>
                  </a:schemeClr>
                </a:solidFill>
              </a:rPr>
              <a:t> Management Burden:</a:t>
            </a:r>
            <a:r>
              <a:rPr lang="en-US" dirty="0"/>
              <a:t> How much knowledge, ability, and desire the investor has, to manage the investment process and the investment assets. This is also a specific concern to real estate, as you need to manage the properties themselves.</a:t>
            </a:r>
          </a:p>
          <a:p>
            <a:pPr lvl="1"/>
            <a:r>
              <a:rPr lang="en-US" b="1" dirty="0">
                <a:solidFill>
                  <a:schemeClr val="tx2">
                    <a:lumMod val="60000"/>
                    <a:lumOff val="40000"/>
                  </a:schemeClr>
                </a:solidFill>
              </a:rPr>
              <a:t>Investor Size:</a:t>
            </a:r>
            <a:r>
              <a:rPr lang="en-US" dirty="0"/>
              <a:t> How “big” the investor is in terms of the amount of capital in need of investment. You need economies of scale to purchase real estate, and to hire the management expertize.</a:t>
            </a:r>
          </a:p>
          <a:p>
            <a:pPr lvl="1"/>
            <a:r>
              <a:rPr lang="en-US" b="1" dirty="0">
                <a:solidFill>
                  <a:schemeClr val="tx2">
                    <a:lumMod val="60000"/>
                    <a:lumOff val="40000"/>
                  </a:schemeClr>
                </a:solidFill>
              </a:rPr>
              <a:t>Capital constraint: </a:t>
            </a:r>
            <a:r>
              <a:rPr lang="en-US" dirty="0"/>
              <a:t>Whether the investor faces an absolute constraint on the amount of capital he or she has available (e.g. from stockholders or depositors).</a:t>
            </a:r>
          </a:p>
        </p:txBody>
      </p:sp>
    </p:spTree>
    <p:extLst>
      <p:ext uri="{BB962C8B-B14F-4D97-AF65-F5344CB8AC3E}">
        <p14:creationId xmlns:p14="http://schemas.microsoft.com/office/powerpoint/2010/main" val="3170094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Investor Heterogeneity</a:t>
            </a:r>
          </a:p>
        </p:txBody>
      </p:sp>
      <p:sp>
        <p:nvSpPr>
          <p:cNvPr id="3" name="Content Placeholder 2"/>
          <p:cNvSpPr>
            <a:spLocks noGrp="1"/>
          </p:cNvSpPr>
          <p:nvPr>
            <p:ph sz="half" idx="1"/>
          </p:nvPr>
        </p:nvSpPr>
        <p:spPr>
          <a:xfrm>
            <a:off x="457200" y="1659037"/>
            <a:ext cx="8229600" cy="4525433"/>
          </a:xfrm>
        </p:spPr>
        <p:txBody>
          <a:bodyPr>
            <a:normAutofit/>
          </a:bodyPr>
          <a:lstStyle/>
          <a:p>
            <a:r>
              <a:rPr lang="en-US" dirty="0"/>
              <a:t>Note that because there are so many combinations or objectives/concerns/constraints we have a lot of investor heterogeneity. </a:t>
            </a:r>
          </a:p>
          <a:p>
            <a:r>
              <a:rPr lang="en-US" dirty="0"/>
              <a:t>Every investor has their own different constituencies, different liabilities, different levels or types of expertise, and the are subject to different types of regulations and legal constraints.</a:t>
            </a:r>
          </a:p>
          <a:p>
            <a:r>
              <a:rPr lang="en-US" dirty="0"/>
              <a:t>One implication of </a:t>
            </a:r>
            <a:r>
              <a:rPr lang="en-US" b="1" dirty="0">
                <a:solidFill>
                  <a:schemeClr val="tx2">
                    <a:lumMod val="60000"/>
                    <a:lumOff val="40000"/>
                  </a:schemeClr>
                </a:solidFill>
              </a:rPr>
              <a:t>investor heterogeneity</a:t>
            </a:r>
            <a:r>
              <a:rPr lang="en-US" dirty="0"/>
              <a:t> is that this allows for market segmentation. Different products can be tailored to different objectives and constraints.</a:t>
            </a:r>
          </a:p>
          <a:p>
            <a:r>
              <a:rPr lang="en-US" dirty="0"/>
              <a:t>Very big picture; </a:t>
            </a:r>
            <a:r>
              <a:rPr lang="en-US" b="1" dirty="0">
                <a:solidFill>
                  <a:schemeClr val="tx2">
                    <a:lumMod val="60000"/>
                    <a:lumOff val="40000"/>
                  </a:schemeClr>
                </a:solidFill>
              </a:rPr>
              <a:t>Investment industry</a:t>
            </a:r>
            <a:r>
              <a:rPr lang="en-US" dirty="0"/>
              <a:t>, matches the </a:t>
            </a:r>
            <a:r>
              <a:rPr lang="en-US" b="1" dirty="0">
                <a:solidFill>
                  <a:schemeClr val="tx2">
                    <a:lumMod val="60000"/>
                    <a:lumOff val="40000"/>
                  </a:schemeClr>
                </a:solidFill>
              </a:rPr>
              <a:t>heterogeneous investors</a:t>
            </a:r>
            <a:r>
              <a:rPr lang="en-US" dirty="0"/>
              <a:t>, with </a:t>
            </a:r>
            <a:r>
              <a:rPr lang="en-US" b="1" dirty="0">
                <a:solidFill>
                  <a:schemeClr val="tx2">
                    <a:lumMod val="60000"/>
                    <a:lumOff val="40000"/>
                  </a:schemeClr>
                </a:solidFill>
              </a:rPr>
              <a:t>heterogeneous products</a:t>
            </a:r>
            <a:r>
              <a:rPr lang="en-US" dirty="0"/>
              <a:t>.</a:t>
            </a:r>
          </a:p>
          <a:p>
            <a:r>
              <a:rPr lang="en-US" dirty="0"/>
              <a:t>However, even with just one product, we can still cater to different investor demands… (see next slide) </a:t>
            </a:r>
          </a:p>
        </p:txBody>
      </p:sp>
    </p:spTree>
    <p:extLst>
      <p:ext uri="{BB962C8B-B14F-4D97-AF65-F5344CB8AC3E}">
        <p14:creationId xmlns:p14="http://schemas.microsoft.com/office/powerpoint/2010/main" val="1708360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Underlying Assets vs Investment Products</a:t>
            </a:r>
          </a:p>
        </p:txBody>
      </p:sp>
      <p:sp>
        <p:nvSpPr>
          <p:cNvPr id="3" name="Content Placeholder 2"/>
          <p:cNvSpPr>
            <a:spLocks noGrp="1"/>
          </p:cNvSpPr>
          <p:nvPr>
            <p:ph sz="half" idx="1"/>
          </p:nvPr>
        </p:nvSpPr>
        <p:spPr>
          <a:xfrm>
            <a:off x="457200" y="1659037"/>
            <a:ext cx="8229600" cy="4525433"/>
          </a:xfrm>
        </p:spPr>
        <p:txBody>
          <a:bodyPr>
            <a:normAutofit lnSpcReduction="10000"/>
          </a:bodyPr>
          <a:lstStyle/>
          <a:p>
            <a:r>
              <a:rPr lang="en-US" dirty="0"/>
              <a:t>The investment industry matches heterogeneous investors (sources of capital) with heterogeneous productive assets (physical capital).</a:t>
            </a:r>
          </a:p>
          <a:p>
            <a:r>
              <a:rPr lang="en-US" dirty="0"/>
              <a:t>It is useful to distinguish underlying assets from investment products (also known as vehicles);</a:t>
            </a:r>
          </a:p>
          <a:p>
            <a:pPr lvl="1"/>
            <a:r>
              <a:rPr lang="en-US" b="1" dirty="0">
                <a:solidFill>
                  <a:schemeClr val="accent1"/>
                </a:solidFill>
              </a:rPr>
              <a:t>Underlying asset</a:t>
            </a:r>
            <a:r>
              <a:rPr lang="en-US" dirty="0"/>
              <a:t>. Refers to the directly productive physical capital, such as an office building, or an industrial or service corporation. The latter is a collection of physical, human, and legal assets that produce net cash flow over time through production.</a:t>
            </a:r>
          </a:p>
          <a:p>
            <a:pPr lvl="1"/>
            <a:r>
              <a:rPr lang="en-US" b="1" dirty="0">
                <a:solidFill>
                  <a:schemeClr val="accent1"/>
                </a:solidFill>
              </a:rPr>
              <a:t>Investment product</a:t>
            </a:r>
            <a:r>
              <a:rPr lang="en-US" dirty="0"/>
              <a:t>. Are typically one or more levels removed from the underlying asset but are based on the underlying asset. They have a direct, or indirect claim on the productive underlying physical asset. They may or may not have a governing authority over the underlying asset.</a:t>
            </a:r>
          </a:p>
          <a:p>
            <a:r>
              <a:rPr lang="en-US" dirty="0"/>
              <a:t>The secondary layer(s) are typically used to match investors. </a:t>
            </a:r>
          </a:p>
        </p:txBody>
      </p:sp>
    </p:spTree>
    <p:extLst>
      <p:ext uri="{BB962C8B-B14F-4D97-AF65-F5344CB8AC3E}">
        <p14:creationId xmlns:p14="http://schemas.microsoft.com/office/powerpoint/2010/main" val="1798950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CBC8-AC1A-4F7D-B25D-209FDE2BEC37}"/>
              </a:ext>
            </a:extLst>
          </p:cNvPr>
          <p:cNvSpPr>
            <a:spLocks noGrp="1"/>
          </p:cNvSpPr>
          <p:nvPr>
            <p:ph type="title"/>
          </p:nvPr>
        </p:nvSpPr>
        <p:spPr/>
        <p:txBody>
          <a:bodyPr>
            <a:normAutofit fontScale="90000"/>
          </a:bodyPr>
          <a:lstStyle/>
          <a:p>
            <a:r>
              <a:rPr lang="en-US" dirty="0"/>
              <a:t>2 Underlying Assets vs Investment Products</a:t>
            </a:r>
          </a:p>
        </p:txBody>
      </p:sp>
      <p:pic>
        <p:nvPicPr>
          <p:cNvPr id="15" name="Picture 14"/>
          <p:cNvPicPr/>
          <p:nvPr/>
        </p:nvPicPr>
        <p:blipFill>
          <a:blip r:embed="rId2" cstate="print">
            <a:extLst>
              <a:ext uri="{28A0092B-C50C-407E-A947-70E740481C1C}">
                <a14:useLocalDpi xmlns:a14="http://schemas.microsoft.com/office/drawing/2010/main" val="0"/>
              </a:ext>
            </a:extLst>
          </a:blip>
          <a:stretch>
            <a:fillRect/>
          </a:stretch>
        </p:blipFill>
        <p:spPr>
          <a:xfrm>
            <a:off x="589084" y="1650584"/>
            <a:ext cx="7622931" cy="5170725"/>
          </a:xfrm>
          <a:prstGeom prst="rect">
            <a:avLst/>
          </a:prstGeom>
        </p:spPr>
      </p:pic>
    </p:spTree>
    <p:extLst>
      <p:ext uri="{BB962C8B-B14F-4D97-AF65-F5344CB8AC3E}">
        <p14:creationId xmlns:p14="http://schemas.microsoft.com/office/powerpoint/2010/main" val="3374308282"/>
      </p:ext>
    </p:extLst>
  </p:cSld>
  <p:clrMapOvr>
    <a:masterClrMapping/>
  </p:clrMapOvr>
</p:sld>
</file>

<file path=ppt/theme/theme1.xml><?xml version="1.0" encoding="utf-8"?>
<a:theme xmlns:a="http://schemas.openxmlformats.org/drawingml/2006/main" name="blue-oakleaf-standard-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60000"/>
            <a:lumOff val="40000"/>
          </a:schemeClr>
        </a:solidFill>
        <a:ln>
          <a:solidFill>
            <a:schemeClr val="tx1"/>
          </a:solidFill>
        </a:ln>
      </a:spPr>
      <a:bodyPr rtlCol="0" anchor="ctr"/>
      <a:lstStyle>
        <a:defPPr algn="l">
          <a:defRPr sz="1600" b="1"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FBC3786A20F74EBDCD1DE73D670AFC" ma:contentTypeVersion="20" ma:contentTypeDescription="Create a new document." ma:contentTypeScope="" ma:versionID="97adfd184fcaf52d97b42e85a2f308a3">
  <xsd:schema xmlns:xsd="http://www.w3.org/2001/XMLSchema" xmlns:xs="http://www.w3.org/2001/XMLSchema" xmlns:p="http://schemas.microsoft.com/office/2006/metadata/properties" xmlns:ns1="http://schemas.microsoft.com/sharepoint/v3" xmlns:ns3="a3c0497b-b22a-4668-953c-7c3b7a1edcf3" xmlns:ns4="c88b06c0-e9c9-48fb-a844-b983f13dfb9b" targetNamespace="http://schemas.microsoft.com/office/2006/metadata/properties" ma:root="true" ma:fieldsID="16f49b28a5fd88e6c1748e8d0b8d6d23" ns1:_="" ns3:_="" ns4:_="">
    <xsd:import namespace="http://schemas.microsoft.com/sharepoint/v3"/>
    <xsd:import namespace="a3c0497b-b22a-4668-953c-7c3b7a1edcf3"/>
    <xsd:import namespace="c88b06c0-e9c9-48fb-a844-b983f13dfb9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LengthInSeconds"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c0497b-b22a-4668-953c-7c3b7a1edc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_activity" ma:index="25" nillable="true" ma:displayName="_activity" ma:hidden="true" ma:internalName="_activity">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ystemTags" ma:index="27"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8b06c0-e9c9-48fb-a844-b983f13dfb9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a3c0497b-b22a-4668-953c-7c3b7a1edcf3" xsi:nil="true"/>
  </documentManagement>
</p:properties>
</file>

<file path=customXml/itemProps1.xml><?xml version="1.0" encoding="utf-8"?>
<ds:datastoreItem xmlns:ds="http://schemas.openxmlformats.org/officeDocument/2006/customXml" ds:itemID="{7227F7BF-CFDA-4E51-A80B-64807BD499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3c0497b-b22a-4668-953c-7c3b7a1edcf3"/>
    <ds:schemaRef ds:uri="c88b06c0-e9c9-48fb-a844-b983f13dfb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purl.org/dc/dcmitype/"/>
    <ds:schemaRef ds:uri="http://schemas.microsoft.com/office/2006/metadata/properties"/>
    <ds:schemaRef ds:uri="a3c0497b-b22a-4668-953c-7c3b7a1edcf3"/>
    <ds:schemaRef ds:uri="http://purl.org/dc/elements/1.1/"/>
    <ds:schemaRef ds:uri="c88b06c0-e9c9-48fb-a844-b983f13dfb9b"/>
    <ds:schemaRef ds:uri="http://schemas.openxmlformats.org/package/2006/metadata/core-properties"/>
    <ds:schemaRef ds:uri="http://schemas.microsoft.com/office/infopath/2007/PartnerControls"/>
    <ds:schemaRef ds:uri="http://schemas.microsoft.com/office/2006/documentManagement/types"/>
    <ds:schemaRef ds:uri="http://schemas.microsoft.com/sharepoint/v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blue-oakleaf-standard-template.potx</Template>
  <TotalTime>1754</TotalTime>
  <Words>2760</Words>
  <Application>Microsoft Office PowerPoint</Application>
  <PresentationFormat>On-screen Show (4:3)</PresentationFormat>
  <Paragraphs>205</Paragraphs>
  <Slides>45</Slides>
  <Notes>9</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45</vt:i4>
      </vt:variant>
    </vt:vector>
  </HeadingPairs>
  <TitlesOfParts>
    <vt:vector size="50" baseType="lpstr">
      <vt:lpstr>Arial</vt:lpstr>
      <vt:lpstr>Calibri</vt:lpstr>
      <vt:lpstr>blue-oakleaf-standard-template</vt:lpstr>
      <vt:lpstr>1_Custom Design</vt:lpstr>
      <vt:lpstr>Custom Design</vt:lpstr>
      <vt:lpstr>PowerPoint Presentation</vt:lpstr>
      <vt:lpstr>1 Introduction</vt:lpstr>
      <vt:lpstr>2 Investor Objectives</vt:lpstr>
      <vt:lpstr>2 Investor Objectives</vt:lpstr>
      <vt:lpstr>2 Investor Constraints (1/2) </vt:lpstr>
      <vt:lpstr>2 Investor Constraints (2/2) </vt:lpstr>
      <vt:lpstr>2 Investor Heterogeneity</vt:lpstr>
      <vt:lpstr>2 Underlying Assets vs Investment Products</vt:lpstr>
      <vt:lpstr>2 Underlying Assets vs Investment Products</vt:lpstr>
      <vt:lpstr>3 Enter Real Estate</vt:lpstr>
      <vt:lpstr>3 Enter Real Estate (office)</vt:lpstr>
      <vt:lpstr>3 Enter Real Estate (strip mall)</vt:lpstr>
      <vt:lpstr>3 Enter Real Estate (apartment)</vt:lpstr>
      <vt:lpstr>3 Enter Real Estate (Boeing)</vt:lpstr>
      <vt:lpstr>3 Enter Real Estate (p. station)</vt:lpstr>
      <vt:lpstr>3 Enter Real Estate</vt:lpstr>
      <vt:lpstr>3 Real Estate Investment</vt:lpstr>
      <vt:lpstr>3 Having a look at typical “investable” properties.</vt:lpstr>
      <vt:lpstr>3 CRE Investor Heterogeneity</vt:lpstr>
      <vt:lpstr>3 CRE Debt Heterogeneity</vt:lpstr>
      <vt:lpstr>4 Location of typical “investable” properties.</vt:lpstr>
      <vt:lpstr>4 Real Estate as an Asset Class</vt:lpstr>
      <vt:lpstr>4 Commercial Real Estate</vt:lpstr>
      <vt:lpstr>4 Aggregate Value of Assets (in 2020) in Trillions of $</vt:lpstr>
      <vt:lpstr>4 Total return of all asset types, between 1977 – 2019 ($1 inv)</vt:lpstr>
      <vt:lpstr>4 Makes sense… right?</vt:lpstr>
      <vt:lpstr>4 Total returns between 2000 and 2009.</vt:lpstr>
      <vt:lpstr>4 Income versus growth</vt:lpstr>
      <vt:lpstr>4 Source of return for real estate</vt:lpstr>
      <vt:lpstr>4 Comparing the Investments</vt:lpstr>
      <vt:lpstr>5 History of Commercial Real Estate (in US)</vt:lpstr>
      <vt:lpstr>5 History of Commercial Real Estate (in US)</vt:lpstr>
      <vt:lpstr>5 Stagflation early 1970s</vt:lpstr>
      <vt:lpstr>5 History of Commercial Real Estate (in US)</vt:lpstr>
      <vt:lpstr>5 Late 1970s</vt:lpstr>
      <vt:lpstr>5 History of Commercial Real Estate (in US)</vt:lpstr>
      <vt:lpstr>5 Deregulation in the 80s</vt:lpstr>
      <vt:lpstr>5 History of Commercial Real Estate (in US)</vt:lpstr>
      <vt:lpstr>5 Trouble starting mid 1980s</vt:lpstr>
      <vt:lpstr>5 History of Commercial Real Estate (in US)</vt:lpstr>
      <vt:lpstr>4 Capitalizing gains / socializing losses</vt:lpstr>
      <vt:lpstr>5 History of Commercial Real Estate (in US)</vt:lpstr>
      <vt:lpstr>5 The Big Boom of the 2000s</vt:lpstr>
      <vt:lpstr>5 History of Commercial Real Estate (in US)</vt:lpstr>
      <vt:lpstr>5 The GFC for Commercial Real Estate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Norman Miller</cp:lastModifiedBy>
  <cp:revision>143</cp:revision>
  <dcterms:created xsi:type="dcterms:W3CDTF">2010-04-12T23:12:02Z</dcterms:created>
  <dcterms:modified xsi:type="dcterms:W3CDTF">2025-06-09T15:37:22Z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0x01010098FBC3786A20F74EBDCD1DE73D670AFC</vt:lpwstr>
  </property>
</Properties>
</file>