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embeddedFontLst>
    <p:embeddedFont>
      <p:font typeface="Quattrocento" panose="02020502030000000404" pitchFamily="18" charset="0"/>
      <p:regular r:id="rId23"/>
      <p:bold r:id="rId24"/>
    </p:embeddedFont>
    <p:embeddedFont>
      <p:font typeface="Quattrocento Bold" panose="02020802030000000404" pitchFamily="18" charset="0"/>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6" d="100"/>
          <a:sy n="56" d="100"/>
        </p:scale>
        <p:origin x="552"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413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312670"/>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Market Analysis by Property Type</a:t>
            </a:r>
            <a:endParaRPr lang="en-US" sz="4400" dirty="0"/>
          </a:p>
        </p:txBody>
      </p:sp>
      <p:sp>
        <p:nvSpPr>
          <p:cNvPr id="4" name="Text 1"/>
          <p:cNvSpPr/>
          <p:nvPr/>
        </p:nvSpPr>
        <p:spPr>
          <a:xfrm>
            <a:off x="837724" y="4079677"/>
            <a:ext cx="7468553"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Understanding market dynamics is essential for real estate professionals. This presentation explores how to analyze different property types, from traditional sectors to emerging niches.</a:t>
            </a:r>
            <a:endParaRPr lang="en-US" sz="1850" dirty="0"/>
          </a:p>
        </p:txBody>
      </p:sp>
      <p:sp>
        <p:nvSpPr>
          <p:cNvPr id="5" name="Shape 2"/>
          <p:cNvSpPr/>
          <p:nvPr/>
        </p:nvSpPr>
        <p:spPr>
          <a:xfrm>
            <a:off x="837724" y="5515808"/>
            <a:ext cx="382905" cy="382905"/>
          </a:xfrm>
          <a:prstGeom prst="roundRect">
            <a:avLst>
              <a:gd name="adj" fmla="val 23878209"/>
            </a:avLst>
          </a:prstGeom>
          <a:solidFill>
            <a:srgbClr val="ADFA06"/>
          </a:solidFill>
          <a:ln w="7620">
            <a:solidFill>
              <a:srgbClr val="38383C"/>
            </a:solidFill>
            <a:prstDash val="solid"/>
          </a:ln>
        </p:spPr>
        <p:txBody>
          <a:bodyPr/>
          <a:lstStyle/>
          <a:p>
            <a:endParaRPr lang="en-US"/>
          </a:p>
        </p:txBody>
      </p:sp>
      <p:sp>
        <p:nvSpPr>
          <p:cNvPr id="6" name="Text 3"/>
          <p:cNvSpPr/>
          <p:nvPr/>
        </p:nvSpPr>
        <p:spPr>
          <a:xfrm>
            <a:off x="948809" y="5658445"/>
            <a:ext cx="160615" cy="97512"/>
          </a:xfrm>
          <a:prstGeom prst="rect">
            <a:avLst/>
          </a:prstGeom>
          <a:noFill/>
          <a:ln/>
        </p:spPr>
        <p:txBody>
          <a:bodyPr wrap="none" lIns="0" tIns="0" rIns="0" bIns="0" rtlCol="0" anchor="t"/>
          <a:lstStyle/>
          <a:p>
            <a:pPr marL="0" indent="0" algn="ctr">
              <a:lnSpc>
                <a:spcPts val="750"/>
              </a:lnSpc>
              <a:buNone/>
            </a:pPr>
            <a:r>
              <a:rPr lang="en-US" sz="750" dirty="0">
                <a:solidFill>
                  <a:srgbClr val="38383C"/>
                </a:solidFill>
                <a:latin typeface="Quattrocento Medium" pitchFamily="34" charset="0"/>
                <a:ea typeface="Quattrocento Medium" pitchFamily="34" charset="-122"/>
                <a:cs typeface="Quattrocento Medium" pitchFamily="34" charset="-120"/>
              </a:rPr>
              <a:t>NM</a:t>
            </a:r>
            <a:endParaRPr lang="en-US" sz="750" dirty="0"/>
          </a:p>
        </p:txBody>
      </p:sp>
      <p:sp>
        <p:nvSpPr>
          <p:cNvPr id="7" name="Text 4"/>
          <p:cNvSpPr/>
          <p:nvPr/>
        </p:nvSpPr>
        <p:spPr>
          <a:xfrm>
            <a:off x="1340287" y="5497949"/>
            <a:ext cx="2138839" cy="418862"/>
          </a:xfrm>
          <a:prstGeom prst="rect">
            <a:avLst/>
          </a:prstGeom>
          <a:noFill/>
          <a:ln/>
        </p:spPr>
        <p:txBody>
          <a:bodyPr wrap="none" lIns="0" tIns="0" rIns="0" bIns="0" rtlCol="0" anchor="t"/>
          <a:lstStyle/>
          <a:p>
            <a:pPr marL="0" indent="0" algn="l">
              <a:lnSpc>
                <a:spcPts val="3250"/>
              </a:lnSpc>
              <a:buNone/>
            </a:pPr>
            <a:r>
              <a:rPr lang="en-US" sz="2350" b="1" dirty="0">
                <a:solidFill>
                  <a:srgbClr val="F9EEE7"/>
                </a:solidFill>
                <a:latin typeface="Quattrocento Bold" pitchFamily="34" charset="0"/>
                <a:ea typeface="Quattrocento Bold" pitchFamily="34" charset="-122"/>
                <a:cs typeface="Quattrocento Bold" pitchFamily="34" charset="-120"/>
              </a:rPr>
              <a:t>by Norm Miller</a:t>
            </a:r>
            <a:endParaRPr lang="en-US" sz="2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800299" y="813911"/>
            <a:ext cx="6696739"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Office Space Calculation Example</a:t>
            </a:r>
            <a:endParaRPr lang="en-US" sz="4400" dirty="0"/>
          </a:p>
        </p:txBody>
      </p:sp>
      <p:sp>
        <p:nvSpPr>
          <p:cNvPr id="4" name="Text 1"/>
          <p:cNvSpPr/>
          <p:nvPr/>
        </p:nvSpPr>
        <p:spPr>
          <a:xfrm>
            <a:off x="6324124" y="1996559"/>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2,500</a:t>
            </a:r>
            <a:endParaRPr lang="en-US" sz="6200" dirty="0"/>
          </a:p>
        </p:txBody>
      </p:sp>
      <p:sp>
        <p:nvSpPr>
          <p:cNvPr id="5" name="Text 2"/>
          <p:cNvSpPr/>
          <p:nvPr/>
        </p:nvSpPr>
        <p:spPr>
          <a:xfrm>
            <a:off x="6324124" y="3085505"/>
            <a:ext cx="2290048"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New Employees</a:t>
            </a:r>
            <a:endParaRPr lang="en-US" sz="2200" dirty="0"/>
          </a:p>
        </p:txBody>
      </p:sp>
      <p:sp>
        <p:nvSpPr>
          <p:cNvPr id="6" name="Text 3"/>
          <p:cNvSpPr/>
          <p:nvPr/>
        </p:nvSpPr>
        <p:spPr>
          <a:xfrm>
            <a:off x="6324124" y="3581043"/>
            <a:ext cx="2290048" cy="766048"/>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Total projected employment growth</a:t>
            </a:r>
            <a:endParaRPr lang="en-US" sz="1850" dirty="0"/>
          </a:p>
        </p:txBody>
      </p:sp>
      <p:sp>
        <p:nvSpPr>
          <p:cNvPr id="7" name="Text 4"/>
          <p:cNvSpPr/>
          <p:nvPr/>
        </p:nvSpPr>
        <p:spPr>
          <a:xfrm>
            <a:off x="8913376" y="1996559"/>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55%</a:t>
            </a:r>
            <a:endParaRPr lang="en-US" sz="6200" dirty="0"/>
          </a:p>
        </p:txBody>
      </p:sp>
      <p:sp>
        <p:nvSpPr>
          <p:cNvPr id="8" name="Text 5"/>
          <p:cNvSpPr/>
          <p:nvPr/>
        </p:nvSpPr>
        <p:spPr>
          <a:xfrm>
            <a:off x="8913376" y="3085505"/>
            <a:ext cx="2290048"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Office Workers</a:t>
            </a:r>
            <a:endParaRPr lang="en-US" sz="2200" dirty="0"/>
          </a:p>
        </p:txBody>
      </p:sp>
      <p:sp>
        <p:nvSpPr>
          <p:cNvPr id="9" name="Text 6"/>
          <p:cNvSpPr/>
          <p:nvPr/>
        </p:nvSpPr>
        <p:spPr>
          <a:xfrm>
            <a:off x="8913376" y="3581043"/>
            <a:ext cx="2290048" cy="766048"/>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Percentage requiring office space</a:t>
            </a:r>
            <a:endParaRPr lang="en-US" sz="1850" dirty="0"/>
          </a:p>
        </p:txBody>
      </p:sp>
      <p:sp>
        <p:nvSpPr>
          <p:cNvPr id="10" name="Text 7"/>
          <p:cNvSpPr/>
          <p:nvPr/>
        </p:nvSpPr>
        <p:spPr>
          <a:xfrm>
            <a:off x="11502628" y="1996559"/>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210</a:t>
            </a:r>
            <a:endParaRPr lang="en-US" sz="6200" dirty="0"/>
          </a:p>
        </p:txBody>
      </p:sp>
      <p:sp>
        <p:nvSpPr>
          <p:cNvPr id="11" name="Text 8"/>
          <p:cNvSpPr/>
          <p:nvPr/>
        </p:nvSpPr>
        <p:spPr>
          <a:xfrm>
            <a:off x="11502628" y="3085505"/>
            <a:ext cx="2290048"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Square Feet</a:t>
            </a:r>
            <a:endParaRPr lang="en-US" sz="2200" dirty="0"/>
          </a:p>
        </p:txBody>
      </p:sp>
      <p:sp>
        <p:nvSpPr>
          <p:cNvPr id="12" name="Text 9"/>
          <p:cNvSpPr/>
          <p:nvPr/>
        </p:nvSpPr>
        <p:spPr>
          <a:xfrm>
            <a:off x="11502628" y="3581043"/>
            <a:ext cx="2290048" cy="766048"/>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Average space per office worker</a:t>
            </a:r>
            <a:endParaRPr lang="en-US" sz="1850" dirty="0"/>
          </a:p>
        </p:txBody>
      </p:sp>
      <p:sp>
        <p:nvSpPr>
          <p:cNvPr id="13" name="Text 10"/>
          <p:cNvSpPr/>
          <p:nvPr/>
        </p:nvSpPr>
        <p:spPr>
          <a:xfrm>
            <a:off x="8913376" y="5065157"/>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288,750</a:t>
            </a:r>
            <a:endParaRPr lang="en-US" sz="6200" dirty="0"/>
          </a:p>
        </p:txBody>
      </p:sp>
      <p:sp>
        <p:nvSpPr>
          <p:cNvPr id="14" name="Text 11"/>
          <p:cNvSpPr/>
          <p:nvPr/>
        </p:nvSpPr>
        <p:spPr>
          <a:xfrm>
            <a:off x="8913376" y="6154103"/>
            <a:ext cx="2290048"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Total Demand</a:t>
            </a:r>
            <a:endParaRPr lang="en-US" sz="2200" dirty="0"/>
          </a:p>
        </p:txBody>
      </p:sp>
      <p:sp>
        <p:nvSpPr>
          <p:cNvPr id="15" name="Text 12"/>
          <p:cNvSpPr/>
          <p:nvPr/>
        </p:nvSpPr>
        <p:spPr>
          <a:xfrm>
            <a:off x="8913376" y="6649641"/>
            <a:ext cx="2290048" cy="766048"/>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Square feet of new office space needed</a:t>
            </a:r>
            <a:endParaRPr lang="en-US" sz="1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71843" y="539234"/>
            <a:ext cx="4608314" cy="576024"/>
          </a:xfrm>
          <a:prstGeom prst="rect">
            <a:avLst/>
          </a:prstGeom>
          <a:noFill/>
          <a:ln/>
        </p:spPr>
        <p:txBody>
          <a:bodyPr wrap="none" lIns="0" tIns="0" rIns="0" bIns="0" rtlCol="0" anchor="t"/>
          <a:lstStyle/>
          <a:p>
            <a:pPr marL="0" indent="0" algn="l">
              <a:lnSpc>
                <a:spcPts val="4500"/>
              </a:lnSpc>
              <a:buNone/>
            </a:pPr>
            <a:r>
              <a:rPr lang="en-US" sz="3600" dirty="0">
                <a:solidFill>
                  <a:srgbClr val="FFD9BE"/>
                </a:solidFill>
                <a:latin typeface="Quattrocento" pitchFamily="34" charset="0"/>
                <a:ea typeface="Quattrocento" pitchFamily="34" charset="-122"/>
                <a:cs typeface="Quattrocento" pitchFamily="34" charset="-120"/>
              </a:rPr>
              <a:t>Retail Property Types</a:t>
            </a:r>
            <a:endParaRPr lang="en-US" sz="3600" dirty="0"/>
          </a:p>
        </p:txBody>
      </p:sp>
      <p:sp>
        <p:nvSpPr>
          <p:cNvPr id="4" name="Shape 1"/>
          <p:cNvSpPr/>
          <p:nvPr/>
        </p:nvSpPr>
        <p:spPr>
          <a:xfrm>
            <a:off x="6171843" y="1408986"/>
            <a:ext cx="7773114" cy="1423511"/>
          </a:xfrm>
          <a:prstGeom prst="roundRect">
            <a:avLst>
              <a:gd name="adj" fmla="val 2064"/>
            </a:avLst>
          </a:prstGeom>
          <a:solidFill>
            <a:srgbClr val="315251"/>
          </a:solidFill>
          <a:ln/>
        </p:spPr>
        <p:txBody>
          <a:bodyPr/>
          <a:lstStyle/>
          <a:p>
            <a:endParaRPr lang="en-US"/>
          </a:p>
        </p:txBody>
      </p:sp>
      <p:sp>
        <p:nvSpPr>
          <p:cNvPr id="5" name="Text 2"/>
          <p:cNvSpPr/>
          <p:nvPr/>
        </p:nvSpPr>
        <p:spPr>
          <a:xfrm>
            <a:off x="6367582" y="1604724"/>
            <a:ext cx="2371130" cy="287893"/>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Neighborhood Centers</a:t>
            </a:r>
            <a:endParaRPr lang="en-US" sz="1800" dirty="0"/>
          </a:p>
        </p:txBody>
      </p:sp>
      <p:sp>
        <p:nvSpPr>
          <p:cNvPr id="6" name="Text 3"/>
          <p:cNvSpPr/>
          <p:nvPr/>
        </p:nvSpPr>
        <p:spPr>
          <a:xfrm>
            <a:off x="6367582" y="2010013"/>
            <a:ext cx="7381637" cy="626745"/>
          </a:xfrm>
          <a:prstGeom prst="rect">
            <a:avLst/>
          </a:prstGeom>
          <a:noFill/>
          <a:ln/>
        </p:spPr>
        <p:txBody>
          <a:bodyPr wrap="squar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30k-120k sq ft with grocer and drugstore anchors. Drawing distance: 2-5 miles. Most stable retail format.</a:t>
            </a:r>
            <a:endParaRPr lang="en-US" sz="1500" dirty="0"/>
          </a:p>
        </p:txBody>
      </p:sp>
      <p:sp>
        <p:nvSpPr>
          <p:cNvPr id="7" name="Shape 4"/>
          <p:cNvSpPr/>
          <p:nvPr/>
        </p:nvSpPr>
        <p:spPr>
          <a:xfrm>
            <a:off x="6171843" y="3028236"/>
            <a:ext cx="7773114" cy="1423511"/>
          </a:xfrm>
          <a:prstGeom prst="roundRect">
            <a:avLst>
              <a:gd name="adj" fmla="val 2064"/>
            </a:avLst>
          </a:prstGeom>
          <a:solidFill>
            <a:srgbClr val="315251"/>
          </a:solidFill>
          <a:ln/>
        </p:spPr>
        <p:txBody>
          <a:bodyPr/>
          <a:lstStyle/>
          <a:p>
            <a:endParaRPr lang="en-US"/>
          </a:p>
        </p:txBody>
      </p:sp>
      <p:sp>
        <p:nvSpPr>
          <p:cNvPr id="8" name="Text 5"/>
          <p:cNvSpPr/>
          <p:nvPr/>
        </p:nvSpPr>
        <p:spPr>
          <a:xfrm>
            <a:off x="6367582" y="3223974"/>
            <a:ext cx="2304098" cy="287893"/>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Lifestyle Centers</a:t>
            </a:r>
            <a:endParaRPr lang="en-US" sz="1800" dirty="0"/>
          </a:p>
        </p:txBody>
      </p:sp>
      <p:sp>
        <p:nvSpPr>
          <p:cNvPr id="9" name="Text 6"/>
          <p:cNvSpPr/>
          <p:nvPr/>
        </p:nvSpPr>
        <p:spPr>
          <a:xfrm>
            <a:off x="6367582" y="3629263"/>
            <a:ext cx="7381637" cy="626745"/>
          </a:xfrm>
          <a:prstGeom prst="rect">
            <a:avLst/>
          </a:prstGeom>
          <a:noFill/>
          <a:ln/>
        </p:spPr>
        <p:txBody>
          <a:bodyPr wrap="squar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80k-250k sq ft featuring restaurants and clothing stores. Drawing distance: up to 10 miles.</a:t>
            </a:r>
            <a:endParaRPr lang="en-US" sz="1500" dirty="0"/>
          </a:p>
        </p:txBody>
      </p:sp>
      <p:sp>
        <p:nvSpPr>
          <p:cNvPr id="10" name="Shape 7"/>
          <p:cNvSpPr/>
          <p:nvPr/>
        </p:nvSpPr>
        <p:spPr>
          <a:xfrm>
            <a:off x="6171843" y="4647486"/>
            <a:ext cx="7773114" cy="1423511"/>
          </a:xfrm>
          <a:prstGeom prst="roundRect">
            <a:avLst>
              <a:gd name="adj" fmla="val 2064"/>
            </a:avLst>
          </a:prstGeom>
          <a:solidFill>
            <a:srgbClr val="315251"/>
          </a:solidFill>
          <a:ln/>
        </p:spPr>
        <p:txBody>
          <a:bodyPr/>
          <a:lstStyle/>
          <a:p>
            <a:endParaRPr lang="en-US"/>
          </a:p>
        </p:txBody>
      </p:sp>
      <p:sp>
        <p:nvSpPr>
          <p:cNvPr id="11" name="Text 8"/>
          <p:cNvSpPr/>
          <p:nvPr/>
        </p:nvSpPr>
        <p:spPr>
          <a:xfrm>
            <a:off x="6367582" y="4843224"/>
            <a:ext cx="2304098" cy="287893"/>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Regional Malls</a:t>
            </a:r>
            <a:endParaRPr lang="en-US" sz="1800" dirty="0"/>
          </a:p>
        </p:txBody>
      </p:sp>
      <p:sp>
        <p:nvSpPr>
          <p:cNvPr id="12" name="Text 9"/>
          <p:cNvSpPr/>
          <p:nvPr/>
        </p:nvSpPr>
        <p:spPr>
          <a:xfrm>
            <a:off x="6367582" y="5248513"/>
            <a:ext cx="7381637" cy="626745"/>
          </a:xfrm>
          <a:prstGeom prst="rect">
            <a:avLst/>
          </a:prstGeom>
          <a:noFill/>
          <a:ln/>
        </p:spPr>
        <p:txBody>
          <a:bodyPr wrap="squar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0.5-1M sq ft with 1-2 department stores. Drawing distance: up to 10 miles. Evolving to add grocers and restaurants.</a:t>
            </a:r>
            <a:endParaRPr lang="en-US" sz="1500" dirty="0"/>
          </a:p>
        </p:txBody>
      </p:sp>
      <p:sp>
        <p:nvSpPr>
          <p:cNvPr id="13" name="Shape 10"/>
          <p:cNvSpPr/>
          <p:nvPr/>
        </p:nvSpPr>
        <p:spPr>
          <a:xfrm>
            <a:off x="6171843" y="6266736"/>
            <a:ext cx="7773114" cy="1423511"/>
          </a:xfrm>
          <a:prstGeom prst="roundRect">
            <a:avLst>
              <a:gd name="adj" fmla="val 2064"/>
            </a:avLst>
          </a:prstGeom>
          <a:solidFill>
            <a:srgbClr val="315251"/>
          </a:solidFill>
          <a:ln/>
        </p:spPr>
        <p:txBody>
          <a:bodyPr/>
          <a:lstStyle/>
          <a:p>
            <a:endParaRPr lang="en-US"/>
          </a:p>
        </p:txBody>
      </p:sp>
      <p:sp>
        <p:nvSpPr>
          <p:cNvPr id="14" name="Text 11"/>
          <p:cNvSpPr/>
          <p:nvPr/>
        </p:nvSpPr>
        <p:spPr>
          <a:xfrm>
            <a:off x="6367582" y="6462474"/>
            <a:ext cx="2304098" cy="287893"/>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Power Centers</a:t>
            </a:r>
            <a:endParaRPr lang="en-US" sz="1800" dirty="0"/>
          </a:p>
        </p:txBody>
      </p:sp>
      <p:sp>
        <p:nvSpPr>
          <p:cNvPr id="15" name="Text 12"/>
          <p:cNvSpPr/>
          <p:nvPr/>
        </p:nvSpPr>
        <p:spPr>
          <a:xfrm>
            <a:off x="6367582" y="6867763"/>
            <a:ext cx="7381637" cy="626745"/>
          </a:xfrm>
          <a:prstGeom prst="rect">
            <a:avLst/>
          </a:prstGeom>
          <a:noFill/>
          <a:ln/>
        </p:spPr>
        <p:txBody>
          <a:bodyPr wrap="squar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3-6 big box stores at 20k-80k sq ft each. Drawing distance: up to 15 miles. Most vulnerable to e-commerce.</a:t>
            </a: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37724" y="1427798"/>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Retail Rent Potential</a:t>
            </a:r>
            <a:endParaRPr lang="en-US" sz="4400" dirty="0"/>
          </a:p>
        </p:txBody>
      </p:sp>
      <p:pic>
        <p:nvPicPr>
          <p:cNvPr id="3" name="Image 0" descr="preencoded.png"/>
          <p:cNvPicPr>
            <a:picLocks noChangeAspect="1"/>
          </p:cNvPicPr>
          <p:nvPr/>
        </p:nvPicPr>
        <p:blipFill>
          <a:blip r:embed="rId3"/>
          <a:stretch>
            <a:fillRect/>
          </a:stretch>
        </p:blipFill>
        <p:spPr>
          <a:xfrm>
            <a:off x="3007638" y="2610564"/>
            <a:ext cx="2137529" cy="1357193"/>
          </a:xfrm>
          <a:prstGeom prst="rect">
            <a:avLst/>
          </a:prstGeom>
        </p:spPr>
      </p:pic>
      <p:pic>
        <p:nvPicPr>
          <p:cNvPr id="4" name="Image 1" descr="preencoded.png"/>
          <p:cNvPicPr>
            <a:picLocks noChangeAspect="1"/>
          </p:cNvPicPr>
          <p:nvPr/>
        </p:nvPicPr>
        <p:blipFill>
          <a:blip r:embed="rId4"/>
          <a:stretch>
            <a:fillRect/>
          </a:stretch>
        </p:blipFill>
        <p:spPr>
          <a:xfrm>
            <a:off x="3907988" y="3246358"/>
            <a:ext cx="336590" cy="420767"/>
          </a:xfrm>
          <a:prstGeom prst="rect">
            <a:avLst/>
          </a:prstGeom>
        </p:spPr>
      </p:pic>
      <p:sp>
        <p:nvSpPr>
          <p:cNvPr id="5" name="Text 1"/>
          <p:cNvSpPr/>
          <p:nvPr/>
        </p:nvSpPr>
        <p:spPr>
          <a:xfrm>
            <a:off x="5384482" y="284988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Rent Calculation</a:t>
            </a:r>
            <a:endParaRPr lang="en-US" sz="2200" dirty="0"/>
          </a:p>
        </p:txBody>
      </p:sp>
      <p:sp>
        <p:nvSpPr>
          <p:cNvPr id="6" name="Text 2"/>
          <p:cNvSpPr/>
          <p:nvPr/>
        </p:nvSpPr>
        <p:spPr>
          <a:xfrm>
            <a:off x="5384482" y="3345418"/>
            <a:ext cx="4855012"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Annual Rent = Sales × Profit Margin × (10-15%)</a:t>
            </a:r>
            <a:endParaRPr lang="en-US" sz="1850" dirty="0"/>
          </a:p>
        </p:txBody>
      </p:sp>
      <p:sp>
        <p:nvSpPr>
          <p:cNvPr id="7" name="Shape 3"/>
          <p:cNvSpPr/>
          <p:nvPr/>
        </p:nvSpPr>
        <p:spPr>
          <a:xfrm>
            <a:off x="5204936" y="3982402"/>
            <a:ext cx="8527971" cy="15240"/>
          </a:xfrm>
          <a:prstGeom prst="roundRect">
            <a:avLst>
              <a:gd name="adj" fmla="val 235611"/>
            </a:avLst>
          </a:prstGeom>
          <a:solidFill>
            <a:srgbClr val="4A6B6A"/>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1938814" y="4027527"/>
            <a:ext cx="4275058" cy="1357193"/>
          </a:xfrm>
          <a:prstGeom prst="rect">
            <a:avLst/>
          </a:prstGeom>
        </p:spPr>
      </p:pic>
      <p:pic>
        <p:nvPicPr>
          <p:cNvPr id="9" name="Image 3" descr="preencoded.png"/>
          <p:cNvPicPr>
            <a:picLocks noChangeAspect="1"/>
          </p:cNvPicPr>
          <p:nvPr/>
        </p:nvPicPr>
        <p:blipFill>
          <a:blip r:embed="rId6"/>
          <a:stretch>
            <a:fillRect/>
          </a:stretch>
        </p:blipFill>
        <p:spPr>
          <a:xfrm>
            <a:off x="3907988" y="4495681"/>
            <a:ext cx="336590" cy="420767"/>
          </a:xfrm>
          <a:prstGeom prst="rect">
            <a:avLst/>
          </a:prstGeom>
        </p:spPr>
      </p:pic>
      <p:sp>
        <p:nvSpPr>
          <p:cNvPr id="10" name="Text 4"/>
          <p:cNvSpPr/>
          <p:nvPr/>
        </p:nvSpPr>
        <p:spPr>
          <a:xfrm>
            <a:off x="6453187" y="426684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High Margin Example</a:t>
            </a:r>
            <a:endParaRPr lang="en-US" sz="2200" dirty="0"/>
          </a:p>
        </p:txBody>
      </p:sp>
      <p:sp>
        <p:nvSpPr>
          <p:cNvPr id="11" name="Text 5"/>
          <p:cNvSpPr/>
          <p:nvPr/>
        </p:nvSpPr>
        <p:spPr>
          <a:xfrm>
            <a:off x="6453187" y="4762381"/>
            <a:ext cx="5393293"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Coffee shop: $2,000/sq ft × 50% × 10% = $100/sq ft</a:t>
            </a:r>
            <a:endParaRPr lang="en-US" sz="1850" dirty="0"/>
          </a:p>
        </p:txBody>
      </p:sp>
      <p:sp>
        <p:nvSpPr>
          <p:cNvPr id="12" name="Shape 6"/>
          <p:cNvSpPr/>
          <p:nvPr/>
        </p:nvSpPr>
        <p:spPr>
          <a:xfrm>
            <a:off x="6273641" y="5399365"/>
            <a:ext cx="7459266" cy="15240"/>
          </a:xfrm>
          <a:prstGeom prst="roundRect">
            <a:avLst>
              <a:gd name="adj" fmla="val 235611"/>
            </a:avLst>
          </a:prstGeom>
          <a:solidFill>
            <a:srgbClr val="4A6B6A"/>
          </a:solidFill>
          <a:ln/>
        </p:spPr>
        <p:txBody>
          <a:bodyPr/>
          <a:lstStyle/>
          <a:p>
            <a:endParaRPr lang="en-US"/>
          </a:p>
        </p:txBody>
      </p:sp>
      <p:pic>
        <p:nvPicPr>
          <p:cNvPr id="13" name="Image 4" descr="preencoded.png"/>
          <p:cNvPicPr>
            <a:picLocks noChangeAspect="1"/>
          </p:cNvPicPr>
          <p:nvPr/>
        </p:nvPicPr>
        <p:blipFill>
          <a:blip r:embed="rId7"/>
          <a:stretch>
            <a:fillRect/>
          </a:stretch>
        </p:blipFill>
        <p:spPr>
          <a:xfrm>
            <a:off x="870109" y="5444490"/>
            <a:ext cx="6412587" cy="1357193"/>
          </a:xfrm>
          <a:prstGeom prst="rect">
            <a:avLst/>
          </a:prstGeom>
        </p:spPr>
      </p:pic>
      <p:pic>
        <p:nvPicPr>
          <p:cNvPr id="14" name="Image 5" descr="preencoded.png"/>
          <p:cNvPicPr>
            <a:picLocks noChangeAspect="1"/>
          </p:cNvPicPr>
          <p:nvPr/>
        </p:nvPicPr>
        <p:blipFill>
          <a:blip r:embed="rId8"/>
          <a:stretch>
            <a:fillRect/>
          </a:stretch>
        </p:blipFill>
        <p:spPr>
          <a:xfrm>
            <a:off x="3908107" y="5912644"/>
            <a:ext cx="336590" cy="420767"/>
          </a:xfrm>
          <a:prstGeom prst="rect">
            <a:avLst/>
          </a:prstGeom>
        </p:spPr>
      </p:pic>
      <p:sp>
        <p:nvSpPr>
          <p:cNvPr id="15" name="Text 7"/>
          <p:cNvSpPr/>
          <p:nvPr/>
        </p:nvSpPr>
        <p:spPr>
          <a:xfrm>
            <a:off x="7522012" y="568380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Low Margin Example</a:t>
            </a:r>
            <a:endParaRPr lang="en-US" sz="2200" dirty="0"/>
          </a:p>
        </p:txBody>
      </p:sp>
      <p:sp>
        <p:nvSpPr>
          <p:cNvPr id="16" name="Text 8"/>
          <p:cNvSpPr/>
          <p:nvPr/>
        </p:nvSpPr>
        <p:spPr>
          <a:xfrm>
            <a:off x="7522012" y="6179344"/>
            <a:ext cx="463843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Grocer: $2,000/sq ft × 12% × 10% = $24/sq ft</a:t>
            </a:r>
            <a:endParaRPr lang="en-US" sz="18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44233" y="890468"/>
            <a:ext cx="7064693" cy="636746"/>
          </a:xfrm>
          <a:prstGeom prst="rect">
            <a:avLst/>
          </a:prstGeom>
          <a:noFill/>
          <a:ln/>
        </p:spPr>
        <p:txBody>
          <a:bodyPr wrap="none" lIns="0" tIns="0" rIns="0" bIns="0" rtlCol="0" anchor="t"/>
          <a:lstStyle/>
          <a:p>
            <a:pPr marL="0" indent="0" algn="l">
              <a:lnSpc>
                <a:spcPts val="5000"/>
              </a:lnSpc>
              <a:buNone/>
            </a:pPr>
            <a:r>
              <a:rPr lang="en-US" sz="4000" dirty="0">
                <a:solidFill>
                  <a:srgbClr val="FFD9BE"/>
                </a:solidFill>
                <a:latin typeface="Quattrocento" pitchFamily="34" charset="0"/>
                <a:ea typeface="Quattrocento" pitchFamily="34" charset="-122"/>
                <a:cs typeface="Quattrocento" pitchFamily="34" charset="-120"/>
              </a:rPr>
              <a:t>Industrial Warehouse Demand</a:t>
            </a:r>
            <a:endParaRPr lang="en-US" sz="4000" dirty="0"/>
          </a:p>
        </p:txBody>
      </p:sp>
      <p:pic>
        <p:nvPicPr>
          <p:cNvPr id="4" name="Image 1" descr="preencoded.png"/>
          <p:cNvPicPr>
            <a:picLocks noChangeAspect="1"/>
          </p:cNvPicPr>
          <p:nvPr/>
        </p:nvPicPr>
        <p:blipFill>
          <a:blip r:embed="rId4"/>
          <a:stretch>
            <a:fillRect/>
          </a:stretch>
        </p:blipFill>
        <p:spPr>
          <a:xfrm>
            <a:off x="6244233" y="1851898"/>
            <a:ext cx="541258" cy="541258"/>
          </a:xfrm>
          <a:prstGeom prst="rect">
            <a:avLst/>
          </a:prstGeom>
        </p:spPr>
      </p:pic>
      <p:sp>
        <p:nvSpPr>
          <p:cNvPr id="5" name="Text 1"/>
          <p:cNvSpPr/>
          <p:nvPr/>
        </p:nvSpPr>
        <p:spPr>
          <a:xfrm>
            <a:off x="6244233" y="2663785"/>
            <a:ext cx="2362319" cy="318492"/>
          </a:xfrm>
          <a:prstGeom prst="rect">
            <a:avLst/>
          </a:prstGeom>
          <a:noFill/>
          <a:ln/>
        </p:spPr>
        <p:txBody>
          <a:bodyPr wrap="none" lIns="0" tIns="0" rIns="0" bIns="0" rtlCol="0" anchor="t"/>
          <a:lstStyle/>
          <a:p>
            <a:pPr marL="0" indent="0" algn="l">
              <a:lnSpc>
                <a:spcPts val="2500"/>
              </a:lnSpc>
              <a:buNone/>
            </a:pPr>
            <a:r>
              <a:rPr lang="en-US" sz="2000" dirty="0">
                <a:solidFill>
                  <a:srgbClr val="F9EEE7"/>
                </a:solidFill>
                <a:latin typeface="Quattrocento" pitchFamily="34" charset="0"/>
                <a:ea typeface="Quattrocento" pitchFamily="34" charset="-122"/>
                <a:cs typeface="Quattrocento" pitchFamily="34" charset="-120"/>
              </a:rPr>
              <a:t>Supply Chain</a:t>
            </a:r>
            <a:endParaRPr lang="en-US" sz="2000" dirty="0"/>
          </a:p>
        </p:txBody>
      </p:sp>
      <p:sp>
        <p:nvSpPr>
          <p:cNvPr id="6" name="Text 2"/>
          <p:cNvSpPr/>
          <p:nvPr/>
        </p:nvSpPr>
        <p:spPr>
          <a:xfrm>
            <a:off x="6244233" y="3112175"/>
            <a:ext cx="2362319" cy="1039416"/>
          </a:xfrm>
          <a:prstGeom prst="rect">
            <a:avLst/>
          </a:prstGeom>
          <a:noFill/>
          <a:ln/>
        </p:spPr>
        <p:txBody>
          <a:bodyPr wrap="square" lIns="0" tIns="0" rIns="0" bIns="0" rtlCol="0" anchor="t"/>
          <a:lstStyle/>
          <a:p>
            <a:pPr marL="0" indent="0" algn="l">
              <a:lnSpc>
                <a:spcPts val="2700"/>
              </a:lnSpc>
              <a:buNone/>
            </a:pPr>
            <a:r>
              <a:rPr lang="en-US" sz="1700" dirty="0">
                <a:solidFill>
                  <a:srgbClr val="F9EEE7"/>
                </a:solidFill>
                <a:latin typeface="Quattrocento" pitchFamily="34" charset="0"/>
                <a:ea typeface="Quattrocento" pitchFamily="34" charset="-122"/>
                <a:cs typeface="Quattrocento" pitchFamily="34" charset="-120"/>
              </a:rPr>
              <a:t>Located near transportation nodes and central highways</a:t>
            </a:r>
            <a:endParaRPr lang="en-US" sz="1700" dirty="0"/>
          </a:p>
        </p:txBody>
      </p:sp>
      <p:pic>
        <p:nvPicPr>
          <p:cNvPr id="7" name="Image 2" descr="preencoded.png"/>
          <p:cNvPicPr>
            <a:picLocks noChangeAspect="1"/>
          </p:cNvPicPr>
          <p:nvPr/>
        </p:nvPicPr>
        <p:blipFill>
          <a:blip r:embed="rId5"/>
          <a:stretch>
            <a:fillRect/>
          </a:stretch>
        </p:blipFill>
        <p:spPr>
          <a:xfrm>
            <a:off x="8877181" y="1851898"/>
            <a:ext cx="541258" cy="541258"/>
          </a:xfrm>
          <a:prstGeom prst="rect">
            <a:avLst/>
          </a:prstGeom>
        </p:spPr>
      </p:pic>
      <p:sp>
        <p:nvSpPr>
          <p:cNvPr id="8" name="Text 3"/>
          <p:cNvSpPr/>
          <p:nvPr/>
        </p:nvSpPr>
        <p:spPr>
          <a:xfrm>
            <a:off x="8877181" y="2663785"/>
            <a:ext cx="2362319" cy="318492"/>
          </a:xfrm>
          <a:prstGeom prst="rect">
            <a:avLst/>
          </a:prstGeom>
          <a:noFill/>
          <a:ln/>
        </p:spPr>
        <p:txBody>
          <a:bodyPr wrap="none" lIns="0" tIns="0" rIns="0" bIns="0" rtlCol="0" anchor="t"/>
          <a:lstStyle/>
          <a:p>
            <a:pPr marL="0" indent="0" algn="l">
              <a:lnSpc>
                <a:spcPts val="2500"/>
              </a:lnSpc>
              <a:buNone/>
            </a:pPr>
            <a:r>
              <a:rPr lang="en-US" sz="2000" dirty="0">
                <a:solidFill>
                  <a:srgbClr val="F9EEE7"/>
                </a:solidFill>
                <a:latin typeface="Quattrocento" pitchFamily="34" charset="0"/>
                <a:ea typeface="Quattrocento" pitchFamily="34" charset="-122"/>
                <a:cs typeface="Quattrocento" pitchFamily="34" charset="-120"/>
              </a:rPr>
              <a:t>E-Commerce</a:t>
            </a:r>
            <a:endParaRPr lang="en-US" sz="2000" dirty="0"/>
          </a:p>
        </p:txBody>
      </p:sp>
      <p:sp>
        <p:nvSpPr>
          <p:cNvPr id="9" name="Text 4"/>
          <p:cNvSpPr/>
          <p:nvPr/>
        </p:nvSpPr>
        <p:spPr>
          <a:xfrm>
            <a:off x="8877181" y="3112175"/>
            <a:ext cx="2362319" cy="1039416"/>
          </a:xfrm>
          <a:prstGeom prst="rect">
            <a:avLst/>
          </a:prstGeom>
          <a:noFill/>
          <a:ln/>
        </p:spPr>
        <p:txBody>
          <a:bodyPr wrap="square" lIns="0" tIns="0" rIns="0" bIns="0" rtlCol="0" anchor="t"/>
          <a:lstStyle/>
          <a:p>
            <a:pPr marL="0" indent="0" algn="l">
              <a:lnSpc>
                <a:spcPts val="2700"/>
              </a:lnSpc>
              <a:buNone/>
            </a:pPr>
            <a:r>
              <a:rPr lang="en-US" sz="1700" dirty="0">
                <a:solidFill>
                  <a:srgbClr val="F9EEE7"/>
                </a:solidFill>
                <a:latin typeface="Quattrocento" pitchFamily="34" charset="0"/>
                <a:ea typeface="Quattrocento" pitchFamily="34" charset="-122"/>
                <a:cs typeface="Quattrocento" pitchFamily="34" charset="-120"/>
              </a:rPr>
              <a:t>Growing at 16% annually, driving warehouse demand</a:t>
            </a:r>
            <a:endParaRPr lang="en-US" sz="1700" dirty="0"/>
          </a:p>
        </p:txBody>
      </p:sp>
      <p:pic>
        <p:nvPicPr>
          <p:cNvPr id="10" name="Image 3" descr="preencoded.png"/>
          <p:cNvPicPr>
            <a:picLocks noChangeAspect="1"/>
          </p:cNvPicPr>
          <p:nvPr/>
        </p:nvPicPr>
        <p:blipFill>
          <a:blip r:embed="rId6"/>
          <a:stretch>
            <a:fillRect/>
          </a:stretch>
        </p:blipFill>
        <p:spPr>
          <a:xfrm>
            <a:off x="11510129" y="1851898"/>
            <a:ext cx="541258" cy="541258"/>
          </a:xfrm>
          <a:prstGeom prst="rect">
            <a:avLst/>
          </a:prstGeom>
        </p:spPr>
      </p:pic>
      <p:sp>
        <p:nvSpPr>
          <p:cNvPr id="11" name="Text 5"/>
          <p:cNvSpPr/>
          <p:nvPr/>
        </p:nvSpPr>
        <p:spPr>
          <a:xfrm>
            <a:off x="11510129" y="2663785"/>
            <a:ext cx="2362319" cy="318492"/>
          </a:xfrm>
          <a:prstGeom prst="rect">
            <a:avLst/>
          </a:prstGeom>
          <a:noFill/>
          <a:ln/>
        </p:spPr>
        <p:txBody>
          <a:bodyPr wrap="none" lIns="0" tIns="0" rIns="0" bIns="0" rtlCol="0" anchor="t"/>
          <a:lstStyle/>
          <a:p>
            <a:pPr marL="0" indent="0" algn="l">
              <a:lnSpc>
                <a:spcPts val="2500"/>
              </a:lnSpc>
              <a:buNone/>
            </a:pPr>
            <a:r>
              <a:rPr lang="en-US" sz="2000" dirty="0">
                <a:solidFill>
                  <a:srgbClr val="F9EEE7"/>
                </a:solidFill>
                <a:latin typeface="Quattrocento" pitchFamily="34" charset="0"/>
                <a:ea typeface="Quattrocento" pitchFamily="34" charset="-122"/>
                <a:cs typeface="Quattrocento" pitchFamily="34" charset="-120"/>
              </a:rPr>
              <a:t>Path of Goods</a:t>
            </a:r>
            <a:endParaRPr lang="en-US" sz="2000" dirty="0"/>
          </a:p>
        </p:txBody>
      </p:sp>
      <p:sp>
        <p:nvSpPr>
          <p:cNvPr id="12" name="Text 6"/>
          <p:cNvSpPr/>
          <p:nvPr/>
        </p:nvSpPr>
        <p:spPr>
          <a:xfrm>
            <a:off x="11510129" y="3112175"/>
            <a:ext cx="2362319" cy="1385888"/>
          </a:xfrm>
          <a:prstGeom prst="rect">
            <a:avLst/>
          </a:prstGeom>
          <a:noFill/>
          <a:ln/>
        </p:spPr>
        <p:txBody>
          <a:bodyPr wrap="square" lIns="0" tIns="0" rIns="0" bIns="0" rtlCol="0" anchor="t"/>
          <a:lstStyle/>
          <a:p>
            <a:pPr marL="0" indent="0" algn="l">
              <a:lnSpc>
                <a:spcPts val="2700"/>
              </a:lnSpc>
              <a:buNone/>
            </a:pPr>
            <a:r>
              <a:rPr lang="en-US" sz="1700" dirty="0">
                <a:solidFill>
                  <a:srgbClr val="F9EEE7"/>
                </a:solidFill>
                <a:latin typeface="Quattrocento" pitchFamily="34" charset="0"/>
                <a:ea typeface="Quattrocento" pitchFamily="34" charset="-122"/>
                <a:cs typeface="Quattrocento" pitchFamily="34" charset="-120"/>
              </a:rPr>
              <a:t>Distribution markets along flow from manufacturers to consumers</a:t>
            </a:r>
            <a:endParaRPr lang="en-US" sz="1700" dirty="0"/>
          </a:p>
        </p:txBody>
      </p:sp>
      <p:pic>
        <p:nvPicPr>
          <p:cNvPr id="13" name="Image 4" descr="preencoded.png"/>
          <p:cNvPicPr>
            <a:picLocks noChangeAspect="1"/>
          </p:cNvPicPr>
          <p:nvPr/>
        </p:nvPicPr>
        <p:blipFill>
          <a:blip r:embed="rId7"/>
          <a:stretch>
            <a:fillRect/>
          </a:stretch>
        </p:blipFill>
        <p:spPr>
          <a:xfrm>
            <a:off x="6244233" y="5039320"/>
            <a:ext cx="541258" cy="541258"/>
          </a:xfrm>
          <a:prstGeom prst="rect">
            <a:avLst/>
          </a:prstGeom>
        </p:spPr>
      </p:pic>
      <p:sp>
        <p:nvSpPr>
          <p:cNvPr id="14" name="Text 7"/>
          <p:cNvSpPr/>
          <p:nvPr/>
        </p:nvSpPr>
        <p:spPr>
          <a:xfrm>
            <a:off x="6244233" y="5851208"/>
            <a:ext cx="2362319" cy="318492"/>
          </a:xfrm>
          <a:prstGeom prst="rect">
            <a:avLst/>
          </a:prstGeom>
          <a:noFill/>
          <a:ln/>
        </p:spPr>
        <p:txBody>
          <a:bodyPr wrap="none" lIns="0" tIns="0" rIns="0" bIns="0" rtlCol="0" anchor="t"/>
          <a:lstStyle/>
          <a:p>
            <a:pPr marL="0" indent="0" algn="l">
              <a:lnSpc>
                <a:spcPts val="2500"/>
              </a:lnSpc>
              <a:buNone/>
            </a:pPr>
            <a:r>
              <a:rPr lang="en-US" sz="2000" dirty="0">
                <a:solidFill>
                  <a:srgbClr val="F9EEE7"/>
                </a:solidFill>
                <a:latin typeface="Quattrocento" pitchFamily="34" charset="0"/>
                <a:ea typeface="Quattrocento" pitchFamily="34" charset="-122"/>
                <a:cs typeface="Quattrocento" pitchFamily="34" charset="-120"/>
              </a:rPr>
              <a:t>Space Per Capita</a:t>
            </a:r>
            <a:endParaRPr lang="en-US" sz="2000" dirty="0"/>
          </a:p>
        </p:txBody>
      </p:sp>
      <p:sp>
        <p:nvSpPr>
          <p:cNvPr id="15" name="Text 8"/>
          <p:cNvSpPr/>
          <p:nvPr/>
        </p:nvSpPr>
        <p:spPr>
          <a:xfrm>
            <a:off x="6244233" y="6299597"/>
            <a:ext cx="2362319" cy="1039416"/>
          </a:xfrm>
          <a:prstGeom prst="rect">
            <a:avLst/>
          </a:prstGeom>
          <a:noFill/>
          <a:ln/>
        </p:spPr>
        <p:txBody>
          <a:bodyPr wrap="square" lIns="0" tIns="0" rIns="0" bIns="0" rtlCol="0" anchor="t"/>
          <a:lstStyle/>
          <a:p>
            <a:pPr marL="0" indent="0" algn="l">
              <a:lnSpc>
                <a:spcPts val="2700"/>
              </a:lnSpc>
              <a:buNone/>
            </a:pPr>
            <a:r>
              <a:rPr lang="en-US" sz="1700" dirty="0">
                <a:solidFill>
                  <a:srgbClr val="F9EEE7"/>
                </a:solidFill>
                <a:latin typeface="Quattrocento" pitchFamily="34" charset="0"/>
                <a:ea typeface="Quattrocento" pitchFamily="34" charset="-122"/>
                <a:cs typeface="Quattrocento" pitchFamily="34" charset="-120"/>
              </a:rPr>
              <a:t>US average: 85 sq ft, ranging from 50-150 sq ft but this may change over time.</a:t>
            </a:r>
            <a:endParaRPr lang="en-US" sz="17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255990"/>
            <a:ext cx="6141363"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Lodging Market Analysis</a:t>
            </a:r>
            <a:endParaRPr lang="en-US" sz="4400" dirty="0"/>
          </a:p>
        </p:txBody>
      </p:sp>
      <p:sp>
        <p:nvSpPr>
          <p:cNvPr id="4" name="Text 1"/>
          <p:cNvSpPr/>
          <p:nvPr/>
        </p:nvSpPr>
        <p:spPr>
          <a:xfrm>
            <a:off x="837724" y="2438638"/>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60-85%</a:t>
            </a:r>
            <a:endParaRPr lang="en-US" sz="6200" dirty="0"/>
          </a:p>
        </p:txBody>
      </p:sp>
      <p:sp>
        <p:nvSpPr>
          <p:cNvPr id="5" name="Text 2"/>
          <p:cNvSpPr/>
          <p:nvPr/>
        </p:nvSpPr>
        <p:spPr>
          <a:xfrm>
            <a:off x="837724" y="3527584"/>
            <a:ext cx="2290048"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Occupancy</a:t>
            </a:r>
            <a:endParaRPr lang="en-US" sz="2200" dirty="0"/>
          </a:p>
        </p:txBody>
      </p:sp>
      <p:sp>
        <p:nvSpPr>
          <p:cNvPr id="6" name="Text 3"/>
          <p:cNvSpPr/>
          <p:nvPr/>
        </p:nvSpPr>
        <p:spPr>
          <a:xfrm>
            <a:off x="837724" y="4023122"/>
            <a:ext cx="2290048" cy="766048"/>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Normal range for hotels</a:t>
            </a:r>
            <a:endParaRPr lang="en-US" sz="1850" dirty="0"/>
          </a:p>
        </p:txBody>
      </p:sp>
      <p:sp>
        <p:nvSpPr>
          <p:cNvPr id="7" name="Text 4"/>
          <p:cNvSpPr/>
          <p:nvPr/>
        </p:nvSpPr>
        <p:spPr>
          <a:xfrm>
            <a:off x="3426976" y="2438638"/>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90%+</a:t>
            </a:r>
            <a:endParaRPr lang="en-US" sz="6200" dirty="0"/>
          </a:p>
        </p:txBody>
      </p:sp>
      <p:sp>
        <p:nvSpPr>
          <p:cNvPr id="8" name="Text 5"/>
          <p:cNvSpPr/>
          <p:nvPr/>
        </p:nvSpPr>
        <p:spPr>
          <a:xfrm>
            <a:off x="3426976" y="3527584"/>
            <a:ext cx="2290048" cy="703898"/>
          </a:xfrm>
          <a:prstGeom prst="rect">
            <a:avLst/>
          </a:prstGeom>
          <a:noFill/>
          <a:ln/>
        </p:spPr>
        <p:txBody>
          <a:bodyPr wrap="squar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Supply-Constrained</a:t>
            </a:r>
            <a:endParaRPr lang="en-US" sz="2200" dirty="0"/>
          </a:p>
        </p:txBody>
      </p:sp>
      <p:sp>
        <p:nvSpPr>
          <p:cNvPr id="9" name="Text 6"/>
          <p:cNvSpPr/>
          <p:nvPr/>
        </p:nvSpPr>
        <p:spPr>
          <a:xfrm>
            <a:off x="3426976" y="4375071"/>
            <a:ext cx="2290048" cy="766048"/>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Occupancy in markets like Hawaii</a:t>
            </a:r>
            <a:endParaRPr lang="en-US" sz="1850" dirty="0"/>
          </a:p>
        </p:txBody>
      </p:sp>
      <p:sp>
        <p:nvSpPr>
          <p:cNvPr id="10" name="Text 7"/>
          <p:cNvSpPr/>
          <p:nvPr/>
        </p:nvSpPr>
        <p:spPr>
          <a:xfrm>
            <a:off x="6016228" y="2438638"/>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80%</a:t>
            </a:r>
            <a:endParaRPr lang="en-US" sz="6200" dirty="0"/>
          </a:p>
        </p:txBody>
      </p:sp>
      <p:sp>
        <p:nvSpPr>
          <p:cNvPr id="11" name="Text 8"/>
          <p:cNvSpPr/>
          <p:nvPr/>
        </p:nvSpPr>
        <p:spPr>
          <a:xfrm>
            <a:off x="6016228" y="3527584"/>
            <a:ext cx="2290048"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Break-Even</a:t>
            </a:r>
            <a:endParaRPr lang="en-US" sz="2200" dirty="0"/>
          </a:p>
        </p:txBody>
      </p:sp>
      <p:sp>
        <p:nvSpPr>
          <p:cNvPr id="12" name="Text 9"/>
          <p:cNvSpPr/>
          <p:nvPr/>
        </p:nvSpPr>
        <p:spPr>
          <a:xfrm>
            <a:off x="6016228" y="4023122"/>
            <a:ext cx="2290048" cy="1149072"/>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Typical occupancy needed for budget hotels</a:t>
            </a:r>
            <a:endParaRPr lang="en-US" sz="1850" dirty="0"/>
          </a:p>
        </p:txBody>
      </p:sp>
      <p:sp>
        <p:nvSpPr>
          <p:cNvPr id="13" name="Text 10"/>
          <p:cNvSpPr/>
          <p:nvPr/>
        </p:nvSpPr>
        <p:spPr>
          <a:xfrm>
            <a:off x="837724" y="5441394"/>
            <a:ext cx="7468553"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Key metrics include average occupancy levels, average daily room rate ("rack rate"), and revenue per available room ("RevPar"). Travel demand is split between vacation, personal/family, and business/convention segments.</a:t>
            </a:r>
            <a:endParaRPr lang="en-US" sz="18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837724" y="759381"/>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Self-Storage Centers</a:t>
            </a:r>
            <a:endParaRPr lang="en-US" sz="4400" dirty="0"/>
          </a:p>
        </p:txBody>
      </p:sp>
      <p:pic>
        <p:nvPicPr>
          <p:cNvPr id="3" name="Image 0" descr="preencoded.png"/>
          <p:cNvPicPr>
            <a:picLocks noChangeAspect="1"/>
          </p:cNvPicPr>
          <p:nvPr/>
        </p:nvPicPr>
        <p:blipFill>
          <a:blip r:embed="rId3"/>
          <a:stretch>
            <a:fillRect/>
          </a:stretch>
        </p:blipFill>
        <p:spPr>
          <a:xfrm>
            <a:off x="845344" y="2095738"/>
            <a:ext cx="4185523" cy="4185523"/>
          </a:xfrm>
          <a:prstGeom prst="rect">
            <a:avLst/>
          </a:prstGeom>
        </p:spPr>
      </p:pic>
      <p:pic>
        <p:nvPicPr>
          <p:cNvPr id="4" name="Image 1" descr="preencoded.png"/>
          <p:cNvPicPr>
            <a:picLocks noChangeAspect="1"/>
          </p:cNvPicPr>
          <p:nvPr/>
        </p:nvPicPr>
        <p:blipFill>
          <a:blip r:embed="rId4"/>
          <a:stretch>
            <a:fillRect/>
          </a:stretch>
        </p:blipFill>
        <p:spPr>
          <a:xfrm>
            <a:off x="5222319" y="2095738"/>
            <a:ext cx="4185642" cy="4185642"/>
          </a:xfrm>
          <a:prstGeom prst="rect">
            <a:avLst/>
          </a:prstGeom>
        </p:spPr>
      </p:pic>
      <p:pic>
        <p:nvPicPr>
          <p:cNvPr id="5" name="Image 2" descr="preencoded.png"/>
          <p:cNvPicPr>
            <a:picLocks noChangeAspect="1"/>
          </p:cNvPicPr>
          <p:nvPr/>
        </p:nvPicPr>
        <p:blipFill>
          <a:blip r:embed="rId5"/>
          <a:stretch>
            <a:fillRect/>
          </a:stretch>
        </p:blipFill>
        <p:spPr>
          <a:xfrm>
            <a:off x="9599414" y="2095738"/>
            <a:ext cx="4185642" cy="4185642"/>
          </a:xfrm>
          <a:prstGeom prst="rect">
            <a:avLst/>
          </a:prstGeom>
        </p:spPr>
      </p:pic>
      <p:sp>
        <p:nvSpPr>
          <p:cNvPr id="6" name="Text 1"/>
          <p:cNvSpPr/>
          <p:nvPr/>
        </p:nvSpPr>
        <p:spPr>
          <a:xfrm>
            <a:off x="837724" y="6704171"/>
            <a:ext cx="12954952"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The US has over 1.65 billion square feet of self-storage space across 50,000 facilities. One in three Americans use self-storage, paying an average of $135 monthly for a 10×10 space.</a:t>
            </a:r>
            <a:endParaRPr lang="en-US" sz="18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837724" y="1256348"/>
            <a:ext cx="6999089"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Self-Storage Market Drivers</a:t>
            </a:r>
            <a:endParaRPr lang="en-US" sz="4400" dirty="0"/>
          </a:p>
        </p:txBody>
      </p:sp>
      <p:sp>
        <p:nvSpPr>
          <p:cNvPr id="3" name="Text 1"/>
          <p:cNvSpPr/>
          <p:nvPr/>
        </p:nvSpPr>
        <p:spPr>
          <a:xfrm>
            <a:off x="1872972" y="2947868"/>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Downsizing</a:t>
            </a:r>
            <a:endParaRPr lang="en-US" sz="2200" dirty="0"/>
          </a:p>
        </p:txBody>
      </p:sp>
      <p:sp>
        <p:nvSpPr>
          <p:cNvPr id="4" name="Text 2"/>
          <p:cNvSpPr/>
          <p:nvPr/>
        </p:nvSpPr>
        <p:spPr>
          <a:xfrm>
            <a:off x="837724" y="3443407"/>
            <a:ext cx="3851434"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Primary reason for renting storage units</a:t>
            </a:r>
            <a:endParaRPr lang="en-US" sz="1850" dirty="0"/>
          </a:p>
        </p:txBody>
      </p:sp>
      <p:pic>
        <p:nvPicPr>
          <p:cNvPr id="5" name="Image 0" descr="preencoded.png"/>
          <p:cNvPicPr>
            <a:picLocks noChangeAspect="1"/>
          </p:cNvPicPr>
          <p:nvPr/>
        </p:nvPicPr>
        <p:blipFill>
          <a:blip r:embed="rId3"/>
          <a:stretch>
            <a:fillRect/>
          </a:stretch>
        </p:blipFill>
        <p:spPr>
          <a:xfrm>
            <a:off x="5048131" y="2439114"/>
            <a:ext cx="4534138" cy="4534138"/>
          </a:xfrm>
          <a:prstGeom prst="rect">
            <a:avLst/>
          </a:prstGeom>
        </p:spPr>
      </p:pic>
      <p:pic>
        <p:nvPicPr>
          <p:cNvPr id="6" name="Image 1" descr="preencoded.png"/>
          <p:cNvPicPr>
            <a:picLocks noChangeAspect="1"/>
          </p:cNvPicPr>
          <p:nvPr/>
        </p:nvPicPr>
        <p:blipFill>
          <a:blip r:embed="rId4"/>
          <a:stretch>
            <a:fillRect/>
          </a:stretch>
        </p:blipFill>
        <p:spPr>
          <a:xfrm>
            <a:off x="6223516" y="3183969"/>
            <a:ext cx="358140" cy="447675"/>
          </a:xfrm>
          <a:prstGeom prst="rect">
            <a:avLst/>
          </a:prstGeom>
        </p:spPr>
      </p:pic>
      <p:sp>
        <p:nvSpPr>
          <p:cNvPr id="7" name="Text 3"/>
          <p:cNvSpPr/>
          <p:nvPr/>
        </p:nvSpPr>
        <p:spPr>
          <a:xfrm>
            <a:off x="9941243" y="313932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Relocation</a:t>
            </a:r>
            <a:endParaRPr lang="en-US" sz="2200" dirty="0"/>
          </a:p>
        </p:txBody>
      </p:sp>
      <p:sp>
        <p:nvSpPr>
          <p:cNvPr id="8" name="Text 4"/>
          <p:cNvSpPr/>
          <p:nvPr/>
        </p:nvSpPr>
        <p:spPr>
          <a:xfrm>
            <a:off x="9941243" y="3634859"/>
            <a:ext cx="3851434"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Temporary storage during moves</a:t>
            </a:r>
            <a:endParaRPr lang="en-US" sz="1850" dirty="0"/>
          </a:p>
        </p:txBody>
      </p:sp>
      <p:pic>
        <p:nvPicPr>
          <p:cNvPr id="9" name="Image 2" descr="preencoded.png"/>
          <p:cNvPicPr>
            <a:picLocks noChangeAspect="1"/>
          </p:cNvPicPr>
          <p:nvPr/>
        </p:nvPicPr>
        <p:blipFill>
          <a:blip r:embed="rId5"/>
          <a:stretch>
            <a:fillRect/>
          </a:stretch>
        </p:blipFill>
        <p:spPr>
          <a:xfrm>
            <a:off x="5048131" y="2439114"/>
            <a:ext cx="4534138" cy="4534138"/>
          </a:xfrm>
          <a:prstGeom prst="rect">
            <a:avLst/>
          </a:prstGeom>
        </p:spPr>
      </p:pic>
      <p:pic>
        <p:nvPicPr>
          <p:cNvPr id="10" name="Image 3" descr="preencoded.png"/>
          <p:cNvPicPr>
            <a:picLocks noChangeAspect="1"/>
          </p:cNvPicPr>
          <p:nvPr/>
        </p:nvPicPr>
        <p:blipFill>
          <a:blip r:embed="rId6"/>
          <a:stretch>
            <a:fillRect/>
          </a:stretch>
        </p:blipFill>
        <p:spPr>
          <a:xfrm>
            <a:off x="8434388" y="3569732"/>
            <a:ext cx="358140" cy="447675"/>
          </a:xfrm>
          <a:prstGeom prst="rect">
            <a:avLst/>
          </a:prstGeom>
        </p:spPr>
      </p:pic>
      <p:sp>
        <p:nvSpPr>
          <p:cNvPr id="11" name="Text 5"/>
          <p:cNvSpPr/>
          <p:nvPr/>
        </p:nvSpPr>
        <p:spPr>
          <a:xfrm>
            <a:off x="9941243" y="558593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Space Constraints</a:t>
            </a:r>
            <a:endParaRPr lang="en-US" sz="2200" dirty="0"/>
          </a:p>
        </p:txBody>
      </p:sp>
      <p:sp>
        <p:nvSpPr>
          <p:cNvPr id="12" name="Text 6"/>
          <p:cNvSpPr/>
          <p:nvPr/>
        </p:nvSpPr>
        <p:spPr>
          <a:xfrm>
            <a:off x="9941243" y="6081474"/>
            <a:ext cx="3851434"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Insufficient home storage</a:t>
            </a:r>
            <a:endParaRPr lang="en-US" sz="1850" dirty="0"/>
          </a:p>
        </p:txBody>
      </p:sp>
      <p:pic>
        <p:nvPicPr>
          <p:cNvPr id="13" name="Image 4" descr="preencoded.png"/>
          <p:cNvPicPr>
            <a:picLocks noChangeAspect="1"/>
          </p:cNvPicPr>
          <p:nvPr/>
        </p:nvPicPr>
        <p:blipFill>
          <a:blip r:embed="rId7"/>
          <a:stretch>
            <a:fillRect/>
          </a:stretch>
        </p:blipFill>
        <p:spPr>
          <a:xfrm>
            <a:off x="5048131" y="2439114"/>
            <a:ext cx="4534138" cy="4534138"/>
          </a:xfrm>
          <a:prstGeom prst="rect">
            <a:avLst/>
          </a:prstGeom>
        </p:spPr>
      </p:pic>
      <p:pic>
        <p:nvPicPr>
          <p:cNvPr id="14" name="Image 5" descr="preencoded.png"/>
          <p:cNvPicPr>
            <a:picLocks noChangeAspect="1"/>
          </p:cNvPicPr>
          <p:nvPr/>
        </p:nvPicPr>
        <p:blipFill>
          <a:blip r:embed="rId8"/>
          <a:stretch>
            <a:fillRect/>
          </a:stretch>
        </p:blipFill>
        <p:spPr>
          <a:xfrm>
            <a:off x="8048625" y="5780603"/>
            <a:ext cx="358140" cy="447675"/>
          </a:xfrm>
          <a:prstGeom prst="rect">
            <a:avLst/>
          </a:prstGeom>
        </p:spPr>
      </p:pic>
      <p:sp>
        <p:nvSpPr>
          <p:cNvPr id="15" name="Text 7"/>
          <p:cNvSpPr/>
          <p:nvPr/>
        </p:nvSpPr>
        <p:spPr>
          <a:xfrm>
            <a:off x="1872972" y="5585936"/>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Business Needs</a:t>
            </a:r>
            <a:endParaRPr lang="en-US" sz="2200" dirty="0"/>
          </a:p>
        </p:txBody>
      </p:sp>
      <p:sp>
        <p:nvSpPr>
          <p:cNvPr id="16" name="Text 8"/>
          <p:cNvSpPr/>
          <p:nvPr/>
        </p:nvSpPr>
        <p:spPr>
          <a:xfrm>
            <a:off x="837724" y="6081474"/>
            <a:ext cx="3851434" cy="383024"/>
          </a:xfrm>
          <a:prstGeom prst="rect">
            <a:avLst/>
          </a:prstGeom>
          <a:noFill/>
          <a:ln/>
        </p:spPr>
        <p:txBody>
          <a:bodyPr wrap="non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Document and inventory storage</a:t>
            </a:r>
            <a:endParaRPr lang="en-US" sz="1850" dirty="0"/>
          </a:p>
        </p:txBody>
      </p:sp>
      <p:pic>
        <p:nvPicPr>
          <p:cNvPr id="17" name="Image 6" descr="preencoded.png"/>
          <p:cNvPicPr>
            <a:picLocks noChangeAspect="1"/>
          </p:cNvPicPr>
          <p:nvPr/>
        </p:nvPicPr>
        <p:blipFill>
          <a:blip r:embed="rId9"/>
          <a:stretch>
            <a:fillRect/>
          </a:stretch>
        </p:blipFill>
        <p:spPr>
          <a:xfrm>
            <a:off x="5048131" y="2439114"/>
            <a:ext cx="4534138" cy="4534138"/>
          </a:xfrm>
          <a:prstGeom prst="rect">
            <a:avLst/>
          </a:prstGeom>
        </p:spPr>
      </p:pic>
      <p:pic>
        <p:nvPicPr>
          <p:cNvPr id="18" name="Image 7" descr="preencoded.png"/>
          <p:cNvPicPr>
            <a:picLocks noChangeAspect="1"/>
          </p:cNvPicPr>
          <p:nvPr/>
        </p:nvPicPr>
        <p:blipFill>
          <a:blip r:embed="rId10"/>
          <a:stretch>
            <a:fillRect/>
          </a:stretch>
        </p:blipFill>
        <p:spPr>
          <a:xfrm>
            <a:off x="5837753" y="5394841"/>
            <a:ext cx="358140" cy="4476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465892" y="367546"/>
            <a:ext cx="3132534" cy="391478"/>
          </a:xfrm>
          <a:prstGeom prst="rect">
            <a:avLst/>
          </a:prstGeom>
          <a:noFill/>
          <a:ln/>
        </p:spPr>
        <p:txBody>
          <a:bodyPr wrap="none" lIns="0" tIns="0" rIns="0" bIns="0" rtlCol="0" anchor="t"/>
          <a:lstStyle/>
          <a:p>
            <a:pPr marL="0" indent="0" algn="l">
              <a:lnSpc>
                <a:spcPts val="3050"/>
              </a:lnSpc>
              <a:buNone/>
            </a:pPr>
            <a:r>
              <a:rPr lang="en-US" sz="2450" dirty="0">
                <a:solidFill>
                  <a:srgbClr val="FFD9BE"/>
                </a:solidFill>
                <a:latin typeface="Quattrocento" pitchFamily="34" charset="0"/>
                <a:ea typeface="Quattrocento" pitchFamily="34" charset="-122"/>
                <a:cs typeface="Quattrocento" pitchFamily="34" charset="-120"/>
              </a:rPr>
              <a:t>Life Science Facilities</a:t>
            </a:r>
            <a:endParaRPr lang="en-US" sz="2450" dirty="0"/>
          </a:p>
        </p:txBody>
      </p:sp>
      <p:pic>
        <p:nvPicPr>
          <p:cNvPr id="3" name="Image 0" descr="preencoded.png"/>
          <p:cNvPicPr>
            <a:picLocks noChangeAspect="1"/>
          </p:cNvPicPr>
          <p:nvPr/>
        </p:nvPicPr>
        <p:blipFill>
          <a:blip r:embed="rId3"/>
          <a:stretch>
            <a:fillRect/>
          </a:stretch>
        </p:blipFill>
        <p:spPr>
          <a:xfrm>
            <a:off x="465892" y="1025247"/>
            <a:ext cx="3328392" cy="2057043"/>
          </a:xfrm>
          <a:prstGeom prst="rect">
            <a:avLst/>
          </a:prstGeom>
        </p:spPr>
      </p:pic>
      <p:sp>
        <p:nvSpPr>
          <p:cNvPr id="4" name="Text 1"/>
          <p:cNvSpPr/>
          <p:nvPr/>
        </p:nvSpPr>
        <p:spPr>
          <a:xfrm>
            <a:off x="3927396" y="1025247"/>
            <a:ext cx="1566267" cy="195858"/>
          </a:xfrm>
          <a:prstGeom prst="rect">
            <a:avLst/>
          </a:prstGeom>
          <a:noFill/>
          <a:ln/>
        </p:spPr>
        <p:txBody>
          <a:bodyPr wrap="none" lIns="0" tIns="0" rIns="0" bIns="0" rtlCol="0" anchor="t"/>
          <a:lstStyle/>
          <a:p>
            <a:pPr marL="0" indent="0" algn="l">
              <a:lnSpc>
                <a:spcPts val="1500"/>
              </a:lnSpc>
              <a:buNone/>
            </a:pPr>
            <a:r>
              <a:rPr lang="en-US" dirty="0">
                <a:solidFill>
                  <a:srgbClr val="F9EEE7"/>
                </a:solidFill>
                <a:latin typeface="Quattrocento" pitchFamily="34" charset="0"/>
                <a:ea typeface="Quattrocento" pitchFamily="34" charset="-122"/>
                <a:cs typeface="Quattrocento" pitchFamily="34" charset="-120"/>
              </a:rPr>
              <a:t>Specialized Features</a:t>
            </a:r>
            <a:endParaRPr lang="en-US" dirty="0"/>
          </a:p>
        </p:txBody>
      </p:sp>
      <p:sp>
        <p:nvSpPr>
          <p:cNvPr id="5" name="Text 2"/>
          <p:cNvSpPr/>
          <p:nvPr/>
        </p:nvSpPr>
        <p:spPr>
          <a:xfrm>
            <a:off x="3927396" y="1300877"/>
            <a:ext cx="10237113" cy="212884"/>
          </a:xfrm>
          <a:prstGeom prst="rect">
            <a:avLst/>
          </a:prstGeom>
          <a:noFill/>
          <a:ln/>
        </p:spPr>
        <p:txBody>
          <a:bodyPr wrap="none" lIns="0" tIns="0" rIns="0" bIns="0" rtlCol="0" anchor="t"/>
          <a:lstStyle/>
          <a:p>
            <a:pPr marL="0" indent="0" algn="l">
              <a:lnSpc>
                <a:spcPts val="1650"/>
              </a:lnSpc>
              <a:buNone/>
            </a:pPr>
            <a:r>
              <a:rPr lang="en-US" dirty="0">
                <a:solidFill>
                  <a:srgbClr val="F9EEE7"/>
                </a:solidFill>
                <a:latin typeface="Quattrocento" pitchFamily="34" charset="0"/>
                <a:ea typeface="Quattrocento" pitchFamily="34" charset="-122"/>
                <a:cs typeface="Quattrocento" pitchFamily="34" charset="-120"/>
              </a:rPr>
              <a:t>High ceilings (14-18ft), flexible ceiling structures, and ultra-clean air filtration systems.</a:t>
            </a:r>
            <a:endParaRPr lang="en-US" dirty="0"/>
          </a:p>
        </p:txBody>
      </p:sp>
      <p:pic>
        <p:nvPicPr>
          <p:cNvPr id="6" name="Image 1" descr="preencoded.png"/>
          <p:cNvPicPr>
            <a:picLocks noChangeAspect="1"/>
          </p:cNvPicPr>
          <p:nvPr/>
        </p:nvPicPr>
        <p:blipFill>
          <a:blip r:embed="rId4"/>
          <a:stretch>
            <a:fillRect/>
          </a:stretch>
        </p:blipFill>
        <p:spPr>
          <a:xfrm>
            <a:off x="465892" y="3415070"/>
            <a:ext cx="3328392" cy="2057043"/>
          </a:xfrm>
          <a:prstGeom prst="rect">
            <a:avLst/>
          </a:prstGeom>
        </p:spPr>
      </p:pic>
      <p:sp>
        <p:nvSpPr>
          <p:cNvPr id="7" name="Text 3"/>
          <p:cNvSpPr/>
          <p:nvPr/>
        </p:nvSpPr>
        <p:spPr>
          <a:xfrm>
            <a:off x="3927396" y="3415070"/>
            <a:ext cx="1566267" cy="195858"/>
          </a:xfrm>
          <a:prstGeom prst="rect">
            <a:avLst/>
          </a:prstGeom>
          <a:noFill/>
          <a:ln/>
        </p:spPr>
        <p:txBody>
          <a:bodyPr wrap="none" lIns="0" tIns="0" rIns="0" bIns="0" rtlCol="0" anchor="t"/>
          <a:lstStyle/>
          <a:p>
            <a:pPr marL="0" indent="0" algn="l">
              <a:lnSpc>
                <a:spcPts val="1500"/>
              </a:lnSpc>
              <a:buNone/>
            </a:pPr>
            <a:r>
              <a:rPr lang="en-US" dirty="0">
                <a:solidFill>
                  <a:srgbClr val="F9EEE7"/>
                </a:solidFill>
                <a:latin typeface="Quattrocento" pitchFamily="34" charset="0"/>
                <a:ea typeface="Quattrocento" pitchFamily="34" charset="-122"/>
                <a:cs typeface="Quattrocento" pitchFamily="34" charset="-120"/>
              </a:rPr>
              <a:t>Growth Potential</a:t>
            </a:r>
            <a:endParaRPr lang="en-US" dirty="0"/>
          </a:p>
        </p:txBody>
      </p:sp>
      <p:sp>
        <p:nvSpPr>
          <p:cNvPr id="8" name="Text 4"/>
          <p:cNvSpPr/>
          <p:nvPr/>
        </p:nvSpPr>
        <p:spPr>
          <a:xfrm>
            <a:off x="3927396" y="3690699"/>
            <a:ext cx="10237113" cy="212884"/>
          </a:xfrm>
          <a:prstGeom prst="rect">
            <a:avLst/>
          </a:prstGeom>
          <a:noFill/>
          <a:ln/>
        </p:spPr>
        <p:txBody>
          <a:bodyPr wrap="none" lIns="0" tIns="0" rIns="0" bIns="0" rtlCol="0" anchor="t"/>
          <a:lstStyle/>
          <a:p>
            <a:pPr marL="0" indent="0" algn="l">
              <a:lnSpc>
                <a:spcPts val="1650"/>
              </a:lnSpc>
              <a:buNone/>
            </a:pPr>
            <a:r>
              <a:rPr lang="en-US" dirty="0">
                <a:solidFill>
                  <a:srgbClr val="F9EEE7"/>
                </a:solidFill>
                <a:latin typeface="Quattrocento" pitchFamily="34" charset="0"/>
                <a:ea typeface="Quattrocento" pitchFamily="34" charset="-122"/>
                <a:cs typeface="Quattrocento" pitchFamily="34" charset="-120"/>
              </a:rPr>
              <a:t>Industry projected to reach $2.4 trillion by 2028, growing at 14% annually.</a:t>
            </a:r>
            <a:endParaRPr lang="en-US" dirty="0"/>
          </a:p>
        </p:txBody>
      </p:sp>
      <p:pic>
        <p:nvPicPr>
          <p:cNvPr id="9" name="Image 2" descr="preencoded.png"/>
          <p:cNvPicPr>
            <a:picLocks noChangeAspect="1"/>
          </p:cNvPicPr>
          <p:nvPr/>
        </p:nvPicPr>
        <p:blipFill>
          <a:blip r:embed="rId5"/>
          <a:stretch>
            <a:fillRect/>
          </a:stretch>
        </p:blipFill>
        <p:spPr>
          <a:xfrm>
            <a:off x="465892" y="5804892"/>
            <a:ext cx="3328392" cy="2057043"/>
          </a:xfrm>
          <a:prstGeom prst="rect">
            <a:avLst/>
          </a:prstGeom>
        </p:spPr>
      </p:pic>
      <p:sp>
        <p:nvSpPr>
          <p:cNvPr id="10" name="Text 5"/>
          <p:cNvSpPr/>
          <p:nvPr/>
        </p:nvSpPr>
        <p:spPr>
          <a:xfrm>
            <a:off x="3927396" y="5804892"/>
            <a:ext cx="1566267" cy="195858"/>
          </a:xfrm>
          <a:prstGeom prst="rect">
            <a:avLst/>
          </a:prstGeom>
          <a:noFill/>
          <a:ln/>
        </p:spPr>
        <p:txBody>
          <a:bodyPr wrap="none" lIns="0" tIns="0" rIns="0" bIns="0" rtlCol="0" anchor="t"/>
          <a:lstStyle/>
          <a:p>
            <a:pPr marL="0" indent="0" algn="l">
              <a:lnSpc>
                <a:spcPts val="1500"/>
              </a:lnSpc>
              <a:buNone/>
            </a:pPr>
            <a:r>
              <a:rPr lang="en-US" dirty="0">
                <a:solidFill>
                  <a:srgbClr val="F9EEE7"/>
                </a:solidFill>
                <a:latin typeface="Quattrocento" pitchFamily="34" charset="0"/>
                <a:ea typeface="Quattrocento" pitchFamily="34" charset="-122"/>
                <a:cs typeface="Quattrocento" pitchFamily="34" charset="-120"/>
              </a:rPr>
              <a:t>Robotics Integration</a:t>
            </a:r>
            <a:endParaRPr lang="en-US" dirty="0"/>
          </a:p>
        </p:txBody>
      </p:sp>
      <p:sp>
        <p:nvSpPr>
          <p:cNvPr id="11" name="Text 6"/>
          <p:cNvSpPr/>
          <p:nvPr/>
        </p:nvSpPr>
        <p:spPr>
          <a:xfrm>
            <a:off x="3927396" y="6080522"/>
            <a:ext cx="10237113" cy="212884"/>
          </a:xfrm>
          <a:prstGeom prst="rect">
            <a:avLst/>
          </a:prstGeom>
          <a:noFill/>
          <a:ln/>
        </p:spPr>
        <p:txBody>
          <a:bodyPr wrap="none" lIns="0" tIns="0" rIns="0" bIns="0" rtlCol="0" anchor="t"/>
          <a:lstStyle/>
          <a:p>
            <a:pPr marL="0" indent="0" algn="l">
              <a:lnSpc>
                <a:spcPts val="1650"/>
              </a:lnSpc>
              <a:buNone/>
            </a:pPr>
            <a:r>
              <a:rPr lang="en-US" dirty="0">
                <a:solidFill>
                  <a:srgbClr val="F9EEE7"/>
                </a:solidFill>
                <a:latin typeface="Quattrocento" pitchFamily="34" charset="0"/>
                <a:ea typeface="Quattrocento" pitchFamily="34" charset="-122"/>
                <a:cs typeface="Quattrocento" pitchFamily="34" charset="-120"/>
              </a:rPr>
              <a:t>Increasing use of robots for research and manufacturing to maintain clean environments.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559237" y="439341"/>
            <a:ext cx="3759756" cy="469940"/>
          </a:xfrm>
          <a:prstGeom prst="rect">
            <a:avLst/>
          </a:prstGeom>
          <a:noFill/>
          <a:ln/>
        </p:spPr>
        <p:txBody>
          <a:bodyPr wrap="none" lIns="0" tIns="0" rIns="0" bIns="0" rtlCol="0" anchor="t"/>
          <a:lstStyle/>
          <a:p>
            <a:pPr marL="0" indent="0" algn="l">
              <a:lnSpc>
                <a:spcPts val="3700"/>
              </a:lnSpc>
              <a:buNone/>
            </a:pPr>
            <a:r>
              <a:rPr lang="en-US" sz="2950" dirty="0">
                <a:solidFill>
                  <a:srgbClr val="FFD9BE"/>
                </a:solidFill>
                <a:latin typeface="Quattrocento" pitchFamily="34" charset="0"/>
                <a:ea typeface="Quattrocento" pitchFamily="34" charset="-122"/>
                <a:cs typeface="Quattrocento" pitchFamily="34" charset="-120"/>
              </a:rPr>
              <a:t>Top Biotech US Locations</a:t>
            </a:r>
            <a:endParaRPr lang="en-US" sz="2950" dirty="0"/>
          </a:p>
        </p:txBody>
      </p:sp>
      <p:pic>
        <p:nvPicPr>
          <p:cNvPr id="3" name="Image 0" descr="preencoded.png"/>
          <p:cNvPicPr>
            <a:picLocks noChangeAspect="1"/>
          </p:cNvPicPr>
          <p:nvPr/>
        </p:nvPicPr>
        <p:blipFill>
          <a:blip r:embed="rId3"/>
          <a:stretch>
            <a:fillRect/>
          </a:stretch>
        </p:blipFill>
        <p:spPr>
          <a:xfrm>
            <a:off x="559236" y="909281"/>
            <a:ext cx="13511927" cy="7566660"/>
          </a:xfrm>
          <a:prstGeom prst="rect">
            <a:avLst/>
          </a:prstGeom>
        </p:spPr>
      </p:pic>
      <p:sp>
        <p:nvSpPr>
          <p:cNvPr id="4" name="Text 1"/>
          <p:cNvSpPr/>
          <p:nvPr/>
        </p:nvSpPr>
        <p:spPr>
          <a:xfrm>
            <a:off x="559237" y="8975169"/>
            <a:ext cx="13511927" cy="511254"/>
          </a:xfrm>
          <a:prstGeom prst="rect">
            <a:avLst/>
          </a:prstGeom>
          <a:noFill/>
          <a:ln/>
        </p:spPr>
        <p:txBody>
          <a:bodyPr wrap="square" lIns="0" tIns="0" rIns="0" bIns="0" rtlCol="0" anchor="t"/>
          <a:lstStyle/>
          <a:p>
            <a:pPr marL="0" indent="0" algn="l">
              <a:lnSpc>
                <a:spcPts val="2000"/>
              </a:lnSpc>
              <a:buNone/>
            </a:pPr>
            <a:r>
              <a:rPr lang="en-US" sz="1250" dirty="0">
                <a:solidFill>
                  <a:srgbClr val="F9EEE7"/>
                </a:solidFill>
                <a:latin typeface="Quattrocento" pitchFamily="34" charset="0"/>
                <a:ea typeface="Quattrocento" pitchFamily="34" charset="-122"/>
                <a:cs typeface="Quattrocento" pitchFamily="34" charset="-120"/>
              </a:rPr>
              <a:t>Biotech growth is catalyzed by access to major university research facilities that provide innovation and skilled labor. Harvard, MIT, Stanford, and Johns Hopkins are among the top universities driving biotech development.</a:t>
            </a:r>
            <a:endParaRPr lang="en-US" sz="12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37724" y="1367909"/>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Data Centers or Data Storage Facilities</a:t>
            </a:r>
            <a:endParaRPr lang="en-US" sz="4400" dirty="0"/>
          </a:p>
        </p:txBody>
      </p:sp>
      <p:sp>
        <p:nvSpPr>
          <p:cNvPr id="3" name="Shape 1"/>
          <p:cNvSpPr/>
          <p:nvPr/>
        </p:nvSpPr>
        <p:spPr>
          <a:xfrm>
            <a:off x="837724" y="2550676"/>
            <a:ext cx="2159079" cy="1357193"/>
          </a:xfrm>
          <a:prstGeom prst="roundRect">
            <a:avLst>
              <a:gd name="adj" fmla="val 2646"/>
            </a:avLst>
          </a:prstGeom>
          <a:solidFill>
            <a:srgbClr val="315251"/>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1748909" y="3018830"/>
            <a:ext cx="336590" cy="420767"/>
          </a:xfrm>
          <a:prstGeom prst="rect">
            <a:avLst/>
          </a:prstGeom>
        </p:spPr>
      </p:pic>
      <p:sp>
        <p:nvSpPr>
          <p:cNvPr id="5" name="Text 2"/>
          <p:cNvSpPr/>
          <p:nvPr/>
        </p:nvSpPr>
        <p:spPr>
          <a:xfrm>
            <a:off x="3236119" y="2789992"/>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Facility Requirements</a:t>
            </a:r>
            <a:endParaRPr lang="en-US" sz="2200" dirty="0"/>
          </a:p>
        </p:txBody>
      </p:sp>
      <p:sp>
        <p:nvSpPr>
          <p:cNvPr id="6" name="Text 3"/>
          <p:cNvSpPr/>
          <p:nvPr/>
        </p:nvSpPr>
        <p:spPr>
          <a:xfrm>
            <a:off x="3236119" y="3285530"/>
            <a:ext cx="576822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Power redundancy, temperature control, and security</a:t>
            </a:r>
            <a:endParaRPr lang="en-US" sz="1850" dirty="0"/>
          </a:p>
        </p:txBody>
      </p:sp>
      <p:sp>
        <p:nvSpPr>
          <p:cNvPr id="7" name="Shape 4"/>
          <p:cNvSpPr/>
          <p:nvPr/>
        </p:nvSpPr>
        <p:spPr>
          <a:xfrm>
            <a:off x="3116461" y="3892629"/>
            <a:ext cx="10556558" cy="15240"/>
          </a:xfrm>
          <a:prstGeom prst="roundRect">
            <a:avLst>
              <a:gd name="adj" fmla="val 235611"/>
            </a:avLst>
          </a:prstGeom>
          <a:solidFill>
            <a:srgbClr val="4A6B6A"/>
          </a:solidFill>
          <a:ln/>
        </p:spPr>
        <p:txBody>
          <a:bodyPr/>
          <a:lstStyle/>
          <a:p>
            <a:endParaRPr lang="en-US"/>
          </a:p>
        </p:txBody>
      </p:sp>
      <p:sp>
        <p:nvSpPr>
          <p:cNvPr id="8" name="Shape 5"/>
          <p:cNvSpPr/>
          <p:nvPr/>
        </p:nvSpPr>
        <p:spPr>
          <a:xfrm>
            <a:off x="837724" y="4027527"/>
            <a:ext cx="4318278" cy="1357193"/>
          </a:xfrm>
          <a:prstGeom prst="roundRect">
            <a:avLst>
              <a:gd name="adj" fmla="val 2646"/>
            </a:avLst>
          </a:prstGeom>
          <a:solidFill>
            <a:srgbClr val="315251"/>
          </a:solidFill>
          <a:ln/>
        </p:spPr>
        <p:txBody>
          <a:bodyPr/>
          <a:lstStyle/>
          <a:p>
            <a:endParaRPr lang="en-US"/>
          </a:p>
        </p:txBody>
      </p:sp>
      <p:pic>
        <p:nvPicPr>
          <p:cNvPr id="9" name="Image 1" descr="preencoded.png"/>
          <p:cNvPicPr>
            <a:picLocks noChangeAspect="1"/>
          </p:cNvPicPr>
          <p:nvPr/>
        </p:nvPicPr>
        <p:blipFill>
          <a:blip r:embed="rId4"/>
          <a:stretch>
            <a:fillRect/>
          </a:stretch>
        </p:blipFill>
        <p:spPr>
          <a:xfrm>
            <a:off x="2828568" y="4495681"/>
            <a:ext cx="336590" cy="420767"/>
          </a:xfrm>
          <a:prstGeom prst="rect">
            <a:avLst/>
          </a:prstGeom>
        </p:spPr>
      </p:pic>
      <p:sp>
        <p:nvSpPr>
          <p:cNvPr id="10" name="Text 6"/>
          <p:cNvSpPr/>
          <p:nvPr/>
        </p:nvSpPr>
        <p:spPr>
          <a:xfrm>
            <a:off x="5395317" y="426684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Location Factors</a:t>
            </a:r>
            <a:endParaRPr lang="en-US" sz="2200" dirty="0"/>
          </a:p>
        </p:txBody>
      </p:sp>
      <p:sp>
        <p:nvSpPr>
          <p:cNvPr id="11" name="Text 7"/>
          <p:cNvSpPr/>
          <p:nvPr/>
        </p:nvSpPr>
        <p:spPr>
          <a:xfrm>
            <a:off x="5395317" y="4762381"/>
            <a:ext cx="483905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Cheap electricity and cool climates preferred</a:t>
            </a:r>
            <a:endParaRPr lang="en-US" sz="1850" dirty="0"/>
          </a:p>
        </p:txBody>
      </p:sp>
      <p:sp>
        <p:nvSpPr>
          <p:cNvPr id="12" name="Shape 8"/>
          <p:cNvSpPr/>
          <p:nvPr/>
        </p:nvSpPr>
        <p:spPr>
          <a:xfrm>
            <a:off x="5275659" y="5369481"/>
            <a:ext cx="8397359" cy="15240"/>
          </a:xfrm>
          <a:prstGeom prst="roundRect">
            <a:avLst>
              <a:gd name="adj" fmla="val 235611"/>
            </a:avLst>
          </a:prstGeom>
          <a:solidFill>
            <a:srgbClr val="4A6B6A"/>
          </a:solidFill>
          <a:ln/>
        </p:spPr>
        <p:txBody>
          <a:bodyPr/>
          <a:lstStyle/>
          <a:p>
            <a:endParaRPr lang="en-US"/>
          </a:p>
        </p:txBody>
      </p:sp>
      <p:sp>
        <p:nvSpPr>
          <p:cNvPr id="13" name="Shape 9"/>
          <p:cNvSpPr/>
          <p:nvPr/>
        </p:nvSpPr>
        <p:spPr>
          <a:xfrm>
            <a:off x="837724" y="5504378"/>
            <a:ext cx="6477476" cy="1357193"/>
          </a:xfrm>
          <a:prstGeom prst="roundRect">
            <a:avLst>
              <a:gd name="adj" fmla="val 2646"/>
            </a:avLst>
          </a:prstGeom>
          <a:solidFill>
            <a:srgbClr val="315251"/>
          </a:solidFill>
          <a:ln/>
        </p:spPr>
        <p:txBody>
          <a:bodyPr/>
          <a:lstStyle/>
          <a:p>
            <a:endParaRPr lang="en-US"/>
          </a:p>
        </p:txBody>
      </p:sp>
      <p:pic>
        <p:nvPicPr>
          <p:cNvPr id="14" name="Image 2" descr="preencoded.png"/>
          <p:cNvPicPr>
            <a:picLocks noChangeAspect="1"/>
          </p:cNvPicPr>
          <p:nvPr/>
        </p:nvPicPr>
        <p:blipFill>
          <a:blip r:embed="rId5"/>
          <a:stretch>
            <a:fillRect/>
          </a:stretch>
        </p:blipFill>
        <p:spPr>
          <a:xfrm>
            <a:off x="3908107" y="5972532"/>
            <a:ext cx="336590" cy="420767"/>
          </a:xfrm>
          <a:prstGeom prst="rect">
            <a:avLst/>
          </a:prstGeom>
        </p:spPr>
      </p:pic>
      <p:sp>
        <p:nvSpPr>
          <p:cNvPr id="15" name="Text 10"/>
          <p:cNvSpPr/>
          <p:nvPr/>
        </p:nvSpPr>
        <p:spPr>
          <a:xfrm>
            <a:off x="7554516" y="574369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Market Growth</a:t>
            </a:r>
            <a:endParaRPr lang="en-US" sz="2200" dirty="0"/>
          </a:p>
        </p:txBody>
      </p:sp>
      <p:sp>
        <p:nvSpPr>
          <p:cNvPr id="16" name="Text 11"/>
          <p:cNvSpPr/>
          <p:nvPr/>
        </p:nvSpPr>
        <p:spPr>
          <a:xfrm>
            <a:off x="7554516" y="6239232"/>
            <a:ext cx="4381619"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Expected to exceed $800 billion by 2026</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82741"/>
          </a:xfrm>
          <a:prstGeom prst="rect">
            <a:avLst/>
          </a:prstGeom>
        </p:spPr>
      </p:pic>
      <p:sp>
        <p:nvSpPr>
          <p:cNvPr id="3" name="Text 0"/>
          <p:cNvSpPr/>
          <p:nvPr/>
        </p:nvSpPr>
        <p:spPr>
          <a:xfrm>
            <a:off x="807125" y="3518892"/>
            <a:ext cx="7027426" cy="678299"/>
          </a:xfrm>
          <a:prstGeom prst="rect">
            <a:avLst/>
          </a:prstGeom>
          <a:noFill/>
          <a:ln/>
        </p:spPr>
        <p:txBody>
          <a:bodyPr wrap="none" lIns="0" tIns="0" rIns="0" bIns="0" rtlCol="0" anchor="t"/>
          <a:lstStyle/>
          <a:p>
            <a:pPr marL="0" indent="0" algn="l">
              <a:lnSpc>
                <a:spcPts val="5300"/>
              </a:lnSpc>
              <a:buNone/>
            </a:pPr>
            <a:r>
              <a:rPr lang="en-US" sz="4250" dirty="0">
                <a:solidFill>
                  <a:srgbClr val="FFD9BE"/>
                </a:solidFill>
                <a:latin typeface="Quattrocento" pitchFamily="34" charset="0"/>
                <a:ea typeface="Quattrocento" pitchFamily="34" charset="-122"/>
                <a:cs typeface="Quattrocento" pitchFamily="34" charset="-120"/>
              </a:rPr>
              <a:t>What Do We Want to Know?</a:t>
            </a:r>
            <a:endParaRPr lang="en-US" sz="4250" dirty="0"/>
          </a:p>
        </p:txBody>
      </p:sp>
      <p:sp>
        <p:nvSpPr>
          <p:cNvPr id="4" name="Shape 1"/>
          <p:cNvSpPr/>
          <p:nvPr/>
        </p:nvSpPr>
        <p:spPr>
          <a:xfrm>
            <a:off x="807125" y="4543068"/>
            <a:ext cx="518874" cy="518874"/>
          </a:xfrm>
          <a:prstGeom prst="roundRect">
            <a:avLst>
              <a:gd name="adj" fmla="val 6667"/>
            </a:avLst>
          </a:prstGeom>
          <a:solidFill>
            <a:srgbClr val="315251"/>
          </a:solidFill>
          <a:ln/>
        </p:spPr>
        <p:txBody>
          <a:bodyPr/>
          <a:lstStyle/>
          <a:p>
            <a:endParaRPr lang="en-US"/>
          </a:p>
        </p:txBody>
      </p:sp>
      <p:sp>
        <p:nvSpPr>
          <p:cNvPr id="5" name="Text 2"/>
          <p:cNvSpPr/>
          <p:nvPr/>
        </p:nvSpPr>
        <p:spPr>
          <a:xfrm>
            <a:off x="1556623" y="4622244"/>
            <a:ext cx="2713196" cy="339090"/>
          </a:xfrm>
          <a:prstGeom prst="rect">
            <a:avLst/>
          </a:prstGeom>
          <a:noFill/>
          <a:ln/>
        </p:spPr>
        <p:txBody>
          <a:bodyPr wrap="none" lIns="0" tIns="0" rIns="0" bIns="0" rtlCol="0" anchor="t"/>
          <a:lstStyle/>
          <a:p>
            <a:pPr marL="0" indent="0" algn="l">
              <a:lnSpc>
                <a:spcPts val="2650"/>
              </a:lnSpc>
              <a:buNone/>
            </a:pPr>
            <a:r>
              <a:rPr lang="en-US" sz="2100" dirty="0">
                <a:solidFill>
                  <a:srgbClr val="F9EEE7"/>
                </a:solidFill>
                <a:latin typeface="Quattrocento" pitchFamily="34" charset="0"/>
                <a:ea typeface="Quattrocento" pitchFamily="34" charset="-122"/>
                <a:cs typeface="Quattrocento" pitchFamily="34" charset="-120"/>
              </a:rPr>
              <a:t>Expected Rents</a:t>
            </a:r>
            <a:endParaRPr lang="en-US" sz="2100" dirty="0"/>
          </a:p>
        </p:txBody>
      </p:sp>
      <p:sp>
        <p:nvSpPr>
          <p:cNvPr id="6" name="Text 3"/>
          <p:cNvSpPr/>
          <p:nvPr/>
        </p:nvSpPr>
        <p:spPr>
          <a:xfrm>
            <a:off x="1556623" y="5099685"/>
            <a:ext cx="5614392" cy="737949"/>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Rents drive value. They pay expenses and service debt.</a:t>
            </a:r>
            <a:endParaRPr lang="en-US" sz="1800" dirty="0"/>
          </a:p>
        </p:txBody>
      </p:sp>
      <p:sp>
        <p:nvSpPr>
          <p:cNvPr id="7" name="Shape 4"/>
          <p:cNvSpPr/>
          <p:nvPr/>
        </p:nvSpPr>
        <p:spPr>
          <a:xfrm>
            <a:off x="7459266" y="4543068"/>
            <a:ext cx="518874" cy="518874"/>
          </a:xfrm>
          <a:prstGeom prst="roundRect">
            <a:avLst>
              <a:gd name="adj" fmla="val 6667"/>
            </a:avLst>
          </a:prstGeom>
          <a:solidFill>
            <a:srgbClr val="315251"/>
          </a:solidFill>
          <a:ln/>
        </p:spPr>
        <p:txBody>
          <a:bodyPr/>
          <a:lstStyle/>
          <a:p>
            <a:endParaRPr lang="en-US"/>
          </a:p>
        </p:txBody>
      </p:sp>
      <p:sp>
        <p:nvSpPr>
          <p:cNvPr id="8" name="Text 5"/>
          <p:cNvSpPr/>
          <p:nvPr/>
        </p:nvSpPr>
        <p:spPr>
          <a:xfrm>
            <a:off x="8208764" y="4622244"/>
            <a:ext cx="2713196" cy="339090"/>
          </a:xfrm>
          <a:prstGeom prst="rect">
            <a:avLst/>
          </a:prstGeom>
          <a:noFill/>
          <a:ln/>
        </p:spPr>
        <p:txBody>
          <a:bodyPr wrap="none" lIns="0" tIns="0" rIns="0" bIns="0" rtlCol="0" anchor="t"/>
          <a:lstStyle/>
          <a:p>
            <a:pPr marL="0" indent="0" algn="l">
              <a:lnSpc>
                <a:spcPts val="2650"/>
              </a:lnSpc>
              <a:buNone/>
            </a:pPr>
            <a:r>
              <a:rPr lang="en-US" sz="2100" dirty="0">
                <a:solidFill>
                  <a:srgbClr val="F9EEE7"/>
                </a:solidFill>
                <a:latin typeface="Quattrocento" pitchFamily="34" charset="0"/>
                <a:ea typeface="Quattrocento" pitchFamily="34" charset="-122"/>
                <a:cs typeface="Quattrocento" pitchFamily="34" charset="-120"/>
              </a:rPr>
              <a:t>Vacancy Rates</a:t>
            </a:r>
            <a:endParaRPr lang="en-US" sz="2100" dirty="0"/>
          </a:p>
        </p:txBody>
      </p:sp>
      <p:sp>
        <p:nvSpPr>
          <p:cNvPr id="9" name="Text 6"/>
          <p:cNvSpPr/>
          <p:nvPr/>
        </p:nvSpPr>
        <p:spPr>
          <a:xfrm>
            <a:off x="8208764" y="5099685"/>
            <a:ext cx="5614511" cy="737949"/>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Current and projected vacancy affects income stability.</a:t>
            </a:r>
            <a:endParaRPr lang="en-US" sz="1800" dirty="0"/>
          </a:p>
        </p:txBody>
      </p:sp>
      <p:sp>
        <p:nvSpPr>
          <p:cNvPr id="10" name="Shape 7"/>
          <p:cNvSpPr/>
          <p:nvPr/>
        </p:nvSpPr>
        <p:spPr>
          <a:xfrm>
            <a:off x="807125" y="6298882"/>
            <a:ext cx="518874" cy="518874"/>
          </a:xfrm>
          <a:prstGeom prst="roundRect">
            <a:avLst>
              <a:gd name="adj" fmla="val 6667"/>
            </a:avLst>
          </a:prstGeom>
          <a:solidFill>
            <a:srgbClr val="315251"/>
          </a:solidFill>
          <a:ln/>
        </p:spPr>
        <p:txBody>
          <a:bodyPr/>
          <a:lstStyle/>
          <a:p>
            <a:endParaRPr lang="en-US"/>
          </a:p>
        </p:txBody>
      </p:sp>
      <p:sp>
        <p:nvSpPr>
          <p:cNvPr id="11" name="Text 8"/>
          <p:cNvSpPr/>
          <p:nvPr/>
        </p:nvSpPr>
        <p:spPr>
          <a:xfrm>
            <a:off x="1556623" y="6378059"/>
            <a:ext cx="2713196" cy="339090"/>
          </a:xfrm>
          <a:prstGeom prst="rect">
            <a:avLst/>
          </a:prstGeom>
          <a:noFill/>
          <a:ln/>
        </p:spPr>
        <p:txBody>
          <a:bodyPr wrap="none" lIns="0" tIns="0" rIns="0" bIns="0" rtlCol="0" anchor="t"/>
          <a:lstStyle/>
          <a:p>
            <a:pPr marL="0" indent="0" algn="l">
              <a:lnSpc>
                <a:spcPts val="2650"/>
              </a:lnSpc>
              <a:buNone/>
            </a:pPr>
            <a:r>
              <a:rPr lang="en-US" sz="2100" dirty="0">
                <a:solidFill>
                  <a:srgbClr val="F9EEE7"/>
                </a:solidFill>
                <a:latin typeface="Quattrocento" pitchFamily="34" charset="0"/>
                <a:ea typeface="Quattrocento" pitchFamily="34" charset="-122"/>
                <a:cs typeface="Quattrocento" pitchFamily="34" charset="-120"/>
              </a:rPr>
              <a:t>Market Trends</a:t>
            </a:r>
            <a:endParaRPr lang="en-US" sz="2100" dirty="0"/>
          </a:p>
        </p:txBody>
      </p:sp>
      <p:sp>
        <p:nvSpPr>
          <p:cNvPr id="12" name="Text 9"/>
          <p:cNvSpPr/>
          <p:nvPr/>
        </p:nvSpPr>
        <p:spPr>
          <a:xfrm>
            <a:off x="1556623" y="6855500"/>
            <a:ext cx="5614392" cy="737949"/>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Short-term dynamics and long-term fundamentals shape investment decisions.</a:t>
            </a:r>
            <a:endParaRPr lang="en-US" sz="1800" dirty="0"/>
          </a:p>
        </p:txBody>
      </p:sp>
      <p:sp>
        <p:nvSpPr>
          <p:cNvPr id="13" name="Shape 10"/>
          <p:cNvSpPr/>
          <p:nvPr/>
        </p:nvSpPr>
        <p:spPr>
          <a:xfrm>
            <a:off x="7459266" y="6298882"/>
            <a:ext cx="518874" cy="518874"/>
          </a:xfrm>
          <a:prstGeom prst="roundRect">
            <a:avLst>
              <a:gd name="adj" fmla="val 6667"/>
            </a:avLst>
          </a:prstGeom>
          <a:solidFill>
            <a:srgbClr val="315251"/>
          </a:solidFill>
          <a:ln/>
        </p:spPr>
        <p:txBody>
          <a:bodyPr/>
          <a:lstStyle/>
          <a:p>
            <a:endParaRPr lang="en-US"/>
          </a:p>
        </p:txBody>
      </p:sp>
      <p:sp>
        <p:nvSpPr>
          <p:cNvPr id="14" name="Text 11"/>
          <p:cNvSpPr/>
          <p:nvPr/>
        </p:nvSpPr>
        <p:spPr>
          <a:xfrm>
            <a:off x="8208764" y="6378059"/>
            <a:ext cx="2713196" cy="339090"/>
          </a:xfrm>
          <a:prstGeom prst="rect">
            <a:avLst/>
          </a:prstGeom>
          <a:noFill/>
          <a:ln/>
        </p:spPr>
        <p:txBody>
          <a:bodyPr wrap="none" lIns="0" tIns="0" rIns="0" bIns="0" rtlCol="0" anchor="t"/>
          <a:lstStyle/>
          <a:p>
            <a:pPr marL="0" indent="0" algn="l">
              <a:lnSpc>
                <a:spcPts val="2650"/>
              </a:lnSpc>
              <a:buNone/>
            </a:pPr>
            <a:r>
              <a:rPr lang="en-US" sz="2100" dirty="0">
                <a:solidFill>
                  <a:srgbClr val="F9EEE7"/>
                </a:solidFill>
                <a:latin typeface="Quattrocento" pitchFamily="34" charset="0"/>
                <a:ea typeface="Quattrocento" pitchFamily="34" charset="-122"/>
                <a:cs typeface="Quattrocento" pitchFamily="34" charset="-120"/>
              </a:rPr>
              <a:t>Value Creation</a:t>
            </a:r>
            <a:endParaRPr lang="en-US" sz="2100" dirty="0"/>
          </a:p>
        </p:txBody>
      </p:sp>
      <p:sp>
        <p:nvSpPr>
          <p:cNvPr id="15" name="Text 12"/>
          <p:cNvSpPr/>
          <p:nvPr/>
        </p:nvSpPr>
        <p:spPr>
          <a:xfrm>
            <a:off x="8208764" y="6855500"/>
            <a:ext cx="5614511" cy="737949"/>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Creative marketing, tenant mix, and efficient management enhance returns.</a:t>
            </a:r>
            <a:endParaRPr lang="en-US"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837724" y="776168"/>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Surface Parking Lots</a:t>
            </a:r>
            <a:endParaRPr lang="en-US" sz="4400" dirty="0"/>
          </a:p>
        </p:txBody>
      </p:sp>
      <p:sp>
        <p:nvSpPr>
          <p:cNvPr id="3" name="Text 1"/>
          <p:cNvSpPr/>
          <p:nvPr/>
        </p:nvSpPr>
        <p:spPr>
          <a:xfrm>
            <a:off x="837724" y="207847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Market Segments</a:t>
            </a:r>
            <a:endParaRPr lang="en-US" sz="2200" dirty="0"/>
          </a:p>
        </p:txBody>
      </p:sp>
      <p:sp>
        <p:nvSpPr>
          <p:cNvPr id="4" name="Text 2"/>
          <p:cNvSpPr/>
          <p:nvPr/>
        </p:nvSpPr>
        <p:spPr>
          <a:xfrm>
            <a:off x="837724" y="2669738"/>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Workers seeking regular parking</a:t>
            </a:r>
            <a:endParaRPr lang="en-US" sz="1850" dirty="0"/>
          </a:p>
        </p:txBody>
      </p:sp>
      <p:sp>
        <p:nvSpPr>
          <p:cNvPr id="5" name="Text 3"/>
          <p:cNvSpPr/>
          <p:nvPr/>
        </p:nvSpPr>
        <p:spPr>
          <a:xfrm>
            <a:off x="837724" y="3136463"/>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Short-term business and shopping visitors</a:t>
            </a:r>
            <a:endParaRPr lang="en-US" sz="1850" dirty="0"/>
          </a:p>
        </p:txBody>
      </p:sp>
      <p:sp>
        <p:nvSpPr>
          <p:cNvPr id="6" name="Text 4"/>
          <p:cNvSpPr/>
          <p:nvPr/>
        </p:nvSpPr>
        <p:spPr>
          <a:xfrm>
            <a:off x="837724" y="3603188"/>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Event attendees</a:t>
            </a:r>
            <a:endParaRPr lang="en-US" sz="1850" dirty="0"/>
          </a:p>
        </p:txBody>
      </p:sp>
      <p:sp>
        <p:nvSpPr>
          <p:cNvPr id="7" name="Text 5"/>
          <p:cNvSpPr/>
          <p:nvPr/>
        </p:nvSpPr>
        <p:spPr>
          <a:xfrm>
            <a:off x="837724" y="4201597"/>
            <a:ext cx="6185535"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Surface lots are "options that pay dividends" - holding sites while earning cash flow until market conditions warrant development.</a:t>
            </a:r>
            <a:endParaRPr lang="en-US" sz="1850" dirty="0"/>
          </a:p>
        </p:txBody>
      </p:sp>
      <p:pic>
        <p:nvPicPr>
          <p:cNvPr id="8" name="Image 0" descr="preencoded.png"/>
          <p:cNvPicPr>
            <a:picLocks noChangeAspect="1"/>
          </p:cNvPicPr>
          <p:nvPr/>
        </p:nvPicPr>
        <p:blipFill>
          <a:blip r:embed="rId3"/>
          <a:stretch>
            <a:fillRect/>
          </a:stretch>
        </p:blipFill>
        <p:spPr>
          <a:xfrm>
            <a:off x="7614761" y="2108359"/>
            <a:ext cx="6185535" cy="3711297"/>
          </a:xfrm>
          <a:prstGeom prst="rect">
            <a:avLst/>
          </a:prstGeom>
        </p:spPr>
      </p:pic>
      <p:sp>
        <p:nvSpPr>
          <p:cNvPr id="9" name="Text 6"/>
          <p:cNvSpPr/>
          <p:nvPr/>
        </p:nvSpPr>
        <p:spPr>
          <a:xfrm>
            <a:off x="7614761" y="6088856"/>
            <a:ext cx="6185535"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Parking lots often sell for low cap rates due to their high option value for future development. Most successful investors focus on sites with high option values.</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736759"/>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When Do We Want to Know It?</a:t>
            </a:r>
            <a:endParaRPr lang="en-US" sz="4400" dirty="0"/>
          </a:p>
        </p:txBody>
      </p:sp>
      <p:sp>
        <p:nvSpPr>
          <p:cNvPr id="4" name="Shape 1"/>
          <p:cNvSpPr/>
          <p:nvPr/>
        </p:nvSpPr>
        <p:spPr>
          <a:xfrm>
            <a:off x="6593324" y="2503765"/>
            <a:ext cx="30480" cy="4989076"/>
          </a:xfrm>
          <a:prstGeom prst="roundRect">
            <a:avLst>
              <a:gd name="adj" fmla="val 117806"/>
            </a:avLst>
          </a:prstGeom>
          <a:solidFill>
            <a:srgbClr val="4A6B6A"/>
          </a:solidFill>
          <a:ln/>
        </p:spPr>
        <p:txBody>
          <a:bodyPr/>
          <a:lstStyle/>
          <a:p>
            <a:endParaRPr lang="en-US"/>
          </a:p>
        </p:txBody>
      </p:sp>
      <p:sp>
        <p:nvSpPr>
          <p:cNvPr id="5" name="Shape 2"/>
          <p:cNvSpPr/>
          <p:nvPr/>
        </p:nvSpPr>
        <p:spPr>
          <a:xfrm>
            <a:off x="6832104" y="2757726"/>
            <a:ext cx="718066" cy="30480"/>
          </a:xfrm>
          <a:prstGeom prst="roundRect">
            <a:avLst>
              <a:gd name="adj" fmla="val 117806"/>
            </a:avLst>
          </a:prstGeom>
          <a:solidFill>
            <a:srgbClr val="4A6B6A"/>
          </a:solidFill>
          <a:ln/>
        </p:spPr>
        <p:txBody>
          <a:bodyPr/>
          <a:lstStyle/>
          <a:p>
            <a:endParaRPr lang="en-US"/>
          </a:p>
        </p:txBody>
      </p:sp>
      <p:sp>
        <p:nvSpPr>
          <p:cNvPr id="6" name="Shape 3"/>
          <p:cNvSpPr/>
          <p:nvPr/>
        </p:nvSpPr>
        <p:spPr>
          <a:xfrm>
            <a:off x="6324064" y="2503765"/>
            <a:ext cx="538520" cy="538520"/>
          </a:xfrm>
          <a:prstGeom prst="roundRect">
            <a:avLst>
              <a:gd name="adj" fmla="val 6668"/>
            </a:avLst>
          </a:prstGeom>
          <a:solidFill>
            <a:srgbClr val="315251"/>
          </a:solidFill>
          <a:ln/>
        </p:spPr>
        <p:txBody>
          <a:bodyPr/>
          <a:lstStyle/>
          <a:p>
            <a:endParaRPr lang="en-US"/>
          </a:p>
        </p:txBody>
      </p:sp>
      <p:pic>
        <p:nvPicPr>
          <p:cNvPr id="7" name="Image 1" descr="preencoded.png"/>
          <p:cNvPicPr>
            <a:picLocks noChangeAspect="1"/>
          </p:cNvPicPr>
          <p:nvPr/>
        </p:nvPicPr>
        <p:blipFill>
          <a:blip r:embed="rId4"/>
          <a:stretch>
            <a:fillRect/>
          </a:stretch>
        </p:blipFill>
        <p:spPr>
          <a:xfrm>
            <a:off x="6424315" y="2561749"/>
            <a:ext cx="337899" cy="422434"/>
          </a:xfrm>
          <a:prstGeom prst="rect">
            <a:avLst/>
          </a:prstGeom>
        </p:spPr>
      </p:pic>
      <p:sp>
        <p:nvSpPr>
          <p:cNvPr id="8" name="Text 4"/>
          <p:cNvSpPr/>
          <p:nvPr/>
        </p:nvSpPr>
        <p:spPr>
          <a:xfrm>
            <a:off x="7790259" y="258603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Short Term</a:t>
            </a:r>
            <a:endParaRPr lang="en-US" sz="2200" dirty="0"/>
          </a:p>
        </p:txBody>
      </p:sp>
      <p:sp>
        <p:nvSpPr>
          <p:cNvPr id="9" name="Text 5"/>
          <p:cNvSpPr/>
          <p:nvPr/>
        </p:nvSpPr>
        <p:spPr>
          <a:xfrm>
            <a:off x="7790259" y="3081576"/>
            <a:ext cx="600241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Property managers need quarterly forecasts for rent setting and lease negotiations.</a:t>
            </a:r>
            <a:endParaRPr lang="en-US" sz="1850" dirty="0"/>
          </a:p>
        </p:txBody>
      </p:sp>
      <p:sp>
        <p:nvSpPr>
          <p:cNvPr id="10" name="Shape 6"/>
          <p:cNvSpPr/>
          <p:nvPr/>
        </p:nvSpPr>
        <p:spPr>
          <a:xfrm>
            <a:off x="6832104" y="4580334"/>
            <a:ext cx="718066" cy="30480"/>
          </a:xfrm>
          <a:prstGeom prst="roundRect">
            <a:avLst>
              <a:gd name="adj" fmla="val 117806"/>
            </a:avLst>
          </a:prstGeom>
          <a:solidFill>
            <a:srgbClr val="4A6B6A"/>
          </a:solidFill>
          <a:ln/>
        </p:spPr>
        <p:txBody>
          <a:bodyPr/>
          <a:lstStyle/>
          <a:p>
            <a:endParaRPr lang="en-US"/>
          </a:p>
        </p:txBody>
      </p:sp>
      <p:sp>
        <p:nvSpPr>
          <p:cNvPr id="11" name="Shape 7"/>
          <p:cNvSpPr/>
          <p:nvPr/>
        </p:nvSpPr>
        <p:spPr>
          <a:xfrm>
            <a:off x="6324064" y="4326374"/>
            <a:ext cx="538520" cy="538520"/>
          </a:xfrm>
          <a:prstGeom prst="roundRect">
            <a:avLst>
              <a:gd name="adj" fmla="val 6668"/>
            </a:avLst>
          </a:prstGeom>
          <a:solidFill>
            <a:srgbClr val="315251"/>
          </a:solidFill>
          <a:ln/>
        </p:spPr>
        <p:txBody>
          <a:bodyPr/>
          <a:lstStyle/>
          <a:p>
            <a:endParaRPr lang="en-US"/>
          </a:p>
        </p:txBody>
      </p:sp>
      <p:pic>
        <p:nvPicPr>
          <p:cNvPr id="12" name="Image 2" descr="preencoded.png"/>
          <p:cNvPicPr>
            <a:picLocks noChangeAspect="1"/>
          </p:cNvPicPr>
          <p:nvPr/>
        </p:nvPicPr>
        <p:blipFill>
          <a:blip r:embed="rId5"/>
          <a:stretch>
            <a:fillRect/>
          </a:stretch>
        </p:blipFill>
        <p:spPr>
          <a:xfrm>
            <a:off x="6424315" y="4384358"/>
            <a:ext cx="337899" cy="422434"/>
          </a:xfrm>
          <a:prstGeom prst="rect">
            <a:avLst/>
          </a:prstGeom>
        </p:spPr>
      </p:pic>
      <p:sp>
        <p:nvSpPr>
          <p:cNvPr id="13" name="Text 8"/>
          <p:cNvSpPr/>
          <p:nvPr/>
        </p:nvSpPr>
        <p:spPr>
          <a:xfrm>
            <a:off x="7790259" y="440864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Medium Term</a:t>
            </a:r>
            <a:endParaRPr lang="en-US" sz="2200" dirty="0"/>
          </a:p>
        </p:txBody>
      </p:sp>
      <p:sp>
        <p:nvSpPr>
          <p:cNvPr id="14" name="Text 9"/>
          <p:cNvSpPr/>
          <p:nvPr/>
        </p:nvSpPr>
        <p:spPr>
          <a:xfrm>
            <a:off x="7790259" y="4904184"/>
            <a:ext cx="600241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Mortgage lenders focus on rent trends over the course of the loan term.</a:t>
            </a:r>
            <a:endParaRPr lang="en-US" sz="1850" dirty="0"/>
          </a:p>
        </p:txBody>
      </p:sp>
      <p:sp>
        <p:nvSpPr>
          <p:cNvPr id="15" name="Shape 10"/>
          <p:cNvSpPr/>
          <p:nvPr/>
        </p:nvSpPr>
        <p:spPr>
          <a:xfrm>
            <a:off x="6832104" y="6402943"/>
            <a:ext cx="718066" cy="30480"/>
          </a:xfrm>
          <a:prstGeom prst="roundRect">
            <a:avLst>
              <a:gd name="adj" fmla="val 117806"/>
            </a:avLst>
          </a:prstGeom>
          <a:solidFill>
            <a:srgbClr val="4A6B6A"/>
          </a:solidFill>
          <a:ln/>
        </p:spPr>
        <p:txBody>
          <a:bodyPr/>
          <a:lstStyle/>
          <a:p>
            <a:endParaRPr lang="en-US"/>
          </a:p>
        </p:txBody>
      </p:sp>
      <p:sp>
        <p:nvSpPr>
          <p:cNvPr id="16" name="Shape 11"/>
          <p:cNvSpPr/>
          <p:nvPr/>
        </p:nvSpPr>
        <p:spPr>
          <a:xfrm>
            <a:off x="6324064" y="6148983"/>
            <a:ext cx="538520" cy="538520"/>
          </a:xfrm>
          <a:prstGeom prst="roundRect">
            <a:avLst>
              <a:gd name="adj" fmla="val 6668"/>
            </a:avLst>
          </a:prstGeom>
          <a:solidFill>
            <a:srgbClr val="315251"/>
          </a:solidFill>
          <a:ln/>
        </p:spPr>
        <p:txBody>
          <a:bodyPr/>
          <a:lstStyle/>
          <a:p>
            <a:endParaRPr lang="en-US"/>
          </a:p>
        </p:txBody>
      </p:sp>
      <p:pic>
        <p:nvPicPr>
          <p:cNvPr id="17" name="Image 3" descr="preencoded.png"/>
          <p:cNvPicPr>
            <a:picLocks noChangeAspect="1"/>
          </p:cNvPicPr>
          <p:nvPr/>
        </p:nvPicPr>
        <p:blipFill>
          <a:blip r:embed="rId6"/>
          <a:stretch>
            <a:fillRect/>
          </a:stretch>
        </p:blipFill>
        <p:spPr>
          <a:xfrm>
            <a:off x="6424315" y="6206966"/>
            <a:ext cx="337899" cy="422434"/>
          </a:xfrm>
          <a:prstGeom prst="rect">
            <a:avLst/>
          </a:prstGeom>
        </p:spPr>
      </p:pic>
      <p:sp>
        <p:nvSpPr>
          <p:cNvPr id="18" name="Text 12"/>
          <p:cNvSpPr/>
          <p:nvPr/>
        </p:nvSpPr>
        <p:spPr>
          <a:xfrm>
            <a:off x="7790259" y="623125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Long Term</a:t>
            </a:r>
            <a:endParaRPr lang="en-US" sz="2200" dirty="0"/>
          </a:p>
        </p:txBody>
      </p:sp>
      <p:sp>
        <p:nvSpPr>
          <p:cNvPr id="19" name="Text 13"/>
          <p:cNvSpPr/>
          <p:nvPr/>
        </p:nvSpPr>
        <p:spPr>
          <a:xfrm>
            <a:off x="7790259" y="6726793"/>
            <a:ext cx="600241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Investors want projections over the expected holding period.</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1977152"/>
            <a:ext cx="7564517"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Space Market vs. Asset Market</a:t>
            </a:r>
            <a:endParaRPr lang="en-US" sz="4400" dirty="0"/>
          </a:p>
        </p:txBody>
      </p:sp>
      <p:sp>
        <p:nvSpPr>
          <p:cNvPr id="3" name="Text 1"/>
          <p:cNvSpPr/>
          <p:nvPr/>
        </p:nvSpPr>
        <p:spPr>
          <a:xfrm>
            <a:off x="837724" y="327945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Space Market</a:t>
            </a:r>
            <a:endParaRPr lang="en-US" sz="2200" dirty="0"/>
          </a:p>
        </p:txBody>
      </p:sp>
      <p:sp>
        <p:nvSpPr>
          <p:cNvPr id="4" name="Text 2"/>
          <p:cNvSpPr/>
          <p:nvPr/>
        </p:nvSpPr>
        <p:spPr>
          <a:xfrm>
            <a:off x="837724" y="3870722"/>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Determines rents based on supply and demand for physical space.</a:t>
            </a:r>
            <a:endParaRPr lang="en-US" sz="1850" dirty="0"/>
          </a:p>
        </p:txBody>
      </p:sp>
      <p:sp>
        <p:nvSpPr>
          <p:cNvPr id="5" name="Text 3"/>
          <p:cNvSpPr/>
          <p:nvPr/>
        </p:nvSpPr>
        <p:spPr>
          <a:xfrm>
            <a:off x="837724" y="4852154"/>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Local economic factors</a:t>
            </a:r>
            <a:endParaRPr lang="en-US" sz="1850" dirty="0"/>
          </a:p>
        </p:txBody>
      </p:sp>
      <p:sp>
        <p:nvSpPr>
          <p:cNvPr id="6" name="Text 4"/>
          <p:cNvSpPr/>
          <p:nvPr/>
        </p:nvSpPr>
        <p:spPr>
          <a:xfrm>
            <a:off x="837724" y="5318879"/>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Demographic trends</a:t>
            </a:r>
            <a:endParaRPr lang="en-US" sz="1850" dirty="0"/>
          </a:p>
        </p:txBody>
      </p:sp>
      <p:sp>
        <p:nvSpPr>
          <p:cNvPr id="7" name="Text 5"/>
          <p:cNvSpPr/>
          <p:nvPr/>
        </p:nvSpPr>
        <p:spPr>
          <a:xfrm>
            <a:off x="837724" y="5785604"/>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Physical constraints</a:t>
            </a:r>
            <a:endParaRPr lang="en-US" sz="1850" dirty="0"/>
          </a:p>
        </p:txBody>
      </p:sp>
      <p:sp>
        <p:nvSpPr>
          <p:cNvPr id="8" name="Text 6"/>
          <p:cNvSpPr/>
          <p:nvPr/>
        </p:nvSpPr>
        <p:spPr>
          <a:xfrm>
            <a:off x="7614761" y="327945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Asset Market</a:t>
            </a:r>
            <a:endParaRPr lang="en-US" sz="2200" dirty="0"/>
          </a:p>
        </p:txBody>
      </p:sp>
      <p:sp>
        <p:nvSpPr>
          <p:cNvPr id="9" name="Text 7"/>
          <p:cNvSpPr/>
          <p:nvPr/>
        </p:nvSpPr>
        <p:spPr>
          <a:xfrm>
            <a:off x="7614761" y="3870722"/>
            <a:ext cx="618553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Sets property values based on investment criteria.</a:t>
            </a:r>
            <a:endParaRPr lang="en-US" sz="1850" dirty="0"/>
          </a:p>
        </p:txBody>
      </p:sp>
      <p:sp>
        <p:nvSpPr>
          <p:cNvPr id="10" name="Text 8"/>
          <p:cNvSpPr/>
          <p:nvPr/>
        </p:nvSpPr>
        <p:spPr>
          <a:xfrm>
            <a:off x="7614761" y="4469130"/>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Yield requirements</a:t>
            </a:r>
            <a:endParaRPr lang="en-US" sz="1850" dirty="0"/>
          </a:p>
        </p:txBody>
      </p:sp>
      <p:sp>
        <p:nvSpPr>
          <p:cNvPr id="11" name="Text 9"/>
          <p:cNvSpPr/>
          <p:nvPr/>
        </p:nvSpPr>
        <p:spPr>
          <a:xfrm>
            <a:off x="7614761" y="4935855"/>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Cost of capital</a:t>
            </a:r>
            <a:endParaRPr lang="en-US" sz="1850" dirty="0"/>
          </a:p>
        </p:txBody>
      </p:sp>
      <p:sp>
        <p:nvSpPr>
          <p:cNvPr id="12" name="Text 10"/>
          <p:cNvSpPr/>
          <p:nvPr/>
        </p:nvSpPr>
        <p:spPr>
          <a:xfrm>
            <a:off x="7614761" y="5402580"/>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Broader geography</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1256348"/>
            <a:ext cx="6011228"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Geographic Market Size</a:t>
            </a:r>
            <a:endParaRPr lang="en-US" sz="4400" dirty="0"/>
          </a:p>
        </p:txBody>
      </p:sp>
      <p:sp>
        <p:nvSpPr>
          <p:cNvPr id="3" name="Text 1"/>
          <p:cNvSpPr/>
          <p:nvPr/>
        </p:nvSpPr>
        <p:spPr>
          <a:xfrm>
            <a:off x="2231946" y="2852023"/>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Housing</a:t>
            </a:r>
            <a:endParaRPr lang="en-US" sz="2200" dirty="0"/>
          </a:p>
        </p:txBody>
      </p:sp>
      <p:sp>
        <p:nvSpPr>
          <p:cNvPr id="4" name="Text 2"/>
          <p:cNvSpPr/>
          <p:nvPr/>
        </p:nvSpPr>
        <p:spPr>
          <a:xfrm>
            <a:off x="837724" y="3347561"/>
            <a:ext cx="4210407"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Neighborhood within same school district</a:t>
            </a:r>
            <a:endParaRPr lang="en-US" sz="1850" dirty="0"/>
          </a:p>
        </p:txBody>
      </p:sp>
      <p:pic>
        <p:nvPicPr>
          <p:cNvPr id="5" name="Image 0" descr="preencoded.png"/>
          <p:cNvPicPr>
            <a:picLocks noChangeAspect="1"/>
          </p:cNvPicPr>
          <p:nvPr/>
        </p:nvPicPr>
        <p:blipFill>
          <a:blip r:embed="rId3"/>
          <a:stretch>
            <a:fillRect/>
          </a:stretch>
        </p:blipFill>
        <p:spPr>
          <a:xfrm>
            <a:off x="5048131" y="2439114"/>
            <a:ext cx="4534138" cy="4534138"/>
          </a:xfrm>
          <a:prstGeom prst="rect">
            <a:avLst/>
          </a:prstGeom>
        </p:spPr>
      </p:pic>
      <p:pic>
        <p:nvPicPr>
          <p:cNvPr id="6" name="Image 1" descr="preencoded.png"/>
          <p:cNvPicPr>
            <a:picLocks noChangeAspect="1"/>
          </p:cNvPicPr>
          <p:nvPr/>
        </p:nvPicPr>
        <p:blipFill>
          <a:blip r:embed="rId4"/>
          <a:stretch>
            <a:fillRect/>
          </a:stretch>
        </p:blipFill>
        <p:spPr>
          <a:xfrm>
            <a:off x="6321266" y="3670221"/>
            <a:ext cx="336590" cy="420767"/>
          </a:xfrm>
          <a:prstGeom prst="rect">
            <a:avLst/>
          </a:prstGeom>
        </p:spPr>
      </p:pic>
      <p:sp>
        <p:nvSpPr>
          <p:cNvPr id="7" name="Text 3"/>
          <p:cNvSpPr/>
          <p:nvPr/>
        </p:nvSpPr>
        <p:spPr>
          <a:xfrm>
            <a:off x="9582269" y="285202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Office</a:t>
            </a:r>
            <a:endParaRPr lang="en-US" sz="2200" dirty="0"/>
          </a:p>
        </p:txBody>
      </p:sp>
      <p:sp>
        <p:nvSpPr>
          <p:cNvPr id="8" name="Text 4"/>
          <p:cNvSpPr/>
          <p:nvPr/>
        </p:nvSpPr>
        <p:spPr>
          <a:xfrm>
            <a:off x="9582269" y="3347561"/>
            <a:ext cx="421040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Central business district or suburban cluster</a:t>
            </a:r>
            <a:endParaRPr lang="en-US" sz="1850" dirty="0"/>
          </a:p>
        </p:txBody>
      </p:sp>
      <p:pic>
        <p:nvPicPr>
          <p:cNvPr id="9" name="Image 2" descr="preencoded.png"/>
          <p:cNvPicPr>
            <a:picLocks noChangeAspect="1"/>
          </p:cNvPicPr>
          <p:nvPr/>
        </p:nvPicPr>
        <p:blipFill>
          <a:blip r:embed="rId5"/>
          <a:stretch>
            <a:fillRect/>
          </a:stretch>
        </p:blipFill>
        <p:spPr>
          <a:xfrm>
            <a:off x="5048131" y="2439114"/>
            <a:ext cx="4534138" cy="4534138"/>
          </a:xfrm>
          <a:prstGeom prst="rect">
            <a:avLst/>
          </a:prstGeom>
        </p:spPr>
      </p:pic>
      <p:pic>
        <p:nvPicPr>
          <p:cNvPr id="10" name="Image 3" descr="preencoded.png"/>
          <p:cNvPicPr>
            <a:picLocks noChangeAspect="1"/>
          </p:cNvPicPr>
          <p:nvPr/>
        </p:nvPicPr>
        <p:blipFill>
          <a:blip r:embed="rId6"/>
          <a:stretch>
            <a:fillRect/>
          </a:stretch>
        </p:blipFill>
        <p:spPr>
          <a:xfrm>
            <a:off x="7972306" y="3670221"/>
            <a:ext cx="336590" cy="420767"/>
          </a:xfrm>
          <a:prstGeom prst="rect">
            <a:avLst/>
          </a:prstGeom>
        </p:spPr>
      </p:pic>
      <p:sp>
        <p:nvSpPr>
          <p:cNvPr id="11" name="Text 5"/>
          <p:cNvSpPr/>
          <p:nvPr/>
        </p:nvSpPr>
        <p:spPr>
          <a:xfrm>
            <a:off x="9582269" y="529863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Retail</a:t>
            </a:r>
            <a:endParaRPr lang="en-US" sz="2200" dirty="0"/>
          </a:p>
        </p:txBody>
      </p:sp>
      <p:sp>
        <p:nvSpPr>
          <p:cNvPr id="12" name="Text 6"/>
          <p:cNvSpPr/>
          <p:nvPr/>
        </p:nvSpPr>
        <p:spPr>
          <a:xfrm>
            <a:off x="9582269" y="5794177"/>
            <a:ext cx="421040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Varies by type: neighborhood to regional</a:t>
            </a:r>
            <a:endParaRPr lang="en-US" sz="1850" dirty="0"/>
          </a:p>
        </p:txBody>
      </p:sp>
      <p:pic>
        <p:nvPicPr>
          <p:cNvPr id="13" name="Image 4" descr="preencoded.png"/>
          <p:cNvPicPr>
            <a:picLocks noChangeAspect="1"/>
          </p:cNvPicPr>
          <p:nvPr/>
        </p:nvPicPr>
        <p:blipFill>
          <a:blip r:embed="rId7"/>
          <a:stretch>
            <a:fillRect/>
          </a:stretch>
        </p:blipFill>
        <p:spPr>
          <a:xfrm>
            <a:off x="5048131" y="2439114"/>
            <a:ext cx="4534138" cy="4534138"/>
          </a:xfrm>
          <a:prstGeom prst="rect">
            <a:avLst/>
          </a:prstGeom>
        </p:spPr>
      </p:pic>
      <p:pic>
        <p:nvPicPr>
          <p:cNvPr id="14" name="Image 5" descr="preencoded.png"/>
          <p:cNvPicPr>
            <a:picLocks noChangeAspect="1"/>
          </p:cNvPicPr>
          <p:nvPr/>
        </p:nvPicPr>
        <p:blipFill>
          <a:blip r:embed="rId8"/>
          <a:stretch>
            <a:fillRect/>
          </a:stretch>
        </p:blipFill>
        <p:spPr>
          <a:xfrm>
            <a:off x="7972306" y="5321260"/>
            <a:ext cx="336590" cy="420767"/>
          </a:xfrm>
          <a:prstGeom prst="rect">
            <a:avLst/>
          </a:prstGeom>
        </p:spPr>
      </p:pic>
      <p:sp>
        <p:nvSpPr>
          <p:cNvPr id="15" name="Text 7"/>
          <p:cNvSpPr/>
          <p:nvPr/>
        </p:nvSpPr>
        <p:spPr>
          <a:xfrm>
            <a:off x="2231946" y="5298638"/>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Industrial</a:t>
            </a:r>
            <a:endParaRPr lang="en-US" sz="2200" dirty="0"/>
          </a:p>
        </p:txBody>
      </p:sp>
      <p:sp>
        <p:nvSpPr>
          <p:cNvPr id="16" name="Text 8"/>
          <p:cNvSpPr/>
          <p:nvPr/>
        </p:nvSpPr>
        <p:spPr>
          <a:xfrm>
            <a:off x="837724" y="5794177"/>
            <a:ext cx="4210407"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Transportation nodes and access points</a:t>
            </a:r>
            <a:endParaRPr lang="en-US" sz="1850" dirty="0"/>
          </a:p>
        </p:txBody>
      </p:sp>
      <p:pic>
        <p:nvPicPr>
          <p:cNvPr id="17" name="Image 6" descr="preencoded.png"/>
          <p:cNvPicPr>
            <a:picLocks noChangeAspect="1"/>
          </p:cNvPicPr>
          <p:nvPr/>
        </p:nvPicPr>
        <p:blipFill>
          <a:blip r:embed="rId9"/>
          <a:stretch>
            <a:fillRect/>
          </a:stretch>
        </p:blipFill>
        <p:spPr>
          <a:xfrm>
            <a:off x="5048131" y="2439114"/>
            <a:ext cx="4534138" cy="4534138"/>
          </a:xfrm>
          <a:prstGeom prst="rect">
            <a:avLst/>
          </a:prstGeom>
        </p:spPr>
      </p:pic>
      <p:pic>
        <p:nvPicPr>
          <p:cNvPr id="18" name="Image 7" descr="preencoded.png"/>
          <p:cNvPicPr>
            <a:picLocks noChangeAspect="1"/>
          </p:cNvPicPr>
          <p:nvPr/>
        </p:nvPicPr>
        <p:blipFill>
          <a:blip r:embed="rId10"/>
          <a:stretch>
            <a:fillRect/>
          </a:stretch>
        </p:blipFill>
        <p:spPr>
          <a:xfrm>
            <a:off x="6321266" y="5321260"/>
            <a:ext cx="336590" cy="42076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904518"/>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Everything Matters</a:t>
            </a:r>
            <a:endParaRPr lang="en-US" sz="4400" dirty="0"/>
          </a:p>
        </p:txBody>
      </p:sp>
      <p:sp>
        <p:nvSpPr>
          <p:cNvPr id="4" name="Shape 1"/>
          <p:cNvSpPr/>
          <p:nvPr/>
        </p:nvSpPr>
        <p:spPr>
          <a:xfrm>
            <a:off x="837724" y="1967508"/>
            <a:ext cx="7468553" cy="5357574"/>
          </a:xfrm>
          <a:prstGeom prst="roundRect">
            <a:avLst>
              <a:gd name="adj" fmla="val 670"/>
            </a:avLst>
          </a:prstGeom>
          <a:noFill/>
          <a:ln w="7620">
            <a:solidFill>
              <a:srgbClr val="FFFFFF">
                <a:alpha val="24000"/>
              </a:srgbClr>
            </a:solidFill>
            <a:prstDash val="solid"/>
          </a:ln>
        </p:spPr>
        <p:txBody>
          <a:bodyPr/>
          <a:lstStyle/>
          <a:p>
            <a:endParaRPr lang="en-US"/>
          </a:p>
        </p:txBody>
      </p:sp>
      <p:sp>
        <p:nvSpPr>
          <p:cNvPr id="5" name="Shape 2"/>
          <p:cNvSpPr/>
          <p:nvPr/>
        </p:nvSpPr>
        <p:spPr>
          <a:xfrm>
            <a:off x="845344" y="1975128"/>
            <a:ext cx="7452479" cy="1068467"/>
          </a:xfrm>
          <a:prstGeom prst="rect">
            <a:avLst/>
          </a:prstGeom>
          <a:solidFill>
            <a:srgbClr val="FFFFFF">
              <a:alpha val="4000"/>
            </a:srgbClr>
          </a:solidFill>
          <a:ln/>
        </p:spPr>
        <p:txBody>
          <a:bodyPr/>
          <a:lstStyle/>
          <a:p>
            <a:endParaRPr lang="en-US"/>
          </a:p>
        </p:txBody>
      </p:sp>
      <p:sp>
        <p:nvSpPr>
          <p:cNvPr id="6" name="Text 3"/>
          <p:cNvSpPr/>
          <p:nvPr/>
        </p:nvSpPr>
        <p:spPr>
          <a:xfrm>
            <a:off x="1085493" y="2126337"/>
            <a:ext cx="200144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Global/Macro Trends</a:t>
            </a:r>
            <a:endParaRPr lang="en-US" sz="1850" dirty="0"/>
          </a:p>
        </p:txBody>
      </p:sp>
      <p:sp>
        <p:nvSpPr>
          <p:cNvPr id="7" name="Text 4"/>
          <p:cNvSpPr/>
          <p:nvPr/>
        </p:nvSpPr>
        <p:spPr>
          <a:xfrm>
            <a:off x="3573185" y="2126337"/>
            <a:ext cx="199763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Regional Trends</a:t>
            </a:r>
            <a:endParaRPr lang="en-US" sz="1850" dirty="0"/>
          </a:p>
        </p:txBody>
      </p:sp>
      <p:sp>
        <p:nvSpPr>
          <p:cNvPr id="8" name="Text 5"/>
          <p:cNvSpPr/>
          <p:nvPr/>
        </p:nvSpPr>
        <p:spPr>
          <a:xfrm>
            <a:off x="6057067" y="2126337"/>
            <a:ext cx="200144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Local/Micro Trends</a:t>
            </a:r>
            <a:endParaRPr lang="en-US" sz="1850" dirty="0"/>
          </a:p>
        </p:txBody>
      </p:sp>
      <p:sp>
        <p:nvSpPr>
          <p:cNvPr id="9" name="Shape 6"/>
          <p:cNvSpPr/>
          <p:nvPr/>
        </p:nvSpPr>
        <p:spPr>
          <a:xfrm>
            <a:off x="845344" y="3043595"/>
            <a:ext cx="7452479" cy="1068467"/>
          </a:xfrm>
          <a:prstGeom prst="rect">
            <a:avLst/>
          </a:prstGeom>
          <a:solidFill>
            <a:srgbClr val="000000">
              <a:alpha val="4000"/>
            </a:srgbClr>
          </a:solidFill>
          <a:ln/>
        </p:spPr>
        <p:txBody>
          <a:bodyPr/>
          <a:lstStyle/>
          <a:p>
            <a:endParaRPr lang="en-US"/>
          </a:p>
        </p:txBody>
      </p:sp>
      <p:sp>
        <p:nvSpPr>
          <p:cNvPr id="10" name="Text 7"/>
          <p:cNvSpPr/>
          <p:nvPr/>
        </p:nvSpPr>
        <p:spPr>
          <a:xfrm>
            <a:off x="1085493" y="3194804"/>
            <a:ext cx="200144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Global economic growth</a:t>
            </a:r>
            <a:endParaRPr lang="en-US" sz="1850" dirty="0"/>
          </a:p>
        </p:txBody>
      </p:sp>
      <p:sp>
        <p:nvSpPr>
          <p:cNvPr id="11" name="Text 8"/>
          <p:cNvSpPr/>
          <p:nvPr/>
        </p:nvSpPr>
        <p:spPr>
          <a:xfrm>
            <a:off x="3573185" y="3194804"/>
            <a:ext cx="199763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Tax incentives and credits</a:t>
            </a:r>
            <a:endParaRPr lang="en-US" sz="1850" dirty="0"/>
          </a:p>
        </p:txBody>
      </p:sp>
      <p:sp>
        <p:nvSpPr>
          <p:cNvPr id="12" name="Text 9"/>
          <p:cNvSpPr/>
          <p:nvPr/>
        </p:nvSpPr>
        <p:spPr>
          <a:xfrm>
            <a:off x="6057067" y="3194804"/>
            <a:ext cx="200144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Demographic shifts</a:t>
            </a:r>
            <a:endParaRPr lang="en-US" sz="1850" dirty="0"/>
          </a:p>
        </p:txBody>
      </p:sp>
      <p:sp>
        <p:nvSpPr>
          <p:cNvPr id="13" name="Shape 10"/>
          <p:cNvSpPr/>
          <p:nvPr/>
        </p:nvSpPr>
        <p:spPr>
          <a:xfrm>
            <a:off x="845344" y="4112062"/>
            <a:ext cx="7452479" cy="1068467"/>
          </a:xfrm>
          <a:prstGeom prst="rect">
            <a:avLst/>
          </a:prstGeom>
          <a:solidFill>
            <a:srgbClr val="FFFFFF">
              <a:alpha val="4000"/>
            </a:srgbClr>
          </a:solidFill>
          <a:ln/>
        </p:spPr>
        <p:txBody>
          <a:bodyPr/>
          <a:lstStyle/>
          <a:p>
            <a:endParaRPr lang="en-US"/>
          </a:p>
        </p:txBody>
      </p:sp>
      <p:sp>
        <p:nvSpPr>
          <p:cNvPr id="14" name="Text 11"/>
          <p:cNvSpPr/>
          <p:nvPr/>
        </p:nvSpPr>
        <p:spPr>
          <a:xfrm>
            <a:off x="1085493" y="4263271"/>
            <a:ext cx="200144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Exchange rates</a:t>
            </a:r>
            <a:endParaRPr lang="en-US" sz="1850" dirty="0"/>
          </a:p>
        </p:txBody>
      </p:sp>
      <p:sp>
        <p:nvSpPr>
          <p:cNvPr id="15" name="Text 12"/>
          <p:cNvSpPr/>
          <p:nvPr/>
        </p:nvSpPr>
        <p:spPr>
          <a:xfrm>
            <a:off x="3573185" y="4263271"/>
            <a:ext cx="199763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Regional economic drivers</a:t>
            </a:r>
            <a:endParaRPr lang="en-US" sz="1850" dirty="0"/>
          </a:p>
        </p:txBody>
      </p:sp>
      <p:sp>
        <p:nvSpPr>
          <p:cNvPr id="16" name="Text 13"/>
          <p:cNvSpPr/>
          <p:nvPr/>
        </p:nvSpPr>
        <p:spPr>
          <a:xfrm>
            <a:off x="6057067" y="4263271"/>
            <a:ext cx="200144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Employment trends</a:t>
            </a:r>
            <a:endParaRPr lang="en-US" sz="1850" dirty="0"/>
          </a:p>
        </p:txBody>
      </p:sp>
      <p:sp>
        <p:nvSpPr>
          <p:cNvPr id="17" name="Shape 14"/>
          <p:cNvSpPr/>
          <p:nvPr/>
        </p:nvSpPr>
        <p:spPr>
          <a:xfrm>
            <a:off x="845344" y="5180528"/>
            <a:ext cx="7452479" cy="1068467"/>
          </a:xfrm>
          <a:prstGeom prst="rect">
            <a:avLst/>
          </a:prstGeom>
          <a:solidFill>
            <a:srgbClr val="000000">
              <a:alpha val="4000"/>
            </a:srgbClr>
          </a:solidFill>
          <a:ln/>
        </p:spPr>
        <p:txBody>
          <a:bodyPr/>
          <a:lstStyle/>
          <a:p>
            <a:endParaRPr lang="en-US"/>
          </a:p>
        </p:txBody>
      </p:sp>
      <p:sp>
        <p:nvSpPr>
          <p:cNvPr id="18" name="Text 15"/>
          <p:cNvSpPr/>
          <p:nvPr/>
        </p:nvSpPr>
        <p:spPr>
          <a:xfrm>
            <a:off x="1085493" y="5331738"/>
            <a:ext cx="200144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Trade policies</a:t>
            </a:r>
            <a:endParaRPr lang="en-US" sz="1850" dirty="0"/>
          </a:p>
        </p:txBody>
      </p:sp>
      <p:sp>
        <p:nvSpPr>
          <p:cNvPr id="19" name="Text 16"/>
          <p:cNvSpPr/>
          <p:nvPr/>
        </p:nvSpPr>
        <p:spPr>
          <a:xfrm>
            <a:off x="3573185" y="5331738"/>
            <a:ext cx="199763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Transportation systems</a:t>
            </a:r>
            <a:endParaRPr lang="en-US" sz="1850" dirty="0"/>
          </a:p>
        </p:txBody>
      </p:sp>
      <p:sp>
        <p:nvSpPr>
          <p:cNvPr id="20" name="Text 17"/>
          <p:cNvSpPr/>
          <p:nvPr/>
        </p:nvSpPr>
        <p:spPr>
          <a:xfrm>
            <a:off x="6057067" y="5331738"/>
            <a:ext cx="200144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Education and skills</a:t>
            </a:r>
            <a:endParaRPr lang="en-US" sz="1850" dirty="0"/>
          </a:p>
        </p:txBody>
      </p:sp>
      <p:sp>
        <p:nvSpPr>
          <p:cNvPr id="21" name="Shape 18"/>
          <p:cNvSpPr/>
          <p:nvPr/>
        </p:nvSpPr>
        <p:spPr>
          <a:xfrm>
            <a:off x="845344" y="6248995"/>
            <a:ext cx="7452479" cy="1068467"/>
          </a:xfrm>
          <a:prstGeom prst="rect">
            <a:avLst/>
          </a:prstGeom>
          <a:solidFill>
            <a:srgbClr val="FFFFFF">
              <a:alpha val="4000"/>
            </a:srgbClr>
          </a:solidFill>
          <a:ln/>
        </p:spPr>
        <p:txBody>
          <a:bodyPr/>
          <a:lstStyle/>
          <a:p>
            <a:endParaRPr lang="en-US"/>
          </a:p>
        </p:txBody>
      </p:sp>
      <p:sp>
        <p:nvSpPr>
          <p:cNvPr id="22" name="Text 19"/>
          <p:cNvSpPr/>
          <p:nvPr/>
        </p:nvSpPr>
        <p:spPr>
          <a:xfrm>
            <a:off x="1085493" y="6400205"/>
            <a:ext cx="200144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Technology breakthroughs</a:t>
            </a:r>
            <a:endParaRPr lang="en-US" sz="1850" dirty="0"/>
          </a:p>
        </p:txBody>
      </p:sp>
      <p:sp>
        <p:nvSpPr>
          <p:cNvPr id="23" name="Text 20"/>
          <p:cNvSpPr/>
          <p:nvPr/>
        </p:nvSpPr>
        <p:spPr>
          <a:xfrm>
            <a:off x="3573185" y="6400205"/>
            <a:ext cx="199763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Land supply and availability</a:t>
            </a:r>
            <a:endParaRPr lang="en-US" sz="1850" dirty="0"/>
          </a:p>
        </p:txBody>
      </p:sp>
      <p:sp>
        <p:nvSpPr>
          <p:cNvPr id="24" name="Text 21"/>
          <p:cNvSpPr/>
          <p:nvPr/>
        </p:nvSpPr>
        <p:spPr>
          <a:xfrm>
            <a:off x="6057067" y="6400205"/>
            <a:ext cx="200144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Local transit systems</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276945"/>
            <a:ext cx="6807041"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Market Dynamics Timeline</a:t>
            </a:r>
            <a:endParaRPr lang="en-US" sz="4400" dirty="0"/>
          </a:p>
        </p:txBody>
      </p:sp>
      <p:pic>
        <p:nvPicPr>
          <p:cNvPr id="4" name="Image 1" descr="preencoded.png"/>
          <p:cNvPicPr>
            <a:picLocks noChangeAspect="1"/>
          </p:cNvPicPr>
          <p:nvPr/>
        </p:nvPicPr>
        <p:blipFill>
          <a:blip r:embed="rId4"/>
          <a:stretch>
            <a:fillRect/>
          </a:stretch>
        </p:blipFill>
        <p:spPr>
          <a:xfrm>
            <a:off x="837724" y="2339935"/>
            <a:ext cx="1196816" cy="1436251"/>
          </a:xfrm>
          <a:prstGeom prst="rect">
            <a:avLst/>
          </a:prstGeom>
        </p:spPr>
      </p:pic>
      <p:sp>
        <p:nvSpPr>
          <p:cNvPr id="5" name="Text 1"/>
          <p:cNvSpPr/>
          <p:nvPr/>
        </p:nvSpPr>
        <p:spPr>
          <a:xfrm>
            <a:off x="2273856" y="257925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Demand Increases</a:t>
            </a:r>
            <a:endParaRPr lang="en-US" sz="2200" dirty="0"/>
          </a:p>
        </p:txBody>
      </p:sp>
      <p:sp>
        <p:nvSpPr>
          <p:cNvPr id="6" name="Text 2"/>
          <p:cNvSpPr/>
          <p:nvPr/>
        </p:nvSpPr>
        <p:spPr>
          <a:xfrm>
            <a:off x="2273856" y="3074789"/>
            <a:ext cx="603242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Vacancy reduces, rents rise, returns improve</a:t>
            </a:r>
            <a:endParaRPr lang="en-US" sz="1850" dirty="0"/>
          </a:p>
        </p:txBody>
      </p:sp>
      <p:pic>
        <p:nvPicPr>
          <p:cNvPr id="7" name="Image 2" descr="preencoded.png"/>
          <p:cNvPicPr>
            <a:picLocks noChangeAspect="1"/>
          </p:cNvPicPr>
          <p:nvPr/>
        </p:nvPicPr>
        <p:blipFill>
          <a:blip r:embed="rId5"/>
          <a:stretch>
            <a:fillRect/>
          </a:stretch>
        </p:blipFill>
        <p:spPr>
          <a:xfrm>
            <a:off x="837724" y="3776186"/>
            <a:ext cx="1196816" cy="1740218"/>
          </a:xfrm>
          <a:prstGeom prst="rect">
            <a:avLst/>
          </a:prstGeom>
        </p:spPr>
      </p:pic>
      <p:sp>
        <p:nvSpPr>
          <p:cNvPr id="8" name="Text 3"/>
          <p:cNvSpPr/>
          <p:nvPr/>
        </p:nvSpPr>
        <p:spPr>
          <a:xfrm>
            <a:off x="2273856" y="4015502"/>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Supply Responds</a:t>
            </a:r>
            <a:endParaRPr lang="en-US" sz="2200" dirty="0"/>
          </a:p>
        </p:txBody>
      </p:sp>
      <p:sp>
        <p:nvSpPr>
          <p:cNvPr id="9" name="Text 4"/>
          <p:cNvSpPr/>
          <p:nvPr/>
        </p:nvSpPr>
        <p:spPr>
          <a:xfrm>
            <a:off x="2273856" y="4511040"/>
            <a:ext cx="603242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New construction begins, value-add development occurs</a:t>
            </a:r>
            <a:endParaRPr lang="en-US" sz="1850" dirty="0"/>
          </a:p>
        </p:txBody>
      </p:sp>
      <p:pic>
        <p:nvPicPr>
          <p:cNvPr id="10" name="Image 3" descr="preencoded.png"/>
          <p:cNvPicPr>
            <a:picLocks noChangeAspect="1"/>
          </p:cNvPicPr>
          <p:nvPr/>
        </p:nvPicPr>
        <p:blipFill>
          <a:blip r:embed="rId6"/>
          <a:stretch>
            <a:fillRect/>
          </a:stretch>
        </p:blipFill>
        <p:spPr>
          <a:xfrm>
            <a:off x="837724" y="5516404"/>
            <a:ext cx="1196816" cy="1436251"/>
          </a:xfrm>
          <a:prstGeom prst="rect">
            <a:avLst/>
          </a:prstGeom>
        </p:spPr>
      </p:pic>
      <p:sp>
        <p:nvSpPr>
          <p:cNvPr id="11" name="Text 5"/>
          <p:cNvSpPr/>
          <p:nvPr/>
        </p:nvSpPr>
        <p:spPr>
          <a:xfrm>
            <a:off x="2273856" y="5755719"/>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Market Balances</a:t>
            </a:r>
            <a:endParaRPr lang="en-US" sz="2200" dirty="0"/>
          </a:p>
        </p:txBody>
      </p:sp>
      <p:sp>
        <p:nvSpPr>
          <p:cNvPr id="12" name="Text 6"/>
          <p:cNvSpPr/>
          <p:nvPr/>
        </p:nvSpPr>
        <p:spPr>
          <a:xfrm>
            <a:off x="2273856" y="6251258"/>
            <a:ext cx="603242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Returns normalize, vacancy returns to equilibrium</a:t>
            </a:r>
            <a:endParaRPr lang="en-US" sz="1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2338"/>
          </a:xfrm>
          <a:prstGeom prst="rect">
            <a:avLst/>
          </a:prstGeom>
        </p:spPr>
      </p:pic>
      <p:sp>
        <p:nvSpPr>
          <p:cNvPr id="3" name="Text 0"/>
          <p:cNvSpPr/>
          <p:nvPr/>
        </p:nvSpPr>
        <p:spPr>
          <a:xfrm>
            <a:off x="6255544" y="604361"/>
            <a:ext cx="5719048" cy="646271"/>
          </a:xfrm>
          <a:prstGeom prst="rect">
            <a:avLst/>
          </a:prstGeom>
          <a:noFill/>
          <a:ln/>
        </p:spPr>
        <p:txBody>
          <a:bodyPr wrap="none" lIns="0" tIns="0" rIns="0" bIns="0" rtlCol="0" anchor="t"/>
          <a:lstStyle/>
          <a:p>
            <a:pPr marL="0" indent="0" algn="l">
              <a:lnSpc>
                <a:spcPts val="5050"/>
              </a:lnSpc>
              <a:buNone/>
            </a:pPr>
            <a:r>
              <a:rPr lang="en-US" sz="4050" dirty="0">
                <a:solidFill>
                  <a:srgbClr val="FFD9BE"/>
                </a:solidFill>
                <a:latin typeface="Quattrocento" pitchFamily="34" charset="0"/>
                <a:ea typeface="Quattrocento" pitchFamily="34" charset="-122"/>
                <a:cs typeface="Quattrocento" pitchFamily="34" charset="-120"/>
              </a:rPr>
              <a:t>Housing Market Analysis</a:t>
            </a:r>
            <a:endParaRPr lang="en-US" sz="4050" dirty="0"/>
          </a:p>
        </p:txBody>
      </p:sp>
      <p:sp>
        <p:nvSpPr>
          <p:cNvPr id="4" name="Shape 1"/>
          <p:cNvSpPr/>
          <p:nvPr/>
        </p:nvSpPr>
        <p:spPr>
          <a:xfrm>
            <a:off x="6255544" y="1580198"/>
            <a:ext cx="219670" cy="1318617"/>
          </a:xfrm>
          <a:prstGeom prst="roundRect">
            <a:avLst>
              <a:gd name="adj" fmla="val 15008"/>
            </a:avLst>
          </a:prstGeom>
          <a:solidFill>
            <a:srgbClr val="315251"/>
          </a:solidFill>
          <a:ln/>
        </p:spPr>
        <p:txBody>
          <a:bodyPr/>
          <a:lstStyle/>
          <a:p>
            <a:endParaRPr lang="en-US"/>
          </a:p>
        </p:txBody>
      </p:sp>
      <p:sp>
        <p:nvSpPr>
          <p:cNvPr id="5" name="Text 2"/>
          <p:cNvSpPr/>
          <p:nvPr/>
        </p:nvSpPr>
        <p:spPr>
          <a:xfrm>
            <a:off x="6694884" y="1799868"/>
            <a:ext cx="3273028" cy="323255"/>
          </a:xfrm>
          <a:prstGeom prst="rect">
            <a:avLst/>
          </a:prstGeom>
          <a:noFill/>
          <a:ln/>
        </p:spPr>
        <p:txBody>
          <a:bodyPr wrap="none" lIns="0" tIns="0" rIns="0" bIns="0" rtlCol="0" anchor="t"/>
          <a:lstStyle/>
          <a:p>
            <a:pPr marL="0" indent="0" algn="l">
              <a:lnSpc>
                <a:spcPts val="2500"/>
              </a:lnSpc>
              <a:buNone/>
            </a:pPr>
            <a:r>
              <a:rPr lang="en-US" sz="2000" dirty="0">
                <a:solidFill>
                  <a:srgbClr val="F9EEE7"/>
                </a:solidFill>
                <a:latin typeface="Quattrocento" pitchFamily="34" charset="0"/>
                <a:ea typeface="Quattrocento" pitchFamily="34" charset="-122"/>
                <a:cs typeface="Quattrocento" pitchFamily="34" charset="-120"/>
              </a:rPr>
              <a:t>Estimate Population Growth</a:t>
            </a:r>
            <a:endParaRPr lang="en-US" sz="2000" dirty="0"/>
          </a:p>
        </p:txBody>
      </p:sp>
      <p:sp>
        <p:nvSpPr>
          <p:cNvPr id="6" name="Text 3"/>
          <p:cNvSpPr/>
          <p:nvPr/>
        </p:nvSpPr>
        <p:spPr>
          <a:xfrm>
            <a:off x="6694884" y="2254925"/>
            <a:ext cx="7166372" cy="351592"/>
          </a:xfrm>
          <a:prstGeom prst="rect">
            <a:avLst/>
          </a:prstGeom>
          <a:noFill/>
          <a:ln/>
        </p:spPr>
        <p:txBody>
          <a:bodyPr wrap="non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Consider births, deaths, and net migration patterns.</a:t>
            </a:r>
            <a:endParaRPr lang="en-US" sz="1700" dirty="0"/>
          </a:p>
        </p:txBody>
      </p:sp>
      <p:sp>
        <p:nvSpPr>
          <p:cNvPr id="7" name="Shape 4"/>
          <p:cNvSpPr/>
          <p:nvPr/>
        </p:nvSpPr>
        <p:spPr>
          <a:xfrm>
            <a:off x="6585109" y="3063597"/>
            <a:ext cx="219670" cy="1318617"/>
          </a:xfrm>
          <a:prstGeom prst="roundRect">
            <a:avLst>
              <a:gd name="adj" fmla="val 15008"/>
            </a:avLst>
          </a:prstGeom>
          <a:solidFill>
            <a:srgbClr val="315251"/>
          </a:solidFill>
          <a:ln/>
        </p:spPr>
        <p:txBody>
          <a:bodyPr/>
          <a:lstStyle/>
          <a:p>
            <a:endParaRPr lang="en-US"/>
          </a:p>
        </p:txBody>
      </p:sp>
      <p:sp>
        <p:nvSpPr>
          <p:cNvPr id="8" name="Text 5"/>
          <p:cNvSpPr/>
          <p:nvPr/>
        </p:nvSpPr>
        <p:spPr>
          <a:xfrm>
            <a:off x="7024449" y="3283268"/>
            <a:ext cx="3685818" cy="323255"/>
          </a:xfrm>
          <a:prstGeom prst="rect">
            <a:avLst/>
          </a:prstGeom>
          <a:noFill/>
          <a:ln/>
        </p:spPr>
        <p:txBody>
          <a:bodyPr wrap="none" lIns="0" tIns="0" rIns="0" bIns="0" rtlCol="0" anchor="t"/>
          <a:lstStyle/>
          <a:p>
            <a:pPr marL="0" indent="0" algn="l">
              <a:lnSpc>
                <a:spcPts val="2500"/>
              </a:lnSpc>
              <a:buNone/>
            </a:pPr>
            <a:r>
              <a:rPr lang="en-US" sz="2000" dirty="0">
                <a:solidFill>
                  <a:srgbClr val="F9EEE7"/>
                </a:solidFill>
                <a:latin typeface="Quattrocento" pitchFamily="34" charset="0"/>
                <a:ea typeface="Quattrocento" pitchFamily="34" charset="-122"/>
                <a:cs typeface="Quattrocento" pitchFamily="34" charset="-120"/>
              </a:rPr>
              <a:t>Calculate Household Formation</a:t>
            </a:r>
            <a:endParaRPr lang="en-US" sz="2000" dirty="0"/>
          </a:p>
        </p:txBody>
      </p:sp>
      <p:sp>
        <p:nvSpPr>
          <p:cNvPr id="9" name="Text 6"/>
          <p:cNvSpPr/>
          <p:nvPr/>
        </p:nvSpPr>
        <p:spPr>
          <a:xfrm>
            <a:off x="7024449" y="3738324"/>
            <a:ext cx="6836807" cy="351592"/>
          </a:xfrm>
          <a:prstGeom prst="rect">
            <a:avLst/>
          </a:prstGeom>
          <a:noFill/>
          <a:ln/>
        </p:spPr>
        <p:txBody>
          <a:bodyPr wrap="non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Divide by household size, accounting for demographic trends.</a:t>
            </a:r>
            <a:endParaRPr lang="en-US" sz="1700" dirty="0"/>
          </a:p>
        </p:txBody>
      </p:sp>
      <p:sp>
        <p:nvSpPr>
          <p:cNvPr id="10" name="Shape 7"/>
          <p:cNvSpPr/>
          <p:nvPr/>
        </p:nvSpPr>
        <p:spPr>
          <a:xfrm>
            <a:off x="6914793" y="4546997"/>
            <a:ext cx="219670" cy="1597581"/>
          </a:xfrm>
          <a:prstGeom prst="roundRect">
            <a:avLst>
              <a:gd name="adj" fmla="val 15008"/>
            </a:avLst>
          </a:prstGeom>
          <a:solidFill>
            <a:srgbClr val="315251"/>
          </a:solidFill>
          <a:ln/>
        </p:spPr>
        <p:txBody>
          <a:bodyPr/>
          <a:lstStyle/>
          <a:p>
            <a:endParaRPr lang="en-US"/>
          </a:p>
        </p:txBody>
      </p:sp>
      <p:sp>
        <p:nvSpPr>
          <p:cNvPr id="11" name="Text 8"/>
          <p:cNvSpPr/>
          <p:nvPr/>
        </p:nvSpPr>
        <p:spPr>
          <a:xfrm>
            <a:off x="7354133" y="4766667"/>
            <a:ext cx="3121223" cy="323255"/>
          </a:xfrm>
          <a:prstGeom prst="rect">
            <a:avLst/>
          </a:prstGeom>
          <a:noFill/>
          <a:ln/>
        </p:spPr>
        <p:txBody>
          <a:bodyPr wrap="none" lIns="0" tIns="0" rIns="0" bIns="0" rtlCol="0" anchor="t"/>
          <a:lstStyle/>
          <a:p>
            <a:pPr marL="0" indent="0" algn="l">
              <a:lnSpc>
                <a:spcPts val="2500"/>
              </a:lnSpc>
              <a:buNone/>
            </a:pPr>
            <a:r>
              <a:rPr lang="en-US" sz="2000" dirty="0">
                <a:solidFill>
                  <a:srgbClr val="F9EEE7"/>
                </a:solidFill>
                <a:latin typeface="Quattrocento" pitchFamily="34" charset="0"/>
                <a:ea typeface="Quattrocento" pitchFamily="34" charset="-122"/>
                <a:cs typeface="Quattrocento" pitchFamily="34" charset="-120"/>
              </a:rPr>
              <a:t>Determine Rental Demand</a:t>
            </a:r>
            <a:endParaRPr lang="en-US" sz="2000" dirty="0"/>
          </a:p>
        </p:txBody>
      </p:sp>
      <p:sp>
        <p:nvSpPr>
          <p:cNvPr id="12" name="Text 9"/>
          <p:cNvSpPr/>
          <p:nvPr/>
        </p:nvSpPr>
        <p:spPr>
          <a:xfrm>
            <a:off x="7354133" y="5221724"/>
            <a:ext cx="6507123" cy="703183"/>
          </a:xfrm>
          <a:prstGeom prst="rect">
            <a:avLst/>
          </a:prstGeom>
          <a:noFill/>
          <a:ln/>
        </p:spPr>
        <p:txBody>
          <a:bodyPr wrap="squar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Subtract owner-occupied portion based on homeownership rates.</a:t>
            </a:r>
            <a:endParaRPr lang="en-US" sz="1700" dirty="0"/>
          </a:p>
        </p:txBody>
      </p:sp>
      <p:sp>
        <p:nvSpPr>
          <p:cNvPr id="13" name="Shape 10"/>
          <p:cNvSpPr/>
          <p:nvPr/>
        </p:nvSpPr>
        <p:spPr>
          <a:xfrm>
            <a:off x="7244477" y="6309360"/>
            <a:ext cx="219670" cy="1318617"/>
          </a:xfrm>
          <a:prstGeom prst="roundRect">
            <a:avLst>
              <a:gd name="adj" fmla="val 15008"/>
            </a:avLst>
          </a:prstGeom>
          <a:solidFill>
            <a:srgbClr val="315251"/>
          </a:solidFill>
          <a:ln/>
        </p:spPr>
        <p:txBody>
          <a:bodyPr/>
          <a:lstStyle/>
          <a:p>
            <a:endParaRPr lang="en-US"/>
          </a:p>
        </p:txBody>
      </p:sp>
      <p:sp>
        <p:nvSpPr>
          <p:cNvPr id="14" name="Text 11"/>
          <p:cNvSpPr/>
          <p:nvPr/>
        </p:nvSpPr>
        <p:spPr>
          <a:xfrm>
            <a:off x="7683817" y="6529030"/>
            <a:ext cx="2585680" cy="323255"/>
          </a:xfrm>
          <a:prstGeom prst="rect">
            <a:avLst/>
          </a:prstGeom>
          <a:noFill/>
          <a:ln/>
        </p:spPr>
        <p:txBody>
          <a:bodyPr wrap="none" lIns="0" tIns="0" rIns="0" bIns="0" rtlCol="0" anchor="t"/>
          <a:lstStyle/>
          <a:p>
            <a:pPr marL="0" indent="0" algn="l">
              <a:lnSpc>
                <a:spcPts val="2500"/>
              </a:lnSpc>
              <a:buNone/>
            </a:pPr>
            <a:r>
              <a:rPr lang="en-US" sz="2000" dirty="0">
                <a:solidFill>
                  <a:srgbClr val="F9EEE7"/>
                </a:solidFill>
                <a:latin typeface="Quattrocento" pitchFamily="34" charset="0"/>
                <a:ea typeface="Quattrocento" pitchFamily="34" charset="-122"/>
                <a:cs typeface="Quattrocento" pitchFamily="34" charset="-120"/>
              </a:rPr>
              <a:t>Adjust for Vacancy</a:t>
            </a:r>
            <a:endParaRPr lang="en-US" sz="2000" dirty="0"/>
          </a:p>
        </p:txBody>
      </p:sp>
      <p:sp>
        <p:nvSpPr>
          <p:cNvPr id="15" name="Text 12"/>
          <p:cNvSpPr/>
          <p:nvPr/>
        </p:nvSpPr>
        <p:spPr>
          <a:xfrm>
            <a:off x="7683817" y="6984087"/>
            <a:ext cx="6177439" cy="351592"/>
          </a:xfrm>
          <a:prstGeom prst="rect">
            <a:avLst/>
          </a:prstGeom>
          <a:noFill/>
          <a:ln/>
        </p:spPr>
        <p:txBody>
          <a:bodyPr wrap="non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Add units needed for normal market operation.</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559237" y="439341"/>
            <a:ext cx="3759756" cy="469940"/>
          </a:xfrm>
          <a:prstGeom prst="rect">
            <a:avLst/>
          </a:prstGeom>
          <a:noFill/>
          <a:ln/>
        </p:spPr>
        <p:txBody>
          <a:bodyPr wrap="none" lIns="0" tIns="0" rIns="0" bIns="0" rtlCol="0" anchor="t"/>
          <a:lstStyle/>
          <a:p>
            <a:pPr marL="0" indent="0" algn="l">
              <a:lnSpc>
                <a:spcPts val="3700"/>
              </a:lnSpc>
              <a:buNone/>
            </a:pPr>
            <a:r>
              <a:rPr lang="en-US" sz="2950" dirty="0">
                <a:solidFill>
                  <a:srgbClr val="FFD9BE"/>
                </a:solidFill>
                <a:latin typeface="Quattrocento" pitchFamily="34" charset="0"/>
                <a:ea typeface="Quattrocento" pitchFamily="34" charset="-122"/>
                <a:cs typeface="Quattrocento" pitchFamily="34" charset="-120"/>
              </a:rPr>
              <a:t>Office Space Demand</a:t>
            </a:r>
            <a:endParaRPr lang="en-US" sz="2950" dirty="0"/>
          </a:p>
        </p:txBody>
      </p:sp>
      <p:pic>
        <p:nvPicPr>
          <p:cNvPr id="3" name="Image 0" descr="preencoded.png"/>
          <p:cNvPicPr>
            <a:picLocks noChangeAspect="1"/>
          </p:cNvPicPr>
          <p:nvPr/>
        </p:nvPicPr>
        <p:blipFill>
          <a:blip r:embed="rId3"/>
          <a:stretch>
            <a:fillRect/>
          </a:stretch>
        </p:blipFill>
        <p:spPr>
          <a:xfrm>
            <a:off x="559238" y="245660"/>
            <a:ext cx="13088524" cy="6905767"/>
          </a:xfrm>
          <a:prstGeom prst="rect">
            <a:avLst/>
          </a:prstGeom>
        </p:spPr>
      </p:pic>
      <p:sp>
        <p:nvSpPr>
          <p:cNvPr id="4" name="Shape 1"/>
          <p:cNvSpPr/>
          <p:nvPr/>
        </p:nvSpPr>
        <p:spPr>
          <a:xfrm>
            <a:off x="639128" y="7484178"/>
            <a:ext cx="159782" cy="159782"/>
          </a:xfrm>
          <a:prstGeom prst="roundRect">
            <a:avLst>
              <a:gd name="adj" fmla="val 11446"/>
            </a:avLst>
          </a:prstGeom>
          <a:solidFill>
            <a:srgbClr val="7A2910"/>
          </a:solidFill>
          <a:ln/>
        </p:spPr>
        <p:txBody>
          <a:bodyPr/>
          <a:lstStyle/>
          <a:p>
            <a:endParaRPr lang="en-US"/>
          </a:p>
        </p:txBody>
      </p:sp>
      <p:sp>
        <p:nvSpPr>
          <p:cNvPr id="5" name="Text 2"/>
          <p:cNvSpPr/>
          <p:nvPr/>
        </p:nvSpPr>
        <p:spPr>
          <a:xfrm>
            <a:off x="915673" y="7519815"/>
            <a:ext cx="873919" cy="159782"/>
          </a:xfrm>
          <a:prstGeom prst="rect">
            <a:avLst/>
          </a:prstGeom>
          <a:noFill/>
          <a:ln/>
        </p:spPr>
        <p:txBody>
          <a:bodyPr wrap="none" lIns="0" tIns="0" rIns="0" bIns="0" rtlCol="0" anchor="t"/>
          <a:lstStyle/>
          <a:p>
            <a:pPr marL="0" indent="0" algn="l">
              <a:lnSpc>
                <a:spcPts val="1250"/>
              </a:lnSpc>
              <a:buNone/>
            </a:pPr>
            <a:r>
              <a:rPr lang="en-US" sz="1250" dirty="0">
                <a:solidFill>
                  <a:srgbClr val="F9EEE7"/>
                </a:solidFill>
                <a:latin typeface="Quattrocento" pitchFamily="34" charset="0"/>
                <a:ea typeface="Quattrocento" pitchFamily="34" charset="-122"/>
                <a:cs typeface="Quattrocento" pitchFamily="34" charset="-120"/>
              </a:rPr>
              <a:t>Information</a:t>
            </a:r>
            <a:endParaRPr lang="en-US" sz="1250" dirty="0"/>
          </a:p>
        </p:txBody>
      </p:sp>
      <p:sp>
        <p:nvSpPr>
          <p:cNvPr id="6" name="Shape 3"/>
          <p:cNvSpPr/>
          <p:nvPr/>
        </p:nvSpPr>
        <p:spPr>
          <a:xfrm>
            <a:off x="2711526" y="7519815"/>
            <a:ext cx="159782" cy="159782"/>
          </a:xfrm>
          <a:prstGeom prst="roundRect">
            <a:avLst>
              <a:gd name="adj" fmla="val 11446"/>
            </a:avLst>
          </a:prstGeom>
          <a:solidFill>
            <a:srgbClr val="AD3A16"/>
          </a:solidFill>
          <a:ln/>
        </p:spPr>
        <p:txBody>
          <a:bodyPr/>
          <a:lstStyle/>
          <a:p>
            <a:endParaRPr lang="en-US"/>
          </a:p>
        </p:txBody>
      </p:sp>
      <p:sp>
        <p:nvSpPr>
          <p:cNvPr id="7" name="Text 4"/>
          <p:cNvSpPr/>
          <p:nvPr/>
        </p:nvSpPr>
        <p:spPr>
          <a:xfrm>
            <a:off x="3114943" y="7519816"/>
            <a:ext cx="1356598" cy="159782"/>
          </a:xfrm>
          <a:prstGeom prst="rect">
            <a:avLst/>
          </a:prstGeom>
          <a:noFill/>
          <a:ln/>
        </p:spPr>
        <p:txBody>
          <a:bodyPr wrap="none" lIns="0" tIns="0" rIns="0" bIns="0" rtlCol="0" anchor="t"/>
          <a:lstStyle/>
          <a:p>
            <a:pPr marL="0" indent="0" algn="l">
              <a:lnSpc>
                <a:spcPts val="1250"/>
              </a:lnSpc>
              <a:buNone/>
            </a:pPr>
            <a:r>
              <a:rPr lang="en-US" sz="1250" dirty="0">
                <a:solidFill>
                  <a:srgbClr val="F9EEE7"/>
                </a:solidFill>
                <a:latin typeface="Quattrocento" pitchFamily="34" charset="0"/>
                <a:ea typeface="Quattrocento" pitchFamily="34" charset="-122"/>
                <a:cs typeface="Quattrocento" pitchFamily="34" charset="-120"/>
              </a:rPr>
              <a:t>Finance/Insurance</a:t>
            </a:r>
            <a:endParaRPr lang="en-US" sz="1250" dirty="0"/>
          </a:p>
        </p:txBody>
      </p:sp>
      <p:sp>
        <p:nvSpPr>
          <p:cNvPr id="8" name="Shape 5"/>
          <p:cNvSpPr/>
          <p:nvPr/>
        </p:nvSpPr>
        <p:spPr>
          <a:xfrm>
            <a:off x="4620205" y="7547110"/>
            <a:ext cx="159782" cy="159782"/>
          </a:xfrm>
          <a:prstGeom prst="roundRect">
            <a:avLst>
              <a:gd name="adj" fmla="val 11446"/>
            </a:avLst>
          </a:prstGeom>
          <a:solidFill>
            <a:srgbClr val="E14B1D"/>
          </a:solidFill>
          <a:ln/>
        </p:spPr>
        <p:txBody>
          <a:bodyPr/>
          <a:lstStyle/>
          <a:p>
            <a:endParaRPr lang="en-US"/>
          </a:p>
        </p:txBody>
      </p:sp>
      <p:sp>
        <p:nvSpPr>
          <p:cNvPr id="9" name="Text 6"/>
          <p:cNvSpPr/>
          <p:nvPr/>
        </p:nvSpPr>
        <p:spPr>
          <a:xfrm>
            <a:off x="5040190" y="7571095"/>
            <a:ext cx="1513403" cy="159782"/>
          </a:xfrm>
          <a:prstGeom prst="rect">
            <a:avLst/>
          </a:prstGeom>
          <a:noFill/>
          <a:ln/>
        </p:spPr>
        <p:txBody>
          <a:bodyPr wrap="none" lIns="0" tIns="0" rIns="0" bIns="0" rtlCol="0" anchor="t"/>
          <a:lstStyle/>
          <a:p>
            <a:pPr marL="0" indent="0" algn="l">
              <a:lnSpc>
                <a:spcPts val="1250"/>
              </a:lnSpc>
              <a:buNone/>
            </a:pPr>
            <a:r>
              <a:rPr lang="en-US" sz="1250" dirty="0">
                <a:solidFill>
                  <a:srgbClr val="F9EEE7"/>
                </a:solidFill>
                <a:latin typeface="Quattrocento" pitchFamily="34" charset="0"/>
                <a:ea typeface="Quattrocento" pitchFamily="34" charset="-122"/>
                <a:cs typeface="Quattrocento" pitchFamily="34" charset="-120"/>
              </a:rPr>
              <a:t>Professional Services</a:t>
            </a:r>
            <a:endParaRPr lang="en-US" sz="1250" dirty="0"/>
          </a:p>
        </p:txBody>
      </p:sp>
      <p:sp>
        <p:nvSpPr>
          <p:cNvPr id="10" name="Shape 7"/>
          <p:cNvSpPr/>
          <p:nvPr/>
        </p:nvSpPr>
        <p:spPr>
          <a:xfrm>
            <a:off x="7023609" y="7564069"/>
            <a:ext cx="159782" cy="159782"/>
          </a:xfrm>
          <a:prstGeom prst="roundRect">
            <a:avLst>
              <a:gd name="adj" fmla="val 11446"/>
            </a:avLst>
          </a:prstGeom>
          <a:solidFill>
            <a:srgbClr val="E8734F"/>
          </a:solidFill>
          <a:ln/>
        </p:spPr>
        <p:txBody>
          <a:bodyPr/>
          <a:lstStyle/>
          <a:p>
            <a:endParaRPr lang="en-US"/>
          </a:p>
        </p:txBody>
      </p:sp>
      <p:sp>
        <p:nvSpPr>
          <p:cNvPr id="11" name="Text 8"/>
          <p:cNvSpPr/>
          <p:nvPr/>
        </p:nvSpPr>
        <p:spPr>
          <a:xfrm>
            <a:off x="7507917" y="7571095"/>
            <a:ext cx="779859" cy="159782"/>
          </a:xfrm>
          <a:prstGeom prst="rect">
            <a:avLst/>
          </a:prstGeom>
          <a:noFill/>
          <a:ln/>
        </p:spPr>
        <p:txBody>
          <a:bodyPr wrap="none" lIns="0" tIns="0" rIns="0" bIns="0" rtlCol="0" anchor="t"/>
          <a:lstStyle/>
          <a:p>
            <a:pPr marL="0" indent="0" algn="l">
              <a:lnSpc>
                <a:spcPts val="1250"/>
              </a:lnSpc>
              <a:buNone/>
            </a:pPr>
            <a:r>
              <a:rPr lang="en-US" sz="1250" dirty="0">
                <a:solidFill>
                  <a:srgbClr val="F9EEE7"/>
                </a:solidFill>
                <a:latin typeface="Quattrocento" pitchFamily="34" charset="0"/>
                <a:ea typeface="Quattrocento" pitchFamily="34" charset="-122"/>
                <a:cs typeface="Quattrocento" pitchFamily="34" charset="-120"/>
              </a:rPr>
              <a:t>Healthcare</a:t>
            </a:r>
            <a:endParaRPr lang="en-US" sz="1250" dirty="0"/>
          </a:p>
        </p:txBody>
      </p:sp>
      <p:sp>
        <p:nvSpPr>
          <p:cNvPr id="12" name="Shape 9"/>
          <p:cNvSpPr/>
          <p:nvPr/>
        </p:nvSpPr>
        <p:spPr>
          <a:xfrm>
            <a:off x="9312272" y="7571095"/>
            <a:ext cx="159782" cy="159782"/>
          </a:xfrm>
          <a:prstGeom prst="roundRect">
            <a:avLst>
              <a:gd name="adj" fmla="val 11446"/>
            </a:avLst>
          </a:prstGeom>
          <a:solidFill>
            <a:srgbClr val="EF9C82"/>
          </a:solidFill>
          <a:ln/>
        </p:spPr>
        <p:txBody>
          <a:bodyPr/>
          <a:lstStyle/>
          <a:p>
            <a:endParaRPr lang="en-US"/>
          </a:p>
        </p:txBody>
      </p:sp>
      <p:sp>
        <p:nvSpPr>
          <p:cNvPr id="13" name="Text 10"/>
          <p:cNvSpPr/>
          <p:nvPr/>
        </p:nvSpPr>
        <p:spPr>
          <a:xfrm>
            <a:off x="9668708" y="7599706"/>
            <a:ext cx="1206579" cy="159782"/>
          </a:xfrm>
          <a:prstGeom prst="rect">
            <a:avLst/>
          </a:prstGeom>
          <a:noFill/>
          <a:ln/>
        </p:spPr>
        <p:txBody>
          <a:bodyPr wrap="none" lIns="0" tIns="0" rIns="0" bIns="0" rtlCol="0" anchor="t"/>
          <a:lstStyle/>
          <a:p>
            <a:pPr marL="0" indent="0" algn="l">
              <a:lnSpc>
                <a:spcPts val="1250"/>
              </a:lnSpc>
              <a:buNone/>
            </a:pPr>
            <a:r>
              <a:rPr lang="en-US" sz="1250" dirty="0">
                <a:solidFill>
                  <a:srgbClr val="F9EEE7"/>
                </a:solidFill>
                <a:latin typeface="Quattrocento" pitchFamily="34" charset="0"/>
                <a:ea typeface="Quattrocento" pitchFamily="34" charset="-122"/>
                <a:cs typeface="Quattrocento" pitchFamily="34" charset="-120"/>
              </a:rPr>
              <a:t>Wholesale Trade</a:t>
            </a:r>
            <a:endParaRPr lang="en-US" sz="1250" dirty="0"/>
          </a:p>
        </p:txBody>
      </p:sp>
      <p:sp>
        <p:nvSpPr>
          <p:cNvPr id="14" name="Shape 11"/>
          <p:cNvSpPr/>
          <p:nvPr/>
        </p:nvSpPr>
        <p:spPr>
          <a:xfrm flipH="1">
            <a:off x="11726943" y="7599706"/>
            <a:ext cx="185419" cy="159782"/>
          </a:xfrm>
          <a:prstGeom prst="roundRect">
            <a:avLst>
              <a:gd name="adj" fmla="val 11446"/>
            </a:avLst>
          </a:prstGeom>
          <a:solidFill>
            <a:srgbClr val="F6C5B5"/>
          </a:solidFill>
          <a:ln/>
        </p:spPr>
        <p:txBody>
          <a:bodyPr/>
          <a:lstStyle/>
          <a:p>
            <a:endParaRPr lang="en-US"/>
          </a:p>
        </p:txBody>
      </p:sp>
      <p:sp>
        <p:nvSpPr>
          <p:cNvPr id="15" name="Text 12"/>
          <p:cNvSpPr/>
          <p:nvPr/>
        </p:nvSpPr>
        <p:spPr>
          <a:xfrm>
            <a:off x="12173601" y="7571095"/>
            <a:ext cx="1125736" cy="159782"/>
          </a:xfrm>
          <a:prstGeom prst="rect">
            <a:avLst/>
          </a:prstGeom>
          <a:noFill/>
          <a:ln/>
        </p:spPr>
        <p:txBody>
          <a:bodyPr wrap="none" lIns="0" tIns="0" rIns="0" bIns="0" rtlCol="0" anchor="t"/>
          <a:lstStyle/>
          <a:p>
            <a:pPr marL="0" indent="0" algn="l">
              <a:lnSpc>
                <a:spcPts val="1250"/>
              </a:lnSpc>
              <a:buNone/>
            </a:pPr>
            <a:r>
              <a:rPr lang="en-US" sz="1250" dirty="0">
                <a:solidFill>
                  <a:srgbClr val="F9EEE7"/>
                </a:solidFill>
                <a:latin typeface="Quattrocento" pitchFamily="34" charset="0"/>
                <a:ea typeface="Quattrocento" pitchFamily="34" charset="-122"/>
                <a:cs typeface="Quattrocento" pitchFamily="34" charset="-120"/>
              </a:rPr>
              <a:t>Admin Services</a:t>
            </a:r>
            <a:endParaRPr lang="en-US" sz="1250" dirty="0"/>
          </a:p>
        </p:txBody>
      </p:sp>
      <p:sp>
        <p:nvSpPr>
          <p:cNvPr id="16" name="Text 13"/>
          <p:cNvSpPr/>
          <p:nvPr/>
        </p:nvSpPr>
        <p:spPr>
          <a:xfrm>
            <a:off x="267646" y="1321922"/>
            <a:ext cx="3239830" cy="5433719"/>
          </a:xfrm>
          <a:prstGeom prst="rect">
            <a:avLst/>
          </a:prstGeom>
          <a:noFill/>
          <a:ln/>
        </p:spPr>
        <p:txBody>
          <a:bodyPr wrap="none" lIns="0" tIns="0" rIns="0" bIns="0" rtlCol="0" anchor="t"/>
          <a:lstStyle/>
          <a:p>
            <a:pPr marL="0" indent="0" algn="l">
              <a:lnSpc>
                <a:spcPts val="2000"/>
              </a:lnSpc>
              <a:buNone/>
            </a:pPr>
            <a:r>
              <a:rPr lang="en-US" sz="2000" dirty="0">
                <a:solidFill>
                  <a:srgbClr val="F9EEE7"/>
                </a:solidFill>
                <a:latin typeface="Quattrocento" pitchFamily="34" charset="0"/>
                <a:ea typeface="Quattrocento" pitchFamily="34" charset="-122"/>
                <a:cs typeface="Quattrocento" pitchFamily="34" charset="-120"/>
              </a:rPr>
              <a:t>Office demand is driven by</a:t>
            </a:r>
          </a:p>
          <a:p>
            <a:pPr marL="0" indent="0" algn="l">
              <a:lnSpc>
                <a:spcPts val="2000"/>
              </a:lnSpc>
              <a:buNone/>
            </a:pPr>
            <a:r>
              <a:rPr lang="en-US" sz="2000" dirty="0">
                <a:solidFill>
                  <a:srgbClr val="F9EEE7"/>
                </a:solidFill>
                <a:latin typeface="Quattrocento" pitchFamily="34" charset="0"/>
                <a:ea typeface="Quattrocento" pitchFamily="34" charset="-122"/>
                <a:cs typeface="Quattrocento" pitchFamily="34" charset="-120"/>
              </a:rPr>
              <a:t> professional employment </a:t>
            </a:r>
          </a:p>
          <a:p>
            <a:pPr marL="0" indent="0" algn="l">
              <a:lnSpc>
                <a:spcPts val="2000"/>
              </a:lnSpc>
              <a:buNone/>
            </a:pPr>
            <a:r>
              <a:rPr lang="en-US" sz="2000" dirty="0">
                <a:solidFill>
                  <a:srgbClr val="F9EEE7"/>
                </a:solidFill>
                <a:latin typeface="Quattrocento" pitchFamily="34" charset="0"/>
                <a:ea typeface="Quattrocento" pitchFamily="34" charset="-122"/>
                <a:cs typeface="Quattrocento" pitchFamily="34" charset="-120"/>
              </a:rPr>
              <a:t>growth and work patterns.</a:t>
            </a:r>
          </a:p>
          <a:p>
            <a:pPr marL="0" indent="0" algn="l">
              <a:lnSpc>
                <a:spcPts val="2000"/>
              </a:lnSpc>
              <a:buNone/>
            </a:pPr>
            <a:r>
              <a:rPr lang="en-US" sz="2000" dirty="0">
                <a:solidFill>
                  <a:srgbClr val="F9EEE7"/>
                </a:solidFill>
                <a:latin typeface="Quattrocento" pitchFamily="34" charset="0"/>
                <a:ea typeface="Quattrocento" pitchFamily="34" charset="-122"/>
                <a:cs typeface="Quattrocento" pitchFamily="34" charset="-120"/>
              </a:rPr>
              <a:t>About 50-65% of total </a:t>
            </a:r>
          </a:p>
          <a:p>
            <a:pPr marL="0" indent="0" algn="l">
              <a:lnSpc>
                <a:spcPts val="2000"/>
              </a:lnSpc>
              <a:buNone/>
            </a:pPr>
            <a:r>
              <a:rPr lang="en-US" sz="2000" dirty="0">
                <a:solidFill>
                  <a:srgbClr val="F9EEE7"/>
                </a:solidFill>
                <a:latin typeface="Quattrocento" pitchFamily="34" charset="0"/>
                <a:ea typeface="Quattrocento" pitchFamily="34" charset="-122"/>
                <a:cs typeface="Quattrocento" pitchFamily="34" charset="-120"/>
              </a:rPr>
              <a:t>employment in industrialized </a:t>
            </a:r>
          </a:p>
          <a:p>
            <a:pPr marL="0" indent="0" algn="l">
              <a:lnSpc>
                <a:spcPts val="2000"/>
              </a:lnSpc>
              <a:buNone/>
            </a:pPr>
            <a:r>
              <a:rPr lang="en-US" sz="2000" dirty="0">
                <a:solidFill>
                  <a:srgbClr val="F9EEE7"/>
                </a:solidFill>
                <a:latin typeface="Quattrocento" pitchFamily="34" charset="0"/>
                <a:ea typeface="Quattrocento" pitchFamily="34" charset="-122"/>
                <a:cs typeface="Quattrocento" pitchFamily="34" charset="-120"/>
              </a:rPr>
              <a:t>countries consists of </a:t>
            </a:r>
          </a:p>
          <a:p>
            <a:pPr marL="0" indent="0" algn="l">
              <a:lnSpc>
                <a:spcPts val="2000"/>
              </a:lnSpc>
              <a:buNone/>
            </a:pPr>
            <a:r>
              <a:rPr lang="en-US" sz="2000" dirty="0">
                <a:solidFill>
                  <a:srgbClr val="F9EEE7"/>
                </a:solidFill>
                <a:latin typeface="Quattrocento" pitchFamily="34" charset="0"/>
                <a:ea typeface="Quattrocento" pitchFamily="34" charset="-122"/>
                <a:cs typeface="Quattrocento" pitchFamily="34" charset="-120"/>
              </a:rPr>
              <a:t>office-based jobs.</a:t>
            </a:r>
            <a:endParaRPr lang="en-US" sz="2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TotalTime>
  <Words>970</Words>
  <Application>Microsoft Office PowerPoint</Application>
  <PresentationFormat>Custom</PresentationFormat>
  <Paragraphs>189</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Quattrocento Medium</vt:lpstr>
      <vt:lpstr>Arial</vt:lpstr>
      <vt:lpstr>Quattrocento</vt:lpstr>
      <vt:lpstr>Quattrocento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Norman Miller</cp:lastModifiedBy>
  <cp:revision>2</cp:revision>
  <dcterms:created xsi:type="dcterms:W3CDTF">2025-06-14T21:25:54Z</dcterms:created>
  <dcterms:modified xsi:type="dcterms:W3CDTF">2025-06-14T21:32:38Z</dcterms:modified>
</cp:coreProperties>
</file>