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79" r:id="rId5"/>
    <p:sldMasterId id="2147493467" r:id="rId6"/>
  </p:sldMasterIdLst>
  <p:notesMasterIdLst>
    <p:notesMasterId r:id="rId40"/>
  </p:notesMasterIdLst>
  <p:handoutMasterIdLst>
    <p:handoutMasterId r:id="rId41"/>
  </p:handoutMasterIdLst>
  <p:sldIdLst>
    <p:sldId id="259" r:id="rId7"/>
    <p:sldId id="260" r:id="rId8"/>
    <p:sldId id="261" r:id="rId9"/>
    <p:sldId id="263" r:id="rId10"/>
    <p:sldId id="264" r:id="rId11"/>
    <p:sldId id="265" r:id="rId12"/>
    <p:sldId id="266" r:id="rId13"/>
    <p:sldId id="267" r:id="rId14"/>
    <p:sldId id="268" r:id="rId15"/>
    <p:sldId id="283" r:id="rId16"/>
    <p:sldId id="270" r:id="rId17"/>
    <p:sldId id="271" r:id="rId18"/>
    <p:sldId id="272" r:id="rId19"/>
    <p:sldId id="273" r:id="rId20"/>
    <p:sldId id="274" r:id="rId21"/>
    <p:sldId id="275" r:id="rId22"/>
    <p:sldId id="276" r:id="rId23"/>
    <p:sldId id="277" r:id="rId24"/>
    <p:sldId id="278" r:id="rId25"/>
    <p:sldId id="279" r:id="rId26"/>
    <p:sldId id="280" r:id="rId27"/>
    <p:sldId id="293" r:id="rId28"/>
    <p:sldId id="294" r:id="rId29"/>
    <p:sldId id="281" r:id="rId30"/>
    <p:sldId id="291" r:id="rId31"/>
    <p:sldId id="292" r:id="rId32"/>
    <p:sldId id="285" r:id="rId33"/>
    <p:sldId id="286" r:id="rId34"/>
    <p:sldId id="262" r:id="rId35"/>
    <p:sldId id="287" r:id="rId36"/>
    <p:sldId id="288" r:id="rId37"/>
    <p:sldId id="289" r:id="rId38"/>
    <p:sldId id="290"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1938"/>
    <a:srgbClr val="002868"/>
    <a:srgbClr val="100E42"/>
    <a:srgbClr val="100E2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902489-16D0-4586-8CB0-4C337878E092}" v="19" dt="2020-02-03T21:45:59.9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autoAdjust="0"/>
    <p:restoredTop sz="94660"/>
  </p:normalViewPr>
  <p:slideViewPr>
    <p:cSldViewPr snapToGrid="0" snapToObjects="1">
      <p:cViewPr varScale="1">
        <p:scale>
          <a:sx n="78" d="100"/>
          <a:sy n="78" d="100"/>
        </p:scale>
        <p:origin x="1277" y="62"/>
      </p:cViewPr>
      <p:guideLst>
        <p:guide orient="horz" pos="216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presProps" Target="presProp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viewProps" Target="viewProps.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microsoft.com/office/2015/10/relationships/revisionInfo" Target="revisionInfo.xml"/><Relationship Id="rId20" Type="http://schemas.openxmlformats.org/officeDocument/2006/relationships/slide" Target="slides/slide14.xml"/><Relationship Id="rId41"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NOI_chicaco_Manhattan!$K$3</c:f>
              <c:strCache>
                <c:ptCount val="1"/>
                <c:pt idx="0">
                  <c:v>Manhattan</c:v>
                </c:pt>
              </c:strCache>
            </c:strRef>
          </c:tx>
          <c:spPr>
            <a:ln w="22225" cap="rnd">
              <a:solidFill>
                <a:schemeClr val="tx1">
                  <a:lumMod val="65000"/>
                  <a:lumOff val="35000"/>
                </a:schemeClr>
              </a:solidFill>
              <a:round/>
            </a:ln>
            <a:effectLst/>
          </c:spPr>
          <c:marker>
            <c:symbol val="none"/>
          </c:marker>
          <c:cat>
            <c:numRef>
              <c:f>NOI_chicaco_Manhattan!$J$4:$J$78</c:f>
              <c:numCache>
                <c:formatCode>m/d/yyyy</c:formatCode>
                <c:ptCount val="75"/>
                <c:pt idx="0">
                  <c:v>36981</c:v>
                </c:pt>
                <c:pt idx="1">
                  <c:v>37072</c:v>
                </c:pt>
                <c:pt idx="2">
                  <c:v>37164</c:v>
                </c:pt>
                <c:pt idx="3">
                  <c:v>37256</c:v>
                </c:pt>
                <c:pt idx="4">
                  <c:v>37346</c:v>
                </c:pt>
                <c:pt idx="5">
                  <c:v>37437</c:v>
                </c:pt>
                <c:pt idx="6">
                  <c:v>37529</c:v>
                </c:pt>
                <c:pt idx="7">
                  <c:v>37621</c:v>
                </c:pt>
                <c:pt idx="8">
                  <c:v>37711</c:v>
                </c:pt>
                <c:pt idx="9">
                  <c:v>37802</c:v>
                </c:pt>
                <c:pt idx="10">
                  <c:v>37894</c:v>
                </c:pt>
                <c:pt idx="11">
                  <c:v>37986</c:v>
                </c:pt>
                <c:pt idx="12">
                  <c:v>38077</c:v>
                </c:pt>
                <c:pt idx="13">
                  <c:v>38168</c:v>
                </c:pt>
                <c:pt idx="14">
                  <c:v>38260</c:v>
                </c:pt>
                <c:pt idx="15">
                  <c:v>38352</c:v>
                </c:pt>
                <c:pt idx="16">
                  <c:v>38442</c:v>
                </c:pt>
                <c:pt idx="17">
                  <c:v>38533</c:v>
                </c:pt>
                <c:pt idx="18">
                  <c:v>38625</c:v>
                </c:pt>
                <c:pt idx="19">
                  <c:v>38717</c:v>
                </c:pt>
                <c:pt idx="20">
                  <c:v>38807</c:v>
                </c:pt>
                <c:pt idx="21">
                  <c:v>38898</c:v>
                </c:pt>
                <c:pt idx="22">
                  <c:v>38990</c:v>
                </c:pt>
                <c:pt idx="23">
                  <c:v>39082</c:v>
                </c:pt>
                <c:pt idx="24">
                  <c:v>39172</c:v>
                </c:pt>
                <c:pt idx="25">
                  <c:v>39263</c:v>
                </c:pt>
                <c:pt idx="26">
                  <c:v>39355</c:v>
                </c:pt>
                <c:pt idx="27">
                  <c:v>39447</c:v>
                </c:pt>
                <c:pt idx="28">
                  <c:v>39538</c:v>
                </c:pt>
                <c:pt idx="29">
                  <c:v>39629</c:v>
                </c:pt>
                <c:pt idx="30">
                  <c:v>39721</c:v>
                </c:pt>
                <c:pt idx="31">
                  <c:v>39813</c:v>
                </c:pt>
                <c:pt idx="32">
                  <c:v>39903</c:v>
                </c:pt>
                <c:pt idx="33">
                  <c:v>39994</c:v>
                </c:pt>
                <c:pt idx="34">
                  <c:v>40086</c:v>
                </c:pt>
                <c:pt idx="35">
                  <c:v>40178</c:v>
                </c:pt>
                <c:pt idx="36">
                  <c:v>40268</c:v>
                </c:pt>
                <c:pt idx="37">
                  <c:v>40359</c:v>
                </c:pt>
                <c:pt idx="38">
                  <c:v>40451</c:v>
                </c:pt>
                <c:pt idx="39">
                  <c:v>40543</c:v>
                </c:pt>
                <c:pt idx="40">
                  <c:v>40633</c:v>
                </c:pt>
                <c:pt idx="41">
                  <c:v>40724</c:v>
                </c:pt>
                <c:pt idx="42">
                  <c:v>40816</c:v>
                </c:pt>
                <c:pt idx="43">
                  <c:v>40908</c:v>
                </c:pt>
                <c:pt idx="44">
                  <c:v>40999</c:v>
                </c:pt>
                <c:pt idx="45">
                  <c:v>41090</c:v>
                </c:pt>
                <c:pt idx="46">
                  <c:v>41182</c:v>
                </c:pt>
                <c:pt idx="47">
                  <c:v>41274</c:v>
                </c:pt>
                <c:pt idx="48">
                  <c:v>41364</c:v>
                </c:pt>
                <c:pt idx="49">
                  <c:v>41455</c:v>
                </c:pt>
                <c:pt idx="50">
                  <c:v>41547</c:v>
                </c:pt>
                <c:pt idx="51">
                  <c:v>41639</c:v>
                </c:pt>
                <c:pt idx="52">
                  <c:v>41729</c:v>
                </c:pt>
                <c:pt idx="53">
                  <c:v>41820</c:v>
                </c:pt>
                <c:pt idx="54">
                  <c:v>41912</c:v>
                </c:pt>
                <c:pt idx="55">
                  <c:v>42004</c:v>
                </c:pt>
                <c:pt idx="56">
                  <c:v>42094</c:v>
                </c:pt>
                <c:pt idx="57">
                  <c:v>42185</c:v>
                </c:pt>
                <c:pt idx="58">
                  <c:v>42277</c:v>
                </c:pt>
                <c:pt idx="59">
                  <c:v>42369</c:v>
                </c:pt>
                <c:pt idx="60">
                  <c:v>42460</c:v>
                </c:pt>
                <c:pt idx="61">
                  <c:v>42551</c:v>
                </c:pt>
                <c:pt idx="62">
                  <c:v>42643</c:v>
                </c:pt>
                <c:pt idx="63">
                  <c:v>42735</c:v>
                </c:pt>
                <c:pt idx="64">
                  <c:v>42825</c:v>
                </c:pt>
                <c:pt idx="65">
                  <c:v>42916</c:v>
                </c:pt>
                <c:pt idx="66">
                  <c:v>43008</c:v>
                </c:pt>
                <c:pt idx="67">
                  <c:v>43100</c:v>
                </c:pt>
                <c:pt idx="68">
                  <c:v>43190</c:v>
                </c:pt>
                <c:pt idx="69">
                  <c:v>43281</c:v>
                </c:pt>
                <c:pt idx="70">
                  <c:v>43373</c:v>
                </c:pt>
                <c:pt idx="71">
                  <c:v>43465</c:v>
                </c:pt>
                <c:pt idx="72">
                  <c:v>43555</c:v>
                </c:pt>
                <c:pt idx="73">
                  <c:v>43646</c:v>
                </c:pt>
                <c:pt idx="74">
                  <c:v>43738</c:v>
                </c:pt>
              </c:numCache>
            </c:numRef>
          </c:cat>
          <c:val>
            <c:numRef>
              <c:f>NOI_chicaco_Manhattan!$K$4:$K$78</c:f>
              <c:numCache>
                <c:formatCode>_("$"* #,##0.00_);_("$"* \(#,##0.00\);_("$"* "-"??_);_(@_)</c:formatCode>
                <c:ptCount val="75"/>
                <c:pt idx="0">
                  <c:v>22.773418621982731</c:v>
                </c:pt>
                <c:pt idx="1">
                  <c:v>22.591723556734561</c:v>
                </c:pt>
                <c:pt idx="2">
                  <c:v>22.261707038845007</c:v>
                </c:pt>
                <c:pt idx="3">
                  <c:v>21.601080839464277</c:v>
                </c:pt>
                <c:pt idx="4">
                  <c:v>21.41549022520439</c:v>
                </c:pt>
                <c:pt idx="5">
                  <c:v>21.468361084014088</c:v>
                </c:pt>
                <c:pt idx="6">
                  <c:v>21.776097697840548</c:v>
                </c:pt>
                <c:pt idx="7">
                  <c:v>22.069974146058314</c:v>
                </c:pt>
                <c:pt idx="8">
                  <c:v>22.266353265540683</c:v>
                </c:pt>
                <c:pt idx="9">
                  <c:v>22.465302641496702</c:v>
                </c:pt>
                <c:pt idx="10">
                  <c:v>22.428316968039272</c:v>
                </c:pt>
                <c:pt idx="11">
                  <c:v>22.819501696906315</c:v>
                </c:pt>
                <c:pt idx="12">
                  <c:v>23.308160046608748</c:v>
                </c:pt>
                <c:pt idx="13">
                  <c:v>23.792719726509731</c:v>
                </c:pt>
                <c:pt idx="14">
                  <c:v>24.060797790198908</c:v>
                </c:pt>
                <c:pt idx="15">
                  <c:v>23.662104244321927</c:v>
                </c:pt>
                <c:pt idx="16">
                  <c:v>23.148420792648199</c:v>
                </c:pt>
                <c:pt idx="17">
                  <c:v>22.896011878842447</c:v>
                </c:pt>
                <c:pt idx="18">
                  <c:v>23.674963397220662</c:v>
                </c:pt>
                <c:pt idx="19">
                  <c:v>24.464808833621859</c:v>
                </c:pt>
                <c:pt idx="20">
                  <c:v>24.989698650686389</c:v>
                </c:pt>
                <c:pt idx="21">
                  <c:v>25.332986899870708</c:v>
                </c:pt>
                <c:pt idx="22">
                  <c:v>26.036023395239173</c:v>
                </c:pt>
                <c:pt idx="23">
                  <c:v>26.52946048788095</c:v>
                </c:pt>
                <c:pt idx="24">
                  <c:v>27.366174820134177</c:v>
                </c:pt>
                <c:pt idx="25">
                  <c:v>28.03871337144297</c:v>
                </c:pt>
                <c:pt idx="26">
                  <c:v>28.655689511829618</c:v>
                </c:pt>
                <c:pt idx="27">
                  <c:v>29.150238214668402</c:v>
                </c:pt>
                <c:pt idx="28">
                  <c:v>29.875186984429632</c:v>
                </c:pt>
                <c:pt idx="29">
                  <c:v>31.409511922276899</c:v>
                </c:pt>
                <c:pt idx="30">
                  <c:v>32.199132229811269</c:v>
                </c:pt>
                <c:pt idx="31">
                  <c:v>32.266184652722139</c:v>
                </c:pt>
                <c:pt idx="32">
                  <c:v>31.191324275377106</c:v>
                </c:pt>
                <c:pt idx="33">
                  <c:v>29.705798623536737</c:v>
                </c:pt>
                <c:pt idx="34">
                  <c:v>28.339713994888662</c:v>
                </c:pt>
                <c:pt idx="35">
                  <c:v>27.101261038575185</c:v>
                </c:pt>
                <c:pt idx="36">
                  <c:v>26.426249806239568</c:v>
                </c:pt>
                <c:pt idx="37">
                  <c:v>25.962179597104836</c:v>
                </c:pt>
                <c:pt idx="38">
                  <c:v>26.040541312242031</c:v>
                </c:pt>
                <c:pt idx="39">
                  <c:v>26.698576214146922</c:v>
                </c:pt>
                <c:pt idx="40">
                  <c:v>27.458313687331394</c:v>
                </c:pt>
                <c:pt idx="41">
                  <c:v>28.377210591071272</c:v>
                </c:pt>
                <c:pt idx="42">
                  <c:v>28.666597094795545</c:v>
                </c:pt>
                <c:pt idx="43">
                  <c:v>28.866632893651442</c:v>
                </c:pt>
                <c:pt idx="44">
                  <c:v>29.326194868569115</c:v>
                </c:pt>
                <c:pt idx="45">
                  <c:v>30.930666789529411</c:v>
                </c:pt>
                <c:pt idx="46">
                  <c:v>32.852102777549398</c:v>
                </c:pt>
                <c:pt idx="47">
                  <c:v>33.86484521746317</c:v>
                </c:pt>
                <c:pt idx="48">
                  <c:v>33.240396151505621</c:v>
                </c:pt>
                <c:pt idx="49">
                  <c:v>32.463295127065273</c:v>
                </c:pt>
                <c:pt idx="50">
                  <c:v>32.372623709452057</c:v>
                </c:pt>
                <c:pt idx="51">
                  <c:v>32.932233122147657</c:v>
                </c:pt>
                <c:pt idx="52">
                  <c:v>33.545652075786634</c:v>
                </c:pt>
                <c:pt idx="53">
                  <c:v>34.566128885114168</c:v>
                </c:pt>
                <c:pt idx="54">
                  <c:v>36.171461829667095</c:v>
                </c:pt>
                <c:pt idx="55">
                  <c:v>38.138552818622998</c:v>
                </c:pt>
                <c:pt idx="56">
                  <c:v>38.912705877705335</c:v>
                </c:pt>
                <c:pt idx="57">
                  <c:v>38.669920412437989</c:v>
                </c:pt>
                <c:pt idx="58">
                  <c:v>38.084481733931952</c:v>
                </c:pt>
                <c:pt idx="59">
                  <c:v>39.013742037045937</c:v>
                </c:pt>
                <c:pt idx="60">
                  <c:v>39.558528595739979</c:v>
                </c:pt>
                <c:pt idx="61">
                  <c:v>40.468630838472301</c:v>
                </c:pt>
                <c:pt idx="62">
                  <c:v>40.754530357658368</c:v>
                </c:pt>
                <c:pt idx="63">
                  <c:v>42.073476456637216</c:v>
                </c:pt>
                <c:pt idx="64">
                  <c:v>43.724770005850679</c:v>
                </c:pt>
                <c:pt idx="65">
                  <c:v>45.32908596267967</c:v>
                </c:pt>
                <c:pt idx="66">
                  <c:v>46.237325496926999</c:v>
                </c:pt>
                <c:pt idx="67">
                  <c:v>46.809461864957193</c:v>
                </c:pt>
                <c:pt idx="68">
                  <c:v>46.206554212363145</c:v>
                </c:pt>
                <c:pt idx="69">
                  <c:v>45.886365380777811</c:v>
                </c:pt>
                <c:pt idx="70">
                  <c:v>44.311653242809925</c:v>
                </c:pt>
                <c:pt idx="71">
                  <c:v>44.063471004403134</c:v>
                </c:pt>
                <c:pt idx="72">
                  <c:v>44.097973782957517</c:v>
                </c:pt>
                <c:pt idx="73">
                  <c:v>45.660187993052418</c:v>
                </c:pt>
                <c:pt idx="74">
                  <c:v>45.882518382366463</c:v>
                </c:pt>
              </c:numCache>
            </c:numRef>
          </c:val>
          <c:smooth val="0"/>
          <c:extLst>
            <c:ext xmlns:c16="http://schemas.microsoft.com/office/drawing/2014/chart" uri="{C3380CC4-5D6E-409C-BE32-E72D297353CC}">
              <c16:uniqueId val="{00000000-1268-4408-9AD1-AD8FA5A9A920}"/>
            </c:ext>
          </c:extLst>
        </c:ser>
        <c:dLbls>
          <c:showLegendKey val="0"/>
          <c:showVal val="0"/>
          <c:showCatName val="0"/>
          <c:showSerName val="0"/>
          <c:showPercent val="0"/>
          <c:showBubbleSize val="0"/>
        </c:dLbls>
        <c:marker val="1"/>
        <c:smooth val="0"/>
        <c:axId val="788423920"/>
        <c:axId val="788425560"/>
      </c:lineChart>
      <c:lineChart>
        <c:grouping val="standard"/>
        <c:varyColors val="0"/>
        <c:ser>
          <c:idx val="1"/>
          <c:order val="1"/>
          <c:tx>
            <c:strRef>
              <c:f>NOI_chicaco_Manhattan!$L$3</c:f>
              <c:strCache>
                <c:ptCount val="1"/>
                <c:pt idx="0">
                  <c:v>Chicago</c:v>
                </c:pt>
              </c:strCache>
            </c:strRef>
          </c:tx>
          <c:spPr>
            <a:ln w="22225" cap="rnd">
              <a:solidFill>
                <a:srgbClr val="FF0000"/>
              </a:solidFill>
              <a:prstDash val="dash"/>
              <a:round/>
            </a:ln>
            <a:effectLst/>
          </c:spPr>
          <c:marker>
            <c:symbol val="none"/>
          </c:marker>
          <c:cat>
            <c:numRef>
              <c:f>NOI_chicaco_Manhattan!$J$4:$J$78</c:f>
              <c:numCache>
                <c:formatCode>m/d/yyyy</c:formatCode>
                <c:ptCount val="75"/>
                <c:pt idx="0">
                  <c:v>36981</c:v>
                </c:pt>
                <c:pt idx="1">
                  <c:v>37072</c:v>
                </c:pt>
                <c:pt idx="2">
                  <c:v>37164</c:v>
                </c:pt>
                <c:pt idx="3">
                  <c:v>37256</c:v>
                </c:pt>
                <c:pt idx="4">
                  <c:v>37346</c:v>
                </c:pt>
                <c:pt idx="5">
                  <c:v>37437</c:v>
                </c:pt>
                <c:pt idx="6">
                  <c:v>37529</c:v>
                </c:pt>
                <c:pt idx="7">
                  <c:v>37621</c:v>
                </c:pt>
                <c:pt idx="8">
                  <c:v>37711</c:v>
                </c:pt>
                <c:pt idx="9">
                  <c:v>37802</c:v>
                </c:pt>
                <c:pt idx="10">
                  <c:v>37894</c:v>
                </c:pt>
                <c:pt idx="11">
                  <c:v>37986</c:v>
                </c:pt>
                <c:pt idx="12">
                  <c:v>38077</c:v>
                </c:pt>
                <c:pt idx="13">
                  <c:v>38168</c:v>
                </c:pt>
                <c:pt idx="14">
                  <c:v>38260</c:v>
                </c:pt>
                <c:pt idx="15">
                  <c:v>38352</c:v>
                </c:pt>
                <c:pt idx="16">
                  <c:v>38442</c:v>
                </c:pt>
                <c:pt idx="17">
                  <c:v>38533</c:v>
                </c:pt>
                <c:pt idx="18">
                  <c:v>38625</c:v>
                </c:pt>
                <c:pt idx="19">
                  <c:v>38717</c:v>
                </c:pt>
                <c:pt idx="20">
                  <c:v>38807</c:v>
                </c:pt>
                <c:pt idx="21">
                  <c:v>38898</c:v>
                </c:pt>
                <c:pt idx="22">
                  <c:v>38990</c:v>
                </c:pt>
                <c:pt idx="23">
                  <c:v>39082</c:v>
                </c:pt>
                <c:pt idx="24">
                  <c:v>39172</c:v>
                </c:pt>
                <c:pt idx="25">
                  <c:v>39263</c:v>
                </c:pt>
                <c:pt idx="26">
                  <c:v>39355</c:v>
                </c:pt>
                <c:pt idx="27">
                  <c:v>39447</c:v>
                </c:pt>
                <c:pt idx="28">
                  <c:v>39538</c:v>
                </c:pt>
                <c:pt idx="29">
                  <c:v>39629</c:v>
                </c:pt>
                <c:pt idx="30">
                  <c:v>39721</c:v>
                </c:pt>
                <c:pt idx="31">
                  <c:v>39813</c:v>
                </c:pt>
                <c:pt idx="32">
                  <c:v>39903</c:v>
                </c:pt>
                <c:pt idx="33">
                  <c:v>39994</c:v>
                </c:pt>
                <c:pt idx="34">
                  <c:v>40086</c:v>
                </c:pt>
                <c:pt idx="35">
                  <c:v>40178</c:v>
                </c:pt>
                <c:pt idx="36">
                  <c:v>40268</c:v>
                </c:pt>
                <c:pt idx="37">
                  <c:v>40359</c:v>
                </c:pt>
                <c:pt idx="38">
                  <c:v>40451</c:v>
                </c:pt>
                <c:pt idx="39">
                  <c:v>40543</c:v>
                </c:pt>
                <c:pt idx="40">
                  <c:v>40633</c:v>
                </c:pt>
                <c:pt idx="41">
                  <c:v>40724</c:v>
                </c:pt>
                <c:pt idx="42">
                  <c:v>40816</c:v>
                </c:pt>
                <c:pt idx="43">
                  <c:v>40908</c:v>
                </c:pt>
                <c:pt idx="44">
                  <c:v>40999</c:v>
                </c:pt>
                <c:pt idx="45">
                  <c:v>41090</c:v>
                </c:pt>
                <c:pt idx="46">
                  <c:v>41182</c:v>
                </c:pt>
                <c:pt idx="47">
                  <c:v>41274</c:v>
                </c:pt>
                <c:pt idx="48">
                  <c:v>41364</c:v>
                </c:pt>
                <c:pt idx="49">
                  <c:v>41455</c:v>
                </c:pt>
                <c:pt idx="50">
                  <c:v>41547</c:v>
                </c:pt>
                <c:pt idx="51">
                  <c:v>41639</c:v>
                </c:pt>
                <c:pt idx="52">
                  <c:v>41729</c:v>
                </c:pt>
                <c:pt idx="53">
                  <c:v>41820</c:v>
                </c:pt>
                <c:pt idx="54">
                  <c:v>41912</c:v>
                </c:pt>
                <c:pt idx="55">
                  <c:v>42004</c:v>
                </c:pt>
                <c:pt idx="56">
                  <c:v>42094</c:v>
                </c:pt>
                <c:pt idx="57">
                  <c:v>42185</c:v>
                </c:pt>
                <c:pt idx="58">
                  <c:v>42277</c:v>
                </c:pt>
                <c:pt idx="59">
                  <c:v>42369</c:v>
                </c:pt>
                <c:pt idx="60">
                  <c:v>42460</c:v>
                </c:pt>
                <c:pt idx="61">
                  <c:v>42551</c:v>
                </c:pt>
                <c:pt idx="62">
                  <c:v>42643</c:v>
                </c:pt>
                <c:pt idx="63">
                  <c:v>42735</c:v>
                </c:pt>
                <c:pt idx="64">
                  <c:v>42825</c:v>
                </c:pt>
                <c:pt idx="65">
                  <c:v>42916</c:v>
                </c:pt>
                <c:pt idx="66">
                  <c:v>43008</c:v>
                </c:pt>
                <c:pt idx="67">
                  <c:v>43100</c:v>
                </c:pt>
                <c:pt idx="68">
                  <c:v>43190</c:v>
                </c:pt>
                <c:pt idx="69">
                  <c:v>43281</c:v>
                </c:pt>
                <c:pt idx="70">
                  <c:v>43373</c:v>
                </c:pt>
                <c:pt idx="71">
                  <c:v>43465</c:v>
                </c:pt>
                <c:pt idx="72">
                  <c:v>43555</c:v>
                </c:pt>
                <c:pt idx="73">
                  <c:v>43646</c:v>
                </c:pt>
                <c:pt idx="74">
                  <c:v>43738</c:v>
                </c:pt>
              </c:numCache>
            </c:numRef>
          </c:cat>
          <c:val>
            <c:numRef>
              <c:f>NOI_chicaco_Manhattan!$L$4:$L$78</c:f>
              <c:numCache>
                <c:formatCode>_("$"* #,##0.00_);_("$"* \(#,##0.00\);_("$"* "-"??_);_(@_)</c:formatCode>
                <c:ptCount val="75"/>
                <c:pt idx="0">
                  <c:v>9.704574654466942</c:v>
                </c:pt>
                <c:pt idx="1">
                  <c:v>9.7990254675659028</c:v>
                </c:pt>
                <c:pt idx="2">
                  <c:v>9.7576967737975178</c:v>
                </c:pt>
                <c:pt idx="3">
                  <c:v>9.682891910206413</c:v>
                </c:pt>
                <c:pt idx="4">
                  <c:v>9.6922635782505075</c:v>
                </c:pt>
                <c:pt idx="5">
                  <c:v>9.6592120999978359</c:v>
                </c:pt>
                <c:pt idx="6">
                  <c:v>9.5392631126606755</c:v>
                </c:pt>
                <c:pt idx="7">
                  <c:v>9.3459756717875813</c:v>
                </c:pt>
                <c:pt idx="8">
                  <c:v>9.3276840980189419</c:v>
                </c:pt>
                <c:pt idx="9">
                  <c:v>9.3743472942202075</c:v>
                </c:pt>
                <c:pt idx="10">
                  <c:v>9.712052829312869</c:v>
                </c:pt>
                <c:pt idx="11">
                  <c:v>9.8594969178247727</c:v>
                </c:pt>
                <c:pt idx="12">
                  <c:v>9.7563381652347427</c:v>
                </c:pt>
                <c:pt idx="13">
                  <c:v>9.548408500051254</c:v>
                </c:pt>
                <c:pt idx="14">
                  <c:v>9.2924315828027471</c:v>
                </c:pt>
                <c:pt idx="15">
                  <c:v>9.1717623101919834</c:v>
                </c:pt>
                <c:pt idx="16">
                  <c:v>9.000224321917079</c:v>
                </c:pt>
                <c:pt idx="17">
                  <c:v>9.0021603634460856</c:v>
                </c:pt>
                <c:pt idx="18">
                  <c:v>9.1768785675282487</c:v>
                </c:pt>
                <c:pt idx="19">
                  <c:v>9.3567650725209965</c:v>
                </c:pt>
                <c:pt idx="20">
                  <c:v>9.7723916573421441</c:v>
                </c:pt>
                <c:pt idx="21">
                  <c:v>9.9302316574711877</c:v>
                </c:pt>
                <c:pt idx="22">
                  <c:v>10.083920631261806</c:v>
                </c:pt>
                <c:pt idx="23">
                  <c:v>10.116868546307025</c:v>
                </c:pt>
                <c:pt idx="24">
                  <c:v>10.21903703145426</c:v>
                </c:pt>
                <c:pt idx="25">
                  <c:v>10.465969382499402</c:v>
                </c:pt>
                <c:pt idx="26">
                  <c:v>10.605135177037829</c:v>
                </c:pt>
                <c:pt idx="27">
                  <c:v>10.799541414835035</c:v>
                </c:pt>
                <c:pt idx="28">
                  <c:v>10.83958938723797</c:v>
                </c:pt>
                <c:pt idx="29">
                  <c:v>10.662091384939552</c:v>
                </c:pt>
                <c:pt idx="30">
                  <c:v>10.449149766241417</c:v>
                </c:pt>
                <c:pt idx="31">
                  <c:v>10.117297155466952</c:v>
                </c:pt>
                <c:pt idx="32">
                  <c:v>9.7248761674705975</c:v>
                </c:pt>
                <c:pt idx="33">
                  <c:v>9.2254274187369987</c:v>
                </c:pt>
                <c:pt idx="34">
                  <c:v>8.8242880160662516</c:v>
                </c:pt>
                <c:pt idx="35">
                  <c:v>8.4923585896735059</c:v>
                </c:pt>
                <c:pt idx="36">
                  <c:v>8.1804435438953966</c:v>
                </c:pt>
                <c:pt idx="37">
                  <c:v>7.9388999989501974</c:v>
                </c:pt>
                <c:pt idx="38">
                  <c:v>7.8912900592163568</c:v>
                </c:pt>
                <c:pt idx="39">
                  <c:v>7.935990932830661</c:v>
                </c:pt>
                <c:pt idx="40">
                  <c:v>8.0310041617435282</c:v>
                </c:pt>
                <c:pt idx="41">
                  <c:v>8.1210212064172609</c:v>
                </c:pt>
                <c:pt idx="42">
                  <c:v>8.3230568870612842</c:v>
                </c:pt>
                <c:pt idx="43">
                  <c:v>8.566731189164619</c:v>
                </c:pt>
                <c:pt idx="44">
                  <c:v>8.8005270850762027</c:v>
                </c:pt>
                <c:pt idx="45">
                  <c:v>9.096277266183991</c:v>
                </c:pt>
                <c:pt idx="46">
                  <c:v>9.3731189957124048</c:v>
                </c:pt>
                <c:pt idx="47">
                  <c:v>9.4024733119820727</c:v>
                </c:pt>
                <c:pt idx="48">
                  <c:v>9.3808381131629748</c:v>
                </c:pt>
                <c:pt idx="49">
                  <c:v>9.4728566751898011</c:v>
                </c:pt>
                <c:pt idx="50">
                  <c:v>9.815910450080807</c:v>
                </c:pt>
                <c:pt idx="51">
                  <c:v>9.9639975916715073</c:v>
                </c:pt>
                <c:pt idx="52">
                  <c:v>9.8991301431859728</c:v>
                </c:pt>
                <c:pt idx="53">
                  <c:v>9.5940490568435717</c:v>
                </c:pt>
                <c:pt idx="54">
                  <c:v>9.4069987942339086</c:v>
                </c:pt>
                <c:pt idx="55">
                  <c:v>9.2865757013332395</c:v>
                </c:pt>
                <c:pt idx="56">
                  <c:v>9.5788993076811266</c:v>
                </c:pt>
                <c:pt idx="57">
                  <c:v>9.8589432308359601</c:v>
                </c:pt>
                <c:pt idx="58">
                  <c:v>10.039317802265165</c:v>
                </c:pt>
                <c:pt idx="59">
                  <c:v>10.103998261623767</c:v>
                </c:pt>
                <c:pt idx="60">
                  <c:v>10.138508646962981</c:v>
                </c:pt>
                <c:pt idx="61">
                  <c:v>10.60632884261093</c:v>
                </c:pt>
                <c:pt idx="62">
                  <c:v>10.978135934820598</c:v>
                </c:pt>
                <c:pt idx="63">
                  <c:v>11.286674475996113</c:v>
                </c:pt>
                <c:pt idx="64">
                  <c:v>11.090878523920244</c:v>
                </c:pt>
                <c:pt idx="65">
                  <c:v>11.193967976735472</c:v>
                </c:pt>
                <c:pt idx="66">
                  <c:v>11.295670665304339</c:v>
                </c:pt>
                <c:pt idx="67">
                  <c:v>11.623154895418196</c:v>
                </c:pt>
                <c:pt idx="68">
                  <c:v>11.871960169048</c:v>
                </c:pt>
                <c:pt idx="69">
                  <c:v>12.194116473126892</c:v>
                </c:pt>
                <c:pt idx="70">
                  <c:v>12.469584372026727</c:v>
                </c:pt>
                <c:pt idx="71">
                  <c:v>12.415673800636872</c:v>
                </c:pt>
                <c:pt idx="72">
                  <c:v>12.364467845269346</c:v>
                </c:pt>
                <c:pt idx="73">
                  <c:v>12.45249933800744</c:v>
                </c:pt>
                <c:pt idx="74">
                  <c:v>12.649366418137632</c:v>
                </c:pt>
              </c:numCache>
            </c:numRef>
          </c:val>
          <c:smooth val="0"/>
          <c:extLst>
            <c:ext xmlns:c16="http://schemas.microsoft.com/office/drawing/2014/chart" uri="{C3380CC4-5D6E-409C-BE32-E72D297353CC}">
              <c16:uniqueId val="{00000001-1268-4408-9AD1-AD8FA5A9A920}"/>
            </c:ext>
          </c:extLst>
        </c:ser>
        <c:dLbls>
          <c:showLegendKey val="0"/>
          <c:showVal val="0"/>
          <c:showCatName val="0"/>
          <c:showSerName val="0"/>
          <c:showPercent val="0"/>
          <c:showBubbleSize val="0"/>
        </c:dLbls>
        <c:marker val="1"/>
        <c:smooth val="0"/>
        <c:axId val="198929184"/>
        <c:axId val="198930016"/>
      </c:lineChart>
      <c:dateAx>
        <c:axId val="788423920"/>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788425560"/>
        <c:crosses val="autoZero"/>
        <c:auto val="1"/>
        <c:lblOffset val="100"/>
        <c:baseTimeUnit val="months"/>
      </c:dateAx>
      <c:valAx>
        <c:axId val="788425560"/>
        <c:scaling>
          <c:orientation val="minMax"/>
          <c:min val="20"/>
        </c:scaling>
        <c:delete val="0"/>
        <c:axPos val="l"/>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788423920"/>
        <c:crosses val="autoZero"/>
        <c:crossBetween val="between"/>
      </c:valAx>
      <c:valAx>
        <c:axId val="198930016"/>
        <c:scaling>
          <c:orientation val="minMax"/>
          <c:min val="7"/>
        </c:scaling>
        <c:delete val="0"/>
        <c:axPos val="r"/>
        <c:numFmt formatCode="_(&quot;$&quot;* #,##0.00_);_(&quot;$&quot;* \(#,##0.00\);_(&quot;$&quot;* &quot;-&quot;??_);_(@_)" sourceLinked="1"/>
        <c:majorTickMark val="out"/>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98929184"/>
        <c:crosses val="max"/>
        <c:crossBetween val="between"/>
      </c:valAx>
      <c:dateAx>
        <c:axId val="198929184"/>
        <c:scaling>
          <c:orientation val="minMax"/>
        </c:scaling>
        <c:delete val="1"/>
        <c:axPos val="b"/>
        <c:numFmt formatCode="m/d/yyyy" sourceLinked="1"/>
        <c:majorTickMark val="out"/>
        <c:minorTickMark val="none"/>
        <c:tickLblPos val="nextTo"/>
        <c:crossAx val="198930016"/>
        <c:crosses val="autoZero"/>
        <c:auto val="1"/>
        <c:lblOffset val="100"/>
        <c:baseTimeUnit val="months"/>
      </c:date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600">
          <a:latin typeface="Arial" panose="020B0604020202020204"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'[RCA_TrendTracker_Chart_265375 (1).xls]RCA Export Data'!$N$6</c:f>
              <c:strCache>
                <c:ptCount val="1"/>
                <c:pt idx="0">
                  <c:v>Manhattan Office</c:v>
                </c:pt>
              </c:strCache>
            </c:strRef>
          </c:tx>
          <c:spPr>
            <a:ln w="19050" cap="rnd">
              <a:solidFill>
                <a:schemeClr val="tx1">
                  <a:lumMod val="65000"/>
                  <a:lumOff val="35000"/>
                </a:schemeClr>
              </a:solidFill>
              <a:round/>
            </a:ln>
            <a:effectLst/>
          </c:spPr>
          <c:marker>
            <c:symbol val="none"/>
          </c:marker>
          <c:cat>
            <c:numRef>
              <c:f>'[RCA_TrendTracker_Chart_265375 (1).xls]RCA Export Data'!$M$7:$M$82</c:f>
              <c:numCache>
                <c:formatCode>m/d/yyyy</c:formatCode>
                <c:ptCount val="76"/>
                <c:pt idx="0">
                  <c:v>36981</c:v>
                </c:pt>
                <c:pt idx="1">
                  <c:v>37072</c:v>
                </c:pt>
                <c:pt idx="2">
                  <c:v>37164</c:v>
                </c:pt>
                <c:pt idx="3">
                  <c:v>37256</c:v>
                </c:pt>
                <c:pt idx="4">
                  <c:v>37346</c:v>
                </c:pt>
                <c:pt idx="5">
                  <c:v>37437</c:v>
                </c:pt>
                <c:pt idx="6">
                  <c:v>37529</c:v>
                </c:pt>
                <c:pt idx="7">
                  <c:v>37621</c:v>
                </c:pt>
                <c:pt idx="8">
                  <c:v>37711</c:v>
                </c:pt>
                <c:pt idx="9">
                  <c:v>37802</c:v>
                </c:pt>
                <c:pt idx="10">
                  <c:v>37894</c:v>
                </c:pt>
                <c:pt idx="11">
                  <c:v>37986</c:v>
                </c:pt>
                <c:pt idx="12">
                  <c:v>38077</c:v>
                </c:pt>
                <c:pt idx="13">
                  <c:v>38168</c:v>
                </c:pt>
                <c:pt idx="14">
                  <c:v>38260</c:v>
                </c:pt>
                <c:pt idx="15">
                  <c:v>38352</c:v>
                </c:pt>
                <c:pt idx="16">
                  <c:v>38442</c:v>
                </c:pt>
                <c:pt idx="17">
                  <c:v>38533</c:v>
                </c:pt>
                <c:pt idx="18">
                  <c:v>38625</c:v>
                </c:pt>
                <c:pt idx="19">
                  <c:v>38717</c:v>
                </c:pt>
                <c:pt idx="20">
                  <c:v>38807</c:v>
                </c:pt>
                <c:pt idx="21">
                  <c:v>38898</c:v>
                </c:pt>
                <c:pt idx="22">
                  <c:v>38990</c:v>
                </c:pt>
                <c:pt idx="23">
                  <c:v>39082</c:v>
                </c:pt>
                <c:pt idx="24">
                  <c:v>39172</c:v>
                </c:pt>
                <c:pt idx="25">
                  <c:v>39263</c:v>
                </c:pt>
                <c:pt idx="26">
                  <c:v>39355</c:v>
                </c:pt>
                <c:pt idx="27">
                  <c:v>39447</c:v>
                </c:pt>
                <c:pt idx="28">
                  <c:v>39538</c:v>
                </c:pt>
                <c:pt idx="29">
                  <c:v>39629</c:v>
                </c:pt>
                <c:pt idx="30">
                  <c:v>39721</c:v>
                </c:pt>
                <c:pt idx="31">
                  <c:v>39813</c:v>
                </c:pt>
                <c:pt idx="32">
                  <c:v>39903</c:v>
                </c:pt>
                <c:pt idx="33">
                  <c:v>39994</c:v>
                </c:pt>
                <c:pt idx="34">
                  <c:v>40086</c:v>
                </c:pt>
                <c:pt idx="35">
                  <c:v>40178</c:v>
                </c:pt>
                <c:pt idx="36">
                  <c:v>40268</c:v>
                </c:pt>
                <c:pt idx="37">
                  <c:v>40359</c:v>
                </c:pt>
                <c:pt idx="38">
                  <c:v>40451</c:v>
                </c:pt>
                <c:pt idx="39">
                  <c:v>40543</c:v>
                </c:pt>
                <c:pt idx="40">
                  <c:v>40633</c:v>
                </c:pt>
                <c:pt idx="41">
                  <c:v>40724</c:v>
                </c:pt>
                <c:pt idx="42">
                  <c:v>40816</c:v>
                </c:pt>
                <c:pt idx="43">
                  <c:v>40908</c:v>
                </c:pt>
                <c:pt idx="44">
                  <c:v>40999</c:v>
                </c:pt>
                <c:pt idx="45">
                  <c:v>41090</c:v>
                </c:pt>
                <c:pt idx="46">
                  <c:v>41182</c:v>
                </c:pt>
                <c:pt idx="47">
                  <c:v>41274</c:v>
                </c:pt>
                <c:pt idx="48">
                  <c:v>41364</c:v>
                </c:pt>
                <c:pt idx="49">
                  <c:v>41455</c:v>
                </c:pt>
                <c:pt idx="50">
                  <c:v>41547</c:v>
                </c:pt>
                <c:pt idx="51">
                  <c:v>41639</c:v>
                </c:pt>
                <c:pt idx="52">
                  <c:v>41729</c:v>
                </c:pt>
                <c:pt idx="53">
                  <c:v>41820</c:v>
                </c:pt>
                <c:pt idx="54">
                  <c:v>41912</c:v>
                </c:pt>
                <c:pt idx="55">
                  <c:v>42004</c:v>
                </c:pt>
                <c:pt idx="56">
                  <c:v>42094</c:v>
                </c:pt>
                <c:pt idx="57">
                  <c:v>42185</c:v>
                </c:pt>
                <c:pt idx="58">
                  <c:v>42277</c:v>
                </c:pt>
                <c:pt idx="59">
                  <c:v>42369</c:v>
                </c:pt>
                <c:pt idx="60">
                  <c:v>42460</c:v>
                </c:pt>
                <c:pt idx="61">
                  <c:v>42551</c:v>
                </c:pt>
                <c:pt idx="62">
                  <c:v>42643</c:v>
                </c:pt>
                <c:pt idx="63">
                  <c:v>42735</c:v>
                </c:pt>
                <c:pt idx="64">
                  <c:v>42825</c:v>
                </c:pt>
                <c:pt idx="65">
                  <c:v>42916</c:v>
                </c:pt>
                <c:pt idx="66">
                  <c:v>43008</c:v>
                </c:pt>
                <c:pt idx="67">
                  <c:v>43100</c:v>
                </c:pt>
                <c:pt idx="68">
                  <c:v>43190</c:v>
                </c:pt>
                <c:pt idx="69">
                  <c:v>43281</c:v>
                </c:pt>
                <c:pt idx="70">
                  <c:v>43373</c:v>
                </c:pt>
                <c:pt idx="71">
                  <c:v>43465</c:v>
                </c:pt>
                <c:pt idx="72">
                  <c:v>43555</c:v>
                </c:pt>
                <c:pt idx="73">
                  <c:v>43646</c:v>
                </c:pt>
                <c:pt idx="74">
                  <c:v>43738</c:v>
                </c:pt>
                <c:pt idx="75">
                  <c:v>43830</c:v>
                </c:pt>
              </c:numCache>
            </c:numRef>
          </c:cat>
          <c:val>
            <c:numRef>
              <c:f>'[RCA_TrendTracker_Chart_265375 (1).xls]RCA Export Data'!$N$7:$N$82</c:f>
              <c:numCache>
                <c:formatCode>_("$"* #,##0.00_);_("$"* \(#,##0.00\);_("$"* "-"??_);_(@_)</c:formatCode>
                <c:ptCount val="76"/>
                <c:pt idx="0">
                  <c:v>22.740636954331816</c:v>
                </c:pt>
                <c:pt idx="1">
                  <c:v>22.557973771393815</c:v>
                </c:pt>
                <c:pt idx="2">
                  <c:v>22.227076302702486</c:v>
                </c:pt>
                <c:pt idx="3">
                  <c:v>21.569566449451404</c:v>
                </c:pt>
                <c:pt idx="4">
                  <c:v>21.384736506863923</c:v>
                </c:pt>
                <c:pt idx="5">
                  <c:v>21.437442723445745</c:v>
                </c:pt>
                <c:pt idx="6">
                  <c:v>21.746363405011753</c:v>
                </c:pt>
                <c:pt idx="7">
                  <c:v>22.040453806833817</c:v>
                </c:pt>
                <c:pt idx="8">
                  <c:v>22.236522262894074</c:v>
                </c:pt>
                <c:pt idx="9">
                  <c:v>22.433302328908844</c:v>
                </c:pt>
                <c:pt idx="10">
                  <c:v>22.398548104634706</c:v>
                </c:pt>
                <c:pt idx="11">
                  <c:v>22.794124618267684</c:v>
                </c:pt>
                <c:pt idx="12">
                  <c:v>23.285344002821425</c:v>
                </c:pt>
                <c:pt idx="13">
                  <c:v>23.769016376791836</c:v>
                </c:pt>
                <c:pt idx="14">
                  <c:v>24.038942854802549</c:v>
                </c:pt>
                <c:pt idx="15">
                  <c:v>23.651454426076985</c:v>
                </c:pt>
                <c:pt idx="16">
                  <c:v>23.142282602542561</c:v>
                </c:pt>
                <c:pt idx="17">
                  <c:v>22.886211715905123</c:v>
                </c:pt>
                <c:pt idx="18">
                  <c:v>23.651515638453208</c:v>
                </c:pt>
                <c:pt idx="19">
                  <c:v>24.43798941591627</c:v>
                </c:pt>
                <c:pt idx="20">
                  <c:v>24.963369685587232</c:v>
                </c:pt>
                <c:pt idx="21">
                  <c:v>25.306561878872884</c:v>
                </c:pt>
                <c:pt idx="22">
                  <c:v>26.002831338432667</c:v>
                </c:pt>
                <c:pt idx="23">
                  <c:v>26.484363878910038</c:v>
                </c:pt>
                <c:pt idx="24">
                  <c:v>27.311353232586391</c:v>
                </c:pt>
                <c:pt idx="25">
                  <c:v>27.967640351668507</c:v>
                </c:pt>
                <c:pt idx="26">
                  <c:v>28.58200164948105</c:v>
                </c:pt>
                <c:pt idx="27">
                  <c:v>29.076986213380131</c:v>
                </c:pt>
                <c:pt idx="28">
                  <c:v>29.812403305849433</c:v>
                </c:pt>
                <c:pt idx="29">
                  <c:v>31.347013250066055</c:v>
                </c:pt>
                <c:pt idx="30">
                  <c:v>32.141055373222123</c:v>
                </c:pt>
                <c:pt idx="31">
                  <c:v>32.217625224420225</c:v>
                </c:pt>
                <c:pt idx="32">
                  <c:v>31.157740052418905</c:v>
                </c:pt>
                <c:pt idx="33">
                  <c:v>29.686159903260069</c:v>
                </c:pt>
                <c:pt idx="34">
                  <c:v>28.331276399442928</c:v>
                </c:pt>
                <c:pt idx="35">
                  <c:v>27.105623139255002</c:v>
                </c:pt>
                <c:pt idx="36">
                  <c:v>26.439447387424892</c:v>
                </c:pt>
                <c:pt idx="37">
                  <c:v>25.987996065667414</c:v>
                </c:pt>
                <c:pt idx="38">
                  <c:v>26.091934208297843</c:v>
                </c:pt>
                <c:pt idx="39">
                  <c:v>26.757958483570317</c:v>
                </c:pt>
                <c:pt idx="40">
                  <c:v>27.513046079920887</c:v>
                </c:pt>
                <c:pt idx="41">
                  <c:v>28.402163944760087</c:v>
                </c:pt>
                <c:pt idx="42">
                  <c:v>28.687527000619347</c:v>
                </c:pt>
                <c:pt idx="43">
                  <c:v>28.88119806563688</c:v>
                </c:pt>
                <c:pt idx="44">
                  <c:v>29.335298692010266</c:v>
                </c:pt>
                <c:pt idx="45">
                  <c:v>30.922031353521511</c:v>
                </c:pt>
                <c:pt idx="46">
                  <c:v>32.83277315344138</c:v>
                </c:pt>
                <c:pt idx="47">
                  <c:v>33.832963168052963</c:v>
                </c:pt>
                <c:pt idx="48">
                  <c:v>33.203411924975583</c:v>
                </c:pt>
                <c:pt idx="49">
                  <c:v>32.424519033418711</c:v>
                </c:pt>
                <c:pt idx="50">
                  <c:v>32.323057887677258</c:v>
                </c:pt>
                <c:pt idx="51">
                  <c:v>32.8612594090351</c:v>
                </c:pt>
                <c:pt idx="52">
                  <c:v>33.472165051424199</c:v>
                </c:pt>
                <c:pt idx="53">
                  <c:v>34.509414404796573</c:v>
                </c:pt>
                <c:pt idx="54">
                  <c:v>36.147042684133346</c:v>
                </c:pt>
                <c:pt idx="55">
                  <c:v>38.119252277722822</c:v>
                </c:pt>
                <c:pt idx="56">
                  <c:v>38.898691984637402</c:v>
                </c:pt>
                <c:pt idx="57">
                  <c:v>38.649320593772487</c:v>
                </c:pt>
                <c:pt idx="58">
                  <c:v>38.058539586447253</c:v>
                </c:pt>
                <c:pt idx="59">
                  <c:v>38.96304820051715</c:v>
                </c:pt>
                <c:pt idx="60">
                  <c:v>39.489252519044115</c:v>
                </c:pt>
                <c:pt idx="61">
                  <c:v>40.375258076867588</c:v>
                </c:pt>
                <c:pt idx="62">
                  <c:v>40.649027104851818</c:v>
                </c:pt>
                <c:pt idx="63">
                  <c:v>41.953133892148827</c:v>
                </c:pt>
                <c:pt idx="64">
                  <c:v>43.591673676233704</c:v>
                </c:pt>
                <c:pt idx="65">
                  <c:v>45.174613165072586</c:v>
                </c:pt>
                <c:pt idx="66">
                  <c:v>46.05175604078233</c:v>
                </c:pt>
                <c:pt idx="67">
                  <c:v>46.629346222481232</c:v>
                </c:pt>
                <c:pt idx="68">
                  <c:v>46.057167203428328</c:v>
                </c:pt>
                <c:pt idx="69">
                  <c:v>45.797926713058956</c:v>
                </c:pt>
                <c:pt idx="70">
                  <c:v>44.253613571759821</c:v>
                </c:pt>
                <c:pt idx="71">
                  <c:v>44.028755468204288</c:v>
                </c:pt>
                <c:pt idx="72">
                  <c:v>44.086249082118059</c:v>
                </c:pt>
                <c:pt idx="73">
                  <c:v>45.676005471010697</c:v>
                </c:pt>
                <c:pt idx="74">
                  <c:v>45.908415847124076</c:v>
                </c:pt>
                <c:pt idx="75">
                  <c:v>46.208159981829219</c:v>
                </c:pt>
              </c:numCache>
            </c:numRef>
          </c:val>
          <c:smooth val="0"/>
          <c:extLst>
            <c:ext xmlns:c16="http://schemas.microsoft.com/office/drawing/2014/chart" uri="{C3380CC4-5D6E-409C-BE32-E72D297353CC}">
              <c16:uniqueId val="{00000000-247A-413C-85F2-131DDB11CF27}"/>
            </c:ext>
          </c:extLst>
        </c:ser>
        <c:ser>
          <c:idx val="1"/>
          <c:order val="1"/>
          <c:tx>
            <c:strRef>
              <c:f>'[RCA_TrendTracker_Chart_265375 (1).xls]RCA Export Data'!$O$6</c:f>
              <c:strCache>
                <c:ptCount val="1"/>
                <c:pt idx="0">
                  <c:v>Manhattan Retail</c:v>
                </c:pt>
              </c:strCache>
            </c:strRef>
          </c:tx>
          <c:spPr>
            <a:ln w="22225" cap="rnd">
              <a:solidFill>
                <a:srgbClr val="FF0000"/>
              </a:solidFill>
              <a:prstDash val="dash"/>
              <a:round/>
            </a:ln>
            <a:effectLst/>
          </c:spPr>
          <c:marker>
            <c:symbol val="none"/>
          </c:marker>
          <c:cat>
            <c:numRef>
              <c:f>'[RCA_TrendTracker_Chart_265375 (1).xls]RCA Export Data'!$M$7:$M$82</c:f>
              <c:numCache>
                <c:formatCode>m/d/yyyy</c:formatCode>
                <c:ptCount val="76"/>
                <c:pt idx="0">
                  <c:v>36981</c:v>
                </c:pt>
                <c:pt idx="1">
                  <c:v>37072</c:v>
                </c:pt>
                <c:pt idx="2">
                  <c:v>37164</c:v>
                </c:pt>
                <c:pt idx="3">
                  <c:v>37256</c:v>
                </c:pt>
                <c:pt idx="4">
                  <c:v>37346</c:v>
                </c:pt>
                <c:pt idx="5">
                  <c:v>37437</c:v>
                </c:pt>
                <c:pt idx="6">
                  <c:v>37529</c:v>
                </c:pt>
                <c:pt idx="7">
                  <c:v>37621</c:v>
                </c:pt>
                <c:pt idx="8">
                  <c:v>37711</c:v>
                </c:pt>
                <c:pt idx="9">
                  <c:v>37802</c:v>
                </c:pt>
                <c:pt idx="10">
                  <c:v>37894</c:v>
                </c:pt>
                <c:pt idx="11">
                  <c:v>37986</c:v>
                </c:pt>
                <c:pt idx="12">
                  <c:v>38077</c:v>
                </c:pt>
                <c:pt idx="13">
                  <c:v>38168</c:v>
                </c:pt>
                <c:pt idx="14">
                  <c:v>38260</c:v>
                </c:pt>
                <c:pt idx="15">
                  <c:v>38352</c:v>
                </c:pt>
                <c:pt idx="16">
                  <c:v>38442</c:v>
                </c:pt>
                <c:pt idx="17">
                  <c:v>38533</c:v>
                </c:pt>
                <c:pt idx="18">
                  <c:v>38625</c:v>
                </c:pt>
                <c:pt idx="19">
                  <c:v>38717</c:v>
                </c:pt>
                <c:pt idx="20">
                  <c:v>38807</c:v>
                </c:pt>
                <c:pt idx="21">
                  <c:v>38898</c:v>
                </c:pt>
                <c:pt idx="22">
                  <c:v>38990</c:v>
                </c:pt>
                <c:pt idx="23">
                  <c:v>39082</c:v>
                </c:pt>
                <c:pt idx="24">
                  <c:v>39172</c:v>
                </c:pt>
                <c:pt idx="25">
                  <c:v>39263</c:v>
                </c:pt>
                <c:pt idx="26">
                  <c:v>39355</c:v>
                </c:pt>
                <c:pt idx="27">
                  <c:v>39447</c:v>
                </c:pt>
                <c:pt idx="28">
                  <c:v>39538</c:v>
                </c:pt>
                <c:pt idx="29">
                  <c:v>39629</c:v>
                </c:pt>
                <c:pt idx="30">
                  <c:v>39721</c:v>
                </c:pt>
                <c:pt idx="31">
                  <c:v>39813</c:v>
                </c:pt>
                <c:pt idx="32">
                  <c:v>39903</c:v>
                </c:pt>
                <c:pt idx="33">
                  <c:v>39994</c:v>
                </c:pt>
                <c:pt idx="34">
                  <c:v>40086</c:v>
                </c:pt>
                <c:pt idx="35">
                  <c:v>40178</c:v>
                </c:pt>
                <c:pt idx="36">
                  <c:v>40268</c:v>
                </c:pt>
                <c:pt idx="37">
                  <c:v>40359</c:v>
                </c:pt>
                <c:pt idx="38">
                  <c:v>40451</c:v>
                </c:pt>
                <c:pt idx="39">
                  <c:v>40543</c:v>
                </c:pt>
                <c:pt idx="40">
                  <c:v>40633</c:v>
                </c:pt>
                <c:pt idx="41">
                  <c:v>40724</c:v>
                </c:pt>
                <c:pt idx="42">
                  <c:v>40816</c:v>
                </c:pt>
                <c:pt idx="43">
                  <c:v>40908</c:v>
                </c:pt>
                <c:pt idx="44">
                  <c:v>40999</c:v>
                </c:pt>
                <c:pt idx="45">
                  <c:v>41090</c:v>
                </c:pt>
                <c:pt idx="46">
                  <c:v>41182</c:v>
                </c:pt>
                <c:pt idx="47">
                  <c:v>41274</c:v>
                </c:pt>
                <c:pt idx="48">
                  <c:v>41364</c:v>
                </c:pt>
                <c:pt idx="49">
                  <c:v>41455</c:v>
                </c:pt>
                <c:pt idx="50">
                  <c:v>41547</c:v>
                </c:pt>
                <c:pt idx="51">
                  <c:v>41639</c:v>
                </c:pt>
                <c:pt idx="52">
                  <c:v>41729</c:v>
                </c:pt>
                <c:pt idx="53">
                  <c:v>41820</c:v>
                </c:pt>
                <c:pt idx="54">
                  <c:v>41912</c:v>
                </c:pt>
                <c:pt idx="55">
                  <c:v>42004</c:v>
                </c:pt>
                <c:pt idx="56">
                  <c:v>42094</c:v>
                </c:pt>
                <c:pt idx="57">
                  <c:v>42185</c:v>
                </c:pt>
                <c:pt idx="58">
                  <c:v>42277</c:v>
                </c:pt>
                <c:pt idx="59">
                  <c:v>42369</c:v>
                </c:pt>
                <c:pt idx="60">
                  <c:v>42460</c:v>
                </c:pt>
                <c:pt idx="61">
                  <c:v>42551</c:v>
                </c:pt>
                <c:pt idx="62">
                  <c:v>42643</c:v>
                </c:pt>
                <c:pt idx="63">
                  <c:v>42735</c:v>
                </c:pt>
                <c:pt idx="64">
                  <c:v>42825</c:v>
                </c:pt>
                <c:pt idx="65">
                  <c:v>42916</c:v>
                </c:pt>
                <c:pt idx="66">
                  <c:v>43008</c:v>
                </c:pt>
                <c:pt idx="67">
                  <c:v>43100</c:v>
                </c:pt>
                <c:pt idx="68">
                  <c:v>43190</c:v>
                </c:pt>
                <c:pt idx="69">
                  <c:v>43281</c:v>
                </c:pt>
                <c:pt idx="70">
                  <c:v>43373</c:v>
                </c:pt>
                <c:pt idx="71">
                  <c:v>43465</c:v>
                </c:pt>
                <c:pt idx="72">
                  <c:v>43555</c:v>
                </c:pt>
                <c:pt idx="73">
                  <c:v>43646</c:v>
                </c:pt>
                <c:pt idx="74">
                  <c:v>43738</c:v>
                </c:pt>
                <c:pt idx="75">
                  <c:v>43830</c:v>
                </c:pt>
              </c:numCache>
            </c:numRef>
          </c:cat>
          <c:val>
            <c:numRef>
              <c:f>'[RCA_TrendTracker_Chart_265375 (1).xls]RCA Export Data'!$O$7:$O$82</c:f>
              <c:numCache>
                <c:formatCode>_("$"* #,##0.00_);_("$"* \(#,##0.00\);_("$"* "-"??_);_(@_)</c:formatCode>
                <c:ptCount val="76"/>
                <c:pt idx="0">
                  <c:v>50.587499315201377</c:v>
                </c:pt>
                <c:pt idx="1">
                  <c:v>49.790372765365177</c:v>
                </c:pt>
                <c:pt idx="2">
                  <c:v>48.288218488894124</c:v>
                </c:pt>
                <c:pt idx="3">
                  <c:v>46.505690336070124</c:v>
                </c:pt>
                <c:pt idx="4">
                  <c:v>45.021828159963142</c:v>
                </c:pt>
                <c:pt idx="5">
                  <c:v>43.975280126206144</c:v>
                </c:pt>
                <c:pt idx="6">
                  <c:v>43.064632833533928</c:v>
                </c:pt>
                <c:pt idx="7">
                  <c:v>42.166313916282164</c:v>
                </c:pt>
                <c:pt idx="8">
                  <c:v>41.128175133672116</c:v>
                </c:pt>
                <c:pt idx="9">
                  <c:v>40.643458269365929</c:v>
                </c:pt>
                <c:pt idx="10">
                  <c:v>41.023733202844063</c:v>
                </c:pt>
                <c:pt idx="11">
                  <c:v>42.065483245060832</c:v>
                </c:pt>
                <c:pt idx="12">
                  <c:v>42.815027136455903</c:v>
                </c:pt>
                <c:pt idx="13">
                  <c:v>43.254945848507646</c:v>
                </c:pt>
                <c:pt idx="14">
                  <c:v>43.411303571399635</c:v>
                </c:pt>
                <c:pt idx="15">
                  <c:v>43.804033085396739</c:v>
                </c:pt>
                <c:pt idx="16">
                  <c:v>44.999943345770362</c:v>
                </c:pt>
                <c:pt idx="17">
                  <c:v>47.260570695504136</c:v>
                </c:pt>
                <c:pt idx="18">
                  <c:v>49.901049444258923</c:v>
                </c:pt>
                <c:pt idx="19">
                  <c:v>51.156622412205579</c:v>
                </c:pt>
                <c:pt idx="20">
                  <c:v>51.77794212453729</c:v>
                </c:pt>
                <c:pt idx="21">
                  <c:v>51.925238628828353</c:v>
                </c:pt>
                <c:pt idx="22">
                  <c:v>52.939018027557175</c:v>
                </c:pt>
                <c:pt idx="23">
                  <c:v>54.018123048957619</c:v>
                </c:pt>
                <c:pt idx="24">
                  <c:v>56.02916079673323</c:v>
                </c:pt>
                <c:pt idx="25">
                  <c:v>57.252184153336756</c:v>
                </c:pt>
                <c:pt idx="26">
                  <c:v>58.632734933649431</c:v>
                </c:pt>
                <c:pt idx="27">
                  <c:v>59.003631783782325</c:v>
                </c:pt>
                <c:pt idx="28">
                  <c:v>60.527687724599147</c:v>
                </c:pt>
                <c:pt idx="29">
                  <c:v>61.640672680319966</c:v>
                </c:pt>
                <c:pt idx="30">
                  <c:v>63.220219016674903</c:v>
                </c:pt>
                <c:pt idx="31">
                  <c:v>62.563757212421613</c:v>
                </c:pt>
                <c:pt idx="32">
                  <c:v>60.555401767054505</c:v>
                </c:pt>
                <c:pt idx="33">
                  <c:v>57.647318715307883</c:v>
                </c:pt>
                <c:pt idx="34">
                  <c:v>55.631937936499988</c:v>
                </c:pt>
                <c:pt idx="35">
                  <c:v>54.661776264723734</c:v>
                </c:pt>
                <c:pt idx="36">
                  <c:v>54.449740163384377</c:v>
                </c:pt>
                <c:pt idx="37">
                  <c:v>55.546083902462605</c:v>
                </c:pt>
                <c:pt idx="38">
                  <c:v>57.475953541985668</c:v>
                </c:pt>
                <c:pt idx="39">
                  <c:v>60.770054822204287</c:v>
                </c:pt>
                <c:pt idx="40">
                  <c:v>62.196632949067954</c:v>
                </c:pt>
                <c:pt idx="41">
                  <c:v>61.484632604568624</c:v>
                </c:pt>
                <c:pt idx="42">
                  <c:v>57.976171461098509</c:v>
                </c:pt>
                <c:pt idx="43">
                  <c:v>54.383995647141802</c:v>
                </c:pt>
                <c:pt idx="44">
                  <c:v>52.41997065021836</c:v>
                </c:pt>
                <c:pt idx="45">
                  <c:v>51.503614232101931</c:v>
                </c:pt>
                <c:pt idx="46">
                  <c:v>53.071341273819165</c:v>
                </c:pt>
                <c:pt idx="47">
                  <c:v>53.896569173959833</c:v>
                </c:pt>
                <c:pt idx="48">
                  <c:v>54.494278356428815</c:v>
                </c:pt>
                <c:pt idx="49">
                  <c:v>54.885239510639892</c:v>
                </c:pt>
                <c:pt idx="50">
                  <c:v>56.940947550743566</c:v>
                </c:pt>
                <c:pt idx="51">
                  <c:v>58.762439595271488</c:v>
                </c:pt>
                <c:pt idx="52">
                  <c:v>60.481194843607895</c:v>
                </c:pt>
                <c:pt idx="53">
                  <c:v>61.322759501311332</c:v>
                </c:pt>
                <c:pt idx="54">
                  <c:v>63.53822263756264</c:v>
                </c:pt>
                <c:pt idx="55">
                  <c:v>64.616176067952992</c:v>
                </c:pt>
                <c:pt idx="56">
                  <c:v>64.820691498628236</c:v>
                </c:pt>
                <c:pt idx="57">
                  <c:v>63.437689519191167</c:v>
                </c:pt>
                <c:pt idx="58">
                  <c:v>63.257360776215549</c:v>
                </c:pt>
                <c:pt idx="59">
                  <c:v>63.974751679680502</c:v>
                </c:pt>
                <c:pt idx="60">
                  <c:v>65.886624900302849</c:v>
                </c:pt>
                <c:pt idx="61">
                  <c:v>65.81274709908547</c:v>
                </c:pt>
                <c:pt idx="62">
                  <c:v>64.446830182671675</c:v>
                </c:pt>
                <c:pt idx="63">
                  <c:v>63.353232218744004</c:v>
                </c:pt>
                <c:pt idx="64">
                  <c:v>65.32542144351612</c:v>
                </c:pt>
                <c:pt idx="65">
                  <c:v>68.224633997651324</c:v>
                </c:pt>
                <c:pt idx="66">
                  <c:v>71.220439510389397</c:v>
                </c:pt>
                <c:pt idx="67">
                  <c:v>72.238303540333519</c:v>
                </c:pt>
                <c:pt idx="68">
                  <c:v>73.35622903166373</c:v>
                </c:pt>
                <c:pt idx="69">
                  <c:v>74.327144474594036</c:v>
                </c:pt>
                <c:pt idx="70">
                  <c:v>75.649004924735721</c:v>
                </c:pt>
                <c:pt idx="71">
                  <c:v>75.789805505156721</c:v>
                </c:pt>
                <c:pt idx="72">
                  <c:v>75.629820414350107</c:v>
                </c:pt>
                <c:pt idx="73">
                  <c:v>74.263825039083557</c:v>
                </c:pt>
                <c:pt idx="74">
                  <c:v>74.512960341841151</c:v>
                </c:pt>
                <c:pt idx="75">
                  <c:v>74.248113650130634</c:v>
                </c:pt>
              </c:numCache>
            </c:numRef>
          </c:val>
          <c:smooth val="0"/>
          <c:extLst>
            <c:ext xmlns:c16="http://schemas.microsoft.com/office/drawing/2014/chart" uri="{C3380CC4-5D6E-409C-BE32-E72D297353CC}">
              <c16:uniqueId val="{00000001-247A-413C-85F2-131DDB11CF27}"/>
            </c:ext>
          </c:extLst>
        </c:ser>
        <c:dLbls>
          <c:showLegendKey val="0"/>
          <c:showVal val="0"/>
          <c:showCatName val="0"/>
          <c:showSerName val="0"/>
          <c:showPercent val="0"/>
          <c:showBubbleSize val="0"/>
        </c:dLbls>
        <c:smooth val="0"/>
        <c:axId val="940736239"/>
        <c:axId val="940734575"/>
      </c:lineChart>
      <c:dateAx>
        <c:axId val="940736239"/>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40734575"/>
        <c:crosses val="autoZero"/>
        <c:auto val="1"/>
        <c:lblOffset val="100"/>
        <c:baseTimeUnit val="months"/>
      </c:dateAx>
      <c:valAx>
        <c:axId val="940734575"/>
        <c:scaling>
          <c:orientation val="minMax"/>
        </c:scaling>
        <c:delete val="0"/>
        <c:axPos val="l"/>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4073623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6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'RCA Export Data'!$B$6</c:f>
              <c:strCache>
                <c:ptCount val="1"/>
                <c:pt idx="0">
                  <c:v>New York Metro (left axis)</c:v>
                </c:pt>
              </c:strCache>
            </c:strRef>
          </c:tx>
          <c:spPr>
            <a:ln w="22225" cap="rnd">
              <a:solidFill>
                <a:schemeClr val="tx1">
                  <a:lumMod val="65000"/>
                  <a:lumOff val="35000"/>
                </a:schemeClr>
              </a:solidFill>
              <a:round/>
            </a:ln>
            <a:effectLst/>
          </c:spPr>
          <c:marker>
            <c:symbol val="none"/>
          </c:marker>
          <c:cat>
            <c:numRef>
              <c:f>'RCA Export Data'!$A$7:$A$82</c:f>
              <c:numCache>
                <c:formatCode>m/d/yyyy</c:formatCode>
                <c:ptCount val="76"/>
                <c:pt idx="0">
                  <c:v>36981</c:v>
                </c:pt>
                <c:pt idx="1">
                  <c:v>37072</c:v>
                </c:pt>
                <c:pt idx="2">
                  <c:v>37164</c:v>
                </c:pt>
                <c:pt idx="3">
                  <c:v>37256</c:v>
                </c:pt>
                <c:pt idx="4">
                  <c:v>37346</c:v>
                </c:pt>
                <c:pt idx="5">
                  <c:v>37437</c:v>
                </c:pt>
                <c:pt idx="6">
                  <c:v>37529</c:v>
                </c:pt>
                <c:pt idx="7">
                  <c:v>37621</c:v>
                </c:pt>
                <c:pt idx="8">
                  <c:v>37711</c:v>
                </c:pt>
                <c:pt idx="9">
                  <c:v>37802</c:v>
                </c:pt>
                <c:pt idx="10">
                  <c:v>37894</c:v>
                </c:pt>
                <c:pt idx="11">
                  <c:v>37986</c:v>
                </c:pt>
                <c:pt idx="12">
                  <c:v>38077</c:v>
                </c:pt>
                <c:pt idx="13">
                  <c:v>38168</c:v>
                </c:pt>
                <c:pt idx="14">
                  <c:v>38260</c:v>
                </c:pt>
                <c:pt idx="15">
                  <c:v>38352</c:v>
                </c:pt>
                <c:pt idx="16">
                  <c:v>38442</c:v>
                </c:pt>
                <c:pt idx="17">
                  <c:v>38533</c:v>
                </c:pt>
                <c:pt idx="18">
                  <c:v>38625</c:v>
                </c:pt>
                <c:pt idx="19">
                  <c:v>38717</c:v>
                </c:pt>
                <c:pt idx="20">
                  <c:v>38807</c:v>
                </c:pt>
                <c:pt idx="21">
                  <c:v>38898</c:v>
                </c:pt>
                <c:pt idx="22">
                  <c:v>38990</c:v>
                </c:pt>
                <c:pt idx="23">
                  <c:v>39082</c:v>
                </c:pt>
                <c:pt idx="24">
                  <c:v>39172</c:v>
                </c:pt>
                <c:pt idx="25">
                  <c:v>39263</c:v>
                </c:pt>
                <c:pt idx="26">
                  <c:v>39355</c:v>
                </c:pt>
                <c:pt idx="27">
                  <c:v>39447</c:v>
                </c:pt>
                <c:pt idx="28">
                  <c:v>39538</c:v>
                </c:pt>
                <c:pt idx="29">
                  <c:v>39629</c:v>
                </c:pt>
                <c:pt idx="30">
                  <c:v>39721</c:v>
                </c:pt>
                <c:pt idx="31">
                  <c:v>39813</c:v>
                </c:pt>
                <c:pt idx="32">
                  <c:v>39903</c:v>
                </c:pt>
                <c:pt idx="33">
                  <c:v>39994</c:v>
                </c:pt>
                <c:pt idx="34">
                  <c:v>40086</c:v>
                </c:pt>
                <c:pt idx="35">
                  <c:v>40178</c:v>
                </c:pt>
                <c:pt idx="36">
                  <c:v>40268</c:v>
                </c:pt>
                <c:pt idx="37">
                  <c:v>40359</c:v>
                </c:pt>
                <c:pt idx="38">
                  <c:v>40451</c:v>
                </c:pt>
                <c:pt idx="39">
                  <c:v>40543</c:v>
                </c:pt>
                <c:pt idx="40">
                  <c:v>40633</c:v>
                </c:pt>
                <c:pt idx="41">
                  <c:v>40724</c:v>
                </c:pt>
                <c:pt idx="42">
                  <c:v>40816</c:v>
                </c:pt>
                <c:pt idx="43">
                  <c:v>40908</c:v>
                </c:pt>
                <c:pt idx="44">
                  <c:v>40999</c:v>
                </c:pt>
                <c:pt idx="45">
                  <c:v>41090</c:v>
                </c:pt>
                <c:pt idx="46">
                  <c:v>41182</c:v>
                </c:pt>
                <c:pt idx="47">
                  <c:v>41274</c:v>
                </c:pt>
                <c:pt idx="48">
                  <c:v>41364</c:v>
                </c:pt>
                <c:pt idx="49">
                  <c:v>41455</c:v>
                </c:pt>
                <c:pt idx="50">
                  <c:v>41547</c:v>
                </c:pt>
                <c:pt idx="51">
                  <c:v>41639</c:v>
                </c:pt>
                <c:pt idx="52">
                  <c:v>41729</c:v>
                </c:pt>
                <c:pt idx="53">
                  <c:v>41820</c:v>
                </c:pt>
                <c:pt idx="54">
                  <c:v>41912</c:v>
                </c:pt>
                <c:pt idx="55">
                  <c:v>42004</c:v>
                </c:pt>
                <c:pt idx="56">
                  <c:v>42094</c:v>
                </c:pt>
                <c:pt idx="57">
                  <c:v>42185</c:v>
                </c:pt>
                <c:pt idx="58">
                  <c:v>42277</c:v>
                </c:pt>
                <c:pt idx="59">
                  <c:v>42369</c:v>
                </c:pt>
                <c:pt idx="60">
                  <c:v>42460</c:v>
                </c:pt>
                <c:pt idx="61">
                  <c:v>42551</c:v>
                </c:pt>
                <c:pt idx="62">
                  <c:v>42643</c:v>
                </c:pt>
                <c:pt idx="63">
                  <c:v>42735</c:v>
                </c:pt>
                <c:pt idx="64">
                  <c:v>42825</c:v>
                </c:pt>
                <c:pt idx="65">
                  <c:v>42916</c:v>
                </c:pt>
                <c:pt idx="66">
                  <c:v>43008</c:v>
                </c:pt>
                <c:pt idx="67">
                  <c:v>43100</c:v>
                </c:pt>
                <c:pt idx="68">
                  <c:v>43190</c:v>
                </c:pt>
                <c:pt idx="69">
                  <c:v>43281</c:v>
                </c:pt>
                <c:pt idx="70">
                  <c:v>43373</c:v>
                </c:pt>
                <c:pt idx="71">
                  <c:v>43465</c:v>
                </c:pt>
                <c:pt idx="72">
                  <c:v>43555</c:v>
                </c:pt>
                <c:pt idx="73">
                  <c:v>43646</c:v>
                </c:pt>
                <c:pt idx="74">
                  <c:v>43738</c:v>
                </c:pt>
                <c:pt idx="75">
                  <c:v>43830</c:v>
                </c:pt>
              </c:numCache>
            </c:numRef>
          </c:cat>
          <c:val>
            <c:numRef>
              <c:f>'RCA Export Data'!$B$7:$B$82</c:f>
              <c:numCache>
                <c:formatCode>_("$"* #,##0.00_);_("$"* \(#,##0.00\);_("$"* "-"??_);_(@_)</c:formatCode>
                <c:ptCount val="76"/>
                <c:pt idx="0">
                  <c:v>186.30803942175427</c:v>
                </c:pt>
                <c:pt idx="1">
                  <c:v>184.83929678245923</c:v>
                </c:pt>
                <c:pt idx="2">
                  <c:v>185.41804940193444</c:v>
                </c:pt>
                <c:pt idx="3">
                  <c:v>187.91338753955321</c:v>
                </c:pt>
                <c:pt idx="4">
                  <c:v>190.32108543698575</c:v>
                </c:pt>
                <c:pt idx="5">
                  <c:v>192.63841303741003</c:v>
                </c:pt>
                <c:pt idx="6">
                  <c:v>195.36016023214947</c:v>
                </c:pt>
                <c:pt idx="7">
                  <c:v>199.99814659986637</c:v>
                </c:pt>
                <c:pt idx="8">
                  <c:v>207.5446933856322</c:v>
                </c:pt>
                <c:pt idx="9">
                  <c:v>218.48776650900763</c:v>
                </c:pt>
                <c:pt idx="10">
                  <c:v>230.29371467235373</c:v>
                </c:pt>
                <c:pt idx="11">
                  <c:v>241.4819217290686</c:v>
                </c:pt>
                <c:pt idx="12">
                  <c:v>251.36279079360236</c:v>
                </c:pt>
                <c:pt idx="13">
                  <c:v>260.83415744092559</c:v>
                </c:pt>
                <c:pt idx="14">
                  <c:v>271.96941753539767</c:v>
                </c:pt>
                <c:pt idx="15">
                  <c:v>282.83220685222255</c:v>
                </c:pt>
                <c:pt idx="16">
                  <c:v>297.66981635120101</c:v>
                </c:pt>
                <c:pt idx="17">
                  <c:v>311.21393771628158</c:v>
                </c:pt>
                <c:pt idx="18">
                  <c:v>323.03718380380116</c:v>
                </c:pt>
                <c:pt idx="19">
                  <c:v>328.82397985613176</c:v>
                </c:pt>
                <c:pt idx="20">
                  <c:v>335.21796102915556</c:v>
                </c:pt>
                <c:pt idx="21">
                  <c:v>342.72388448663611</c:v>
                </c:pt>
                <c:pt idx="22">
                  <c:v>348.99575024647862</c:v>
                </c:pt>
                <c:pt idx="23">
                  <c:v>348.42944600260574</c:v>
                </c:pt>
                <c:pt idx="24">
                  <c:v>343.02236932756472</c:v>
                </c:pt>
                <c:pt idx="25">
                  <c:v>338.91367035702666</c:v>
                </c:pt>
                <c:pt idx="26">
                  <c:v>337.3634695270988</c:v>
                </c:pt>
                <c:pt idx="27">
                  <c:v>337.27293905821591</c:v>
                </c:pt>
                <c:pt idx="28">
                  <c:v>328.25008360128737</c:v>
                </c:pt>
                <c:pt idx="29">
                  <c:v>312.55753685748772</c:v>
                </c:pt>
                <c:pt idx="30">
                  <c:v>292.78533911671354</c:v>
                </c:pt>
                <c:pt idx="31">
                  <c:v>277.74676662446007</c:v>
                </c:pt>
                <c:pt idx="32">
                  <c:v>266.92523631632838</c:v>
                </c:pt>
                <c:pt idx="33">
                  <c:v>260.57041553973346</c:v>
                </c:pt>
                <c:pt idx="34">
                  <c:v>258.26068402269328</c:v>
                </c:pt>
                <c:pt idx="35">
                  <c:v>255.26861483204905</c:v>
                </c:pt>
                <c:pt idx="36">
                  <c:v>251.5042602264883</c:v>
                </c:pt>
                <c:pt idx="37">
                  <c:v>246.52305099706643</c:v>
                </c:pt>
                <c:pt idx="38">
                  <c:v>246.45477030495297</c:v>
                </c:pt>
                <c:pt idx="39">
                  <c:v>249.21344904531483</c:v>
                </c:pt>
                <c:pt idx="40">
                  <c:v>252.59976215866016</c:v>
                </c:pt>
                <c:pt idx="41">
                  <c:v>254.70195253791357</c:v>
                </c:pt>
                <c:pt idx="42">
                  <c:v>255.69151067936113</c:v>
                </c:pt>
                <c:pt idx="43">
                  <c:v>259.1046687185746</c:v>
                </c:pt>
                <c:pt idx="44">
                  <c:v>263.02930810949948</c:v>
                </c:pt>
                <c:pt idx="45">
                  <c:v>268.93059994961794</c:v>
                </c:pt>
                <c:pt idx="46">
                  <c:v>271.77700591216018</c:v>
                </c:pt>
                <c:pt idx="47">
                  <c:v>271.60280255716907</c:v>
                </c:pt>
                <c:pt idx="48">
                  <c:v>271.44693788301987</c:v>
                </c:pt>
                <c:pt idx="49">
                  <c:v>280.50713373306883</c:v>
                </c:pt>
                <c:pt idx="50">
                  <c:v>296.83496045016824</c:v>
                </c:pt>
                <c:pt idx="51">
                  <c:v>311.04929872251302</c:v>
                </c:pt>
                <c:pt idx="52">
                  <c:v>315.17045788192883</c:v>
                </c:pt>
                <c:pt idx="53">
                  <c:v>318.73782918200777</c:v>
                </c:pt>
                <c:pt idx="54">
                  <c:v>325.96095022703417</c:v>
                </c:pt>
                <c:pt idx="55">
                  <c:v>339.95610931976387</c:v>
                </c:pt>
                <c:pt idx="56">
                  <c:v>347.72239428686595</c:v>
                </c:pt>
                <c:pt idx="57">
                  <c:v>355.88809754369117</c:v>
                </c:pt>
                <c:pt idx="58">
                  <c:v>358.9521129267352</c:v>
                </c:pt>
                <c:pt idx="59">
                  <c:v>361.36601636417498</c:v>
                </c:pt>
                <c:pt idx="60">
                  <c:v>363.61549942782511</c:v>
                </c:pt>
                <c:pt idx="61">
                  <c:v>362.61220522560461</c:v>
                </c:pt>
                <c:pt idx="62">
                  <c:v>363.36158579726123</c:v>
                </c:pt>
                <c:pt idx="63">
                  <c:v>354.5176078270938</c:v>
                </c:pt>
                <c:pt idx="64">
                  <c:v>348.46534362009646</c:v>
                </c:pt>
                <c:pt idx="65">
                  <c:v>344.53784462160957</c:v>
                </c:pt>
                <c:pt idx="66">
                  <c:v>354.47177147945553</c:v>
                </c:pt>
                <c:pt idx="67">
                  <c:v>363.59273391276241</c:v>
                </c:pt>
                <c:pt idx="68">
                  <c:v>373.29203926862618</c:v>
                </c:pt>
                <c:pt idx="69">
                  <c:v>380.54340613200753</c:v>
                </c:pt>
                <c:pt idx="70">
                  <c:v>391.83331292239677</c:v>
                </c:pt>
                <c:pt idx="71">
                  <c:v>407.72424357995686</c:v>
                </c:pt>
                <c:pt idx="72">
                  <c:v>419.41023630798969</c:v>
                </c:pt>
                <c:pt idx="73">
                  <c:v>424.78943761463074</c:v>
                </c:pt>
                <c:pt idx="74">
                  <c:v>432.93717889585082</c:v>
                </c:pt>
                <c:pt idx="75">
                  <c:v>440.54103837271555</c:v>
                </c:pt>
              </c:numCache>
            </c:numRef>
          </c:val>
          <c:smooth val="0"/>
          <c:extLst>
            <c:ext xmlns:c16="http://schemas.microsoft.com/office/drawing/2014/chart" uri="{C3380CC4-5D6E-409C-BE32-E72D297353CC}">
              <c16:uniqueId val="{00000000-E972-4BA2-B6DA-331846462BF1}"/>
            </c:ext>
          </c:extLst>
        </c:ser>
        <c:dLbls>
          <c:showLegendKey val="0"/>
          <c:showVal val="0"/>
          <c:showCatName val="0"/>
          <c:showSerName val="0"/>
          <c:showPercent val="0"/>
          <c:showBubbleSize val="0"/>
        </c:dLbls>
        <c:marker val="1"/>
        <c:smooth val="0"/>
        <c:axId val="789254064"/>
        <c:axId val="789254392"/>
      </c:lineChart>
      <c:lineChart>
        <c:grouping val="standard"/>
        <c:varyColors val="0"/>
        <c:ser>
          <c:idx val="2"/>
          <c:order val="1"/>
          <c:tx>
            <c:strRef>
              <c:f>'RCA Export Data'!$D$6</c:f>
              <c:strCache>
                <c:ptCount val="1"/>
                <c:pt idx="0">
                  <c:v>Phoenix (right axis)</c:v>
                </c:pt>
              </c:strCache>
            </c:strRef>
          </c:tx>
          <c:spPr>
            <a:ln w="22225" cap="rnd">
              <a:solidFill>
                <a:schemeClr val="accent3"/>
              </a:solidFill>
              <a:prstDash val="sysDash"/>
              <a:round/>
            </a:ln>
            <a:effectLst/>
          </c:spPr>
          <c:marker>
            <c:symbol val="none"/>
          </c:marker>
          <c:cat>
            <c:numRef>
              <c:f>'RCA Export Data'!$A$7:$A$82</c:f>
              <c:numCache>
                <c:formatCode>m/d/yyyy</c:formatCode>
                <c:ptCount val="76"/>
                <c:pt idx="0">
                  <c:v>36981</c:v>
                </c:pt>
                <c:pt idx="1">
                  <c:v>37072</c:v>
                </c:pt>
                <c:pt idx="2">
                  <c:v>37164</c:v>
                </c:pt>
                <c:pt idx="3">
                  <c:v>37256</c:v>
                </c:pt>
                <c:pt idx="4">
                  <c:v>37346</c:v>
                </c:pt>
                <c:pt idx="5">
                  <c:v>37437</c:v>
                </c:pt>
                <c:pt idx="6">
                  <c:v>37529</c:v>
                </c:pt>
                <c:pt idx="7">
                  <c:v>37621</c:v>
                </c:pt>
                <c:pt idx="8">
                  <c:v>37711</c:v>
                </c:pt>
                <c:pt idx="9">
                  <c:v>37802</c:v>
                </c:pt>
                <c:pt idx="10">
                  <c:v>37894</c:v>
                </c:pt>
                <c:pt idx="11">
                  <c:v>37986</c:v>
                </c:pt>
                <c:pt idx="12">
                  <c:v>38077</c:v>
                </c:pt>
                <c:pt idx="13">
                  <c:v>38168</c:v>
                </c:pt>
                <c:pt idx="14">
                  <c:v>38260</c:v>
                </c:pt>
                <c:pt idx="15">
                  <c:v>38352</c:v>
                </c:pt>
                <c:pt idx="16">
                  <c:v>38442</c:v>
                </c:pt>
                <c:pt idx="17">
                  <c:v>38533</c:v>
                </c:pt>
                <c:pt idx="18">
                  <c:v>38625</c:v>
                </c:pt>
                <c:pt idx="19">
                  <c:v>38717</c:v>
                </c:pt>
                <c:pt idx="20">
                  <c:v>38807</c:v>
                </c:pt>
                <c:pt idx="21">
                  <c:v>38898</c:v>
                </c:pt>
                <c:pt idx="22">
                  <c:v>38990</c:v>
                </c:pt>
                <c:pt idx="23">
                  <c:v>39082</c:v>
                </c:pt>
                <c:pt idx="24">
                  <c:v>39172</c:v>
                </c:pt>
                <c:pt idx="25">
                  <c:v>39263</c:v>
                </c:pt>
                <c:pt idx="26">
                  <c:v>39355</c:v>
                </c:pt>
                <c:pt idx="27">
                  <c:v>39447</c:v>
                </c:pt>
                <c:pt idx="28">
                  <c:v>39538</c:v>
                </c:pt>
                <c:pt idx="29">
                  <c:v>39629</c:v>
                </c:pt>
                <c:pt idx="30">
                  <c:v>39721</c:v>
                </c:pt>
                <c:pt idx="31">
                  <c:v>39813</c:v>
                </c:pt>
                <c:pt idx="32">
                  <c:v>39903</c:v>
                </c:pt>
                <c:pt idx="33">
                  <c:v>39994</c:v>
                </c:pt>
                <c:pt idx="34">
                  <c:v>40086</c:v>
                </c:pt>
                <c:pt idx="35">
                  <c:v>40178</c:v>
                </c:pt>
                <c:pt idx="36">
                  <c:v>40268</c:v>
                </c:pt>
                <c:pt idx="37">
                  <c:v>40359</c:v>
                </c:pt>
                <c:pt idx="38">
                  <c:v>40451</c:v>
                </c:pt>
                <c:pt idx="39">
                  <c:v>40543</c:v>
                </c:pt>
                <c:pt idx="40">
                  <c:v>40633</c:v>
                </c:pt>
                <c:pt idx="41">
                  <c:v>40724</c:v>
                </c:pt>
                <c:pt idx="42">
                  <c:v>40816</c:v>
                </c:pt>
                <c:pt idx="43">
                  <c:v>40908</c:v>
                </c:pt>
                <c:pt idx="44">
                  <c:v>40999</c:v>
                </c:pt>
                <c:pt idx="45">
                  <c:v>41090</c:v>
                </c:pt>
                <c:pt idx="46">
                  <c:v>41182</c:v>
                </c:pt>
                <c:pt idx="47">
                  <c:v>41274</c:v>
                </c:pt>
                <c:pt idx="48">
                  <c:v>41364</c:v>
                </c:pt>
                <c:pt idx="49">
                  <c:v>41455</c:v>
                </c:pt>
                <c:pt idx="50">
                  <c:v>41547</c:v>
                </c:pt>
                <c:pt idx="51">
                  <c:v>41639</c:v>
                </c:pt>
                <c:pt idx="52">
                  <c:v>41729</c:v>
                </c:pt>
                <c:pt idx="53">
                  <c:v>41820</c:v>
                </c:pt>
                <c:pt idx="54">
                  <c:v>41912</c:v>
                </c:pt>
                <c:pt idx="55">
                  <c:v>42004</c:v>
                </c:pt>
                <c:pt idx="56">
                  <c:v>42094</c:v>
                </c:pt>
                <c:pt idx="57">
                  <c:v>42185</c:v>
                </c:pt>
                <c:pt idx="58">
                  <c:v>42277</c:v>
                </c:pt>
                <c:pt idx="59">
                  <c:v>42369</c:v>
                </c:pt>
                <c:pt idx="60">
                  <c:v>42460</c:v>
                </c:pt>
                <c:pt idx="61">
                  <c:v>42551</c:v>
                </c:pt>
                <c:pt idx="62">
                  <c:v>42643</c:v>
                </c:pt>
                <c:pt idx="63">
                  <c:v>42735</c:v>
                </c:pt>
                <c:pt idx="64">
                  <c:v>42825</c:v>
                </c:pt>
                <c:pt idx="65">
                  <c:v>42916</c:v>
                </c:pt>
                <c:pt idx="66">
                  <c:v>43008</c:v>
                </c:pt>
                <c:pt idx="67">
                  <c:v>43100</c:v>
                </c:pt>
                <c:pt idx="68">
                  <c:v>43190</c:v>
                </c:pt>
                <c:pt idx="69">
                  <c:v>43281</c:v>
                </c:pt>
                <c:pt idx="70">
                  <c:v>43373</c:v>
                </c:pt>
                <c:pt idx="71">
                  <c:v>43465</c:v>
                </c:pt>
                <c:pt idx="72">
                  <c:v>43555</c:v>
                </c:pt>
                <c:pt idx="73">
                  <c:v>43646</c:v>
                </c:pt>
                <c:pt idx="74">
                  <c:v>43738</c:v>
                </c:pt>
                <c:pt idx="75">
                  <c:v>43830</c:v>
                </c:pt>
              </c:numCache>
            </c:numRef>
          </c:cat>
          <c:val>
            <c:numRef>
              <c:f>'RCA Export Data'!$D$7:$D$82</c:f>
              <c:numCache>
                <c:formatCode>_("$"* #,##0.00_);_("$"* \(#,##0.00\);_("$"* "-"??_);_(@_)</c:formatCode>
                <c:ptCount val="76"/>
                <c:pt idx="0">
                  <c:v>6.4362609294527049</c:v>
                </c:pt>
                <c:pt idx="1">
                  <c:v>6.4923167018779244</c:v>
                </c:pt>
                <c:pt idx="2">
                  <c:v>6.5740092418542986</c:v>
                </c:pt>
                <c:pt idx="3">
                  <c:v>6.6820706437942299</c:v>
                </c:pt>
                <c:pt idx="4">
                  <c:v>6.8172496830080425</c:v>
                </c:pt>
                <c:pt idx="5">
                  <c:v>6.9651919757124334</c:v>
                </c:pt>
                <c:pt idx="6">
                  <c:v>7.1264021108739044</c:v>
                </c:pt>
                <c:pt idx="7">
                  <c:v>7.301400934808882</c:v>
                </c:pt>
                <c:pt idx="8">
                  <c:v>7.4806978087156484</c:v>
                </c:pt>
                <c:pt idx="9">
                  <c:v>7.6788850602807708</c:v>
                </c:pt>
                <c:pt idx="10">
                  <c:v>7.855034971925682</c:v>
                </c:pt>
                <c:pt idx="11">
                  <c:v>7.9126604896030237</c:v>
                </c:pt>
                <c:pt idx="12">
                  <c:v>8.0517096979865723</c:v>
                </c:pt>
                <c:pt idx="13">
                  <c:v>8.1868473720438271</c:v>
                </c:pt>
                <c:pt idx="14">
                  <c:v>8.3000400724266203</c:v>
                </c:pt>
                <c:pt idx="15">
                  <c:v>8.4396592888501605</c:v>
                </c:pt>
                <c:pt idx="16">
                  <c:v>8.6174278223699563</c:v>
                </c:pt>
                <c:pt idx="17">
                  <c:v>8.8598840029797952</c:v>
                </c:pt>
                <c:pt idx="18">
                  <c:v>9.0203776377214169</c:v>
                </c:pt>
                <c:pt idx="19">
                  <c:v>9.2870218938195581</c:v>
                </c:pt>
                <c:pt idx="20">
                  <c:v>9.6962814940967039</c:v>
                </c:pt>
                <c:pt idx="21">
                  <c:v>10.239825165397679</c:v>
                </c:pt>
                <c:pt idx="22">
                  <c:v>10.831237352563631</c:v>
                </c:pt>
                <c:pt idx="23">
                  <c:v>11.261553559351706</c:v>
                </c:pt>
                <c:pt idx="24">
                  <c:v>11.810044076810094</c:v>
                </c:pt>
                <c:pt idx="25">
                  <c:v>11.877321481491252</c:v>
                </c:pt>
                <c:pt idx="26">
                  <c:v>11.741627919078027</c:v>
                </c:pt>
                <c:pt idx="27">
                  <c:v>11.142880178235194</c:v>
                </c:pt>
                <c:pt idx="28">
                  <c:v>10.684504200990892</c:v>
                </c:pt>
                <c:pt idx="29">
                  <c:v>10.193718971416184</c:v>
                </c:pt>
                <c:pt idx="30">
                  <c:v>9.6131005809024028</c:v>
                </c:pt>
                <c:pt idx="31">
                  <c:v>8.9131665532073594</c:v>
                </c:pt>
                <c:pt idx="32">
                  <c:v>8.3463682980402911</c:v>
                </c:pt>
                <c:pt idx="33">
                  <c:v>7.8482712688127956</c:v>
                </c:pt>
                <c:pt idx="34">
                  <c:v>7.540026055626611</c:v>
                </c:pt>
                <c:pt idx="35">
                  <c:v>7.3286339932938498</c:v>
                </c:pt>
                <c:pt idx="36">
                  <c:v>7.2670458417804724</c:v>
                </c:pt>
                <c:pt idx="37">
                  <c:v>7.2434922206312509</c:v>
                </c:pt>
                <c:pt idx="38">
                  <c:v>7.1551839049417261</c:v>
                </c:pt>
                <c:pt idx="39">
                  <c:v>6.9843707720739703</c:v>
                </c:pt>
                <c:pt idx="40">
                  <c:v>6.7587845160881557</c:v>
                </c:pt>
                <c:pt idx="41">
                  <c:v>6.6806581905032019</c:v>
                </c:pt>
                <c:pt idx="42">
                  <c:v>6.6448557764834399</c:v>
                </c:pt>
                <c:pt idx="43">
                  <c:v>6.6440886585598191</c:v>
                </c:pt>
                <c:pt idx="44">
                  <c:v>6.5484777666724776</c:v>
                </c:pt>
                <c:pt idx="45">
                  <c:v>6.4487128470899364</c:v>
                </c:pt>
                <c:pt idx="46">
                  <c:v>6.4618447626700446</c:v>
                </c:pt>
                <c:pt idx="47">
                  <c:v>6.6285857815017373</c:v>
                </c:pt>
                <c:pt idx="48">
                  <c:v>6.9638019212724487</c:v>
                </c:pt>
                <c:pt idx="49">
                  <c:v>7.3073395285569953</c:v>
                </c:pt>
                <c:pt idx="50">
                  <c:v>7.5902281070951423</c:v>
                </c:pt>
                <c:pt idx="51">
                  <c:v>7.7323605965534243</c:v>
                </c:pt>
                <c:pt idx="52">
                  <c:v>7.7075240633786164</c:v>
                </c:pt>
                <c:pt idx="53">
                  <c:v>7.6365806726410961</c:v>
                </c:pt>
                <c:pt idx="54">
                  <c:v>7.629270337880091</c:v>
                </c:pt>
                <c:pt idx="55">
                  <c:v>7.6533898531527056</c:v>
                </c:pt>
                <c:pt idx="56">
                  <c:v>7.6697698790198592</c:v>
                </c:pt>
                <c:pt idx="57">
                  <c:v>7.5173414454966014</c:v>
                </c:pt>
                <c:pt idx="58">
                  <c:v>7.5078162528887402</c:v>
                </c:pt>
                <c:pt idx="59">
                  <c:v>7.4772796651948354</c:v>
                </c:pt>
                <c:pt idx="60">
                  <c:v>7.4638008897481267</c:v>
                </c:pt>
                <c:pt idx="61">
                  <c:v>7.403565526186469</c:v>
                </c:pt>
                <c:pt idx="62">
                  <c:v>7.5194562589728369</c:v>
                </c:pt>
                <c:pt idx="63">
                  <c:v>7.7599894649844599</c:v>
                </c:pt>
                <c:pt idx="64">
                  <c:v>7.9858484717441325</c:v>
                </c:pt>
                <c:pt idx="65">
                  <c:v>8.1434650574950211</c:v>
                </c:pt>
                <c:pt idx="66">
                  <c:v>8.24641607157014</c:v>
                </c:pt>
                <c:pt idx="67">
                  <c:v>8.3507342991689342</c:v>
                </c:pt>
                <c:pt idx="68">
                  <c:v>8.5753887557130231</c:v>
                </c:pt>
                <c:pt idx="69">
                  <c:v>8.9302311363210674</c:v>
                </c:pt>
                <c:pt idx="70">
                  <c:v>9.1176915037445578</c:v>
                </c:pt>
                <c:pt idx="71">
                  <c:v>9.0515502946183144</c:v>
                </c:pt>
                <c:pt idx="72">
                  <c:v>8.9781167092651923</c:v>
                </c:pt>
                <c:pt idx="73">
                  <c:v>9.1193514431244225</c:v>
                </c:pt>
                <c:pt idx="74">
                  <c:v>9.2344180106758689</c:v>
                </c:pt>
                <c:pt idx="75">
                  <c:v>9.2401693953546253</c:v>
                </c:pt>
              </c:numCache>
            </c:numRef>
          </c:val>
          <c:smooth val="0"/>
          <c:extLst>
            <c:ext xmlns:c16="http://schemas.microsoft.com/office/drawing/2014/chart" uri="{C3380CC4-5D6E-409C-BE32-E72D297353CC}">
              <c16:uniqueId val="{00000001-E972-4BA2-B6DA-331846462BF1}"/>
            </c:ext>
          </c:extLst>
        </c:ser>
        <c:dLbls>
          <c:showLegendKey val="0"/>
          <c:showVal val="0"/>
          <c:showCatName val="0"/>
          <c:showSerName val="0"/>
          <c:showPercent val="0"/>
          <c:showBubbleSize val="0"/>
        </c:dLbls>
        <c:marker val="1"/>
        <c:smooth val="0"/>
        <c:axId val="794766968"/>
        <c:axId val="794763688"/>
      </c:lineChart>
      <c:dateAx>
        <c:axId val="789254064"/>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89254392"/>
        <c:crosses val="autoZero"/>
        <c:auto val="1"/>
        <c:lblOffset val="100"/>
        <c:baseTimeUnit val="months"/>
      </c:dateAx>
      <c:valAx>
        <c:axId val="789254392"/>
        <c:scaling>
          <c:orientation val="minMax"/>
          <c:min val="150"/>
        </c:scaling>
        <c:delete val="0"/>
        <c:axPos val="l"/>
        <c:majorGridlines>
          <c:spPr>
            <a:ln w="9525" cap="flat" cmpd="sng" algn="ctr">
              <a:solidFill>
                <a:schemeClr val="tx1">
                  <a:lumMod val="15000"/>
                  <a:lumOff val="85000"/>
                </a:schemeClr>
              </a:solidFill>
              <a:round/>
            </a:ln>
            <a:effectLst/>
          </c:spPr>
        </c:majorGridlines>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89254064"/>
        <c:crosses val="autoZero"/>
        <c:crossBetween val="between"/>
      </c:valAx>
      <c:valAx>
        <c:axId val="794763688"/>
        <c:scaling>
          <c:orientation val="minMax"/>
          <c:min val="6"/>
        </c:scaling>
        <c:delete val="0"/>
        <c:axPos val="r"/>
        <c:numFmt formatCode="_(&quot;$&quot;* #,##0.00_);_(&quot;$&quot;* \(#,##0.00\);_(&quot;$&quot;* &quot;-&quot;??_);_(@_)" sourceLinked="1"/>
        <c:majorTickMark val="out"/>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94766968"/>
        <c:crosses val="max"/>
        <c:crossBetween val="between"/>
      </c:valAx>
      <c:dateAx>
        <c:axId val="794766968"/>
        <c:scaling>
          <c:orientation val="minMax"/>
        </c:scaling>
        <c:delete val="1"/>
        <c:axPos val="b"/>
        <c:numFmt formatCode="m/d/yyyy" sourceLinked="1"/>
        <c:majorTickMark val="out"/>
        <c:minorTickMark val="none"/>
        <c:tickLblPos val="nextTo"/>
        <c:crossAx val="794763688"/>
        <c:crosses val="autoZero"/>
        <c:auto val="1"/>
        <c:lblOffset val="100"/>
        <c:baseTimeUnit val="months"/>
      </c:date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75168D-4851-4FA8-B2F3-BBB0B00DED5F}"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87ABD80A-C12B-431C-93CF-22E6D28A9D2C}">
      <dgm:prSet/>
      <dgm:spPr/>
      <dgm:t>
        <a:bodyPr/>
        <a:lstStyle/>
        <a:p>
          <a:r>
            <a:rPr lang="en-US" dirty="0"/>
            <a:t>The factory needs machines, labor, energy and land to produce the cloths.</a:t>
          </a:r>
        </a:p>
      </dgm:t>
    </dgm:pt>
    <dgm:pt modelId="{730B7BF5-3E84-48AD-AEA9-FE5817BD879D}" type="parTrans" cxnId="{9DA4D599-058A-4045-B12B-A744EDB95F05}">
      <dgm:prSet/>
      <dgm:spPr/>
      <dgm:t>
        <a:bodyPr/>
        <a:lstStyle/>
        <a:p>
          <a:endParaRPr lang="en-US"/>
        </a:p>
      </dgm:t>
    </dgm:pt>
    <dgm:pt modelId="{90E5FA18-897B-4B93-A5AF-BAF680D440DC}" type="sibTrans" cxnId="{9DA4D599-058A-4045-B12B-A744EDB95F05}">
      <dgm:prSet/>
      <dgm:spPr/>
      <dgm:t>
        <a:bodyPr/>
        <a:lstStyle/>
        <a:p>
          <a:endParaRPr lang="en-US"/>
        </a:p>
      </dgm:t>
    </dgm:pt>
    <dgm:pt modelId="{448F81A1-9F71-473A-8EB4-E72E08C49346}">
      <dgm:prSet/>
      <dgm:spPr/>
      <dgm:t>
        <a:bodyPr/>
        <a:lstStyle/>
        <a:p>
          <a:r>
            <a:rPr lang="en-US" b="1"/>
            <a:t>Machine</a:t>
          </a:r>
          <a:r>
            <a:rPr lang="en-US"/>
            <a:t>: Produce the actual cloths.</a:t>
          </a:r>
        </a:p>
      </dgm:t>
    </dgm:pt>
    <dgm:pt modelId="{40E667DE-239F-49EE-A55A-2CE1CF36333B}" type="parTrans" cxnId="{2E1F6A79-7620-452F-A665-A1BD230A34C8}">
      <dgm:prSet/>
      <dgm:spPr/>
      <dgm:t>
        <a:bodyPr/>
        <a:lstStyle/>
        <a:p>
          <a:endParaRPr lang="en-US"/>
        </a:p>
      </dgm:t>
    </dgm:pt>
    <dgm:pt modelId="{12BE28F3-543C-41FC-B4E9-73C59A2DC560}" type="sibTrans" cxnId="{2E1F6A79-7620-452F-A665-A1BD230A34C8}">
      <dgm:prSet/>
      <dgm:spPr/>
      <dgm:t>
        <a:bodyPr/>
        <a:lstStyle/>
        <a:p>
          <a:endParaRPr lang="en-US"/>
        </a:p>
      </dgm:t>
    </dgm:pt>
    <dgm:pt modelId="{D333CCD8-183A-494A-9A78-241D40FE5C7B}">
      <dgm:prSet/>
      <dgm:spPr/>
      <dgm:t>
        <a:bodyPr/>
        <a:lstStyle/>
        <a:p>
          <a:r>
            <a:rPr lang="en-US" b="1"/>
            <a:t>Labor and Energy</a:t>
          </a:r>
          <a:r>
            <a:rPr lang="en-US"/>
            <a:t>: Needed to operate the machines.</a:t>
          </a:r>
        </a:p>
      </dgm:t>
    </dgm:pt>
    <dgm:pt modelId="{D71B5474-AEEB-4CF9-80E5-9F943E251ECB}" type="parTrans" cxnId="{579AD1F2-16F3-4BEB-BC73-2B7D60892B88}">
      <dgm:prSet/>
      <dgm:spPr/>
      <dgm:t>
        <a:bodyPr/>
        <a:lstStyle/>
        <a:p>
          <a:endParaRPr lang="en-US"/>
        </a:p>
      </dgm:t>
    </dgm:pt>
    <dgm:pt modelId="{ADCA3BA2-6D5B-4C72-A44B-E470432DACC5}" type="sibTrans" cxnId="{579AD1F2-16F3-4BEB-BC73-2B7D60892B88}">
      <dgm:prSet/>
      <dgm:spPr/>
      <dgm:t>
        <a:bodyPr/>
        <a:lstStyle/>
        <a:p>
          <a:endParaRPr lang="en-US"/>
        </a:p>
      </dgm:t>
    </dgm:pt>
    <dgm:pt modelId="{CDF0F526-FEB0-4045-A9E4-DB0CA98D39FD}">
      <dgm:prSet/>
      <dgm:spPr/>
      <dgm:t>
        <a:bodyPr/>
        <a:lstStyle/>
        <a:p>
          <a:r>
            <a:rPr lang="en-US" b="1"/>
            <a:t>Land</a:t>
          </a:r>
          <a:r>
            <a:rPr lang="en-US"/>
            <a:t>: Is needed to house the machines, labor and energy.</a:t>
          </a:r>
        </a:p>
      </dgm:t>
    </dgm:pt>
    <dgm:pt modelId="{02D44BAB-6A60-4609-9EAF-CC72A499AC31}" type="parTrans" cxnId="{57AEB199-B734-4ADE-9651-DC5CD6573ECC}">
      <dgm:prSet/>
      <dgm:spPr/>
      <dgm:t>
        <a:bodyPr/>
        <a:lstStyle/>
        <a:p>
          <a:endParaRPr lang="en-US"/>
        </a:p>
      </dgm:t>
    </dgm:pt>
    <dgm:pt modelId="{09D520D4-8A10-477A-ABE9-A5C7DBD879B9}" type="sibTrans" cxnId="{57AEB199-B734-4ADE-9651-DC5CD6573ECC}">
      <dgm:prSet/>
      <dgm:spPr/>
      <dgm:t>
        <a:bodyPr/>
        <a:lstStyle/>
        <a:p>
          <a:endParaRPr lang="en-US"/>
        </a:p>
      </dgm:t>
    </dgm:pt>
    <dgm:pt modelId="{F3CEE35B-D10C-44AC-872C-EE785C2DBA02}">
      <dgm:prSet/>
      <dgm:spPr/>
      <dgm:t>
        <a:bodyPr/>
        <a:lstStyle/>
        <a:p>
          <a:r>
            <a:rPr lang="en-US" dirty="0"/>
            <a:t>The location is important because it determines the </a:t>
          </a:r>
          <a:r>
            <a:rPr lang="en-US" b="1" dirty="0"/>
            <a:t>cost of transportation</a:t>
          </a:r>
          <a:r>
            <a:rPr lang="en-US" dirty="0"/>
            <a:t>.</a:t>
          </a:r>
        </a:p>
      </dgm:t>
    </dgm:pt>
    <dgm:pt modelId="{EBD767C6-879F-4489-9FBC-E9726EA2E975}" type="parTrans" cxnId="{BA2B1AB4-E0C5-4C88-AE48-F438D4EB2D1A}">
      <dgm:prSet/>
      <dgm:spPr/>
      <dgm:t>
        <a:bodyPr/>
        <a:lstStyle/>
        <a:p>
          <a:endParaRPr lang="en-US"/>
        </a:p>
      </dgm:t>
    </dgm:pt>
    <dgm:pt modelId="{66DEE20A-FEE3-413E-9156-3814323B5DD3}" type="sibTrans" cxnId="{BA2B1AB4-E0C5-4C88-AE48-F438D4EB2D1A}">
      <dgm:prSet/>
      <dgm:spPr/>
      <dgm:t>
        <a:bodyPr/>
        <a:lstStyle/>
        <a:p>
          <a:endParaRPr lang="en-US"/>
        </a:p>
      </dgm:t>
    </dgm:pt>
    <dgm:pt modelId="{D6280397-6DF6-4267-B314-D369F912D0B0}">
      <dgm:prSet/>
      <dgm:spPr/>
      <dgm:t>
        <a:bodyPr/>
        <a:lstStyle/>
        <a:p>
          <a:r>
            <a:rPr lang="en-US" dirty="0"/>
            <a:t>Costs to bring the raw materials </a:t>
          </a:r>
          <a:r>
            <a:rPr lang="en-US" b="1" dirty="0"/>
            <a:t>to the factory</a:t>
          </a:r>
          <a:r>
            <a:rPr lang="en-US" dirty="0"/>
            <a:t>. </a:t>
          </a:r>
        </a:p>
        <a:p>
          <a:r>
            <a:rPr lang="en-US" dirty="0"/>
            <a:t>Cost bring the finished product </a:t>
          </a:r>
          <a:r>
            <a:rPr lang="en-US" b="1" dirty="0"/>
            <a:t>to the end users</a:t>
          </a:r>
          <a:r>
            <a:rPr lang="en-US" dirty="0"/>
            <a:t>.</a:t>
          </a:r>
        </a:p>
      </dgm:t>
    </dgm:pt>
    <dgm:pt modelId="{CB533C7D-29DE-4382-A074-B87E49227D78}" type="parTrans" cxnId="{12D1BCD1-71DF-4F2F-A357-F9F3236D6B7B}">
      <dgm:prSet/>
      <dgm:spPr/>
      <dgm:t>
        <a:bodyPr/>
        <a:lstStyle/>
        <a:p>
          <a:endParaRPr lang="en-US"/>
        </a:p>
      </dgm:t>
    </dgm:pt>
    <dgm:pt modelId="{ECCA1F7E-E492-4568-8113-5EE5F8FD3763}" type="sibTrans" cxnId="{12D1BCD1-71DF-4F2F-A357-F9F3236D6B7B}">
      <dgm:prSet/>
      <dgm:spPr/>
      <dgm:t>
        <a:bodyPr/>
        <a:lstStyle/>
        <a:p>
          <a:endParaRPr lang="en-US"/>
        </a:p>
      </dgm:t>
    </dgm:pt>
    <dgm:pt modelId="{A94E29DC-3457-4FB6-96D1-4E8E71BFB08C}">
      <dgm:prSet/>
      <dgm:spPr/>
      <dgm:t>
        <a:bodyPr/>
        <a:lstStyle/>
        <a:p>
          <a:r>
            <a:rPr lang="en-US" dirty="0"/>
            <a:t>Do you note one big difference between the production factors machine, labor and energy on one hand, and land on the other?</a:t>
          </a:r>
        </a:p>
      </dgm:t>
    </dgm:pt>
    <dgm:pt modelId="{BC9D5AD1-3DF3-4756-81E3-254269C4CC6B}" type="parTrans" cxnId="{9F3C973E-E060-4209-A0B0-169C063E2467}">
      <dgm:prSet/>
      <dgm:spPr/>
      <dgm:t>
        <a:bodyPr/>
        <a:lstStyle/>
        <a:p>
          <a:endParaRPr lang="en-US"/>
        </a:p>
      </dgm:t>
    </dgm:pt>
    <dgm:pt modelId="{888E00AB-14B6-45BD-AE53-25302EC8DB2D}" type="sibTrans" cxnId="{9F3C973E-E060-4209-A0B0-169C063E2467}">
      <dgm:prSet/>
      <dgm:spPr/>
      <dgm:t>
        <a:bodyPr/>
        <a:lstStyle/>
        <a:p>
          <a:endParaRPr lang="en-US"/>
        </a:p>
      </dgm:t>
    </dgm:pt>
    <dgm:pt modelId="{D84FCFD2-14F2-4059-8D65-9465A1B6D07D}" type="pres">
      <dgm:prSet presAssocID="{0175168D-4851-4FA8-B2F3-BBB0B00DED5F}" presName="root" presStyleCnt="0">
        <dgm:presLayoutVars>
          <dgm:dir/>
          <dgm:resizeHandles val="exact"/>
        </dgm:presLayoutVars>
      </dgm:prSet>
      <dgm:spPr/>
    </dgm:pt>
    <dgm:pt modelId="{7489CB47-6DAC-4D93-92FB-0DDD754585A8}" type="pres">
      <dgm:prSet presAssocID="{87ABD80A-C12B-431C-93CF-22E6D28A9D2C}" presName="compNode" presStyleCnt="0"/>
      <dgm:spPr/>
    </dgm:pt>
    <dgm:pt modelId="{B310C415-9D61-48FF-8133-45E96196B58D}" type="pres">
      <dgm:prSet presAssocID="{87ABD80A-C12B-431C-93CF-22E6D28A9D2C}" presName="bgRect" presStyleLbl="bgShp" presStyleIdx="0" presStyleCnt="3"/>
      <dgm:spPr/>
    </dgm:pt>
    <dgm:pt modelId="{9F763B3F-5B62-4091-9CE4-7B521ED6F35B}" type="pres">
      <dgm:prSet presAssocID="{87ABD80A-C12B-431C-93CF-22E6D28A9D2C}" presName="iconRect" presStyleLbl="node1" presStyleIdx="0" presStyleCnt="3" custLinFactX="500000" custLinFactY="193169" custLinFactNeighborX="591369" custLinFactNeighborY="200000"/>
      <dgm:spPr>
        <a:noFill/>
        <a:ln>
          <a:noFill/>
        </a:ln>
      </dgm:spPr>
    </dgm:pt>
    <dgm:pt modelId="{46265064-81F2-48BF-8EA0-22AC7F62B89E}" type="pres">
      <dgm:prSet presAssocID="{87ABD80A-C12B-431C-93CF-22E6D28A9D2C}" presName="spaceRect" presStyleCnt="0"/>
      <dgm:spPr/>
    </dgm:pt>
    <dgm:pt modelId="{CBD9ABB8-31FF-4445-A3B4-05CBF24EF2EC}" type="pres">
      <dgm:prSet presAssocID="{87ABD80A-C12B-431C-93CF-22E6D28A9D2C}" presName="parTx" presStyleLbl="revTx" presStyleIdx="0" presStyleCnt="5">
        <dgm:presLayoutVars>
          <dgm:chMax val="0"/>
          <dgm:chPref val="0"/>
        </dgm:presLayoutVars>
      </dgm:prSet>
      <dgm:spPr/>
    </dgm:pt>
    <dgm:pt modelId="{B679C86B-50BA-445C-A7BC-CA6A0922CA16}" type="pres">
      <dgm:prSet presAssocID="{87ABD80A-C12B-431C-93CF-22E6D28A9D2C}" presName="desTx" presStyleLbl="revTx" presStyleIdx="1" presStyleCnt="5">
        <dgm:presLayoutVars/>
      </dgm:prSet>
      <dgm:spPr/>
    </dgm:pt>
    <dgm:pt modelId="{5E8BC036-9A58-4933-AADC-8D64C729B40E}" type="pres">
      <dgm:prSet presAssocID="{90E5FA18-897B-4B93-A5AF-BAF680D440DC}" presName="sibTrans" presStyleCnt="0"/>
      <dgm:spPr/>
    </dgm:pt>
    <dgm:pt modelId="{578919BE-6184-4D43-9E02-8285438A3C66}" type="pres">
      <dgm:prSet presAssocID="{F3CEE35B-D10C-44AC-872C-EE785C2DBA02}" presName="compNode" presStyleCnt="0"/>
      <dgm:spPr/>
    </dgm:pt>
    <dgm:pt modelId="{1F775801-A78F-4F14-95CF-A21520A42238}" type="pres">
      <dgm:prSet presAssocID="{F3CEE35B-D10C-44AC-872C-EE785C2DBA02}" presName="bgRect" presStyleLbl="bgShp" presStyleIdx="1" presStyleCnt="3"/>
      <dgm:spPr/>
    </dgm:pt>
    <dgm:pt modelId="{AC59DE0A-862C-4813-AD82-5E5B9FDBDC5D}" type="pres">
      <dgm:prSet presAssocID="{F3CEE35B-D10C-44AC-872C-EE785C2DBA02}" presName="iconRect" presStyleLbl="node1" presStyleIdx="1" presStyleCnt="3" custLinFactX="516831" custLinFactY="63306" custLinFactNeighborX="600000" custLinFactNeighborY="100000"/>
      <dgm:spPr>
        <a:noFill/>
        <a:ln>
          <a:noFill/>
        </a:ln>
      </dgm:spPr>
    </dgm:pt>
    <dgm:pt modelId="{7549148C-7123-4D6F-89D5-90F631A63C26}" type="pres">
      <dgm:prSet presAssocID="{F3CEE35B-D10C-44AC-872C-EE785C2DBA02}" presName="spaceRect" presStyleCnt="0"/>
      <dgm:spPr/>
    </dgm:pt>
    <dgm:pt modelId="{71736EC8-0BEC-4020-ACCE-D00B45632D83}" type="pres">
      <dgm:prSet presAssocID="{F3CEE35B-D10C-44AC-872C-EE785C2DBA02}" presName="parTx" presStyleLbl="revTx" presStyleIdx="2" presStyleCnt="5">
        <dgm:presLayoutVars>
          <dgm:chMax val="0"/>
          <dgm:chPref val="0"/>
        </dgm:presLayoutVars>
      </dgm:prSet>
      <dgm:spPr/>
    </dgm:pt>
    <dgm:pt modelId="{D8692FFF-AEEE-4075-896B-743A06BD3D60}" type="pres">
      <dgm:prSet presAssocID="{F3CEE35B-D10C-44AC-872C-EE785C2DBA02}" presName="desTx" presStyleLbl="revTx" presStyleIdx="3" presStyleCnt="5">
        <dgm:presLayoutVars/>
      </dgm:prSet>
      <dgm:spPr/>
    </dgm:pt>
    <dgm:pt modelId="{11D72D20-F91D-43B9-904A-99D829AE4175}" type="pres">
      <dgm:prSet presAssocID="{66DEE20A-FEE3-413E-9156-3814323B5DD3}" presName="sibTrans" presStyleCnt="0"/>
      <dgm:spPr/>
    </dgm:pt>
    <dgm:pt modelId="{4D873A68-4DEB-468D-B208-B7304C602B9D}" type="pres">
      <dgm:prSet presAssocID="{A94E29DC-3457-4FB6-96D1-4E8E71BFB08C}" presName="compNode" presStyleCnt="0"/>
      <dgm:spPr/>
    </dgm:pt>
    <dgm:pt modelId="{EC7DBD27-77F6-4223-8A49-89DFA4B9B578}" type="pres">
      <dgm:prSet presAssocID="{A94E29DC-3457-4FB6-96D1-4E8E71BFB08C}" presName="bgRect" presStyleLbl="bgShp" presStyleIdx="2" presStyleCnt="3"/>
      <dgm:spPr/>
    </dgm:pt>
    <dgm:pt modelId="{5DEFEC74-7BF1-4A58-95EA-25CDC54C64A5}" type="pres">
      <dgm:prSet presAssocID="{A94E29DC-3457-4FB6-96D1-4E8E71BFB08C}" presName="iconRect" presStyleLbl="node1" presStyleIdx="2" presStyleCnt="3" custLinFactX="500000" custLinFactY="3229" custLinFactNeighborX="515372" custLinFactNeighborY="100000"/>
      <dgm:spPr>
        <a:noFill/>
        <a:ln>
          <a:noFill/>
        </a:ln>
      </dgm:spPr>
    </dgm:pt>
    <dgm:pt modelId="{BE221E8F-4B8E-402A-A232-8A735540F15B}" type="pres">
      <dgm:prSet presAssocID="{A94E29DC-3457-4FB6-96D1-4E8E71BFB08C}" presName="spaceRect" presStyleCnt="0"/>
      <dgm:spPr/>
    </dgm:pt>
    <dgm:pt modelId="{03532C24-F23B-4E0A-8AFA-15A46AB9C123}" type="pres">
      <dgm:prSet presAssocID="{A94E29DC-3457-4FB6-96D1-4E8E71BFB08C}" presName="parTx" presStyleLbl="revTx" presStyleIdx="4" presStyleCnt="5">
        <dgm:presLayoutVars>
          <dgm:chMax val="0"/>
          <dgm:chPref val="0"/>
        </dgm:presLayoutVars>
      </dgm:prSet>
      <dgm:spPr/>
    </dgm:pt>
  </dgm:ptLst>
  <dgm:cxnLst>
    <dgm:cxn modelId="{0D1B293E-6858-44D9-8ADF-A3D5517703AA}" type="presOf" srcId="{D333CCD8-183A-494A-9A78-241D40FE5C7B}" destId="{B679C86B-50BA-445C-A7BC-CA6A0922CA16}" srcOrd="0" destOrd="1" presId="urn:microsoft.com/office/officeart/2018/2/layout/IconVerticalSolidList"/>
    <dgm:cxn modelId="{9F3C973E-E060-4209-A0B0-169C063E2467}" srcId="{0175168D-4851-4FA8-B2F3-BBB0B00DED5F}" destId="{A94E29DC-3457-4FB6-96D1-4E8E71BFB08C}" srcOrd="2" destOrd="0" parTransId="{BC9D5AD1-3DF3-4756-81E3-254269C4CC6B}" sibTransId="{888E00AB-14B6-45BD-AE53-25302EC8DB2D}"/>
    <dgm:cxn modelId="{CF793961-83D7-428D-BDEC-F81F385F78F8}" type="presOf" srcId="{D6280397-6DF6-4267-B314-D369F912D0B0}" destId="{D8692FFF-AEEE-4075-896B-743A06BD3D60}" srcOrd="0" destOrd="0" presId="urn:microsoft.com/office/officeart/2018/2/layout/IconVerticalSolidList"/>
    <dgm:cxn modelId="{AC2D1D76-54EA-4557-BE7C-BCAC7119EE1B}" type="presOf" srcId="{87ABD80A-C12B-431C-93CF-22E6D28A9D2C}" destId="{CBD9ABB8-31FF-4445-A3B4-05CBF24EF2EC}" srcOrd="0" destOrd="0" presId="urn:microsoft.com/office/officeart/2018/2/layout/IconVerticalSolidList"/>
    <dgm:cxn modelId="{2E1F6A79-7620-452F-A665-A1BD230A34C8}" srcId="{87ABD80A-C12B-431C-93CF-22E6D28A9D2C}" destId="{448F81A1-9F71-473A-8EB4-E72E08C49346}" srcOrd="0" destOrd="0" parTransId="{40E667DE-239F-49EE-A55A-2CE1CF36333B}" sibTransId="{12BE28F3-543C-41FC-B4E9-73C59A2DC560}"/>
    <dgm:cxn modelId="{3D531984-C4E1-457D-B562-5D749A9E1733}" type="presOf" srcId="{CDF0F526-FEB0-4045-A9E4-DB0CA98D39FD}" destId="{B679C86B-50BA-445C-A7BC-CA6A0922CA16}" srcOrd="0" destOrd="2" presId="urn:microsoft.com/office/officeart/2018/2/layout/IconVerticalSolidList"/>
    <dgm:cxn modelId="{66730395-0144-4975-A710-574B17CC8E57}" type="presOf" srcId="{0175168D-4851-4FA8-B2F3-BBB0B00DED5F}" destId="{D84FCFD2-14F2-4059-8D65-9465A1B6D07D}" srcOrd="0" destOrd="0" presId="urn:microsoft.com/office/officeart/2018/2/layout/IconVerticalSolidList"/>
    <dgm:cxn modelId="{A2D75B98-D3FD-4539-B58B-65FABD4679B2}" type="presOf" srcId="{448F81A1-9F71-473A-8EB4-E72E08C49346}" destId="{B679C86B-50BA-445C-A7BC-CA6A0922CA16}" srcOrd="0" destOrd="0" presId="urn:microsoft.com/office/officeart/2018/2/layout/IconVerticalSolidList"/>
    <dgm:cxn modelId="{57AEB199-B734-4ADE-9651-DC5CD6573ECC}" srcId="{87ABD80A-C12B-431C-93CF-22E6D28A9D2C}" destId="{CDF0F526-FEB0-4045-A9E4-DB0CA98D39FD}" srcOrd="2" destOrd="0" parTransId="{02D44BAB-6A60-4609-9EAF-CC72A499AC31}" sibTransId="{09D520D4-8A10-477A-ABE9-A5C7DBD879B9}"/>
    <dgm:cxn modelId="{9DA4D599-058A-4045-B12B-A744EDB95F05}" srcId="{0175168D-4851-4FA8-B2F3-BBB0B00DED5F}" destId="{87ABD80A-C12B-431C-93CF-22E6D28A9D2C}" srcOrd="0" destOrd="0" parTransId="{730B7BF5-3E84-48AD-AEA9-FE5817BD879D}" sibTransId="{90E5FA18-897B-4B93-A5AF-BAF680D440DC}"/>
    <dgm:cxn modelId="{BA2B1AB4-E0C5-4C88-AE48-F438D4EB2D1A}" srcId="{0175168D-4851-4FA8-B2F3-BBB0B00DED5F}" destId="{F3CEE35B-D10C-44AC-872C-EE785C2DBA02}" srcOrd="1" destOrd="0" parTransId="{EBD767C6-879F-4489-9FBC-E9726EA2E975}" sibTransId="{66DEE20A-FEE3-413E-9156-3814323B5DD3}"/>
    <dgm:cxn modelId="{A05CDCBD-90DD-4C73-BC0F-A3E9915DF467}" type="presOf" srcId="{F3CEE35B-D10C-44AC-872C-EE785C2DBA02}" destId="{71736EC8-0BEC-4020-ACCE-D00B45632D83}" srcOrd="0" destOrd="0" presId="urn:microsoft.com/office/officeart/2018/2/layout/IconVerticalSolidList"/>
    <dgm:cxn modelId="{612ECDC4-4F60-4ED2-B0FA-C82F8EDD5B0A}" type="presOf" srcId="{A94E29DC-3457-4FB6-96D1-4E8E71BFB08C}" destId="{03532C24-F23B-4E0A-8AFA-15A46AB9C123}" srcOrd="0" destOrd="0" presId="urn:microsoft.com/office/officeart/2018/2/layout/IconVerticalSolidList"/>
    <dgm:cxn modelId="{12D1BCD1-71DF-4F2F-A357-F9F3236D6B7B}" srcId="{F3CEE35B-D10C-44AC-872C-EE785C2DBA02}" destId="{D6280397-6DF6-4267-B314-D369F912D0B0}" srcOrd="0" destOrd="0" parTransId="{CB533C7D-29DE-4382-A074-B87E49227D78}" sibTransId="{ECCA1F7E-E492-4568-8113-5EE5F8FD3763}"/>
    <dgm:cxn modelId="{579AD1F2-16F3-4BEB-BC73-2B7D60892B88}" srcId="{87ABD80A-C12B-431C-93CF-22E6D28A9D2C}" destId="{D333CCD8-183A-494A-9A78-241D40FE5C7B}" srcOrd="1" destOrd="0" parTransId="{D71B5474-AEEB-4CF9-80E5-9F943E251ECB}" sibTransId="{ADCA3BA2-6D5B-4C72-A44B-E470432DACC5}"/>
    <dgm:cxn modelId="{7D8F7B29-4BAC-464B-93FF-5D2068AF6EC1}" type="presParOf" srcId="{D84FCFD2-14F2-4059-8D65-9465A1B6D07D}" destId="{7489CB47-6DAC-4D93-92FB-0DDD754585A8}" srcOrd="0" destOrd="0" presId="urn:microsoft.com/office/officeart/2018/2/layout/IconVerticalSolidList"/>
    <dgm:cxn modelId="{B94C7D66-B1FC-4834-B3D7-0A198ABDC7CA}" type="presParOf" srcId="{7489CB47-6DAC-4D93-92FB-0DDD754585A8}" destId="{B310C415-9D61-48FF-8133-45E96196B58D}" srcOrd="0" destOrd="0" presId="urn:microsoft.com/office/officeart/2018/2/layout/IconVerticalSolidList"/>
    <dgm:cxn modelId="{04B10DA8-E95F-4F96-9CE7-D5D2F09CC6F5}" type="presParOf" srcId="{7489CB47-6DAC-4D93-92FB-0DDD754585A8}" destId="{9F763B3F-5B62-4091-9CE4-7B521ED6F35B}" srcOrd="1" destOrd="0" presId="urn:microsoft.com/office/officeart/2018/2/layout/IconVerticalSolidList"/>
    <dgm:cxn modelId="{7396594C-9696-434A-8A1A-5F9C53C16EC0}" type="presParOf" srcId="{7489CB47-6DAC-4D93-92FB-0DDD754585A8}" destId="{46265064-81F2-48BF-8EA0-22AC7F62B89E}" srcOrd="2" destOrd="0" presId="urn:microsoft.com/office/officeart/2018/2/layout/IconVerticalSolidList"/>
    <dgm:cxn modelId="{12D60D21-5D66-492B-8A73-721B83BEE881}" type="presParOf" srcId="{7489CB47-6DAC-4D93-92FB-0DDD754585A8}" destId="{CBD9ABB8-31FF-4445-A3B4-05CBF24EF2EC}" srcOrd="3" destOrd="0" presId="urn:microsoft.com/office/officeart/2018/2/layout/IconVerticalSolidList"/>
    <dgm:cxn modelId="{E91F1160-216E-4840-8612-7E42502883E9}" type="presParOf" srcId="{7489CB47-6DAC-4D93-92FB-0DDD754585A8}" destId="{B679C86B-50BA-445C-A7BC-CA6A0922CA16}" srcOrd="4" destOrd="0" presId="urn:microsoft.com/office/officeart/2018/2/layout/IconVerticalSolidList"/>
    <dgm:cxn modelId="{FD52ADB8-91BA-4202-A24C-89F5D911C7BB}" type="presParOf" srcId="{D84FCFD2-14F2-4059-8D65-9465A1B6D07D}" destId="{5E8BC036-9A58-4933-AADC-8D64C729B40E}" srcOrd="1" destOrd="0" presId="urn:microsoft.com/office/officeart/2018/2/layout/IconVerticalSolidList"/>
    <dgm:cxn modelId="{1C00A008-0301-4B65-88DB-8A9DD9B25E7D}" type="presParOf" srcId="{D84FCFD2-14F2-4059-8D65-9465A1B6D07D}" destId="{578919BE-6184-4D43-9E02-8285438A3C66}" srcOrd="2" destOrd="0" presId="urn:microsoft.com/office/officeart/2018/2/layout/IconVerticalSolidList"/>
    <dgm:cxn modelId="{0448C198-349A-4210-A99E-315A1F037FBF}" type="presParOf" srcId="{578919BE-6184-4D43-9E02-8285438A3C66}" destId="{1F775801-A78F-4F14-95CF-A21520A42238}" srcOrd="0" destOrd="0" presId="urn:microsoft.com/office/officeart/2018/2/layout/IconVerticalSolidList"/>
    <dgm:cxn modelId="{E8333058-6FB4-43B2-AB5E-76CA3905E9C9}" type="presParOf" srcId="{578919BE-6184-4D43-9E02-8285438A3C66}" destId="{AC59DE0A-862C-4813-AD82-5E5B9FDBDC5D}" srcOrd="1" destOrd="0" presId="urn:microsoft.com/office/officeart/2018/2/layout/IconVerticalSolidList"/>
    <dgm:cxn modelId="{5EFCCFE7-9FD9-43A3-A1B8-E4F7E24A50B6}" type="presParOf" srcId="{578919BE-6184-4D43-9E02-8285438A3C66}" destId="{7549148C-7123-4D6F-89D5-90F631A63C26}" srcOrd="2" destOrd="0" presId="urn:microsoft.com/office/officeart/2018/2/layout/IconVerticalSolidList"/>
    <dgm:cxn modelId="{760DF9B5-C20B-4597-96A0-CB65AD5A2F03}" type="presParOf" srcId="{578919BE-6184-4D43-9E02-8285438A3C66}" destId="{71736EC8-0BEC-4020-ACCE-D00B45632D83}" srcOrd="3" destOrd="0" presId="urn:microsoft.com/office/officeart/2018/2/layout/IconVerticalSolidList"/>
    <dgm:cxn modelId="{B732E779-9934-4ADF-9F36-0D81759FFBD8}" type="presParOf" srcId="{578919BE-6184-4D43-9E02-8285438A3C66}" destId="{D8692FFF-AEEE-4075-896B-743A06BD3D60}" srcOrd="4" destOrd="0" presId="urn:microsoft.com/office/officeart/2018/2/layout/IconVerticalSolidList"/>
    <dgm:cxn modelId="{5CA72F51-4FBF-43EB-B187-8BE55586AE80}" type="presParOf" srcId="{D84FCFD2-14F2-4059-8D65-9465A1B6D07D}" destId="{11D72D20-F91D-43B9-904A-99D829AE4175}" srcOrd="3" destOrd="0" presId="urn:microsoft.com/office/officeart/2018/2/layout/IconVerticalSolidList"/>
    <dgm:cxn modelId="{CC7BB0B7-EE2F-4987-862E-235272ACFF5E}" type="presParOf" srcId="{D84FCFD2-14F2-4059-8D65-9465A1B6D07D}" destId="{4D873A68-4DEB-468D-B208-B7304C602B9D}" srcOrd="4" destOrd="0" presId="urn:microsoft.com/office/officeart/2018/2/layout/IconVerticalSolidList"/>
    <dgm:cxn modelId="{ABC50B2A-1B45-4217-A7B3-C457187D99AA}" type="presParOf" srcId="{4D873A68-4DEB-468D-B208-B7304C602B9D}" destId="{EC7DBD27-77F6-4223-8A49-89DFA4B9B578}" srcOrd="0" destOrd="0" presId="urn:microsoft.com/office/officeart/2018/2/layout/IconVerticalSolidList"/>
    <dgm:cxn modelId="{66DA846E-C92F-423C-964E-3F0FDE2D9805}" type="presParOf" srcId="{4D873A68-4DEB-468D-B208-B7304C602B9D}" destId="{5DEFEC74-7BF1-4A58-95EA-25CDC54C64A5}" srcOrd="1" destOrd="0" presId="urn:microsoft.com/office/officeart/2018/2/layout/IconVerticalSolidList"/>
    <dgm:cxn modelId="{2B91239E-D5F8-4795-8FD7-153EEEE7315F}" type="presParOf" srcId="{4D873A68-4DEB-468D-B208-B7304C602B9D}" destId="{BE221E8F-4B8E-402A-A232-8A735540F15B}" srcOrd="2" destOrd="0" presId="urn:microsoft.com/office/officeart/2018/2/layout/IconVerticalSolidList"/>
    <dgm:cxn modelId="{9AC58792-51C9-4C0C-87EE-0337D77749A1}" type="presParOf" srcId="{4D873A68-4DEB-468D-B208-B7304C602B9D}" destId="{03532C24-F23B-4E0A-8AFA-15A46AB9C12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D4E755-B519-4D93-8660-50D8F3E8CD97}"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en-US"/>
        </a:p>
      </dgm:t>
    </dgm:pt>
    <dgm:pt modelId="{F245B90D-0F3C-49E8-A721-3B6861886106}">
      <dgm:prSet phldrT="[Text]"/>
      <dgm:spPr/>
      <dgm:t>
        <a:bodyPr/>
        <a:lstStyle/>
        <a:p>
          <a:r>
            <a:rPr lang="en-US" b="1" u="sng" dirty="0">
              <a:solidFill>
                <a:schemeClr val="accent3"/>
              </a:solidFill>
            </a:rPr>
            <a:t>Raw Materials</a:t>
          </a:r>
        </a:p>
      </dgm:t>
    </dgm:pt>
    <dgm:pt modelId="{C47EA453-7507-45AF-A9CF-1261A8766A0C}" type="parTrans" cxnId="{16DDCD50-A9F0-4205-9CF2-2079BC8A17C5}">
      <dgm:prSet/>
      <dgm:spPr/>
      <dgm:t>
        <a:bodyPr/>
        <a:lstStyle/>
        <a:p>
          <a:endParaRPr lang="en-US"/>
        </a:p>
      </dgm:t>
    </dgm:pt>
    <dgm:pt modelId="{9B6916A7-EDA1-433A-9461-518A18BEEE3F}" type="sibTrans" cxnId="{16DDCD50-A9F0-4205-9CF2-2079BC8A17C5}">
      <dgm:prSet/>
      <dgm:spPr/>
      <dgm:t>
        <a:bodyPr/>
        <a:lstStyle/>
        <a:p>
          <a:endParaRPr lang="en-US"/>
        </a:p>
      </dgm:t>
    </dgm:pt>
    <dgm:pt modelId="{9E27619C-1B99-446F-9DD0-8707E12422DB}">
      <dgm:prSet phldrT="[Text]"/>
      <dgm:spPr/>
      <dgm:t>
        <a:bodyPr/>
        <a:lstStyle/>
        <a:p>
          <a:r>
            <a:rPr lang="en-US" dirty="0"/>
            <a:t>Need raw materials to produce the cloth. Costs are $4M.</a:t>
          </a:r>
        </a:p>
      </dgm:t>
    </dgm:pt>
    <dgm:pt modelId="{EC0A7C41-F8BA-4571-971F-52F5C0C3F5DF}" type="parTrans" cxnId="{6C545F74-C463-464B-A55E-9ADFAE7A33AC}">
      <dgm:prSet/>
      <dgm:spPr/>
      <dgm:t>
        <a:bodyPr/>
        <a:lstStyle/>
        <a:p>
          <a:endParaRPr lang="en-US"/>
        </a:p>
      </dgm:t>
    </dgm:pt>
    <dgm:pt modelId="{5AD075D1-6951-47D0-877E-BD26C11F628B}" type="sibTrans" cxnId="{6C545F74-C463-464B-A55E-9ADFAE7A33AC}">
      <dgm:prSet/>
      <dgm:spPr/>
      <dgm:t>
        <a:bodyPr/>
        <a:lstStyle/>
        <a:p>
          <a:endParaRPr lang="en-US"/>
        </a:p>
      </dgm:t>
    </dgm:pt>
    <dgm:pt modelId="{49FB6169-3449-449F-A912-E7D0E4DD56F7}">
      <dgm:prSet phldrT="[Text]"/>
      <dgm:spPr/>
      <dgm:t>
        <a:bodyPr/>
        <a:lstStyle/>
        <a:p>
          <a:r>
            <a:rPr lang="en-US" b="1" u="sng" dirty="0">
              <a:solidFill>
                <a:schemeClr val="accent3"/>
              </a:solidFill>
            </a:rPr>
            <a:t>Pay roll</a:t>
          </a:r>
        </a:p>
      </dgm:t>
    </dgm:pt>
    <dgm:pt modelId="{134E6B53-DB67-4A76-86E3-B5D6F1B57607}" type="parTrans" cxnId="{E4316655-0010-4F9C-BCD8-44E4C9DBADA7}">
      <dgm:prSet/>
      <dgm:spPr/>
      <dgm:t>
        <a:bodyPr/>
        <a:lstStyle/>
        <a:p>
          <a:endParaRPr lang="en-US"/>
        </a:p>
      </dgm:t>
    </dgm:pt>
    <dgm:pt modelId="{69E9AD7D-87A2-4F24-A1AB-93C001F2EEF2}" type="sibTrans" cxnId="{E4316655-0010-4F9C-BCD8-44E4C9DBADA7}">
      <dgm:prSet/>
      <dgm:spPr/>
      <dgm:t>
        <a:bodyPr/>
        <a:lstStyle/>
        <a:p>
          <a:endParaRPr lang="en-US"/>
        </a:p>
      </dgm:t>
    </dgm:pt>
    <dgm:pt modelId="{BC824C19-32ED-47B0-AD4B-F41F2BA35991}">
      <dgm:prSet phldrT="[Text]"/>
      <dgm:spPr/>
      <dgm:t>
        <a:bodyPr/>
        <a:lstStyle/>
        <a:p>
          <a:r>
            <a:rPr lang="en-US" dirty="0"/>
            <a:t>Next, we pay the workers. Otherwise, our workforce will work somewhere else. Costs are $5M. </a:t>
          </a:r>
        </a:p>
      </dgm:t>
    </dgm:pt>
    <dgm:pt modelId="{6D81A975-33A2-4D6F-82AE-9B5634778C4B}" type="parTrans" cxnId="{BFE2256A-2518-4C20-AC54-B8C88C75A705}">
      <dgm:prSet/>
      <dgm:spPr/>
      <dgm:t>
        <a:bodyPr/>
        <a:lstStyle/>
        <a:p>
          <a:endParaRPr lang="en-US"/>
        </a:p>
      </dgm:t>
    </dgm:pt>
    <dgm:pt modelId="{AEE7178D-3DAC-45DA-A030-EC7C2DCE9366}" type="sibTrans" cxnId="{BFE2256A-2518-4C20-AC54-B8C88C75A705}">
      <dgm:prSet/>
      <dgm:spPr/>
      <dgm:t>
        <a:bodyPr/>
        <a:lstStyle/>
        <a:p>
          <a:endParaRPr lang="en-US"/>
        </a:p>
      </dgm:t>
    </dgm:pt>
    <dgm:pt modelId="{0180A577-B96A-4BDC-B0A9-DBA6E1D42D49}">
      <dgm:prSet phldrT="[Text]"/>
      <dgm:spPr/>
      <dgm:t>
        <a:bodyPr/>
        <a:lstStyle/>
        <a:p>
          <a:r>
            <a:rPr lang="en-US" b="1" u="sng" dirty="0">
              <a:solidFill>
                <a:schemeClr val="accent3"/>
              </a:solidFill>
            </a:rPr>
            <a:t>Rent on Machines</a:t>
          </a:r>
        </a:p>
      </dgm:t>
    </dgm:pt>
    <dgm:pt modelId="{7CED5302-E8BB-4A77-A47D-4F7FEAEB4C57}" type="parTrans" cxnId="{B5DD5E67-2B5D-4311-A4BC-E2C742FFF589}">
      <dgm:prSet/>
      <dgm:spPr/>
      <dgm:t>
        <a:bodyPr/>
        <a:lstStyle/>
        <a:p>
          <a:endParaRPr lang="en-US"/>
        </a:p>
      </dgm:t>
    </dgm:pt>
    <dgm:pt modelId="{0AF1AAF1-855D-4D8F-87C9-9C327D607628}" type="sibTrans" cxnId="{B5DD5E67-2B5D-4311-A4BC-E2C742FFF589}">
      <dgm:prSet/>
      <dgm:spPr/>
      <dgm:t>
        <a:bodyPr/>
        <a:lstStyle/>
        <a:p>
          <a:endParaRPr lang="en-US"/>
        </a:p>
      </dgm:t>
    </dgm:pt>
    <dgm:pt modelId="{FA4F2CF8-D362-4FBF-A6C7-86536385D9A0}">
      <dgm:prSet phldrT="[Text]"/>
      <dgm:spPr/>
      <dgm:t>
        <a:bodyPr/>
        <a:lstStyle/>
        <a:p>
          <a:r>
            <a:rPr lang="en-US" dirty="0"/>
            <a:t>We also need to pay the rent (or interest rate) used to process the cloth. Costs $900,000 per annum. </a:t>
          </a:r>
        </a:p>
      </dgm:t>
    </dgm:pt>
    <dgm:pt modelId="{741DC0B1-4A71-4CA3-A8BE-C137BEA4CA7C}" type="parTrans" cxnId="{881811A8-0EFE-4E36-8313-81544F6C52C1}">
      <dgm:prSet/>
      <dgm:spPr/>
      <dgm:t>
        <a:bodyPr/>
        <a:lstStyle/>
        <a:p>
          <a:endParaRPr lang="en-US"/>
        </a:p>
      </dgm:t>
    </dgm:pt>
    <dgm:pt modelId="{8F46D8B6-E08C-444F-BEEA-8A7877E95440}" type="sibTrans" cxnId="{881811A8-0EFE-4E36-8313-81544F6C52C1}">
      <dgm:prSet/>
      <dgm:spPr/>
      <dgm:t>
        <a:bodyPr/>
        <a:lstStyle/>
        <a:p>
          <a:endParaRPr lang="en-US"/>
        </a:p>
      </dgm:t>
    </dgm:pt>
    <dgm:pt modelId="{10720BF3-838A-4959-B5EF-22152E54163A}" type="pres">
      <dgm:prSet presAssocID="{C2D4E755-B519-4D93-8660-50D8F3E8CD97}" presName="Name0" presStyleCnt="0">
        <dgm:presLayoutVars>
          <dgm:dir/>
          <dgm:animLvl val="lvl"/>
          <dgm:resizeHandles val="exact"/>
        </dgm:presLayoutVars>
      </dgm:prSet>
      <dgm:spPr/>
    </dgm:pt>
    <dgm:pt modelId="{B38F3299-F8DF-4A55-ADCB-5DE547170F3D}" type="pres">
      <dgm:prSet presAssocID="{F245B90D-0F3C-49E8-A721-3B6861886106}" presName="compositeNode" presStyleCnt="0">
        <dgm:presLayoutVars>
          <dgm:bulletEnabled val="1"/>
        </dgm:presLayoutVars>
      </dgm:prSet>
      <dgm:spPr/>
    </dgm:pt>
    <dgm:pt modelId="{AE24AE91-FB75-43BD-906C-5334C2B659DE}" type="pres">
      <dgm:prSet presAssocID="{F245B90D-0F3C-49E8-A721-3B6861886106}" presName="bgRect" presStyleLbl="node1" presStyleIdx="0" presStyleCnt="3"/>
      <dgm:spPr/>
    </dgm:pt>
    <dgm:pt modelId="{FE607512-BF7D-4209-8254-A64AFA37A592}" type="pres">
      <dgm:prSet presAssocID="{F245B90D-0F3C-49E8-A721-3B6861886106}" presName="parentNode" presStyleLbl="node1" presStyleIdx="0" presStyleCnt="3">
        <dgm:presLayoutVars>
          <dgm:chMax val="0"/>
          <dgm:bulletEnabled val="1"/>
        </dgm:presLayoutVars>
      </dgm:prSet>
      <dgm:spPr/>
    </dgm:pt>
    <dgm:pt modelId="{AC53331E-7A1D-4C22-89C7-51B256FB326C}" type="pres">
      <dgm:prSet presAssocID="{F245B90D-0F3C-49E8-A721-3B6861886106}" presName="childNode" presStyleLbl="node1" presStyleIdx="0" presStyleCnt="3">
        <dgm:presLayoutVars>
          <dgm:bulletEnabled val="1"/>
        </dgm:presLayoutVars>
      </dgm:prSet>
      <dgm:spPr/>
    </dgm:pt>
    <dgm:pt modelId="{FD577652-06E2-4C57-8ACD-5FB9B0A23963}" type="pres">
      <dgm:prSet presAssocID="{9B6916A7-EDA1-433A-9461-518A18BEEE3F}" presName="hSp" presStyleCnt="0"/>
      <dgm:spPr/>
    </dgm:pt>
    <dgm:pt modelId="{B7D98FB0-608B-427F-93CF-3FCC9A67E43E}" type="pres">
      <dgm:prSet presAssocID="{9B6916A7-EDA1-433A-9461-518A18BEEE3F}" presName="vProcSp" presStyleCnt="0"/>
      <dgm:spPr/>
    </dgm:pt>
    <dgm:pt modelId="{6950A8B5-20C9-437F-9C87-3458F48E912B}" type="pres">
      <dgm:prSet presAssocID="{9B6916A7-EDA1-433A-9461-518A18BEEE3F}" presName="vSp1" presStyleCnt="0"/>
      <dgm:spPr/>
    </dgm:pt>
    <dgm:pt modelId="{E52B6EF8-CD2F-4501-A4D1-1201F331900C}" type="pres">
      <dgm:prSet presAssocID="{9B6916A7-EDA1-433A-9461-518A18BEEE3F}" presName="simulatedConn" presStyleLbl="solidFgAcc1" presStyleIdx="0" presStyleCnt="2"/>
      <dgm:spPr/>
    </dgm:pt>
    <dgm:pt modelId="{44F9C840-FEE2-4941-85F7-6BFD82887920}" type="pres">
      <dgm:prSet presAssocID="{9B6916A7-EDA1-433A-9461-518A18BEEE3F}" presName="vSp2" presStyleCnt="0"/>
      <dgm:spPr/>
    </dgm:pt>
    <dgm:pt modelId="{E85E4DFC-65CF-40A4-BC02-D3340AC87643}" type="pres">
      <dgm:prSet presAssocID="{9B6916A7-EDA1-433A-9461-518A18BEEE3F}" presName="sibTrans" presStyleCnt="0"/>
      <dgm:spPr/>
    </dgm:pt>
    <dgm:pt modelId="{CF35D47A-292A-475E-9FCD-50D1C5D99566}" type="pres">
      <dgm:prSet presAssocID="{49FB6169-3449-449F-A912-E7D0E4DD56F7}" presName="compositeNode" presStyleCnt="0">
        <dgm:presLayoutVars>
          <dgm:bulletEnabled val="1"/>
        </dgm:presLayoutVars>
      </dgm:prSet>
      <dgm:spPr/>
    </dgm:pt>
    <dgm:pt modelId="{D88485F8-1392-4438-A732-9E44C3C0A30B}" type="pres">
      <dgm:prSet presAssocID="{49FB6169-3449-449F-A912-E7D0E4DD56F7}" presName="bgRect" presStyleLbl="node1" presStyleIdx="1" presStyleCnt="3"/>
      <dgm:spPr/>
    </dgm:pt>
    <dgm:pt modelId="{1F1E4C26-5EEC-46EC-AD98-129932042055}" type="pres">
      <dgm:prSet presAssocID="{49FB6169-3449-449F-A912-E7D0E4DD56F7}" presName="parentNode" presStyleLbl="node1" presStyleIdx="1" presStyleCnt="3">
        <dgm:presLayoutVars>
          <dgm:chMax val="0"/>
          <dgm:bulletEnabled val="1"/>
        </dgm:presLayoutVars>
      </dgm:prSet>
      <dgm:spPr/>
    </dgm:pt>
    <dgm:pt modelId="{BB5CE26F-B1CA-4FAF-9272-CFF5274B8597}" type="pres">
      <dgm:prSet presAssocID="{49FB6169-3449-449F-A912-E7D0E4DD56F7}" presName="childNode" presStyleLbl="node1" presStyleIdx="1" presStyleCnt="3">
        <dgm:presLayoutVars>
          <dgm:bulletEnabled val="1"/>
        </dgm:presLayoutVars>
      </dgm:prSet>
      <dgm:spPr/>
    </dgm:pt>
    <dgm:pt modelId="{46A5A98D-5A26-4ABC-AAF3-796DD1356185}" type="pres">
      <dgm:prSet presAssocID="{69E9AD7D-87A2-4F24-A1AB-93C001F2EEF2}" presName="hSp" presStyleCnt="0"/>
      <dgm:spPr/>
    </dgm:pt>
    <dgm:pt modelId="{9EFA8047-5044-4C86-B2E3-469F91A05DF9}" type="pres">
      <dgm:prSet presAssocID="{69E9AD7D-87A2-4F24-A1AB-93C001F2EEF2}" presName="vProcSp" presStyleCnt="0"/>
      <dgm:spPr/>
    </dgm:pt>
    <dgm:pt modelId="{BA961593-64AA-4ACD-B516-B24AA97F9E3D}" type="pres">
      <dgm:prSet presAssocID="{69E9AD7D-87A2-4F24-A1AB-93C001F2EEF2}" presName="vSp1" presStyleCnt="0"/>
      <dgm:spPr/>
    </dgm:pt>
    <dgm:pt modelId="{E4FD15A7-BA4A-42AC-A040-1719874A8478}" type="pres">
      <dgm:prSet presAssocID="{69E9AD7D-87A2-4F24-A1AB-93C001F2EEF2}" presName="simulatedConn" presStyleLbl="solidFgAcc1" presStyleIdx="1" presStyleCnt="2"/>
      <dgm:spPr/>
    </dgm:pt>
    <dgm:pt modelId="{635627A9-514E-4E37-839B-E4E044B666A8}" type="pres">
      <dgm:prSet presAssocID="{69E9AD7D-87A2-4F24-A1AB-93C001F2EEF2}" presName="vSp2" presStyleCnt="0"/>
      <dgm:spPr/>
    </dgm:pt>
    <dgm:pt modelId="{5C01EED8-2DB6-427D-BEF7-ADFAC0BD8C65}" type="pres">
      <dgm:prSet presAssocID="{69E9AD7D-87A2-4F24-A1AB-93C001F2EEF2}" presName="sibTrans" presStyleCnt="0"/>
      <dgm:spPr/>
    </dgm:pt>
    <dgm:pt modelId="{B0481834-F074-48F2-B0DB-E665CF1C82F0}" type="pres">
      <dgm:prSet presAssocID="{0180A577-B96A-4BDC-B0A9-DBA6E1D42D49}" presName="compositeNode" presStyleCnt="0">
        <dgm:presLayoutVars>
          <dgm:bulletEnabled val="1"/>
        </dgm:presLayoutVars>
      </dgm:prSet>
      <dgm:spPr/>
    </dgm:pt>
    <dgm:pt modelId="{AD7BF46E-F817-4982-AD06-655CB9F4126D}" type="pres">
      <dgm:prSet presAssocID="{0180A577-B96A-4BDC-B0A9-DBA6E1D42D49}" presName="bgRect" presStyleLbl="node1" presStyleIdx="2" presStyleCnt="3"/>
      <dgm:spPr/>
    </dgm:pt>
    <dgm:pt modelId="{1DB88B04-6735-4D96-ACB4-288089EDF797}" type="pres">
      <dgm:prSet presAssocID="{0180A577-B96A-4BDC-B0A9-DBA6E1D42D49}" presName="parentNode" presStyleLbl="node1" presStyleIdx="2" presStyleCnt="3">
        <dgm:presLayoutVars>
          <dgm:chMax val="0"/>
          <dgm:bulletEnabled val="1"/>
        </dgm:presLayoutVars>
      </dgm:prSet>
      <dgm:spPr/>
    </dgm:pt>
    <dgm:pt modelId="{56FB8A91-7B37-4DB2-AA5D-18E09AE5A7C6}" type="pres">
      <dgm:prSet presAssocID="{0180A577-B96A-4BDC-B0A9-DBA6E1D42D49}" presName="childNode" presStyleLbl="node1" presStyleIdx="2" presStyleCnt="3">
        <dgm:presLayoutVars>
          <dgm:bulletEnabled val="1"/>
        </dgm:presLayoutVars>
      </dgm:prSet>
      <dgm:spPr/>
    </dgm:pt>
  </dgm:ptLst>
  <dgm:cxnLst>
    <dgm:cxn modelId="{8A0CA022-5001-4E9C-B6DE-1756C0928D26}" type="presOf" srcId="{49FB6169-3449-449F-A912-E7D0E4DD56F7}" destId="{D88485F8-1392-4438-A732-9E44C3C0A30B}" srcOrd="0" destOrd="0" presId="urn:microsoft.com/office/officeart/2005/8/layout/hProcess7"/>
    <dgm:cxn modelId="{4DFD4C64-67BD-48DD-A579-8B95D306D40B}" type="presOf" srcId="{F245B90D-0F3C-49E8-A721-3B6861886106}" destId="{FE607512-BF7D-4209-8254-A64AFA37A592}" srcOrd="1" destOrd="0" presId="urn:microsoft.com/office/officeart/2005/8/layout/hProcess7"/>
    <dgm:cxn modelId="{6E288A45-29B5-4321-85DC-B922E6C80661}" type="presOf" srcId="{BC824C19-32ED-47B0-AD4B-F41F2BA35991}" destId="{BB5CE26F-B1CA-4FAF-9272-CFF5274B8597}" srcOrd="0" destOrd="0" presId="urn:microsoft.com/office/officeart/2005/8/layout/hProcess7"/>
    <dgm:cxn modelId="{B5DD5E67-2B5D-4311-A4BC-E2C742FFF589}" srcId="{C2D4E755-B519-4D93-8660-50D8F3E8CD97}" destId="{0180A577-B96A-4BDC-B0A9-DBA6E1D42D49}" srcOrd="2" destOrd="0" parTransId="{7CED5302-E8BB-4A77-A47D-4F7FEAEB4C57}" sibTransId="{0AF1AAF1-855D-4D8F-87C9-9C327D607628}"/>
    <dgm:cxn modelId="{BFE2256A-2518-4C20-AC54-B8C88C75A705}" srcId="{49FB6169-3449-449F-A912-E7D0E4DD56F7}" destId="{BC824C19-32ED-47B0-AD4B-F41F2BA35991}" srcOrd="0" destOrd="0" parTransId="{6D81A975-33A2-4D6F-82AE-9B5634778C4B}" sibTransId="{AEE7178D-3DAC-45DA-A030-EC7C2DCE9366}"/>
    <dgm:cxn modelId="{16DDCD50-A9F0-4205-9CF2-2079BC8A17C5}" srcId="{C2D4E755-B519-4D93-8660-50D8F3E8CD97}" destId="{F245B90D-0F3C-49E8-A721-3B6861886106}" srcOrd="0" destOrd="0" parTransId="{C47EA453-7507-45AF-A9CF-1261A8766A0C}" sibTransId="{9B6916A7-EDA1-433A-9461-518A18BEEE3F}"/>
    <dgm:cxn modelId="{20897E53-8B12-4E2D-AECC-AB00F4D94A6A}" type="presOf" srcId="{0180A577-B96A-4BDC-B0A9-DBA6E1D42D49}" destId="{AD7BF46E-F817-4982-AD06-655CB9F4126D}" srcOrd="0" destOrd="0" presId="urn:microsoft.com/office/officeart/2005/8/layout/hProcess7"/>
    <dgm:cxn modelId="{6C545F74-C463-464B-A55E-9ADFAE7A33AC}" srcId="{F245B90D-0F3C-49E8-A721-3B6861886106}" destId="{9E27619C-1B99-446F-9DD0-8707E12422DB}" srcOrd="0" destOrd="0" parTransId="{EC0A7C41-F8BA-4571-971F-52F5C0C3F5DF}" sibTransId="{5AD075D1-6951-47D0-877E-BD26C11F628B}"/>
    <dgm:cxn modelId="{E4316655-0010-4F9C-BCD8-44E4C9DBADA7}" srcId="{C2D4E755-B519-4D93-8660-50D8F3E8CD97}" destId="{49FB6169-3449-449F-A912-E7D0E4DD56F7}" srcOrd="1" destOrd="0" parTransId="{134E6B53-DB67-4A76-86E3-B5D6F1B57607}" sibTransId="{69E9AD7D-87A2-4F24-A1AB-93C001F2EEF2}"/>
    <dgm:cxn modelId="{F349A85A-AADF-44B1-8EAA-BF08EC648B67}" type="presOf" srcId="{0180A577-B96A-4BDC-B0A9-DBA6E1D42D49}" destId="{1DB88B04-6735-4D96-ACB4-288089EDF797}" srcOrd="1" destOrd="0" presId="urn:microsoft.com/office/officeart/2005/8/layout/hProcess7"/>
    <dgm:cxn modelId="{13068C81-2142-4BBA-9D81-C367C340940C}" type="presOf" srcId="{FA4F2CF8-D362-4FBF-A6C7-86536385D9A0}" destId="{56FB8A91-7B37-4DB2-AA5D-18E09AE5A7C6}" srcOrd="0" destOrd="0" presId="urn:microsoft.com/office/officeart/2005/8/layout/hProcess7"/>
    <dgm:cxn modelId="{9E083C95-A5FF-4BD5-BBC0-E897D047B1AA}" type="presOf" srcId="{F245B90D-0F3C-49E8-A721-3B6861886106}" destId="{AE24AE91-FB75-43BD-906C-5334C2B659DE}" srcOrd="0" destOrd="0" presId="urn:microsoft.com/office/officeart/2005/8/layout/hProcess7"/>
    <dgm:cxn modelId="{46F4EF9D-568F-4A0E-BE8F-8E48B36222FC}" type="presOf" srcId="{C2D4E755-B519-4D93-8660-50D8F3E8CD97}" destId="{10720BF3-838A-4959-B5EF-22152E54163A}" srcOrd="0" destOrd="0" presId="urn:microsoft.com/office/officeart/2005/8/layout/hProcess7"/>
    <dgm:cxn modelId="{881811A8-0EFE-4E36-8313-81544F6C52C1}" srcId="{0180A577-B96A-4BDC-B0A9-DBA6E1D42D49}" destId="{FA4F2CF8-D362-4FBF-A6C7-86536385D9A0}" srcOrd="0" destOrd="0" parTransId="{741DC0B1-4A71-4CA3-A8BE-C137BEA4CA7C}" sibTransId="{8F46D8B6-E08C-444F-BEEA-8A7877E95440}"/>
    <dgm:cxn modelId="{847DFFE0-2430-44A4-8300-49372F4F4BE9}" type="presOf" srcId="{49FB6169-3449-449F-A912-E7D0E4DD56F7}" destId="{1F1E4C26-5EEC-46EC-AD98-129932042055}" srcOrd="1" destOrd="0" presId="urn:microsoft.com/office/officeart/2005/8/layout/hProcess7"/>
    <dgm:cxn modelId="{F20605E6-0AB2-4E49-BF08-5AEE4C72E3CF}" type="presOf" srcId="{9E27619C-1B99-446F-9DD0-8707E12422DB}" destId="{AC53331E-7A1D-4C22-89C7-51B256FB326C}" srcOrd="0" destOrd="0" presId="urn:microsoft.com/office/officeart/2005/8/layout/hProcess7"/>
    <dgm:cxn modelId="{B34904C7-F80A-460D-B83E-30F10EE24939}" type="presParOf" srcId="{10720BF3-838A-4959-B5EF-22152E54163A}" destId="{B38F3299-F8DF-4A55-ADCB-5DE547170F3D}" srcOrd="0" destOrd="0" presId="urn:microsoft.com/office/officeart/2005/8/layout/hProcess7"/>
    <dgm:cxn modelId="{A263F504-2B4F-47B5-B367-AB1244E07705}" type="presParOf" srcId="{B38F3299-F8DF-4A55-ADCB-5DE547170F3D}" destId="{AE24AE91-FB75-43BD-906C-5334C2B659DE}" srcOrd="0" destOrd="0" presId="urn:microsoft.com/office/officeart/2005/8/layout/hProcess7"/>
    <dgm:cxn modelId="{68BC9173-7DBA-405C-97AB-FE9ECE3ED0E2}" type="presParOf" srcId="{B38F3299-F8DF-4A55-ADCB-5DE547170F3D}" destId="{FE607512-BF7D-4209-8254-A64AFA37A592}" srcOrd="1" destOrd="0" presId="urn:microsoft.com/office/officeart/2005/8/layout/hProcess7"/>
    <dgm:cxn modelId="{3CFDA20B-6A22-4FFF-8291-02FAA4FE6520}" type="presParOf" srcId="{B38F3299-F8DF-4A55-ADCB-5DE547170F3D}" destId="{AC53331E-7A1D-4C22-89C7-51B256FB326C}" srcOrd="2" destOrd="0" presId="urn:microsoft.com/office/officeart/2005/8/layout/hProcess7"/>
    <dgm:cxn modelId="{8D2D5506-3802-4765-A97D-8BD0E10FE5FD}" type="presParOf" srcId="{10720BF3-838A-4959-B5EF-22152E54163A}" destId="{FD577652-06E2-4C57-8ACD-5FB9B0A23963}" srcOrd="1" destOrd="0" presId="urn:microsoft.com/office/officeart/2005/8/layout/hProcess7"/>
    <dgm:cxn modelId="{25C5CE2F-C565-4B07-A484-D456BFA43EEA}" type="presParOf" srcId="{10720BF3-838A-4959-B5EF-22152E54163A}" destId="{B7D98FB0-608B-427F-93CF-3FCC9A67E43E}" srcOrd="2" destOrd="0" presId="urn:microsoft.com/office/officeart/2005/8/layout/hProcess7"/>
    <dgm:cxn modelId="{934CC584-9854-4C83-8621-902E2BC03BB4}" type="presParOf" srcId="{B7D98FB0-608B-427F-93CF-3FCC9A67E43E}" destId="{6950A8B5-20C9-437F-9C87-3458F48E912B}" srcOrd="0" destOrd="0" presId="urn:microsoft.com/office/officeart/2005/8/layout/hProcess7"/>
    <dgm:cxn modelId="{EA8AD908-D120-47AE-B0F9-34288C7B20F6}" type="presParOf" srcId="{B7D98FB0-608B-427F-93CF-3FCC9A67E43E}" destId="{E52B6EF8-CD2F-4501-A4D1-1201F331900C}" srcOrd="1" destOrd="0" presId="urn:microsoft.com/office/officeart/2005/8/layout/hProcess7"/>
    <dgm:cxn modelId="{088619BD-0A10-4D57-80CF-9622B3448204}" type="presParOf" srcId="{B7D98FB0-608B-427F-93CF-3FCC9A67E43E}" destId="{44F9C840-FEE2-4941-85F7-6BFD82887920}" srcOrd="2" destOrd="0" presId="urn:microsoft.com/office/officeart/2005/8/layout/hProcess7"/>
    <dgm:cxn modelId="{11A32480-E4FF-46C7-AF54-E3A97F2F7543}" type="presParOf" srcId="{10720BF3-838A-4959-B5EF-22152E54163A}" destId="{E85E4DFC-65CF-40A4-BC02-D3340AC87643}" srcOrd="3" destOrd="0" presId="urn:microsoft.com/office/officeart/2005/8/layout/hProcess7"/>
    <dgm:cxn modelId="{43722879-ECCD-4942-90B0-3737E80D0EA4}" type="presParOf" srcId="{10720BF3-838A-4959-B5EF-22152E54163A}" destId="{CF35D47A-292A-475E-9FCD-50D1C5D99566}" srcOrd="4" destOrd="0" presId="urn:microsoft.com/office/officeart/2005/8/layout/hProcess7"/>
    <dgm:cxn modelId="{E36B106F-5903-4E43-A225-AFAB44FE1879}" type="presParOf" srcId="{CF35D47A-292A-475E-9FCD-50D1C5D99566}" destId="{D88485F8-1392-4438-A732-9E44C3C0A30B}" srcOrd="0" destOrd="0" presId="urn:microsoft.com/office/officeart/2005/8/layout/hProcess7"/>
    <dgm:cxn modelId="{80B54BEA-F914-4EAC-ADCF-5435EF3F7BAE}" type="presParOf" srcId="{CF35D47A-292A-475E-9FCD-50D1C5D99566}" destId="{1F1E4C26-5EEC-46EC-AD98-129932042055}" srcOrd="1" destOrd="0" presId="urn:microsoft.com/office/officeart/2005/8/layout/hProcess7"/>
    <dgm:cxn modelId="{C9375C7F-9FCE-40CB-939F-5242EC9BC04A}" type="presParOf" srcId="{CF35D47A-292A-475E-9FCD-50D1C5D99566}" destId="{BB5CE26F-B1CA-4FAF-9272-CFF5274B8597}" srcOrd="2" destOrd="0" presId="urn:microsoft.com/office/officeart/2005/8/layout/hProcess7"/>
    <dgm:cxn modelId="{9FFE006F-A895-42A5-9E12-FFC5E1500DA9}" type="presParOf" srcId="{10720BF3-838A-4959-B5EF-22152E54163A}" destId="{46A5A98D-5A26-4ABC-AAF3-796DD1356185}" srcOrd="5" destOrd="0" presId="urn:microsoft.com/office/officeart/2005/8/layout/hProcess7"/>
    <dgm:cxn modelId="{67CD7B5F-8603-4646-B7FF-313612B1F392}" type="presParOf" srcId="{10720BF3-838A-4959-B5EF-22152E54163A}" destId="{9EFA8047-5044-4C86-B2E3-469F91A05DF9}" srcOrd="6" destOrd="0" presId="urn:microsoft.com/office/officeart/2005/8/layout/hProcess7"/>
    <dgm:cxn modelId="{FCB7419C-6B33-491A-B4EB-1E8E41A76166}" type="presParOf" srcId="{9EFA8047-5044-4C86-B2E3-469F91A05DF9}" destId="{BA961593-64AA-4ACD-B516-B24AA97F9E3D}" srcOrd="0" destOrd="0" presId="urn:microsoft.com/office/officeart/2005/8/layout/hProcess7"/>
    <dgm:cxn modelId="{5E00D44C-C7FC-44C9-8612-6501A3DA0A57}" type="presParOf" srcId="{9EFA8047-5044-4C86-B2E3-469F91A05DF9}" destId="{E4FD15A7-BA4A-42AC-A040-1719874A8478}" srcOrd="1" destOrd="0" presId="urn:microsoft.com/office/officeart/2005/8/layout/hProcess7"/>
    <dgm:cxn modelId="{3C7D123E-CABC-404B-9A63-0F2155443F02}" type="presParOf" srcId="{9EFA8047-5044-4C86-B2E3-469F91A05DF9}" destId="{635627A9-514E-4E37-839B-E4E044B666A8}" srcOrd="2" destOrd="0" presId="urn:microsoft.com/office/officeart/2005/8/layout/hProcess7"/>
    <dgm:cxn modelId="{FEA6DFBB-5379-44B4-AEF5-0ECC65986C03}" type="presParOf" srcId="{10720BF3-838A-4959-B5EF-22152E54163A}" destId="{5C01EED8-2DB6-427D-BEF7-ADFAC0BD8C65}" srcOrd="7" destOrd="0" presId="urn:microsoft.com/office/officeart/2005/8/layout/hProcess7"/>
    <dgm:cxn modelId="{9F5ABB72-DE8F-4FF6-937C-77659929D29F}" type="presParOf" srcId="{10720BF3-838A-4959-B5EF-22152E54163A}" destId="{B0481834-F074-48F2-B0DB-E665CF1C82F0}" srcOrd="8" destOrd="0" presId="urn:microsoft.com/office/officeart/2005/8/layout/hProcess7"/>
    <dgm:cxn modelId="{114623AD-3C2A-45AC-A32D-6BCE509C4F25}" type="presParOf" srcId="{B0481834-F074-48F2-B0DB-E665CF1C82F0}" destId="{AD7BF46E-F817-4982-AD06-655CB9F4126D}" srcOrd="0" destOrd="0" presId="urn:microsoft.com/office/officeart/2005/8/layout/hProcess7"/>
    <dgm:cxn modelId="{EC6C9A27-08C1-4CF7-88F6-E6199D2D946F}" type="presParOf" srcId="{B0481834-F074-48F2-B0DB-E665CF1C82F0}" destId="{1DB88B04-6735-4D96-ACB4-288089EDF797}" srcOrd="1" destOrd="0" presId="urn:microsoft.com/office/officeart/2005/8/layout/hProcess7"/>
    <dgm:cxn modelId="{8CFAF2E7-F84D-4666-8518-C33B13EA03D9}" type="presParOf" srcId="{B0481834-F074-48F2-B0DB-E665CF1C82F0}" destId="{56FB8A91-7B37-4DB2-AA5D-18E09AE5A7C6}"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10C415-9D61-48FF-8133-45E96196B58D}">
      <dsp:nvSpPr>
        <dsp:cNvPr id="0" name=""/>
        <dsp:cNvSpPr/>
      </dsp:nvSpPr>
      <dsp:spPr>
        <a:xfrm>
          <a:off x="0" y="552"/>
          <a:ext cx="8229600" cy="129266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763B3F-5B62-4091-9CE4-7B521ED6F35B}">
      <dsp:nvSpPr>
        <dsp:cNvPr id="0" name=""/>
        <dsp:cNvSpPr/>
      </dsp:nvSpPr>
      <dsp:spPr>
        <a:xfrm>
          <a:off x="7518634" y="3086699"/>
          <a:ext cx="710965" cy="710965"/>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BD9ABB8-31FF-4445-A3B4-05CBF24EF2EC}">
      <dsp:nvSpPr>
        <dsp:cNvPr id="0" name=""/>
        <dsp:cNvSpPr/>
      </dsp:nvSpPr>
      <dsp:spPr>
        <a:xfrm>
          <a:off x="1493028" y="552"/>
          <a:ext cx="3703320" cy="1292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07" tIns="136807" rIns="136807" bIns="136807" numCol="1" spcCol="1270" anchor="ctr" anchorCtr="0">
          <a:noAutofit/>
        </a:bodyPr>
        <a:lstStyle/>
        <a:p>
          <a:pPr marL="0" lvl="0" indent="0" algn="l" defTabSz="1022350">
            <a:lnSpc>
              <a:spcPct val="90000"/>
            </a:lnSpc>
            <a:spcBef>
              <a:spcPct val="0"/>
            </a:spcBef>
            <a:spcAft>
              <a:spcPct val="35000"/>
            </a:spcAft>
            <a:buNone/>
          </a:pPr>
          <a:r>
            <a:rPr lang="en-US" sz="2300" kern="1200" dirty="0"/>
            <a:t>The factory needs machines, labor, energy and land to produce the cloths.</a:t>
          </a:r>
        </a:p>
      </dsp:txBody>
      <dsp:txXfrm>
        <a:off x="1493028" y="552"/>
        <a:ext cx="3703320" cy="1292665"/>
      </dsp:txXfrm>
    </dsp:sp>
    <dsp:sp modelId="{B679C86B-50BA-445C-A7BC-CA6A0922CA16}">
      <dsp:nvSpPr>
        <dsp:cNvPr id="0" name=""/>
        <dsp:cNvSpPr/>
      </dsp:nvSpPr>
      <dsp:spPr>
        <a:xfrm>
          <a:off x="5196348" y="552"/>
          <a:ext cx="3033251" cy="1292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07" tIns="136807" rIns="136807" bIns="136807" numCol="1" spcCol="1270" anchor="ctr" anchorCtr="0">
          <a:noAutofit/>
        </a:bodyPr>
        <a:lstStyle/>
        <a:p>
          <a:pPr marL="0" lvl="0" indent="0" algn="l" defTabSz="533400">
            <a:lnSpc>
              <a:spcPct val="90000"/>
            </a:lnSpc>
            <a:spcBef>
              <a:spcPct val="0"/>
            </a:spcBef>
            <a:spcAft>
              <a:spcPct val="35000"/>
            </a:spcAft>
            <a:buNone/>
          </a:pPr>
          <a:r>
            <a:rPr lang="en-US" sz="1200" b="1" kern="1200"/>
            <a:t>Machine</a:t>
          </a:r>
          <a:r>
            <a:rPr lang="en-US" sz="1200" kern="1200"/>
            <a:t>: Produce the actual cloths.</a:t>
          </a:r>
        </a:p>
        <a:p>
          <a:pPr marL="0" lvl="0" indent="0" algn="l" defTabSz="533400">
            <a:lnSpc>
              <a:spcPct val="90000"/>
            </a:lnSpc>
            <a:spcBef>
              <a:spcPct val="0"/>
            </a:spcBef>
            <a:spcAft>
              <a:spcPct val="35000"/>
            </a:spcAft>
            <a:buNone/>
          </a:pPr>
          <a:r>
            <a:rPr lang="en-US" sz="1200" b="1" kern="1200"/>
            <a:t>Labor and Energy</a:t>
          </a:r>
          <a:r>
            <a:rPr lang="en-US" sz="1200" kern="1200"/>
            <a:t>: Needed to operate the machines.</a:t>
          </a:r>
        </a:p>
        <a:p>
          <a:pPr marL="0" lvl="0" indent="0" algn="l" defTabSz="533400">
            <a:lnSpc>
              <a:spcPct val="90000"/>
            </a:lnSpc>
            <a:spcBef>
              <a:spcPct val="0"/>
            </a:spcBef>
            <a:spcAft>
              <a:spcPct val="35000"/>
            </a:spcAft>
            <a:buNone/>
          </a:pPr>
          <a:r>
            <a:rPr lang="en-US" sz="1200" b="1" kern="1200"/>
            <a:t>Land</a:t>
          </a:r>
          <a:r>
            <a:rPr lang="en-US" sz="1200" kern="1200"/>
            <a:t>: Is needed to house the machines, labor and energy.</a:t>
          </a:r>
        </a:p>
      </dsp:txBody>
      <dsp:txXfrm>
        <a:off x="5196348" y="552"/>
        <a:ext cx="3033251" cy="1292665"/>
      </dsp:txXfrm>
    </dsp:sp>
    <dsp:sp modelId="{1F775801-A78F-4F14-95CF-A21520A42238}">
      <dsp:nvSpPr>
        <dsp:cNvPr id="0" name=""/>
        <dsp:cNvSpPr/>
      </dsp:nvSpPr>
      <dsp:spPr>
        <a:xfrm>
          <a:off x="0" y="1616383"/>
          <a:ext cx="8229600" cy="129266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C59DE0A-862C-4813-AD82-5E5B9FDBDC5D}">
      <dsp:nvSpPr>
        <dsp:cNvPr id="0" name=""/>
        <dsp:cNvSpPr/>
      </dsp:nvSpPr>
      <dsp:spPr>
        <a:xfrm>
          <a:off x="7518634" y="3068283"/>
          <a:ext cx="710965" cy="710965"/>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1736EC8-0BEC-4020-ACCE-D00B45632D83}">
      <dsp:nvSpPr>
        <dsp:cNvPr id="0" name=""/>
        <dsp:cNvSpPr/>
      </dsp:nvSpPr>
      <dsp:spPr>
        <a:xfrm>
          <a:off x="1493028" y="1616383"/>
          <a:ext cx="3703320" cy="1292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07" tIns="136807" rIns="136807" bIns="136807" numCol="1" spcCol="1270" anchor="ctr" anchorCtr="0">
          <a:noAutofit/>
        </a:bodyPr>
        <a:lstStyle/>
        <a:p>
          <a:pPr marL="0" lvl="0" indent="0" algn="l" defTabSz="1022350">
            <a:lnSpc>
              <a:spcPct val="90000"/>
            </a:lnSpc>
            <a:spcBef>
              <a:spcPct val="0"/>
            </a:spcBef>
            <a:spcAft>
              <a:spcPct val="35000"/>
            </a:spcAft>
            <a:buNone/>
          </a:pPr>
          <a:r>
            <a:rPr lang="en-US" sz="2300" kern="1200" dirty="0"/>
            <a:t>The location is important because it determines the </a:t>
          </a:r>
          <a:r>
            <a:rPr lang="en-US" sz="2300" b="1" kern="1200" dirty="0"/>
            <a:t>cost of transportation</a:t>
          </a:r>
          <a:r>
            <a:rPr lang="en-US" sz="2300" kern="1200" dirty="0"/>
            <a:t>.</a:t>
          </a:r>
        </a:p>
      </dsp:txBody>
      <dsp:txXfrm>
        <a:off x="1493028" y="1616383"/>
        <a:ext cx="3703320" cy="1292665"/>
      </dsp:txXfrm>
    </dsp:sp>
    <dsp:sp modelId="{D8692FFF-AEEE-4075-896B-743A06BD3D60}">
      <dsp:nvSpPr>
        <dsp:cNvPr id="0" name=""/>
        <dsp:cNvSpPr/>
      </dsp:nvSpPr>
      <dsp:spPr>
        <a:xfrm>
          <a:off x="5196348" y="1616383"/>
          <a:ext cx="3033251" cy="1292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07" tIns="136807" rIns="136807" bIns="136807" numCol="1" spcCol="1270" anchor="ctr" anchorCtr="0">
          <a:noAutofit/>
        </a:bodyPr>
        <a:lstStyle/>
        <a:p>
          <a:pPr marL="0" lvl="0" indent="0" algn="l" defTabSz="533400">
            <a:lnSpc>
              <a:spcPct val="90000"/>
            </a:lnSpc>
            <a:spcBef>
              <a:spcPct val="0"/>
            </a:spcBef>
            <a:spcAft>
              <a:spcPct val="35000"/>
            </a:spcAft>
            <a:buNone/>
          </a:pPr>
          <a:r>
            <a:rPr lang="en-US" sz="1200" kern="1200" dirty="0"/>
            <a:t>Costs to bring the raw materials </a:t>
          </a:r>
          <a:r>
            <a:rPr lang="en-US" sz="1200" b="1" kern="1200" dirty="0"/>
            <a:t>to the factory</a:t>
          </a:r>
          <a:r>
            <a:rPr lang="en-US" sz="1200" kern="1200" dirty="0"/>
            <a:t>. </a:t>
          </a:r>
        </a:p>
        <a:p>
          <a:pPr marL="0" lvl="0" indent="0" algn="l" defTabSz="533400">
            <a:lnSpc>
              <a:spcPct val="90000"/>
            </a:lnSpc>
            <a:spcBef>
              <a:spcPct val="0"/>
            </a:spcBef>
            <a:spcAft>
              <a:spcPct val="35000"/>
            </a:spcAft>
            <a:buNone/>
          </a:pPr>
          <a:r>
            <a:rPr lang="en-US" sz="1200" kern="1200" dirty="0"/>
            <a:t>Cost bring the finished product </a:t>
          </a:r>
          <a:r>
            <a:rPr lang="en-US" sz="1200" b="1" kern="1200" dirty="0"/>
            <a:t>to the end users</a:t>
          </a:r>
          <a:r>
            <a:rPr lang="en-US" sz="1200" kern="1200" dirty="0"/>
            <a:t>.</a:t>
          </a:r>
        </a:p>
      </dsp:txBody>
      <dsp:txXfrm>
        <a:off x="5196348" y="1616383"/>
        <a:ext cx="3033251" cy="1292665"/>
      </dsp:txXfrm>
    </dsp:sp>
    <dsp:sp modelId="{EC7DBD27-77F6-4223-8A49-89DFA4B9B578}">
      <dsp:nvSpPr>
        <dsp:cNvPr id="0" name=""/>
        <dsp:cNvSpPr/>
      </dsp:nvSpPr>
      <dsp:spPr>
        <a:xfrm>
          <a:off x="0" y="3232215"/>
          <a:ext cx="8229600" cy="129266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EFEC74-7BF1-4A58-95EA-25CDC54C64A5}">
      <dsp:nvSpPr>
        <dsp:cNvPr id="0" name=""/>
        <dsp:cNvSpPr/>
      </dsp:nvSpPr>
      <dsp:spPr>
        <a:xfrm>
          <a:off x="7518634" y="3814467"/>
          <a:ext cx="710965" cy="710965"/>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3532C24-F23B-4E0A-8AFA-15A46AB9C123}">
      <dsp:nvSpPr>
        <dsp:cNvPr id="0" name=""/>
        <dsp:cNvSpPr/>
      </dsp:nvSpPr>
      <dsp:spPr>
        <a:xfrm>
          <a:off x="1493028" y="3232215"/>
          <a:ext cx="6736571" cy="1292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07" tIns="136807" rIns="136807" bIns="136807" numCol="1" spcCol="1270" anchor="ctr" anchorCtr="0">
          <a:noAutofit/>
        </a:bodyPr>
        <a:lstStyle/>
        <a:p>
          <a:pPr marL="0" lvl="0" indent="0" algn="l" defTabSz="1022350">
            <a:lnSpc>
              <a:spcPct val="90000"/>
            </a:lnSpc>
            <a:spcBef>
              <a:spcPct val="0"/>
            </a:spcBef>
            <a:spcAft>
              <a:spcPct val="35000"/>
            </a:spcAft>
            <a:buNone/>
          </a:pPr>
          <a:r>
            <a:rPr lang="en-US" sz="2300" kern="1200" dirty="0"/>
            <a:t>Do you note one big difference between the production factors machine, labor and energy on one hand, and land on the other?</a:t>
          </a:r>
        </a:p>
      </dsp:txBody>
      <dsp:txXfrm>
        <a:off x="1493028" y="3232215"/>
        <a:ext cx="6736571" cy="12926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4AE91-FB75-43BD-906C-5334C2B659DE}">
      <dsp:nvSpPr>
        <dsp:cNvPr id="0" name=""/>
        <dsp:cNvSpPr/>
      </dsp:nvSpPr>
      <dsp:spPr>
        <a:xfrm>
          <a:off x="461" y="840779"/>
          <a:ext cx="1985367" cy="2382440"/>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5151" rIns="84455" bIns="0" numCol="1" spcCol="1270" anchor="t" anchorCtr="0">
          <a:noAutofit/>
        </a:bodyPr>
        <a:lstStyle/>
        <a:p>
          <a:pPr marL="0" lvl="0" indent="0" algn="r" defTabSz="844550">
            <a:lnSpc>
              <a:spcPct val="90000"/>
            </a:lnSpc>
            <a:spcBef>
              <a:spcPct val="0"/>
            </a:spcBef>
            <a:spcAft>
              <a:spcPct val="35000"/>
            </a:spcAft>
            <a:buNone/>
          </a:pPr>
          <a:r>
            <a:rPr lang="en-US" sz="1900" b="1" u="sng" kern="1200" dirty="0">
              <a:solidFill>
                <a:schemeClr val="accent3"/>
              </a:solidFill>
            </a:rPr>
            <a:t>Raw Materials</a:t>
          </a:r>
        </a:p>
      </dsp:txBody>
      <dsp:txXfrm rot="16200000">
        <a:off x="-777802" y="1619043"/>
        <a:ext cx="1953601" cy="397073"/>
      </dsp:txXfrm>
    </dsp:sp>
    <dsp:sp modelId="{AC53331E-7A1D-4C22-89C7-51B256FB326C}">
      <dsp:nvSpPr>
        <dsp:cNvPr id="0" name=""/>
        <dsp:cNvSpPr/>
      </dsp:nvSpPr>
      <dsp:spPr>
        <a:xfrm>
          <a:off x="397534" y="840779"/>
          <a:ext cx="1479098" cy="238244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marL="0" lvl="0" indent="0" algn="l" defTabSz="844550">
            <a:lnSpc>
              <a:spcPct val="90000"/>
            </a:lnSpc>
            <a:spcBef>
              <a:spcPct val="0"/>
            </a:spcBef>
            <a:spcAft>
              <a:spcPct val="35000"/>
            </a:spcAft>
            <a:buNone/>
          </a:pPr>
          <a:r>
            <a:rPr lang="en-US" sz="1900" kern="1200" dirty="0"/>
            <a:t>Need raw materials to produce the cloth. Costs are $4M.</a:t>
          </a:r>
        </a:p>
      </dsp:txBody>
      <dsp:txXfrm>
        <a:off x="397534" y="840779"/>
        <a:ext cx="1479098" cy="2382440"/>
      </dsp:txXfrm>
    </dsp:sp>
    <dsp:sp modelId="{D88485F8-1392-4438-A732-9E44C3C0A30B}">
      <dsp:nvSpPr>
        <dsp:cNvPr id="0" name=""/>
        <dsp:cNvSpPr/>
      </dsp:nvSpPr>
      <dsp:spPr>
        <a:xfrm>
          <a:off x="2055316" y="840779"/>
          <a:ext cx="1985367" cy="2382440"/>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5151" rIns="84455" bIns="0" numCol="1" spcCol="1270" anchor="t" anchorCtr="0">
          <a:noAutofit/>
        </a:bodyPr>
        <a:lstStyle/>
        <a:p>
          <a:pPr marL="0" lvl="0" indent="0" algn="r" defTabSz="844550">
            <a:lnSpc>
              <a:spcPct val="90000"/>
            </a:lnSpc>
            <a:spcBef>
              <a:spcPct val="0"/>
            </a:spcBef>
            <a:spcAft>
              <a:spcPct val="35000"/>
            </a:spcAft>
            <a:buNone/>
          </a:pPr>
          <a:r>
            <a:rPr lang="en-US" sz="1900" b="1" u="sng" kern="1200" dirty="0">
              <a:solidFill>
                <a:schemeClr val="accent3"/>
              </a:solidFill>
            </a:rPr>
            <a:t>Pay roll</a:t>
          </a:r>
        </a:p>
      </dsp:txBody>
      <dsp:txXfrm rot="16200000">
        <a:off x="1277052" y="1619043"/>
        <a:ext cx="1953601" cy="397073"/>
      </dsp:txXfrm>
    </dsp:sp>
    <dsp:sp modelId="{E52B6EF8-CD2F-4501-A4D1-1201F331900C}">
      <dsp:nvSpPr>
        <dsp:cNvPr id="0" name=""/>
        <dsp:cNvSpPr/>
      </dsp:nvSpPr>
      <dsp:spPr>
        <a:xfrm rot="5400000">
          <a:off x="1890224" y="2733758"/>
          <a:ext cx="350036" cy="297805"/>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5CE26F-B1CA-4FAF-9272-CFF5274B8597}">
      <dsp:nvSpPr>
        <dsp:cNvPr id="0" name=""/>
        <dsp:cNvSpPr/>
      </dsp:nvSpPr>
      <dsp:spPr>
        <a:xfrm>
          <a:off x="2452389" y="840779"/>
          <a:ext cx="1479098" cy="238244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marL="0" lvl="0" indent="0" algn="l" defTabSz="844550">
            <a:lnSpc>
              <a:spcPct val="90000"/>
            </a:lnSpc>
            <a:spcBef>
              <a:spcPct val="0"/>
            </a:spcBef>
            <a:spcAft>
              <a:spcPct val="35000"/>
            </a:spcAft>
            <a:buNone/>
          </a:pPr>
          <a:r>
            <a:rPr lang="en-US" sz="1900" kern="1200" dirty="0"/>
            <a:t>Next, we pay the workers. Otherwise, our workforce will work somewhere else. Costs are $5M. </a:t>
          </a:r>
        </a:p>
      </dsp:txBody>
      <dsp:txXfrm>
        <a:off x="2452389" y="840779"/>
        <a:ext cx="1479098" cy="2382440"/>
      </dsp:txXfrm>
    </dsp:sp>
    <dsp:sp modelId="{AD7BF46E-F817-4982-AD06-655CB9F4126D}">
      <dsp:nvSpPr>
        <dsp:cNvPr id="0" name=""/>
        <dsp:cNvSpPr/>
      </dsp:nvSpPr>
      <dsp:spPr>
        <a:xfrm>
          <a:off x="4110171" y="840779"/>
          <a:ext cx="1985367" cy="2382440"/>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5151" rIns="84455" bIns="0" numCol="1" spcCol="1270" anchor="t" anchorCtr="0">
          <a:noAutofit/>
        </a:bodyPr>
        <a:lstStyle/>
        <a:p>
          <a:pPr marL="0" lvl="0" indent="0" algn="r" defTabSz="844550">
            <a:lnSpc>
              <a:spcPct val="90000"/>
            </a:lnSpc>
            <a:spcBef>
              <a:spcPct val="0"/>
            </a:spcBef>
            <a:spcAft>
              <a:spcPct val="35000"/>
            </a:spcAft>
            <a:buNone/>
          </a:pPr>
          <a:r>
            <a:rPr lang="en-US" sz="1900" b="1" u="sng" kern="1200" dirty="0">
              <a:solidFill>
                <a:schemeClr val="accent3"/>
              </a:solidFill>
            </a:rPr>
            <a:t>Rent on Machines</a:t>
          </a:r>
        </a:p>
      </dsp:txBody>
      <dsp:txXfrm rot="16200000">
        <a:off x="3331907" y="1619043"/>
        <a:ext cx="1953601" cy="397073"/>
      </dsp:txXfrm>
    </dsp:sp>
    <dsp:sp modelId="{E4FD15A7-BA4A-42AC-A040-1719874A8478}">
      <dsp:nvSpPr>
        <dsp:cNvPr id="0" name=""/>
        <dsp:cNvSpPr/>
      </dsp:nvSpPr>
      <dsp:spPr>
        <a:xfrm rot="5400000">
          <a:off x="3945079" y="2733758"/>
          <a:ext cx="350036" cy="297805"/>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FB8A91-7B37-4DB2-AA5D-18E09AE5A7C6}">
      <dsp:nvSpPr>
        <dsp:cNvPr id="0" name=""/>
        <dsp:cNvSpPr/>
      </dsp:nvSpPr>
      <dsp:spPr>
        <a:xfrm>
          <a:off x="4507244" y="840779"/>
          <a:ext cx="1479098" cy="238244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marL="0" lvl="0" indent="0" algn="l" defTabSz="844550">
            <a:lnSpc>
              <a:spcPct val="90000"/>
            </a:lnSpc>
            <a:spcBef>
              <a:spcPct val="0"/>
            </a:spcBef>
            <a:spcAft>
              <a:spcPct val="35000"/>
            </a:spcAft>
            <a:buNone/>
          </a:pPr>
          <a:r>
            <a:rPr lang="en-US" sz="1900" kern="1200" dirty="0"/>
            <a:t>We also need to pay the rent (or interest rate) used to process the cloth. Costs $900,000 per annum. </a:t>
          </a:r>
        </a:p>
      </dsp:txBody>
      <dsp:txXfrm>
        <a:off x="4507244" y="840779"/>
        <a:ext cx="1479098" cy="238244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10BE6C-4C0C-8046-BBFD-371AD798216A}" type="datetimeFigureOut">
              <a:rPr lang="en-US" smtClean="0"/>
              <a:t>6/9/2025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EFCB1-D51F-8E41-88AA-D42180FBBA78}" type="slidenum">
              <a:rPr lang="en-US" smtClean="0"/>
              <a:t>‹#›</a:t>
            </a:fld>
            <a:endParaRPr lang="en-US"/>
          </a:p>
        </p:txBody>
      </p:sp>
    </p:spTree>
    <p:extLst>
      <p:ext uri="{BB962C8B-B14F-4D97-AF65-F5344CB8AC3E}">
        <p14:creationId xmlns:p14="http://schemas.microsoft.com/office/powerpoint/2010/main" val="735009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473521-53C2-4A65-9182-93EE89FE116E}" type="datetimeFigureOut">
              <a:rPr lang="en-US" smtClean="0"/>
              <a:t>6/9/2025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A86945-C6FE-4543-BB43-AD71A6A16B73}" type="slidenum">
              <a:rPr lang="en-US" smtClean="0"/>
              <a:t>‹#›</a:t>
            </a:fld>
            <a:endParaRPr lang="en-US"/>
          </a:p>
        </p:txBody>
      </p:sp>
    </p:spTree>
    <p:extLst>
      <p:ext uri="{BB962C8B-B14F-4D97-AF65-F5344CB8AC3E}">
        <p14:creationId xmlns:p14="http://schemas.microsoft.com/office/powerpoint/2010/main" val="2488972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A86945-C6FE-4543-BB43-AD71A6A16B73}" type="slidenum">
              <a:rPr lang="en-US" smtClean="0"/>
              <a:t>13</a:t>
            </a:fld>
            <a:endParaRPr lang="en-US"/>
          </a:p>
        </p:txBody>
      </p:sp>
    </p:spTree>
    <p:extLst>
      <p:ext uri="{BB962C8B-B14F-4D97-AF65-F5344CB8AC3E}">
        <p14:creationId xmlns:p14="http://schemas.microsoft.com/office/powerpoint/2010/main" val="2298313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A86945-C6FE-4543-BB43-AD71A6A16B73}" type="slidenum">
              <a:rPr lang="en-US" smtClean="0"/>
              <a:t>14</a:t>
            </a:fld>
            <a:endParaRPr lang="en-US"/>
          </a:p>
        </p:txBody>
      </p:sp>
    </p:spTree>
    <p:extLst>
      <p:ext uri="{BB962C8B-B14F-4D97-AF65-F5344CB8AC3E}">
        <p14:creationId xmlns:p14="http://schemas.microsoft.com/office/powerpoint/2010/main" val="2325604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Also think of paintings and such.</a:t>
            </a:r>
          </a:p>
        </p:txBody>
      </p:sp>
      <p:sp>
        <p:nvSpPr>
          <p:cNvPr id="4" name="Slide Number Placeholder 3"/>
          <p:cNvSpPr>
            <a:spLocks noGrp="1"/>
          </p:cNvSpPr>
          <p:nvPr>
            <p:ph type="sldNum" sz="quarter" idx="5"/>
          </p:nvPr>
        </p:nvSpPr>
        <p:spPr/>
        <p:txBody>
          <a:bodyPr/>
          <a:lstStyle/>
          <a:p>
            <a:fld id="{93A86945-C6FE-4543-BB43-AD71A6A16B73}" type="slidenum">
              <a:rPr lang="en-US" smtClean="0"/>
              <a:t>15</a:t>
            </a:fld>
            <a:endParaRPr lang="en-US"/>
          </a:p>
        </p:txBody>
      </p:sp>
    </p:spTree>
    <p:extLst>
      <p:ext uri="{BB962C8B-B14F-4D97-AF65-F5344CB8AC3E}">
        <p14:creationId xmlns:p14="http://schemas.microsoft.com/office/powerpoint/2010/main" val="1014337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ACDB3CC-F982-40F9-8DD6-BCC9AFBF44BD}" type="datetime1">
              <a:rPr lang="en-US" smtClean="0"/>
              <a:pPr/>
              <a:t>6/9/2025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31459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1485"/>
            <a:ext cx="7772400" cy="1468967"/>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69818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632998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313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185"/>
            <a:ext cx="7772400" cy="150071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033797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58469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4584"/>
            <a:ext cx="4040188"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5934"/>
            <a:ext cx="4040188"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4584"/>
            <a:ext cx="4041775"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5934"/>
            <a:ext cx="4041775"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1656F7-E2D5-EF4D-B3EB-3635D9B80BFE}"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64753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1656F7-E2D5-EF4D-B3EB-3635D9B80BFE}"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093448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1656F7-E2D5-EF4D-B3EB-3635D9B80BFE}"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113407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3037252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4937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 </a:t>
            </a:r>
          </a:p>
        </p:txBody>
      </p:sp>
      <p:sp>
        <p:nvSpPr>
          <p:cNvPr id="3" name="Content Placeholder 2"/>
          <p:cNvSpPr>
            <a:spLocks noGrp="1"/>
          </p:cNvSpPr>
          <p:nvPr>
            <p:ph idx="1"/>
          </p:nvPr>
        </p:nvSpPr>
        <p:spPr/>
        <p:txBody>
          <a:bodyPr>
            <a:normAutofit/>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947646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283483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55394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a:t>
            </a:r>
          </a:p>
        </p:txBody>
      </p:sp>
      <p:sp>
        <p:nvSpPr>
          <p:cNvPr id="3" name="Content Placeholder 2"/>
          <p:cNvSpPr>
            <a:spLocks noGrp="1"/>
          </p:cNvSpPr>
          <p:nvPr>
            <p:ph sz="half" idx="1"/>
          </p:nvPr>
        </p:nvSpPr>
        <p:spPr>
          <a:xfrm>
            <a:off x="457200" y="1659037"/>
            <a:ext cx="4038600" cy="4525433"/>
          </a:xfrm>
        </p:spPr>
        <p:txBody>
          <a:bodyPr>
            <a:normAutofit/>
          </a:bodyPr>
          <a:lstStyle>
            <a:lvl1pPr>
              <a:defRPr sz="2000">
                <a:latin typeface="Arial"/>
                <a:cs typeface="Arial"/>
              </a:defRPr>
            </a:lvl1pPr>
            <a:lvl2pPr>
              <a:defRPr sz="2000">
                <a:latin typeface="Arial"/>
                <a:cs typeface="Arial"/>
              </a:defRPr>
            </a:lvl2pPr>
            <a:lvl3pPr>
              <a:defRPr sz="2000">
                <a:latin typeface="Arial"/>
                <a:cs typeface="Arial"/>
              </a:defRPr>
            </a:lvl3pPr>
            <a:lvl4pPr>
              <a:defRPr sz="2000">
                <a:latin typeface="Arial"/>
                <a:cs typeface="Arial"/>
              </a:defRPr>
            </a:lvl4pPr>
            <a:lvl5pPr>
              <a:defRPr sz="2000">
                <a:latin typeface="Arial"/>
                <a:cs typeface="Aria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59037"/>
            <a:ext cx="4038600" cy="4525433"/>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9549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Heading</a:t>
            </a:r>
          </a:p>
        </p:txBody>
      </p:sp>
      <p:sp>
        <p:nvSpPr>
          <p:cNvPr id="3" name="Text Placeholder 2"/>
          <p:cNvSpPr>
            <a:spLocks noGrp="1"/>
          </p:cNvSpPr>
          <p:nvPr>
            <p:ph type="body" idx="1" hasCustomPrompt="1"/>
          </p:nvPr>
        </p:nvSpPr>
        <p:spPr>
          <a:xfrm>
            <a:off x="457200" y="1534584"/>
            <a:ext cx="4040188"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4" name="Content Placeholder 3"/>
          <p:cNvSpPr>
            <a:spLocks noGrp="1"/>
          </p:cNvSpPr>
          <p:nvPr>
            <p:ph sz="half" idx="2"/>
          </p:nvPr>
        </p:nvSpPr>
        <p:spPr>
          <a:xfrm>
            <a:off x="457200" y="2175934"/>
            <a:ext cx="4040188"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4645026" y="1534584"/>
            <a:ext cx="4041775"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6" name="Content Placeholder 5"/>
          <p:cNvSpPr>
            <a:spLocks noGrp="1"/>
          </p:cNvSpPr>
          <p:nvPr>
            <p:ph sz="quarter" idx="4"/>
          </p:nvPr>
        </p:nvSpPr>
        <p:spPr>
          <a:xfrm>
            <a:off x="4645026" y="2175934"/>
            <a:ext cx="4041775"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30CA21-89C5-A040-B01E-D208A7FA3D8D}"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96616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30CA21-89C5-A040-B01E-D208A7FA3D8D}"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85756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0CA21-89C5-A040-B01E-D208A7FA3D8D}"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213017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079891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85764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07480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Lst>
  <p:txStyles>
    <p:titleStyle>
      <a:lvl1pPr algn="l"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4325" y="0"/>
            <a:ext cx="9178325" cy="1600200"/>
          </a:xfrm>
          <a:prstGeom prst="rect">
            <a:avLst/>
          </a:prstGeom>
          <a:solidFill>
            <a:srgbClr val="100E2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59037"/>
            <a:ext cx="8229600" cy="452543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3C30CA21-89C5-A040-B01E-D208A7FA3D8D}"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CC7697F5-3DCA-0A4F-B9EA-FEC2794BD1A6}" type="slidenum">
              <a:rPr lang="en-US" smtClean="0"/>
              <a:t>‹#›</a:t>
            </a:fld>
            <a:endParaRPr lang="en-US"/>
          </a:p>
        </p:txBody>
      </p:sp>
    </p:spTree>
    <p:extLst>
      <p:ext uri="{BB962C8B-B14F-4D97-AF65-F5344CB8AC3E}">
        <p14:creationId xmlns:p14="http://schemas.microsoft.com/office/powerpoint/2010/main" val="817083645"/>
      </p:ext>
    </p:extLst>
  </p:cSld>
  <p:clrMap bg1="lt1" tx1="dk1" bg2="lt2" tx2="dk2" accent1="accent1" accent2="accent2" accent3="accent3" accent4="accent4" accent5="accent5" accent6="accent6" hlink="hlink" folHlink="folHlink"/>
  <p:sldLayoutIdLst>
    <p:sldLayoutId id="2147493481" r:id="rId1"/>
    <p:sldLayoutId id="2147493483" r:id="rId2"/>
    <p:sldLayoutId id="2147493484" r:id="rId3"/>
    <p:sldLayoutId id="2147493485" r:id="rId4"/>
    <p:sldLayoutId id="2147493486" r:id="rId5"/>
    <p:sldLayoutId id="2147493487" r:id="rId6"/>
    <p:sldLayoutId id="2147493488" r:id="rId7"/>
    <p:sldLayoutId id="2147493489" r:id="rId8"/>
    <p:sldLayoutId id="2147493490" r:id="rId9"/>
  </p:sldLayoutIdLst>
  <p:txStyles>
    <p:titleStyle>
      <a:lvl1pPr algn="l" defTabSz="457200" rtl="0" eaLnBrk="1" latinLnBrk="0" hangingPunct="1">
        <a:spcBef>
          <a:spcPct val="0"/>
        </a:spcBef>
        <a:buNone/>
        <a:defRPr sz="4400" kern="1200">
          <a:solidFill>
            <a:srgbClr val="FFFFFF"/>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501656F7-E2D5-EF4D-B3EB-3635D9B80BFE}"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41B7C81B-7B5A-A644-B3E8-EC3DC39B624D}" type="slidenum">
              <a:rPr lang="en-US" smtClean="0"/>
              <a:t>‹#›</a:t>
            </a:fld>
            <a:endParaRPr lang="en-US"/>
          </a:p>
        </p:txBody>
      </p:sp>
    </p:spTree>
    <p:extLst>
      <p:ext uri="{BB962C8B-B14F-4D97-AF65-F5344CB8AC3E}">
        <p14:creationId xmlns:p14="http://schemas.microsoft.com/office/powerpoint/2010/main" val="1873203494"/>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diagramLayout" Target="../diagrams/layout1.xml"/><Relationship Id="rId7" Type="http://schemas.openxmlformats.org/officeDocument/2006/relationships/image" Target="../media/image2.png"/><Relationship Id="rId12" Type="http://schemas.openxmlformats.org/officeDocument/2006/relationships/image" Target="../media/image7.sv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openxmlformats.org/officeDocument/2006/relationships/image" Target="../media/image6.png"/><Relationship Id="rId5" Type="http://schemas.openxmlformats.org/officeDocument/2006/relationships/diagramColors" Target="../diagrams/colors1.xml"/><Relationship Id="rId10" Type="http://schemas.openxmlformats.org/officeDocument/2006/relationships/image" Target="../media/image5.svg"/><Relationship Id="rId4" Type="http://schemas.openxmlformats.org/officeDocument/2006/relationships/diagramQuickStyle" Target="../diagrams/quickStyle1.xml"/><Relationship Id="rId9"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890852"/>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dirty="0">
                <a:solidFill>
                  <a:schemeClr val="accent6"/>
                </a:solidFill>
              </a:rPr>
              <a:t>What Determines Rent?</a:t>
            </a:r>
          </a:p>
        </p:txBody>
      </p:sp>
      <p:sp>
        <p:nvSpPr>
          <p:cNvPr id="5" name="Title 1"/>
          <p:cNvSpPr txBox="1">
            <a:spLocks/>
          </p:cNvSpPr>
          <p:nvPr/>
        </p:nvSpPr>
        <p:spPr>
          <a:xfrm>
            <a:off x="457200" y="2462829"/>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3600" dirty="0"/>
              <a:t>Residual </a:t>
            </a:r>
            <a:r>
              <a:rPr lang="en-US" sz="3600"/>
              <a:t>Land Value and HBU</a:t>
            </a:r>
            <a:endParaRPr lang="en-US" sz="3600" dirty="0"/>
          </a:p>
        </p:txBody>
      </p:sp>
      <p:sp>
        <p:nvSpPr>
          <p:cNvPr id="6" name="Title 1"/>
          <p:cNvSpPr txBox="1">
            <a:spLocks/>
          </p:cNvSpPr>
          <p:nvPr/>
        </p:nvSpPr>
        <p:spPr>
          <a:xfrm>
            <a:off x="457200" y="4115765"/>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2400" dirty="0">
                <a:solidFill>
                  <a:schemeClr val="bg1">
                    <a:lumMod val="75000"/>
                  </a:schemeClr>
                </a:solidFill>
              </a:rPr>
              <a:t>Alex Van de Minne</a:t>
            </a:r>
          </a:p>
        </p:txBody>
      </p:sp>
      <p:sp>
        <p:nvSpPr>
          <p:cNvPr id="7" name="Title 1"/>
          <p:cNvSpPr txBox="1">
            <a:spLocks/>
          </p:cNvSpPr>
          <p:nvPr/>
        </p:nvSpPr>
        <p:spPr>
          <a:xfrm>
            <a:off x="457200" y="5085368"/>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endParaRPr lang="en-US" sz="1400" b="1" dirty="0"/>
          </a:p>
        </p:txBody>
      </p:sp>
    </p:spTree>
    <p:extLst>
      <p:ext uri="{BB962C8B-B14F-4D97-AF65-F5344CB8AC3E}">
        <p14:creationId xmlns:p14="http://schemas.microsoft.com/office/powerpoint/2010/main" val="440678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lstStyle/>
          <a:p>
            <a:r>
              <a:rPr lang="en-US" dirty="0"/>
              <a:t>3 Residual Value of Land</a:t>
            </a:r>
          </a:p>
        </p:txBody>
      </p:sp>
      <p:sp>
        <p:nvSpPr>
          <p:cNvPr id="3" name="Content Placeholder 2">
            <a:extLst>
              <a:ext uri="{FF2B5EF4-FFF2-40B4-BE49-F238E27FC236}">
                <a16:creationId xmlns:a16="http://schemas.microsoft.com/office/drawing/2014/main" id="{5DA02DDF-81CA-4DF5-9A20-4D33585BA3DF}"/>
              </a:ext>
            </a:extLst>
          </p:cNvPr>
          <p:cNvSpPr>
            <a:spLocks noGrp="1"/>
          </p:cNvSpPr>
          <p:nvPr>
            <p:ph sz="half" idx="1"/>
          </p:nvPr>
        </p:nvSpPr>
        <p:spPr>
          <a:xfrm>
            <a:off x="457200" y="1659037"/>
            <a:ext cx="8229600" cy="4525433"/>
          </a:xfrm>
        </p:spPr>
        <p:txBody>
          <a:bodyPr/>
          <a:lstStyle/>
          <a:p>
            <a:r>
              <a:rPr lang="en-US" dirty="0"/>
              <a:t>Land has value because it is a necessary input, or </a:t>
            </a:r>
            <a:r>
              <a:rPr lang="en-US" b="1" dirty="0"/>
              <a:t>factor of production</a:t>
            </a:r>
            <a:r>
              <a:rPr lang="en-US" dirty="0"/>
              <a:t>.</a:t>
            </a:r>
          </a:p>
          <a:p>
            <a:pPr lvl="1"/>
            <a:r>
              <a:rPr lang="en-US" dirty="0"/>
              <a:t>In other words; You  need land in order for your factory of office to work. (Production does not mean any goods per se, also lawyer firms etc.)</a:t>
            </a:r>
          </a:p>
          <a:p>
            <a:r>
              <a:rPr lang="en-US" dirty="0"/>
              <a:t>However, land values are not the same across the country, or even within a city.</a:t>
            </a:r>
          </a:p>
          <a:p>
            <a:r>
              <a:rPr lang="en-US" dirty="0"/>
              <a:t>To get a sense of why this is happening, we are shortly going to introduce what is know as the </a:t>
            </a:r>
            <a:r>
              <a:rPr lang="en-US" b="1" dirty="0">
                <a:solidFill>
                  <a:schemeClr val="tx2">
                    <a:lumMod val="60000"/>
                    <a:lumOff val="40000"/>
                  </a:schemeClr>
                </a:solidFill>
              </a:rPr>
              <a:t>Residual theory of land</a:t>
            </a:r>
            <a:r>
              <a:rPr lang="en-US" dirty="0"/>
              <a:t>.</a:t>
            </a:r>
          </a:p>
          <a:p>
            <a:r>
              <a:rPr lang="en-US" dirty="0"/>
              <a:t>It might be easier to explain giving a few examples.</a:t>
            </a:r>
          </a:p>
          <a:p>
            <a:pPr lvl="1"/>
            <a:r>
              <a:rPr lang="en-US" dirty="0"/>
              <a:t>Cloth factory</a:t>
            </a:r>
          </a:p>
          <a:p>
            <a:pPr lvl="1"/>
            <a:r>
              <a:rPr lang="en-US" dirty="0"/>
              <a:t>Grocery store</a:t>
            </a:r>
          </a:p>
        </p:txBody>
      </p:sp>
    </p:spTree>
    <p:extLst>
      <p:ext uri="{BB962C8B-B14F-4D97-AF65-F5344CB8AC3E}">
        <p14:creationId xmlns:p14="http://schemas.microsoft.com/office/powerpoint/2010/main" val="3895970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a:xfrm>
            <a:off x="457200" y="275167"/>
            <a:ext cx="8229600" cy="1143000"/>
          </a:xfrm>
          <a:prstGeom prst="rect">
            <a:avLst/>
          </a:prstGeom>
        </p:spPr>
        <p:txBody>
          <a:bodyPr anchor="ctr">
            <a:normAutofit/>
          </a:bodyPr>
          <a:lstStyle/>
          <a:p>
            <a:r>
              <a:rPr lang="en-US" dirty="0"/>
              <a:t>3 Cloth factory</a:t>
            </a:r>
          </a:p>
        </p:txBody>
      </p:sp>
      <p:graphicFrame>
        <p:nvGraphicFramePr>
          <p:cNvPr id="5" name="Content Placeholder 2">
            <a:extLst>
              <a:ext uri="{FF2B5EF4-FFF2-40B4-BE49-F238E27FC236}">
                <a16:creationId xmlns:a16="http://schemas.microsoft.com/office/drawing/2014/main" id="{D7BFDA8A-E045-4C11-AC9D-CF786BFFA069}"/>
              </a:ext>
            </a:extLst>
          </p:cNvPr>
          <p:cNvGraphicFramePr>
            <a:graphicFrameLocks noGrp="1"/>
          </p:cNvGraphicFramePr>
          <p:nvPr>
            <p:ph idx="1"/>
          </p:nvPr>
        </p:nvGraphicFramePr>
        <p:xfrm>
          <a:off x="457200" y="1659037"/>
          <a:ext cx="8229600" cy="45254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Graphic 5" descr="Factory">
            <a:extLst>
              <a:ext uri="{FF2B5EF4-FFF2-40B4-BE49-F238E27FC236}">
                <a16:creationId xmlns:a16="http://schemas.microsoft.com/office/drawing/2014/main" id="{E73929CD-AA8E-416F-AE5F-00B4DF36297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37587" y="1914199"/>
            <a:ext cx="914400" cy="914400"/>
          </a:xfrm>
          <a:prstGeom prst="rect">
            <a:avLst/>
          </a:prstGeom>
        </p:spPr>
      </p:pic>
      <p:pic>
        <p:nvPicPr>
          <p:cNvPr id="8" name="Graphic 7" descr="Pin">
            <a:extLst>
              <a:ext uri="{FF2B5EF4-FFF2-40B4-BE49-F238E27FC236}">
                <a16:creationId xmlns:a16="http://schemas.microsoft.com/office/drawing/2014/main" id="{5B75A141-8D3B-40EE-946C-15E677085CE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37587" y="3439949"/>
            <a:ext cx="914400" cy="914400"/>
          </a:xfrm>
          <a:prstGeom prst="rect">
            <a:avLst/>
          </a:prstGeom>
        </p:spPr>
      </p:pic>
      <p:pic>
        <p:nvPicPr>
          <p:cNvPr id="10" name="Graphic 9" descr="Questions">
            <a:extLst>
              <a:ext uri="{FF2B5EF4-FFF2-40B4-BE49-F238E27FC236}">
                <a16:creationId xmlns:a16="http://schemas.microsoft.com/office/drawing/2014/main" id="{2288AE90-76B8-45B2-B7C5-335BB18592F4}"/>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37587" y="5053263"/>
            <a:ext cx="914400" cy="914400"/>
          </a:xfrm>
          <a:prstGeom prst="rect">
            <a:avLst/>
          </a:prstGeom>
        </p:spPr>
      </p:pic>
    </p:spTree>
    <p:extLst>
      <p:ext uri="{BB962C8B-B14F-4D97-AF65-F5344CB8AC3E}">
        <p14:creationId xmlns:p14="http://schemas.microsoft.com/office/powerpoint/2010/main" val="3846186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lstStyle/>
          <a:p>
            <a:r>
              <a:rPr lang="en-US" dirty="0"/>
              <a:t>3 Cloth factory</a:t>
            </a:r>
          </a:p>
        </p:txBody>
      </p:sp>
      <p:sp>
        <p:nvSpPr>
          <p:cNvPr id="3" name="Content Placeholder 2">
            <a:extLst>
              <a:ext uri="{FF2B5EF4-FFF2-40B4-BE49-F238E27FC236}">
                <a16:creationId xmlns:a16="http://schemas.microsoft.com/office/drawing/2014/main" id="{5DA02DDF-81CA-4DF5-9A20-4D33585BA3DF}"/>
              </a:ext>
            </a:extLst>
          </p:cNvPr>
          <p:cNvSpPr>
            <a:spLocks noGrp="1"/>
          </p:cNvSpPr>
          <p:nvPr>
            <p:ph sz="half" idx="1"/>
          </p:nvPr>
        </p:nvSpPr>
        <p:spPr>
          <a:xfrm>
            <a:off x="457200" y="1659037"/>
            <a:ext cx="8229600" cy="4525433"/>
          </a:xfrm>
        </p:spPr>
        <p:txBody>
          <a:bodyPr/>
          <a:lstStyle/>
          <a:p>
            <a:r>
              <a:rPr lang="en-US" dirty="0"/>
              <a:t>Labor, capital (i.e. machines in the previous example) and the raw materials are </a:t>
            </a:r>
            <a:r>
              <a:rPr lang="en-US" b="1" dirty="0">
                <a:solidFill>
                  <a:schemeClr val="tx2">
                    <a:lumMod val="60000"/>
                    <a:lumOff val="40000"/>
                  </a:schemeClr>
                </a:solidFill>
              </a:rPr>
              <a:t>mobile</a:t>
            </a:r>
            <a:r>
              <a:rPr lang="en-US" dirty="0"/>
              <a:t>.</a:t>
            </a:r>
          </a:p>
          <a:p>
            <a:pPr lvl="1"/>
            <a:r>
              <a:rPr lang="en-US" dirty="0"/>
              <a:t>In contrast, land is </a:t>
            </a:r>
            <a:r>
              <a:rPr lang="en-US" b="1" dirty="0"/>
              <a:t>fixed</a:t>
            </a:r>
            <a:r>
              <a:rPr lang="en-US" dirty="0"/>
              <a:t>, even in the long run!</a:t>
            </a:r>
          </a:p>
          <a:p>
            <a:pPr lvl="1"/>
            <a:r>
              <a:rPr lang="en-US" dirty="0"/>
              <a:t>You can never move the land to where the rents are higher.</a:t>
            </a:r>
          </a:p>
          <a:p>
            <a:pPr lvl="1"/>
            <a:r>
              <a:rPr lang="en-US" dirty="0"/>
              <a:t>This is important, because the “</a:t>
            </a:r>
            <a:r>
              <a:rPr lang="en-US" b="1" dirty="0">
                <a:solidFill>
                  <a:schemeClr val="tx2">
                    <a:lumMod val="60000"/>
                    <a:lumOff val="40000"/>
                  </a:schemeClr>
                </a:solidFill>
              </a:rPr>
              <a:t>mobile factors</a:t>
            </a:r>
            <a:r>
              <a:rPr lang="en-US" dirty="0"/>
              <a:t>” can run away, but land cannot!</a:t>
            </a:r>
          </a:p>
          <a:p>
            <a:pPr lvl="1"/>
            <a:r>
              <a:rPr lang="en-US" dirty="0"/>
              <a:t>If the mobile factors do not get paid, they simply will look elsewhere. Land does not have that luxury.</a:t>
            </a:r>
          </a:p>
          <a:p>
            <a:pPr lvl="1"/>
            <a:r>
              <a:rPr lang="en-US" dirty="0"/>
              <a:t>This means, that all the revenue of the cloth factory, will first go to paying off the mobile factors. Land comes last.</a:t>
            </a:r>
          </a:p>
          <a:p>
            <a:r>
              <a:rPr lang="en-US" dirty="0"/>
              <a:t>This </a:t>
            </a:r>
            <a:r>
              <a:rPr lang="en-US" i="1" dirty="0"/>
              <a:t>is</a:t>
            </a:r>
            <a:r>
              <a:rPr lang="en-US" dirty="0"/>
              <a:t> the residual theory of land.</a:t>
            </a:r>
          </a:p>
        </p:txBody>
      </p:sp>
    </p:spTree>
    <p:extLst>
      <p:ext uri="{BB962C8B-B14F-4D97-AF65-F5344CB8AC3E}">
        <p14:creationId xmlns:p14="http://schemas.microsoft.com/office/powerpoint/2010/main" val="1372245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lstStyle/>
          <a:p>
            <a:r>
              <a:rPr lang="en-US" dirty="0"/>
              <a:t>3 Cloth factory</a:t>
            </a:r>
          </a:p>
        </p:txBody>
      </p:sp>
      <p:sp>
        <p:nvSpPr>
          <p:cNvPr id="3" name="Content Placeholder 2">
            <a:extLst>
              <a:ext uri="{FF2B5EF4-FFF2-40B4-BE49-F238E27FC236}">
                <a16:creationId xmlns:a16="http://schemas.microsoft.com/office/drawing/2014/main" id="{5DA02DDF-81CA-4DF5-9A20-4D33585BA3DF}"/>
              </a:ext>
            </a:extLst>
          </p:cNvPr>
          <p:cNvSpPr>
            <a:spLocks noGrp="1"/>
          </p:cNvSpPr>
          <p:nvPr>
            <p:ph sz="half" idx="1"/>
          </p:nvPr>
        </p:nvSpPr>
        <p:spPr>
          <a:xfrm>
            <a:off x="457200" y="1659037"/>
            <a:ext cx="8229600" cy="4525433"/>
          </a:xfrm>
        </p:spPr>
        <p:txBody>
          <a:bodyPr/>
          <a:lstStyle/>
          <a:p>
            <a:r>
              <a:rPr lang="en-US" dirty="0"/>
              <a:t>The factory earns $10M per year.</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Thus, we have $10M - $4M - $5M - $0.9M per annum is;</a:t>
            </a:r>
          </a:p>
          <a:p>
            <a:r>
              <a:rPr lang="en-US" dirty="0"/>
              <a:t>This would leave $100,000 (the “residual”) to pay the rent of the land (and the space, which we ignored for now) itself.</a:t>
            </a:r>
          </a:p>
        </p:txBody>
      </p:sp>
      <p:graphicFrame>
        <p:nvGraphicFramePr>
          <p:cNvPr id="5" name="Diagram 4">
            <a:extLst>
              <a:ext uri="{FF2B5EF4-FFF2-40B4-BE49-F238E27FC236}">
                <a16:creationId xmlns:a16="http://schemas.microsoft.com/office/drawing/2014/main" id="{F5E7A985-D4A6-4C66-8F0D-83869FDC50F5}"/>
              </a:ext>
            </a:extLst>
          </p:cNvPr>
          <p:cNvGraphicFramePr/>
          <p:nvPr/>
        </p:nvGraphicFramePr>
        <p:xfrm>
          <a:off x="838199" y="1418167"/>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0262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normAutofit fontScale="90000"/>
          </a:bodyPr>
          <a:lstStyle/>
          <a:p>
            <a:r>
              <a:rPr lang="en-US" dirty="0"/>
              <a:t>3 Implications of residual theory of land</a:t>
            </a:r>
          </a:p>
        </p:txBody>
      </p:sp>
      <p:sp>
        <p:nvSpPr>
          <p:cNvPr id="3" name="Content Placeholder 2">
            <a:extLst>
              <a:ext uri="{FF2B5EF4-FFF2-40B4-BE49-F238E27FC236}">
                <a16:creationId xmlns:a16="http://schemas.microsoft.com/office/drawing/2014/main" id="{5DA02DDF-81CA-4DF5-9A20-4D33585BA3DF}"/>
              </a:ext>
            </a:extLst>
          </p:cNvPr>
          <p:cNvSpPr>
            <a:spLocks noGrp="1"/>
          </p:cNvSpPr>
          <p:nvPr>
            <p:ph sz="half" idx="1"/>
          </p:nvPr>
        </p:nvSpPr>
        <p:spPr>
          <a:xfrm>
            <a:off x="457200" y="1659037"/>
            <a:ext cx="8229600" cy="4525433"/>
          </a:xfrm>
        </p:spPr>
        <p:txBody>
          <a:bodyPr>
            <a:normAutofit fontScale="92500" lnSpcReduction="10000"/>
          </a:bodyPr>
          <a:lstStyle/>
          <a:p>
            <a:r>
              <a:rPr lang="en-US" dirty="0"/>
              <a:t>So unfortunately, it seems that land is last in line because it is “`trapped”; it cannot go elsewhere. Poor land…</a:t>
            </a:r>
          </a:p>
          <a:p>
            <a:r>
              <a:rPr lang="en-US" dirty="0"/>
              <a:t>However, there is a flip side as well!!!</a:t>
            </a:r>
          </a:p>
          <a:p>
            <a:r>
              <a:rPr lang="en-US" dirty="0"/>
              <a:t>Land may </a:t>
            </a:r>
            <a:r>
              <a:rPr lang="en-US" i="1" dirty="0"/>
              <a:t>only</a:t>
            </a:r>
            <a:r>
              <a:rPr lang="en-US" dirty="0"/>
              <a:t> get the residual, but it also </a:t>
            </a:r>
            <a:r>
              <a:rPr lang="en-US" b="1" dirty="0">
                <a:solidFill>
                  <a:schemeClr val="tx2">
                    <a:lumMod val="60000"/>
                    <a:lumOff val="40000"/>
                  </a:schemeClr>
                </a:solidFill>
              </a:rPr>
              <a:t>gets all of it</a:t>
            </a:r>
            <a:r>
              <a:rPr lang="en-US" dirty="0"/>
              <a:t>!</a:t>
            </a:r>
          </a:p>
          <a:p>
            <a:r>
              <a:rPr lang="en-US" dirty="0"/>
              <a:t>Why would you sell/lease the land to someone if you can get more for it?</a:t>
            </a:r>
          </a:p>
          <a:p>
            <a:endParaRPr lang="en-US" dirty="0"/>
          </a:p>
          <a:p>
            <a:r>
              <a:rPr lang="en-US" dirty="0"/>
              <a:t>Future tenants will bid up the land rent to level at which the tenants makes sufficient profit.</a:t>
            </a:r>
          </a:p>
          <a:p>
            <a:r>
              <a:rPr lang="en-US" dirty="0"/>
              <a:t>This happens to all “fixed” assets, like paintings, or fine wines. (Note that “fixed” means something slightly different as is the case with land.)</a:t>
            </a:r>
          </a:p>
          <a:p>
            <a:endParaRPr lang="en-US" dirty="0"/>
          </a:p>
          <a:p>
            <a:r>
              <a:rPr lang="en-US" dirty="0"/>
              <a:t>What if our cloth factory could sell its product for $11M a year?</a:t>
            </a:r>
          </a:p>
          <a:p>
            <a:r>
              <a:rPr lang="en-US" dirty="0"/>
              <a:t>See the immense jump in the residual value for land?</a:t>
            </a:r>
          </a:p>
          <a:p>
            <a:endParaRPr lang="en-US" dirty="0"/>
          </a:p>
        </p:txBody>
      </p:sp>
    </p:spTree>
    <p:extLst>
      <p:ext uri="{BB962C8B-B14F-4D97-AF65-F5344CB8AC3E}">
        <p14:creationId xmlns:p14="http://schemas.microsoft.com/office/powerpoint/2010/main" val="2592028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normAutofit/>
          </a:bodyPr>
          <a:lstStyle/>
          <a:p>
            <a:r>
              <a:rPr lang="en-US" dirty="0"/>
              <a:t>3 Price of Vacant Land</a:t>
            </a:r>
          </a:p>
        </p:txBody>
      </p:sp>
      <p:sp>
        <p:nvSpPr>
          <p:cNvPr id="5" name="Content Placeholder 4">
            <a:extLst>
              <a:ext uri="{FF2B5EF4-FFF2-40B4-BE49-F238E27FC236}">
                <a16:creationId xmlns:a16="http://schemas.microsoft.com/office/drawing/2014/main" id="{3D7E551A-5720-4FB0-BCF8-7011E5E8338D}"/>
              </a:ext>
            </a:extLst>
          </p:cNvPr>
          <p:cNvSpPr>
            <a:spLocks noGrp="1"/>
          </p:cNvSpPr>
          <p:nvPr>
            <p:ph sz="half" idx="1"/>
          </p:nvPr>
        </p:nvSpPr>
        <p:spPr/>
        <p:txBody>
          <a:bodyPr/>
          <a:lstStyle/>
          <a:p>
            <a:endParaRPr lang="en-US"/>
          </a:p>
        </p:txBody>
      </p:sp>
      <p:graphicFrame>
        <p:nvGraphicFramePr>
          <p:cNvPr id="6" name="Chart 5">
            <a:extLst>
              <a:ext uri="{FF2B5EF4-FFF2-40B4-BE49-F238E27FC236}">
                <a16:creationId xmlns:a16="http://schemas.microsoft.com/office/drawing/2014/main" id="{6B8D3D5F-CBD5-47DB-A15B-0172073B2583}"/>
              </a:ext>
            </a:extLst>
          </p:cNvPr>
          <p:cNvGraphicFramePr>
            <a:graphicFrameLocks/>
          </p:cNvGraphicFramePr>
          <p:nvPr/>
        </p:nvGraphicFramePr>
        <p:xfrm>
          <a:off x="559468" y="1708483"/>
          <a:ext cx="8458201" cy="50749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926521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normAutofit fontScale="90000"/>
          </a:bodyPr>
          <a:lstStyle/>
          <a:p>
            <a:r>
              <a:rPr lang="en-US" dirty="0"/>
              <a:t>3 What Role Does the Structure Play? Highest and Best Use</a:t>
            </a:r>
          </a:p>
        </p:txBody>
      </p:sp>
      <p:sp>
        <p:nvSpPr>
          <p:cNvPr id="3" name="Content Placeholder 2">
            <a:extLst>
              <a:ext uri="{FF2B5EF4-FFF2-40B4-BE49-F238E27FC236}">
                <a16:creationId xmlns:a16="http://schemas.microsoft.com/office/drawing/2014/main" id="{5DA02DDF-81CA-4DF5-9A20-4D33585BA3DF}"/>
              </a:ext>
            </a:extLst>
          </p:cNvPr>
          <p:cNvSpPr>
            <a:spLocks noGrp="1"/>
          </p:cNvSpPr>
          <p:nvPr>
            <p:ph sz="half" idx="1"/>
          </p:nvPr>
        </p:nvSpPr>
        <p:spPr>
          <a:xfrm>
            <a:off x="457200" y="1659037"/>
            <a:ext cx="8229600" cy="4525433"/>
          </a:xfrm>
        </p:spPr>
        <p:txBody>
          <a:bodyPr/>
          <a:lstStyle/>
          <a:p>
            <a:r>
              <a:rPr lang="en-US" dirty="0"/>
              <a:t>Next, we introduce a new company, namely a grocery store.</a:t>
            </a:r>
          </a:p>
          <a:p>
            <a:pPr lvl="1"/>
            <a:r>
              <a:rPr lang="en-US" dirty="0"/>
              <a:t>Gross revenue sales $5M. </a:t>
            </a:r>
          </a:p>
          <a:p>
            <a:r>
              <a:rPr lang="en-US" dirty="0"/>
              <a:t>Thus, we have </a:t>
            </a:r>
            <a:r>
              <a:rPr lang="en-US" b="1" dirty="0">
                <a:solidFill>
                  <a:schemeClr val="tx2">
                    <a:lumMod val="60000"/>
                    <a:lumOff val="40000"/>
                  </a:schemeClr>
                </a:solidFill>
              </a:rPr>
              <a:t>competition of use</a:t>
            </a:r>
            <a:r>
              <a:rPr lang="en-US" dirty="0"/>
              <a:t>.</a:t>
            </a:r>
          </a:p>
          <a:p>
            <a:r>
              <a:rPr lang="en-US" dirty="0"/>
              <a:t>Our piece of land can only house one use. Which one should it be?</a:t>
            </a:r>
          </a:p>
          <a:p>
            <a:r>
              <a:rPr lang="en-US" dirty="0"/>
              <a:t>Also, we have two pieces of land.</a:t>
            </a:r>
          </a:p>
          <a:p>
            <a:pPr lvl="1"/>
            <a:r>
              <a:rPr lang="en-US" dirty="0"/>
              <a:t>The first, same as previous example, is next to an interstate highway.</a:t>
            </a:r>
          </a:p>
          <a:p>
            <a:pPr lvl="1"/>
            <a:r>
              <a:rPr lang="en-US" dirty="0"/>
              <a:t>The second one is in a residential neighborhood.</a:t>
            </a:r>
          </a:p>
          <a:p>
            <a:pPr lvl="1"/>
            <a:endParaRPr lang="en-US" dirty="0"/>
          </a:p>
        </p:txBody>
      </p:sp>
    </p:spTree>
    <p:extLst>
      <p:ext uri="{BB962C8B-B14F-4D97-AF65-F5344CB8AC3E}">
        <p14:creationId xmlns:p14="http://schemas.microsoft.com/office/powerpoint/2010/main" val="3399045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normAutofit fontScale="90000"/>
          </a:bodyPr>
          <a:lstStyle/>
          <a:p>
            <a:r>
              <a:rPr lang="en-US" dirty="0"/>
              <a:t>3 Slight Nuance; Highest and Best Use</a:t>
            </a:r>
          </a:p>
        </p:txBody>
      </p:sp>
      <p:pic>
        <p:nvPicPr>
          <p:cNvPr id="7" name="Picture 2">
            <a:extLst>
              <a:ext uri="{FF2B5EF4-FFF2-40B4-BE49-F238E27FC236}">
                <a16:creationId xmlns:a16="http://schemas.microsoft.com/office/drawing/2014/main" id="{B294AAC0-3579-4F21-B1E0-6519BE5E761D}"/>
              </a:ext>
            </a:extLst>
          </p:cNvPr>
          <p:cNvPicPr>
            <a:picLocks noChangeAspect="1" noChangeArrowheads="1"/>
          </p:cNvPicPr>
          <p:nvPr/>
        </p:nvPicPr>
        <p:blipFill>
          <a:blip r:embed="rId2" cstate="print"/>
          <a:srcRect/>
          <a:stretch>
            <a:fillRect/>
          </a:stretch>
        </p:blipFill>
        <p:spPr bwMode="auto">
          <a:xfrm>
            <a:off x="640681" y="1702970"/>
            <a:ext cx="8115300" cy="2609850"/>
          </a:xfrm>
          <a:prstGeom prst="rect">
            <a:avLst/>
          </a:prstGeom>
          <a:noFill/>
          <a:ln w="9525">
            <a:noFill/>
            <a:miter lim="800000"/>
            <a:headEnd/>
            <a:tailEnd/>
          </a:ln>
        </p:spPr>
      </p:pic>
    </p:spTree>
    <p:extLst>
      <p:ext uri="{BB962C8B-B14F-4D97-AF65-F5344CB8AC3E}">
        <p14:creationId xmlns:p14="http://schemas.microsoft.com/office/powerpoint/2010/main" val="3744496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normAutofit fontScale="90000"/>
          </a:bodyPr>
          <a:lstStyle/>
          <a:p>
            <a:r>
              <a:rPr lang="en-US" dirty="0"/>
              <a:t>3 Slight Nuance; Highest and Best Use</a:t>
            </a:r>
          </a:p>
        </p:txBody>
      </p:sp>
      <p:pic>
        <p:nvPicPr>
          <p:cNvPr id="7" name="Picture 2">
            <a:extLst>
              <a:ext uri="{FF2B5EF4-FFF2-40B4-BE49-F238E27FC236}">
                <a16:creationId xmlns:a16="http://schemas.microsoft.com/office/drawing/2014/main" id="{B294AAC0-3579-4F21-B1E0-6519BE5E761D}"/>
              </a:ext>
            </a:extLst>
          </p:cNvPr>
          <p:cNvPicPr>
            <a:picLocks noChangeAspect="1" noChangeArrowheads="1"/>
          </p:cNvPicPr>
          <p:nvPr/>
        </p:nvPicPr>
        <p:blipFill>
          <a:blip r:embed="rId2" cstate="print"/>
          <a:srcRect/>
          <a:stretch>
            <a:fillRect/>
          </a:stretch>
        </p:blipFill>
        <p:spPr bwMode="auto">
          <a:xfrm>
            <a:off x="640681" y="1702970"/>
            <a:ext cx="8115300" cy="2609850"/>
          </a:xfrm>
          <a:prstGeom prst="rect">
            <a:avLst/>
          </a:prstGeom>
          <a:noFill/>
          <a:ln w="9525">
            <a:noFill/>
            <a:miter lim="800000"/>
            <a:headEnd/>
            <a:tailEnd/>
          </a:ln>
        </p:spPr>
      </p:pic>
      <p:sp>
        <p:nvSpPr>
          <p:cNvPr id="3" name="Rectangle 2">
            <a:extLst>
              <a:ext uri="{FF2B5EF4-FFF2-40B4-BE49-F238E27FC236}">
                <a16:creationId xmlns:a16="http://schemas.microsoft.com/office/drawing/2014/main" id="{00D6072D-BEEB-4EE4-91AF-88BC7C1E6DD7}"/>
              </a:ext>
            </a:extLst>
          </p:cNvPr>
          <p:cNvSpPr/>
          <p:nvPr/>
        </p:nvSpPr>
        <p:spPr>
          <a:xfrm>
            <a:off x="2442411" y="2731168"/>
            <a:ext cx="1209173" cy="354932"/>
          </a:xfrm>
          <a:prstGeom prst="rect">
            <a:avLst/>
          </a:prstGeom>
          <a:noFill/>
          <a:ln w="38100">
            <a:solidFill>
              <a:srgbClr val="FF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6" name="Rectangle 5">
            <a:extLst>
              <a:ext uri="{FF2B5EF4-FFF2-40B4-BE49-F238E27FC236}">
                <a16:creationId xmlns:a16="http://schemas.microsoft.com/office/drawing/2014/main" id="{B2ADFB0E-E33A-46C2-8569-A6AB65A4A585}"/>
              </a:ext>
            </a:extLst>
          </p:cNvPr>
          <p:cNvSpPr/>
          <p:nvPr/>
        </p:nvSpPr>
        <p:spPr>
          <a:xfrm>
            <a:off x="5675396" y="2754451"/>
            <a:ext cx="1209173" cy="354932"/>
          </a:xfrm>
          <a:prstGeom prst="rect">
            <a:avLst/>
          </a:prstGeom>
          <a:noFill/>
          <a:ln w="38100">
            <a:solidFill>
              <a:srgbClr val="FF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4" name="TextBox 3">
            <a:extLst>
              <a:ext uri="{FF2B5EF4-FFF2-40B4-BE49-F238E27FC236}">
                <a16:creationId xmlns:a16="http://schemas.microsoft.com/office/drawing/2014/main" id="{BCB62DB7-590F-47BC-9167-667BF23FA7B7}"/>
              </a:ext>
            </a:extLst>
          </p:cNvPr>
          <p:cNvSpPr txBox="1"/>
          <p:nvPr/>
        </p:nvSpPr>
        <p:spPr>
          <a:xfrm>
            <a:off x="3803984" y="2908634"/>
            <a:ext cx="1784684" cy="1200329"/>
          </a:xfrm>
          <a:prstGeom prst="rect">
            <a:avLst/>
          </a:prstGeom>
          <a:solidFill>
            <a:schemeClr val="bg1"/>
          </a:solidFill>
          <a:ln w="15875">
            <a:solidFill>
              <a:srgbClr val="FF0000"/>
            </a:solidFill>
          </a:ln>
        </p:spPr>
        <p:txBody>
          <a:bodyPr wrap="square" rtlCol="0">
            <a:spAutoFit/>
          </a:bodyPr>
          <a:lstStyle/>
          <a:p>
            <a:r>
              <a:rPr lang="en-US" dirty="0">
                <a:solidFill>
                  <a:srgbClr val="FF0000"/>
                </a:solidFill>
              </a:rPr>
              <a:t>Note that the revenues are independent of the location.</a:t>
            </a:r>
          </a:p>
        </p:txBody>
      </p:sp>
      <p:sp>
        <p:nvSpPr>
          <p:cNvPr id="9" name="Content Placeholder 8">
            <a:extLst>
              <a:ext uri="{FF2B5EF4-FFF2-40B4-BE49-F238E27FC236}">
                <a16:creationId xmlns:a16="http://schemas.microsoft.com/office/drawing/2014/main" id="{F092EEE6-71BA-4B03-A008-A4E384966A57}"/>
              </a:ext>
            </a:extLst>
          </p:cNvPr>
          <p:cNvSpPr>
            <a:spLocks noGrp="1"/>
          </p:cNvSpPr>
          <p:nvPr>
            <p:ph sz="half" idx="1"/>
          </p:nvPr>
        </p:nvSpPr>
        <p:spPr/>
        <p:txBody>
          <a:bodyPr/>
          <a:lstStyle/>
          <a:p>
            <a:endParaRPr lang="en-US"/>
          </a:p>
        </p:txBody>
      </p:sp>
    </p:spTree>
    <p:extLst>
      <p:ext uri="{BB962C8B-B14F-4D97-AF65-F5344CB8AC3E}">
        <p14:creationId xmlns:p14="http://schemas.microsoft.com/office/powerpoint/2010/main" val="2238999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normAutofit fontScale="90000"/>
          </a:bodyPr>
          <a:lstStyle/>
          <a:p>
            <a:r>
              <a:rPr lang="en-US" dirty="0"/>
              <a:t>3 Slight Nuance; Highest and Best Use</a:t>
            </a:r>
          </a:p>
        </p:txBody>
      </p:sp>
      <p:pic>
        <p:nvPicPr>
          <p:cNvPr id="7" name="Picture 2">
            <a:extLst>
              <a:ext uri="{FF2B5EF4-FFF2-40B4-BE49-F238E27FC236}">
                <a16:creationId xmlns:a16="http://schemas.microsoft.com/office/drawing/2014/main" id="{B294AAC0-3579-4F21-B1E0-6519BE5E761D}"/>
              </a:ext>
            </a:extLst>
          </p:cNvPr>
          <p:cNvPicPr>
            <a:picLocks noChangeAspect="1" noChangeArrowheads="1"/>
          </p:cNvPicPr>
          <p:nvPr/>
        </p:nvPicPr>
        <p:blipFill>
          <a:blip r:embed="rId2" cstate="print"/>
          <a:srcRect/>
          <a:stretch>
            <a:fillRect/>
          </a:stretch>
        </p:blipFill>
        <p:spPr bwMode="auto">
          <a:xfrm>
            <a:off x="640681" y="1702970"/>
            <a:ext cx="8115300" cy="2609850"/>
          </a:xfrm>
          <a:prstGeom prst="rect">
            <a:avLst/>
          </a:prstGeom>
          <a:noFill/>
          <a:ln w="9525">
            <a:noFill/>
            <a:miter lim="800000"/>
            <a:headEnd/>
            <a:tailEnd/>
          </a:ln>
        </p:spPr>
      </p:pic>
      <p:sp>
        <p:nvSpPr>
          <p:cNvPr id="3" name="Rectangle 2">
            <a:extLst>
              <a:ext uri="{FF2B5EF4-FFF2-40B4-BE49-F238E27FC236}">
                <a16:creationId xmlns:a16="http://schemas.microsoft.com/office/drawing/2014/main" id="{00D6072D-BEEB-4EE4-91AF-88BC7C1E6DD7}"/>
              </a:ext>
            </a:extLst>
          </p:cNvPr>
          <p:cNvSpPr/>
          <p:nvPr/>
        </p:nvSpPr>
        <p:spPr>
          <a:xfrm>
            <a:off x="4093744" y="2731168"/>
            <a:ext cx="1209173" cy="354932"/>
          </a:xfrm>
          <a:prstGeom prst="rect">
            <a:avLst/>
          </a:prstGeom>
          <a:noFill/>
          <a:ln w="38100">
            <a:solidFill>
              <a:srgbClr val="FF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6" name="Rectangle 5">
            <a:extLst>
              <a:ext uri="{FF2B5EF4-FFF2-40B4-BE49-F238E27FC236}">
                <a16:creationId xmlns:a16="http://schemas.microsoft.com/office/drawing/2014/main" id="{B2ADFB0E-E33A-46C2-8569-A6AB65A4A585}"/>
              </a:ext>
            </a:extLst>
          </p:cNvPr>
          <p:cNvSpPr/>
          <p:nvPr/>
        </p:nvSpPr>
        <p:spPr>
          <a:xfrm>
            <a:off x="7294146" y="2747655"/>
            <a:ext cx="1209173" cy="354932"/>
          </a:xfrm>
          <a:prstGeom prst="rect">
            <a:avLst/>
          </a:prstGeom>
          <a:noFill/>
          <a:ln w="38100">
            <a:solidFill>
              <a:srgbClr val="FF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4" name="TextBox 3">
            <a:extLst>
              <a:ext uri="{FF2B5EF4-FFF2-40B4-BE49-F238E27FC236}">
                <a16:creationId xmlns:a16="http://schemas.microsoft.com/office/drawing/2014/main" id="{BCB62DB7-590F-47BC-9167-667BF23FA7B7}"/>
              </a:ext>
            </a:extLst>
          </p:cNvPr>
          <p:cNvSpPr txBox="1"/>
          <p:nvPr/>
        </p:nvSpPr>
        <p:spPr>
          <a:xfrm>
            <a:off x="5188618" y="3392121"/>
            <a:ext cx="2264945" cy="1477328"/>
          </a:xfrm>
          <a:prstGeom prst="rect">
            <a:avLst/>
          </a:prstGeom>
          <a:solidFill>
            <a:schemeClr val="bg1"/>
          </a:solidFill>
          <a:ln w="15875">
            <a:solidFill>
              <a:srgbClr val="FF0000"/>
            </a:solidFill>
          </a:ln>
        </p:spPr>
        <p:txBody>
          <a:bodyPr wrap="square" rtlCol="0">
            <a:spAutoFit/>
          </a:bodyPr>
          <a:lstStyle/>
          <a:p>
            <a:r>
              <a:rPr lang="en-US" dirty="0">
                <a:solidFill>
                  <a:srgbClr val="FF0000"/>
                </a:solidFill>
              </a:rPr>
              <a:t>This is not the case for the grocery store. Being closer to the costumers increase revenue.</a:t>
            </a:r>
          </a:p>
        </p:txBody>
      </p:sp>
      <p:sp>
        <p:nvSpPr>
          <p:cNvPr id="9" name="Content Placeholder 8">
            <a:extLst>
              <a:ext uri="{FF2B5EF4-FFF2-40B4-BE49-F238E27FC236}">
                <a16:creationId xmlns:a16="http://schemas.microsoft.com/office/drawing/2014/main" id="{5667F3A3-0D1C-4FFC-AD9C-31FA71878E37}"/>
              </a:ext>
            </a:extLst>
          </p:cNvPr>
          <p:cNvSpPr>
            <a:spLocks noGrp="1"/>
          </p:cNvSpPr>
          <p:nvPr>
            <p:ph sz="half" idx="1"/>
          </p:nvPr>
        </p:nvSpPr>
        <p:spPr/>
        <p:txBody>
          <a:bodyPr/>
          <a:lstStyle/>
          <a:p>
            <a:endParaRPr lang="en-US"/>
          </a:p>
        </p:txBody>
      </p:sp>
    </p:spTree>
    <p:extLst>
      <p:ext uri="{BB962C8B-B14F-4D97-AF65-F5344CB8AC3E}">
        <p14:creationId xmlns:p14="http://schemas.microsoft.com/office/powerpoint/2010/main" val="1795632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sp>
        <p:nvSpPr>
          <p:cNvPr id="3" name="Content Placeholder 2"/>
          <p:cNvSpPr>
            <a:spLocks noGrp="1"/>
          </p:cNvSpPr>
          <p:nvPr>
            <p:ph idx="1"/>
          </p:nvPr>
        </p:nvSpPr>
        <p:spPr/>
        <p:txBody>
          <a:bodyPr>
            <a:normAutofit/>
          </a:bodyPr>
          <a:lstStyle/>
          <a:p>
            <a:pPr marL="0" indent="0">
              <a:buNone/>
            </a:pPr>
            <a:r>
              <a:rPr lang="en-US" sz="2000" b="1" dirty="0">
                <a:solidFill>
                  <a:schemeClr val="tx2">
                    <a:lumMod val="60000"/>
                    <a:lumOff val="40000"/>
                  </a:schemeClr>
                </a:solidFill>
              </a:rPr>
              <a:t>What are we going to do during this class:</a:t>
            </a:r>
          </a:p>
          <a:p>
            <a:r>
              <a:rPr lang="en-US" sz="2000" dirty="0"/>
              <a:t>We are going to discuss why rent might be higher in one place versus the other. </a:t>
            </a:r>
          </a:p>
          <a:p>
            <a:r>
              <a:rPr lang="en-US" sz="2000" dirty="0"/>
              <a:t>It will be very theoretically, and we will (mostly) ignore the time dimension.</a:t>
            </a:r>
          </a:p>
          <a:p>
            <a:endParaRPr lang="en-US" sz="2000" dirty="0"/>
          </a:p>
        </p:txBody>
      </p:sp>
    </p:spTree>
    <p:extLst>
      <p:ext uri="{BB962C8B-B14F-4D97-AF65-F5344CB8AC3E}">
        <p14:creationId xmlns:p14="http://schemas.microsoft.com/office/powerpoint/2010/main" val="2070724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normAutofit fontScale="90000"/>
          </a:bodyPr>
          <a:lstStyle/>
          <a:p>
            <a:r>
              <a:rPr lang="en-US" dirty="0"/>
              <a:t>3 Slight Nuance; Highest and Best Use</a:t>
            </a:r>
          </a:p>
        </p:txBody>
      </p:sp>
      <p:pic>
        <p:nvPicPr>
          <p:cNvPr id="7" name="Picture 2">
            <a:extLst>
              <a:ext uri="{FF2B5EF4-FFF2-40B4-BE49-F238E27FC236}">
                <a16:creationId xmlns:a16="http://schemas.microsoft.com/office/drawing/2014/main" id="{B294AAC0-3579-4F21-B1E0-6519BE5E761D}"/>
              </a:ext>
            </a:extLst>
          </p:cNvPr>
          <p:cNvPicPr>
            <a:picLocks noChangeAspect="1" noChangeArrowheads="1"/>
          </p:cNvPicPr>
          <p:nvPr/>
        </p:nvPicPr>
        <p:blipFill>
          <a:blip r:embed="rId2" cstate="print"/>
          <a:srcRect/>
          <a:stretch>
            <a:fillRect/>
          </a:stretch>
        </p:blipFill>
        <p:spPr bwMode="auto">
          <a:xfrm>
            <a:off x="640681" y="1702970"/>
            <a:ext cx="8115300" cy="2609850"/>
          </a:xfrm>
          <a:prstGeom prst="rect">
            <a:avLst/>
          </a:prstGeom>
          <a:noFill/>
          <a:ln w="9525">
            <a:noFill/>
            <a:miter lim="800000"/>
            <a:headEnd/>
            <a:tailEnd/>
          </a:ln>
        </p:spPr>
      </p:pic>
      <p:sp>
        <p:nvSpPr>
          <p:cNvPr id="3" name="Rectangle 2">
            <a:extLst>
              <a:ext uri="{FF2B5EF4-FFF2-40B4-BE49-F238E27FC236}">
                <a16:creationId xmlns:a16="http://schemas.microsoft.com/office/drawing/2014/main" id="{00D6072D-BEEB-4EE4-91AF-88BC7C1E6DD7}"/>
              </a:ext>
            </a:extLst>
          </p:cNvPr>
          <p:cNvSpPr/>
          <p:nvPr/>
        </p:nvSpPr>
        <p:spPr>
          <a:xfrm>
            <a:off x="2541671" y="3086100"/>
            <a:ext cx="5961648" cy="354932"/>
          </a:xfrm>
          <a:prstGeom prst="rect">
            <a:avLst/>
          </a:prstGeom>
          <a:noFill/>
          <a:ln w="38100">
            <a:solidFill>
              <a:srgbClr val="FF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4" name="TextBox 3">
            <a:extLst>
              <a:ext uri="{FF2B5EF4-FFF2-40B4-BE49-F238E27FC236}">
                <a16:creationId xmlns:a16="http://schemas.microsoft.com/office/drawing/2014/main" id="{BCB62DB7-590F-47BC-9167-667BF23FA7B7}"/>
              </a:ext>
            </a:extLst>
          </p:cNvPr>
          <p:cNvSpPr txBox="1"/>
          <p:nvPr/>
        </p:nvSpPr>
        <p:spPr>
          <a:xfrm>
            <a:off x="4056145" y="4023779"/>
            <a:ext cx="2264945" cy="1200329"/>
          </a:xfrm>
          <a:prstGeom prst="rect">
            <a:avLst/>
          </a:prstGeom>
          <a:solidFill>
            <a:schemeClr val="bg1"/>
          </a:solidFill>
          <a:ln w="15875">
            <a:solidFill>
              <a:srgbClr val="FF0000"/>
            </a:solidFill>
          </a:ln>
        </p:spPr>
        <p:txBody>
          <a:bodyPr wrap="square" rtlCol="0">
            <a:spAutoFit/>
          </a:bodyPr>
          <a:lstStyle/>
          <a:p>
            <a:r>
              <a:rPr lang="en-US" dirty="0">
                <a:solidFill>
                  <a:srgbClr val="FF0000"/>
                </a:solidFill>
              </a:rPr>
              <a:t>In both cases, the transportation costs increase. With 1 – 1.5%.</a:t>
            </a:r>
          </a:p>
        </p:txBody>
      </p:sp>
      <p:sp>
        <p:nvSpPr>
          <p:cNvPr id="9" name="Content Placeholder 8">
            <a:extLst>
              <a:ext uri="{FF2B5EF4-FFF2-40B4-BE49-F238E27FC236}">
                <a16:creationId xmlns:a16="http://schemas.microsoft.com/office/drawing/2014/main" id="{70179420-1E4A-4492-A80B-F371B69EE760}"/>
              </a:ext>
            </a:extLst>
          </p:cNvPr>
          <p:cNvSpPr>
            <a:spLocks noGrp="1"/>
          </p:cNvSpPr>
          <p:nvPr>
            <p:ph sz="half" idx="1"/>
          </p:nvPr>
        </p:nvSpPr>
        <p:spPr/>
        <p:txBody>
          <a:bodyPr/>
          <a:lstStyle/>
          <a:p>
            <a:endParaRPr lang="en-US" dirty="0"/>
          </a:p>
        </p:txBody>
      </p:sp>
    </p:spTree>
    <p:extLst>
      <p:ext uri="{BB962C8B-B14F-4D97-AF65-F5344CB8AC3E}">
        <p14:creationId xmlns:p14="http://schemas.microsoft.com/office/powerpoint/2010/main" val="7040021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normAutofit fontScale="90000"/>
          </a:bodyPr>
          <a:lstStyle/>
          <a:p>
            <a:r>
              <a:rPr lang="en-US" dirty="0"/>
              <a:t>3 Slight Nuance; Highest and Best Use</a:t>
            </a:r>
          </a:p>
        </p:txBody>
      </p:sp>
      <p:sp>
        <p:nvSpPr>
          <p:cNvPr id="5" name="Content Placeholder 4">
            <a:extLst>
              <a:ext uri="{FF2B5EF4-FFF2-40B4-BE49-F238E27FC236}">
                <a16:creationId xmlns:a16="http://schemas.microsoft.com/office/drawing/2014/main" id="{D359C6B9-3292-4D4E-92F4-D643C497CAC6}"/>
              </a:ext>
            </a:extLst>
          </p:cNvPr>
          <p:cNvSpPr>
            <a:spLocks noGrp="1"/>
          </p:cNvSpPr>
          <p:nvPr>
            <p:ph sz="half" idx="1"/>
          </p:nvPr>
        </p:nvSpPr>
        <p:spPr>
          <a:xfrm>
            <a:off x="457200" y="4445668"/>
            <a:ext cx="8295774" cy="1943339"/>
          </a:xfrm>
        </p:spPr>
        <p:txBody>
          <a:bodyPr>
            <a:normAutofit lnSpcReduction="10000"/>
          </a:bodyPr>
          <a:lstStyle/>
          <a:p>
            <a:r>
              <a:rPr lang="en-US" dirty="0"/>
              <a:t>Site 1 is better for a clothing factory, for who it is important to have highway access.</a:t>
            </a:r>
          </a:p>
          <a:p>
            <a:r>
              <a:rPr lang="en-US" dirty="0"/>
              <a:t>Site 2 is for the grocery store. Yes, transportation cost go up, but this is offset by higher earnings.</a:t>
            </a:r>
          </a:p>
          <a:p>
            <a:r>
              <a:rPr lang="en-US" dirty="0"/>
              <a:t>This is called </a:t>
            </a:r>
            <a:r>
              <a:rPr lang="en-US" b="1" dirty="0">
                <a:solidFill>
                  <a:schemeClr val="tx2">
                    <a:lumMod val="60000"/>
                    <a:lumOff val="40000"/>
                  </a:schemeClr>
                </a:solidFill>
              </a:rPr>
              <a:t>Highest and Best Use (HBU) </a:t>
            </a:r>
            <a:r>
              <a:rPr lang="en-US" dirty="0"/>
              <a:t>and is a </a:t>
            </a:r>
            <a:r>
              <a:rPr lang="en-US" b="1" dirty="0"/>
              <a:t>very important </a:t>
            </a:r>
            <a:r>
              <a:rPr lang="en-US" dirty="0"/>
              <a:t>concept in valuation/investment and in (re)development.</a:t>
            </a:r>
          </a:p>
        </p:txBody>
      </p:sp>
      <p:pic>
        <p:nvPicPr>
          <p:cNvPr id="7" name="Picture 2">
            <a:extLst>
              <a:ext uri="{FF2B5EF4-FFF2-40B4-BE49-F238E27FC236}">
                <a16:creationId xmlns:a16="http://schemas.microsoft.com/office/drawing/2014/main" id="{B294AAC0-3579-4F21-B1E0-6519BE5E761D}"/>
              </a:ext>
            </a:extLst>
          </p:cNvPr>
          <p:cNvPicPr>
            <a:picLocks noChangeAspect="1" noChangeArrowheads="1"/>
          </p:cNvPicPr>
          <p:nvPr/>
        </p:nvPicPr>
        <p:blipFill>
          <a:blip r:embed="rId2" cstate="print"/>
          <a:srcRect/>
          <a:stretch>
            <a:fillRect/>
          </a:stretch>
        </p:blipFill>
        <p:spPr bwMode="auto">
          <a:xfrm>
            <a:off x="640681" y="1702970"/>
            <a:ext cx="8115300" cy="2609850"/>
          </a:xfrm>
          <a:prstGeom prst="rect">
            <a:avLst/>
          </a:prstGeom>
          <a:noFill/>
          <a:ln w="9525">
            <a:noFill/>
            <a:miter lim="800000"/>
            <a:headEnd/>
            <a:tailEnd/>
          </a:ln>
        </p:spPr>
      </p:pic>
      <p:sp>
        <p:nvSpPr>
          <p:cNvPr id="6" name="Rectangle 5">
            <a:extLst>
              <a:ext uri="{FF2B5EF4-FFF2-40B4-BE49-F238E27FC236}">
                <a16:creationId xmlns:a16="http://schemas.microsoft.com/office/drawing/2014/main" id="{00D6072D-BEEB-4EE4-91AF-88BC7C1E6DD7}"/>
              </a:ext>
            </a:extLst>
          </p:cNvPr>
          <p:cNvSpPr/>
          <p:nvPr/>
        </p:nvSpPr>
        <p:spPr>
          <a:xfrm>
            <a:off x="2435470" y="3657600"/>
            <a:ext cx="1354016" cy="354932"/>
          </a:xfrm>
          <a:prstGeom prst="rect">
            <a:avLst/>
          </a:prstGeom>
          <a:noFill/>
          <a:ln w="38100">
            <a:solidFill>
              <a:srgbClr val="FF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8" name="Rectangle 7">
            <a:extLst>
              <a:ext uri="{FF2B5EF4-FFF2-40B4-BE49-F238E27FC236}">
                <a16:creationId xmlns:a16="http://schemas.microsoft.com/office/drawing/2014/main" id="{00D6072D-BEEB-4EE4-91AF-88BC7C1E6DD7}"/>
              </a:ext>
            </a:extLst>
          </p:cNvPr>
          <p:cNvSpPr/>
          <p:nvPr/>
        </p:nvSpPr>
        <p:spPr>
          <a:xfrm>
            <a:off x="7332784" y="3663770"/>
            <a:ext cx="1354016" cy="354932"/>
          </a:xfrm>
          <a:prstGeom prst="rect">
            <a:avLst/>
          </a:prstGeom>
          <a:noFill/>
          <a:ln w="38100">
            <a:solidFill>
              <a:srgbClr val="FF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9" name="Rectangle 8">
            <a:extLst>
              <a:ext uri="{FF2B5EF4-FFF2-40B4-BE49-F238E27FC236}">
                <a16:creationId xmlns:a16="http://schemas.microsoft.com/office/drawing/2014/main" id="{00D6072D-BEEB-4EE4-91AF-88BC7C1E6DD7}"/>
              </a:ext>
            </a:extLst>
          </p:cNvPr>
          <p:cNvSpPr/>
          <p:nvPr/>
        </p:nvSpPr>
        <p:spPr>
          <a:xfrm>
            <a:off x="2435470" y="2209800"/>
            <a:ext cx="1354016" cy="542192"/>
          </a:xfrm>
          <a:prstGeom prst="rect">
            <a:avLst/>
          </a:prstGeom>
          <a:noFill/>
          <a:ln w="38100">
            <a:solidFill>
              <a:srgbClr val="FF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10" name="Rectangle 9">
            <a:extLst>
              <a:ext uri="{FF2B5EF4-FFF2-40B4-BE49-F238E27FC236}">
                <a16:creationId xmlns:a16="http://schemas.microsoft.com/office/drawing/2014/main" id="{00D6072D-BEEB-4EE4-91AF-88BC7C1E6DD7}"/>
              </a:ext>
            </a:extLst>
          </p:cNvPr>
          <p:cNvSpPr/>
          <p:nvPr/>
        </p:nvSpPr>
        <p:spPr>
          <a:xfrm>
            <a:off x="7332784" y="2203938"/>
            <a:ext cx="1354016" cy="542192"/>
          </a:xfrm>
          <a:prstGeom prst="rect">
            <a:avLst/>
          </a:prstGeom>
          <a:noFill/>
          <a:ln w="38100">
            <a:solidFill>
              <a:srgbClr val="FF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Tree>
    <p:extLst>
      <p:ext uri="{BB962C8B-B14F-4D97-AF65-F5344CB8AC3E}">
        <p14:creationId xmlns:p14="http://schemas.microsoft.com/office/powerpoint/2010/main" val="149868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lstStyle/>
          <a:p>
            <a:r>
              <a:rPr lang="en-US" dirty="0"/>
              <a:t>3 What Determines Rent?</a:t>
            </a:r>
          </a:p>
        </p:txBody>
      </p:sp>
      <p:sp>
        <p:nvSpPr>
          <p:cNvPr id="3" name="Content Placeholder 2">
            <a:extLst>
              <a:ext uri="{FF2B5EF4-FFF2-40B4-BE49-F238E27FC236}">
                <a16:creationId xmlns:a16="http://schemas.microsoft.com/office/drawing/2014/main" id="{5DA02DDF-81CA-4DF5-9A20-4D33585BA3DF}"/>
              </a:ext>
            </a:extLst>
          </p:cNvPr>
          <p:cNvSpPr>
            <a:spLocks noGrp="1"/>
          </p:cNvSpPr>
          <p:nvPr>
            <p:ph sz="half" idx="1"/>
          </p:nvPr>
        </p:nvSpPr>
        <p:spPr>
          <a:xfrm>
            <a:off x="457200" y="1659037"/>
            <a:ext cx="8229600" cy="4525433"/>
          </a:xfrm>
        </p:spPr>
        <p:txBody>
          <a:bodyPr/>
          <a:lstStyle/>
          <a:p>
            <a:r>
              <a:rPr lang="en-US" dirty="0"/>
              <a:t>Essentially we can disentangle rent into three components;</a:t>
            </a:r>
          </a:p>
          <a:p>
            <a:pPr lvl="1"/>
            <a:r>
              <a:rPr lang="en-US" dirty="0"/>
              <a:t>Land rent</a:t>
            </a:r>
          </a:p>
          <a:p>
            <a:pPr lvl="1"/>
            <a:r>
              <a:rPr lang="en-US" dirty="0"/>
              <a:t>Construction rent</a:t>
            </a:r>
          </a:p>
          <a:p>
            <a:pPr lvl="1"/>
            <a:r>
              <a:rPr lang="en-US" dirty="0"/>
              <a:t>Agricultural rent</a:t>
            </a:r>
          </a:p>
          <a:p>
            <a:pPr lvl="1"/>
            <a:endParaRPr lang="en-US" dirty="0"/>
          </a:p>
          <a:p>
            <a:r>
              <a:rPr lang="en-US" dirty="0"/>
              <a:t>Where the total effective rent = land + construction + agricultural rent.</a:t>
            </a:r>
          </a:p>
        </p:txBody>
      </p:sp>
    </p:spTree>
    <p:extLst>
      <p:ext uri="{BB962C8B-B14F-4D97-AF65-F5344CB8AC3E}">
        <p14:creationId xmlns:p14="http://schemas.microsoft.com/office/powerpoint/2010/main" val="2085755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lstStyle/>
          <a:p>
            <a:r>
              <a:rPr lang="en-US" dirty="0"/>
              <a:t>3 What Determines Rent?</a:t>
            </a:r>
          </a:p>
        </p:txBody>
      </p:sp>
      <p:sp>
        <p:nvSpPr>
          <p:cNvPr id="3" name="Content Placeholder 2">
            <a:extLst>
              <a:ext uri="{FF2B5EF4-FFF2-40B4-BE49-F238E27FC236}">
                <a16:creationId xmlns:a16="http://schemas.microsoft.com/office/drawing/2014/main" id="{5DA02DDF-81CA-4DF5-9A20-4D33585BA3DF}"/>
              </a:ext>
            </a:extLst>
          </p:cNvPr>
          <p:cNvSpPr>
            <a:spLocks noGrp="1"/>
          </p:cNvSpPr>
          <p:nvPr>
            <p:ph sz="half" idx="1"/>
          </p:nvPr>
        </p:nvSpPr>
        <p:spPr>
          <a:xfrm>
            <a:off x="457200" y="1659037"/>
            <a:ext cx="8229600" cy="4525433"/>
          </a:xfrm>
        </p:spPr>
        <p:txBody>
          <a:bodyPr/>
          <a:lstStyle/>
          <a:p>
            <a:r>
              <a:rPr lang="en-US" dirty="0"/>
              <a:t>Essentially we can disentangle rent into three components;</a:t>
            </a:r>
          </a:p>
          <a:p>
            <a:pPr lvl="1"/>
            <a:r>
              <a:rPr lang="en-US" b="1" dirty="0">
                <a:solidFill>
                  <a:schemeClr val="accent1"/>
                </a:solidFill>
              </a:rPr>
              <a:t>Land rent</a:t>
            </a:r>
          </a:p>
          <a:p>
            <a:pPr lvl="1"/>
            <a:r>
              <a:rPr lang="en-US" dirty="0"/>
              <a:t>Construction rent</a:t>
            </a:r>
          </a:p>
          <a:p>
            <a:pPr lvl="1"/>
            <a:r>
              <a:rPr lang="en-US" dirty="0"/>
              <a:t>Agricultural rent</a:t>
            </a:r>
          </a:p>
          <a:p>
            <a:pPr lvl="1"/>
            <a:endParaRPr lang="en-US" dirty="0"/>
          </a:p>
          <a:p>
            <a:r>
              <a:rPr lang="en-US" dirty="0"/>
              <a:t>Where the total effective rent = land + construction + agricultural rent.</a:t>
            </a:r>
          </a:p>
        </p:txBody>
      </p:sp>
    </p:spTree>
    <p:extLst>
      <p:ext uri="{BB962C8B-B14F-4D97-AF65-F5344CB8AC3E}">
        <p14:creationId xmlns:p14="http://schemas.microsoft.com/office/powerpoint/2010/main" val="40892754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normAutofit/>
          </a:bodyPr>
          <a:lstStyle/>
          <a:p>
            <a:r>
              <a:rPr lang="en-US" dirty="0"/>
              <a:t>3 Transportation Costs</a:t>
            </a:r>
          </a:p>
        </p:txBody>
      </p:sp>
      <p:sp>
        <p:nvSpPr>
          <p:cNvPr id="5" name="Content Placeholder 4">
            <a:extLst>
              <a:ext uri="{FF2B5EF4-FFF2-40B4-BE49-F238E27FC236}">
                <a16:creationId xmlns:a16="http://schemas.microsoft.com/office/drawing/2014/main" id="{D359C6B9-3292-4D4E-92F4-D643C497CAC6}"/>
              </a:ext>
            </a:extLst>
          </p:cNvPr>
          <p:cNvSpPr>
            <a:spLocks noGrp="1"/>
          </p:cNvSpPr>
          <p:nvPr>
            <p:ph sz="half" idx="1"/>
          </p:nvPr>
        </p:nvSpPr>
        <p:spPr>
          <a:xfrm>
            <a:off x="457200" y="1802424"/>
            <a:ext cx="8295774" cy="4586584"/>
          </a:xfrm>
        </p:spPr>
        <p:txBody>
          <a:bodyPr>
            <a:normAutofit/>
          </a:bodyPr>
          <a:lstStyle/>
          <a:p>
            <a:r>
              <a:rPr lang="en-US" dirty="0"/>
              <a:t>Note the importance of transportation costs.</a:t>
            </a:r>
          </a:p>
          <a:p>
            <a:pPr lvl="1"/>
            <a:r>
              <a:rPr lang="en-US" dirty="0"/>
              <a:t>Transportation costs for the cloth factory of both inputs and outputs are lower next to an interstate highway exit.</a:t>
            </a:r>
          </a:p>
          <a:p>
            <a:pPr lvl="1"/>
            <a:r>
              <a:rPr lang="en-US" dirty="0"/>
              <a:t>The transportation costs of the costumers is lower if the grocery story is close to </a:t>
            </a:r>
            <a:r>
              <a:rPr lang="en-US" i="1" dirty="0"/>
              <a:t>them</a:t>
            </a:r>
            <a:r>
              <a:rPr lang="en-US" dirty="0"/>
              <a:t>.</a:t>
            </a:r>
          </a:p>
          <a:p>
            <a:r>
              <a:rPr lang="en-US" dirty="0"/>
              <a:t>Note the rather lose terminology of transportation costs here. It includes the costs of moving both inputs and outputs, both directly by the sellers and indirectly the buyers.</a:t>
            </a:r>
          </a:p>
          <a:p>
            <a:r>
              <a:rPr lang="en-US" u="sng" dirty="0"/>
              <a:t>Travel time</a:t>
            </a:r>
            <a:r>
              <a:rPr lang="en-US" dirty="0"/>
              <a:t> is usually the most important cost.</a:t>
            </a:r>
          </a:p>
          <a:p>
            <a:pPr lvl="1"/>
            <a:r>
              <a:rPr lang="en-US" dirty="0"/>
              <a:t>This has to do with opportunity cost. And in general HBU will minimize aggregate transportation cost of society.</a:t>
            </a:r>
          </a:p>
          <a:p>
            <a:endParaRPr lang="en-US" dirty="0"/>
          </a:p>
        </p:txBody>
      </p:sp>
    </p:spTree>
    <p:extLst>
      <p:ext uri="{BB962C8B-B14F-4D97-AF65-F5344CB8AC3E}">
        <p14:creationId xmlns:p14="http://schemas.microsoft.com/office/powerpoint/2010/main" val="31986232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Highest and Best Use</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5" name="Picture 2"/>
          <p:cNvPicPr>
            <a:picLocks noChangeAspect="1" noChangeArrowheads="1"/>
          </p:cNvPicPr>
          <p:nvPr/>
        </p:nvPicPr>
        <p:blipFill>
          <a:blip r:embed="rId2" cstate="print"/>
          <a:srcRect/>
          <a:stretch>
            <a:fillRect/>
          </a:stretch>
        </p:blipFill>
        <p:spPr bwMode="auto">
          <a:xfrm>
            <a:off x="647700" y="2117295"/>
            <a:ext cx="7696200" cy="4067175"/>
          </a:xfrm>
          <a:prstGeom prst="rect">
            <a:avLst/>
          </a:prstGeom>
          <a:noFill/>
          <a:ln w="9525">
            <a:noFill/>
            <a:miter lim="800000"/>
            <a:headEnd/>
            <a:tailEnd/>
          </a:ln>
        </p:spPr>
      </p:pic>
    </p:spTree>
    <p:extLst>
      <p:ext uri="{BB962C8B-B14F-4D97-AF65-F5344CB8AC3E}">
        <p14:creationId xmlns:p14="http://schemas.microsoft.com/office/powerpoint/2010/main" val="34030659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Highest and Best Use</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6" name="Picture 3"/>
          <p:cNvPicPr>
            <a:picLocks noChangeAspect="1" noChangeArrowheads="1"/>
          </p:cNvPicPr>
          <p:nvPr/>
        </p:nvPicPr>
        <p:blipFill>
          <a:blip r:embed="rId2" cstate="print"/>
          <a:srcRect/>
          <a:stretch>
            <a:fillRect/>
          </a:stretch>
        </p:blipFill>
        <p:spPr bwMode="auto">
          <a:xfrm>
            <a:off x="657225" y="2734042"/>
            <a:ext cx="7677150" cy="2714625"/>
          </a:xfrm>
          <a:prstGeom prst="rect">
            <a:avLst/>
          </a:prstGeom>
          <a:noFill/>
          <a:ln w="9525">
            <a:noFill/>
            <a:miter lim="800000"/>
            <a:headEnd/>
            <a:tailEnd/>
          </a:ln>
        </p:spPr>
      </p:pic>
    </p:spTree>
    <p:extLst>
      <p:ext uri="{BB962C8B-B14F-4D97-AF65-F5344CB8AC3E}">
        <p14:creationId xmlns:p14="http://schemas.microsoft.com/office/powerpoint/2010/main" val="35413926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lstStyle/>
          <a:p>
            <a:r>
              <a:rPr lang="en-US" dirty="0"/>
              <a:t>3 What Determines Rent?</a:t>
            </a:r>
          </a:p>
        </p:txBody>
      </p:sp>
      <p:sp>
        <p:nvSpPr>
          <p:cNvPr id="3" name="Content Placeholder 2">
            <a:extLst>
              <a:ext uri="{FF2B5EF4-FFF2-40B4-BE49-F238E27FC236}">
                <a16:creationId xmlns:a16="http://schemas.microsoft.com/office/drawing/2014/main" id="{5DA02DDF-81CA-4DF5-9A20-4D33585BA3DF}"/>
              </a:ext>
            </a:extLst>
          </p:cNvPr>
          <p:cNvSpPr>
            <a:spLocks noGrp="1"/>
          </p:cNvSpPr>
          <p:nvPr>
            <p:ph sz="half" idx="1"/>
          </p:nvPr>
        </p:nvSpPr>
        <p:spPr>
          <a:xfrm>
            <a:off x="457200" y="1659037"/>
            <a:ext cx="8229600" cy="4525433"/>
          </a:xfrm>
        </p:spPr>
        <p:txBody>
          <a:bodyPr/>
          <a:lstStyle/>
          <a:p>
            <a:r>
              <a:rPr lang="en-US" dirty="0"/>
              <a:t>Essentially we can disentangle rent into three components;</a:t>
            </a:r>
          </a:p>
          <a:p>
            <a:pPr lvl="1"/>
            <a:r>
              <a:rPr lang="en-US" dirty="0"/>
              <a:t>Land rent</a:t>
            </a:r>
          </a:p>
          <a:p>
            <a:pPr lvl="1"/>
            <a:r>
              <a:rPr lang="en-US" b="1" dirty="0">
                <a:solidFill>
                  <a:schemeClr val="accent1"/>
                </a:solidFill>
              </a:rPr>
              <a:t>Construction rent</a:t>
            </a:r>
          </a:p>
          <a:p>
            <a:pPr lvl="1"/>
            <a:r>
              <a:rPr lang="en-US" b="1" dirty="0">
                <a:solidFill>
                  <a:schemeClr val="accent1"/>
                </a:solidFill>
              </a:rPr>
              <a:t>Agricultural rent</a:t>
            </a:r>
          </a:p>
          <a:p>
            <a:pPr lvl="1"/>
            <a:endParaRPr lang="en-US" dirty="0"/>
          </a:p>
          <a:p>
            <a:r>
              <a:rPr lang="en-US" dirty="0"/>
              <a:t>Where the total effective rent = land + construction + agricultural rent.</a:t>
            </a:r>
          </a:p>
        </p:txBody>
      </p:sp>
    </p:spTree>
    <p:extLst>
      <p:ext uri="{BB962C8B-B14F-4D97-AF65-F5344CB8AC3E}">
        <p14:creationId xmlns:p14="http://schemas.microsoft.com/office/powerpoint/2010/main" val="12344709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356C0-D4B0-4874-ADE2-58149B406B98}"/>
              </a:ext>
            </a:extLst>
          </p:cNvPr>
          <p:cNvSpPr>
            <a:spLocks noGrp="1"/>
          </p:cNvSpPr>
          <p:nvPr>
            <p:ph type="title"/>
          </p:nvPr>
        </p:nvSpPr>
        <p:spPr/>
        <p:txBody>
          <a:bodyPr/>
          <a:lstStyle/>
          <a:p>
            <a:r>
              <a:rPr lang="en-US" dirty="0"/>
              <a:t>4 Other Elements of Rent</a:t>
            </a:r>
          </a:p>
        </p:txBody>
      </p:sp>
      <p:sp>
        <p:nvSpPr>
          <p:cNvPr id="3" name="Content Placeholder 2">
            <a:extLst>
              <a:ext uri="{FF2B5EF4-FFF2-40B4-BE49-F238E27FC236}">
                <a16:creationId xmlns:a16="http://schemas.microsoft.com/office/drawing/2014/main" id="{5DA02DDF-81CA-4DF5-9A20-4D33585BA3DF}"/>
              </a:ext>
            </a:extLst>
          </p:cNvPr>
          <p:cNvSpPr>
            <a:spLocks noGrp="1"/>
          </p:cNvSpPr>
          <p:nvPr>
            <p:ph sz="half" idx="1"/>
          </p:nvPr>
        </p:nvSpPr>
        <p:spPr>
          <a:xfrm>
            <a:off x="457200" y="1659037"/>
            <a:ext cx="8229600" cy="4525433"/>
          </a:xfrm>
        </p:spPr>
        <p:txBody>
          <a:bodyPr/>
          <a:lstStyle/>
          <a:p>
            <a:r>
              <a:rPr lang="en-US" b="1" dirty="0">
                <a:solidFill>
                  <a:schemeClr val="accent1"/>
                </a:solidFill>
              </a:rPr>
              <a:t>Construction rent</a:t>
            </a:r>
            <a:r>
              <a:rPr lang="en-US" dirty="0"/>
              <a:t>: is the rent you pay in order to offset the cost of the building (or “structure”) itself. See it as the cost (i.e. periodic interest payments) of financing the construction costs in perpetuity.</a:t>
            </a:r>
          </a:p>
          <a:p>
            <a:pPr lvl="1"/>
            <a:r>
              <a:rPr lang="en-US" dirty="0"/>
              <a:t>For example, the construction cost for property A were $100,000, and the permanent mortgage has a 10% interest rate. Then, the construction “rent” of property A is $10,000.</a:t>
            </a:r>
          </a:p>
          <a:p>
            <a:endParaRPr lang="en-US" dirty="0"/>
          </a:p>
          <a:p>
            <a:r>
              <a:rPr lang="en-US" b="1" dirty="0">
                <a:solidFill>
                  <a:schemeClr val="accent1"/>
                </a:solidFill>
              </a:rPr>
              <a:t>Agricultural rent</a:t>
            </a:r>
            <a:r>
              <a:rPr lang="en-US" dirty="0"/>
              <a:t>: land has an intrinsic value to it as agricultural land. If all things fail, you can always grow crops on your land, and that will give you a certain profit. Thus, the rent you pay has to be at least higher compared to this profit, otherwise you’ll just grow crops, right?</a:t>
            </a:r>
          </a:p>
          <a:p>
            <a:pPr lvl="1"/>
            <a:r>
              <a:rPr lang="en-US" dirty="0"/>
              <a:t>For example, the profit of crops is $500 per acre.</a:t>
            </a:r>
          </a:p>
        </p:txBody>
      </p:sp>
    </p:spTree>
    <p:extLst>
      <p:ext uri="{BB962C8B-B14F-4D97-AF65-F5344CB8AC3E}">
        <p14:creationId xmlns:p14="http://schemas.microsoft.com/office/powerpoint/2010/main" val="25423108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The Monocentric City</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5" name="Picture 2">
            <a:extLst>
              <a:ext uri="{FF2B5EF4-FFF2-40B4-BE49-F238E27FC236}">
                <a16:creationId xmlns:a16="http://schemas.microsoft.com/office/drawing/2014/main" id="{BA8DA84C-3407-432E-93D8-4BD52BAFBA2D}"/>
              </a:ext>
            </a:extLst>
          </p:cNvPr>
          <p:cNvPicPr>
            <a:picLocks noChangeAspect="1" noChangeArrowheads="1"/>
          </p:cNvPicPr>
          <p:nvPr/>
        </p:nvPicPr>
        <p:blipFill>
          <a:blip r:embed="rId2" cstate="print"/>
          <a:srcRect/>
          <a:stretch>
            <a:fillRect/>
          </a:stretch>
        </p:blipFill>
        <p:spPr bwMode="auto">
          <a:xfrm>
            <a:off x="1275020" y="1659037"/>
            <a:ext cx="6593960" cy="5087884"/>
          </a:xfrm>
          <a:prstGeom prst="rect">
            <a:avLst/>
          </a:prstGeom>
          <a:noFill/>
          <a:ln w="9525">
            <a:noFill/>
            <a:miter lim="800000"/>
            <a:headEnd/>
            <a:tailEnd/>
          </a:ln>
        </p:spPr>
      </p:pic>
    </p:spTree>
    <p:extLst>
      <p:ext uri="{BB962C8B-B14F-4D97-AF65-F5344CB8AC3E}">
        <p14:creationId xmlns:p14="http://schemas.microsoft.com/office/powerpoint/2010/main" val="3485612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sp>
        <p:nvSpPr>
          <p:cNvPr id="3" name="Content Placeholder 2"/>
          <p:cNvSpPr>
            <a:spLocks noGrp="1"/>
          </p:cNvSpPr>
          <p:nvPr>
            <p:ph idx="1"/>
          </p:nvPr>
        </p:nvSpPr>
        <p:spPr/>
        <p:txBody>
          <a:bodyPr>
            <a:normAutofit/>
          </a:bodyPr>
          <a:lstStyle/>
          <a:p>
            <a:pPr marL="0" indent="0">
              <a:buNone/>
            </a:pPr>
            <a:r>
              <a:rPr lang="en-US" sz="2000" b="1" dirty="0">
                <a:solidFill>
                  <a:schemeClr val="tx2">
                    <a:lumMod val="60000"/>
                    <a:lumOff val="40000"/>
                  </a:schemeClr>
                </a:solidFill>
              </a:rPr>
              <a:t>What are we going to do during this class:</a:t>
            </a:r>
          </a:p>
          <a:p>
            <a:r>
              <a:rPr lang="en-US" sz="2000" dirty="0"/>
              <a:t>We are going to discuss why rent might be higher in one place versus the other. </a:t>
            </a:r>
          </a:p>
          <a:p>
            <a:r>
              <a:rPr lang="en-US" sz="2000" dirty="0"/>
              <a:t>It will be very theoretically, and we will (mostly) ignore the time dimension.</a:t>
            </a:r>
          </a:p>
          <a:p>
            <a:endParaRPr lang="en-US" sz="2000" dirty="0"/>
          </a:p>
          <a:p>
            <a:r>
              <a:rPr lang="en-US" sz="2000" dirty="0"/>
              <a:t>We will be talking about the following topics;</a:t>
            </a:r>
          </a:p>
          <a:p>
            <a:pPr lvl="1"/>
            <a:r>
              <a:rPr lang="en-US" sz="2000" dirty="0"/>
              <a:t>Basics of rental/space markets</a:t>
            </a:r>
          </a:p>
          <a:p>
            <a:pPr lvl="1"/>
            <a:r>
              <a:rPr lang="en-US" sz="2000" dirty="0"/>
              <a:t>Disentangling rent into three components</a:t>
            </a:r>
          </a:p>
          <a:p>
            <a:pPr lvl="1"/>
            <a:r>
              <a:rPr lang="en-US" sz="2000" dirty="0"/>
              <a:t>Monocentric cities</a:t>
            </a:r>
          </a:p>
          <a:p>
            <a:endParaRPr lang="en-US" sz="2000" dirty="0"/>
          </a:p>
        </p:txBody>
      </p:sp>
    </p:spTree>
    <p:extLst>
      <p:ext uri="{BB962C8B-B14F-4D97-AF65-F5344CB8AC3E}">
        <p14:creationId xmlns:p14="http://schemas.microsoft.com/office/powerpoint/2010/main" val="265365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Population Increase (A)</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5" name="Picture 2"/>
          <p:cNvPicPr>
            <a:picLocks noChangeAspect="1" noChangeArrowheads="1"/>
          </p:cNvPicPr>
          <p:nvPr/>
        </p:nvPicPr>
        <p:blipFill>
          <a:blip r:embed="rId2" cstate="print"/>
          <a:srcRect/>
          <a:stretch>
            <a:fillRect/>
          </a:stretch>
        </p:blipFill>
        <p:spPr bwMode="auto">
          <a:xfrm>
            <a:off x="671512" y="1869645"/>
            <a:ext cx="7953375" cy="4314825"/>
          </a:xfrm>
          <a:prstGeom prst="rect">
            <a:avLst/>
          </a:prstGeom>
          <a:noFill/>
          <a:ln w="9525">
            <a:noFill/>
            <a:miter lim="800000"/>
            <a:headEnd/>
            <a:tailEnd/>
          </a:ln>
        </p:spPr>
      </p:pic>
    </p:spTree>
    <p:extLst>
      <p:ext uri="{BB962C8B-B14F-4D97-AF65-F5344CB8AC3E}">
        <p14:creationId xmlns:p14="http://schemas.microsoft.com/office/powerpoint/2010/main" val="5842908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Population Increase (B)</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6" name="Picture 2"/>
          <p:cNvPicPr>
            <a:picLocks noChangeAspect="1" noChangeArrowheads="1"/>
          </p:cNvPicPr>
          <p:nvPr/>
        </p:nvPicPr>
        <p:blipFill>
          <a:blip r:embed="rId2" cstate="print"/>
          <a:srcRect/>
          <a:stretch>
            <a:fillRect/>
          </a:stretch>
        </p:blipFill>
        <p:spPr bwMode="auto">
          <a:xfrm>
            <a:off x="362770" y="1780292"/>
            <a:ext cx="8418460" cy="4645048"/>
          </a:xfrm>
          <a:prstGeom prst="rect">
            <a:avLst/>
          </a:prstGeom>
          <a:noFill/>
          <a:ln w="9525">
            <a:noFill/>
            <a:miter lim="800000"/>
            <a:headEnd/>
            <a:tailEnd/>
          </a:ln>
        </p:spPr>
      </p:pic>
    </p:spTree>
    <p:extLst>
      <p:ext uri="{BB962C8B-B14F-4D97-AF65-F5344CB8AC3E}">
        <p14:creationId xmlns:p14="http://schemas.microsoft.com/office/powerpoint/2010/main" val="6808559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4 Transportation Cost Reduction (A)</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7" name="Picture 2"/>
          <p:cNvPicPr>
            <a:picLocks noChangeAspect="1" noChangeArrowheads="1"/>
          </p:cNvPicPr>
          <p:nvPr/>
        </p:nvPicPr>
        <p:blipFill>
          <a:blip r:embed="rId2" cstate="print"/>
          <a:srcRect/>
          <a:stretch>
            <a:fillRect/>
          </a:stretch>
        </p:blipFill>
        <p:spPr bwMode="auto">
          <a:xfrm>
            <a:off x="267102" y="2096965"/>
            <a:ext cx="8581190" cy="3925766"/>
          </a:xfrm>
          <a:prstGeom prst="rect">
            <a:avLst/>
          </a:prstGeom>
          <a:noFill/>
          <a:ln w="9525">
            <a:noFill/>
            <a:miter lim="800000"/>
            <a:headEnd/>
            <a:tailEnd/>
          </a:ln>
        </p:spPr>
      </p:pic>
    </p:spTree>
    <p:extLst>
      <p:ext uri="{BB962C8B-B14F-4D97-AF65-F5344CB8AC3E}">
        <p14:creationId xmlns:p14="http://schemas.microsoft.com/office/powerpoint/2010/main" val="23186823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4 Transportation Cost Reduction (B)</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6" name="Picture 2"/>
          <p:cNvPicPr>
            <a:picLocks noChangeAspect="1" noChangeArrowheads="1"/>
          </p:cNvPicPr>
          <p:nvPr/>
        </p:nvPicPr>
        <p:blipFill>
          <a:blip r:embed="rId2" cstate="print"/>
          <a:srcRect/>
          <a:stretch>
            <a:fillRect/>
          </a:stretch>
        </p:blipFill>
        <p:spPr bwMode="auto">
          <a:xfrm>
            <a:off x="145849" y="2179574"/>
            <a:ext cx="8699901" cy="4004896"/>
          </a:xfrm>
          <a:prstGeom prst="rect">
            <a:avLst/>
          </a:prstGeom>
          <a:noFill/>
          <a:ln w="9525">
            <a:noFill/>
            <a:miter lim="800000"/>
            <a:headEnd/>
            <a:tailEnd/>
          </a:ln>
        </p:spPr>
      </p:pic>
    </p:spTree>
    <p:extLst>
      <p:ext uri="{BB962C8B-B14F-4D97-AF65-F5344CB8AC3E}">
        <p14:creationId xmlns:p14="http://schemas.microsoft.com/office/powerpoint/2010/main" val="2359600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Space Market</a:t>
            </a:r>
          </a:p>
        </p:txBody>
      </p:sp>
      <p:sp>
        <p:nvSpPr>
          <p:cNvPr id="3" name="Content Placeholder 2"/>
          <p:cNvSpPr>
            <a:spLocks noGrp="1"/>
          </p:cNvSpPr>
          <p:nvPr>
            <p:ph idx="1"/>
          </p:nvPr>
        </p:nvSpPr>
        <p:spPr/>
        <p:txBody>
          <a:bodyPr>
            <a:normAutofit/>
          </a:bodyPr>
          <a:lstStyle/>
          <a:p>
            <a:r>
              <a:rPr lang="en-US" sz="2000" dirty="0"/>
              <a:t>The space market is the market for the usage of (or the right to use) real property (land or built space).</a:t>
            </a:r>
          </a:p>
          <a:p>
            <a:pPr lvl="1"/>
            <a:r>
              <a:rPr lang="en-US" sz="2000" dirty="0"/>
              <a:t>Also called the </a:t>
            </a:r>
            <a:r>
              <a:rPr lang="en-US" sz="2000" b="1" dirty="0">
                <a:solidFill>
                  <a:schemeClr val="accent1"/>
                </a:solidFill>
              </a:rPr>
              <a:t>rental market</a:t>
            </a:r>
            <a:r>
              <a:rPr lang="en-US" sz="2000" dirty="0"/>
              <a:t>.</a:t>
            </a:r>
          </a:p>
          <a:p>
            <a:r>
              <a:rPr lang="en-US" sz="2000" dirty="0"/>
              <a:t>The players in this field are;</a:t>
            </a:r>
          </a:p>
          <a:p>
            <a:pPr lvl="1"/>
            <a:r>
              <a:rPr lang="en-US" sz="2000" dirty="0"/>
              <a:t>On the </a:t>
            </a:r>
            <a:r>
              <a:rPr lang="en-US" sz="2000" b="1" dirty="0">
                <a:solidFill>
                  <a:schemeClr val="accent1"/>
                </a:solidFill>
              </a:rPr>
              <a:t>demand</a:t>
            </a:r>
            <a:r>
              <a:rPr lang="en-US" sz="2000" dirty="0"/>
              <a:t> side: individuals, households, and firms or institutions that need space for consumption or production.</a:t>
            </a:r>
          </a:p>
          <a:p>
            <a:pPr lvl="1"/>
            <a:r>
              <a:rPr lang="en-US" sz="2000" dirty="0"/>
              <a:t>On the </a:t>
            </a:r>
            <a:r>
              <a:rPr lang="en-US" sz="2000" b="1" dirty="0">
                <a:solidFill>
                  <a:schemeClr val="accent1"/>
                </a:solidFill>
              </a:rPr>
              <a:t>supply</a:t>
            </a:r>
            <a:r>
              <a:rPr lang="en-US" sz="2000" dirty="0"/>
              <a:t> side: real estate owners who rent space to the tenants.</a:t>
            </a:r>
          </a:p>
          <a:p>
            <a:r>
              <a:rPr lang="en-US" sz="2000" dirty="0"/>
              <a:t>The price of the right to process and use the space is called </a:t>
            </a:r>
            <a:r>
              <a:rPr lang="en-US" sz="2000" b="1" dirty="0">
                <a:solidFill>
                  <a:schemeClr val="accent1"/>
                </a:solidFill>
              </a:rPr>
              <a:t>rent</a:t>
            </a:r>
            <a:r>
              <a:rPr lang="en-US" sz="2000" dirty="0"/>
              <a:t>.</a:t>
            </a:r>
          </a:p>
          <a:p>
            <a:pPr lvl="1"/>
            <a:r>
              <a:rPr lang="en-US" sz="2000" dirty="0"/>
              <a:t>Typically quoted annually for commercial real estate, and monthly for apartments.</a:t>
            </a:r>
          </a:p>
          <a:p>
            <a:endParaRPr lang="en-US" sz="2000" dirty="0"/>
          </a:p>
        </p:txBody>
      </p:sp>
    </p:spTree>
    <p:extLst>
      <p:ext uri="{BB962C8B-B14F-4D97-AF65-F5344CB8AC3E}">
        <p14:creationId xmlns:p14="http://schemas.microsoft.com/office/powerpoint/2010/main" val="98617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Space Market</a:t>
            </a:r>
          </a:p>
        </p:txBody>
      </p:sp>
      <p:sp>
        <p:nvSpPr>
          <p:cNvPr id="3" name="Content Placeholder 2"/>
          <p:cNvSpPr>
            <a:spLocks noGrp="1"/>
          </p:cNvSpPr>
          <p:nvPr>
            <p:ph idx="1"/>
          </p:nvPr>
        </p:nvSpPr>
        <p:spPr/>
        <p:txBody>
          <a:bodyPr>
            <a:normAutofit/>
          </a:bodyPr>
          <a:lstStyle/>
          <a:p>
            <a:r>
              <a:rPr lang="en-US" sz="2000" dirty="0"/>
              <a:t>Demand for built space can be very specific.</a:t>
            </a:r>
          </a:p>
          <a:p>
            <a:pPr lvl="1"/>
            <a:r>
              <a:rPr lang="en-US" sz="2000" dirty="0"/>
              <a:t>If your law firm needs an office in Hartford, a perfectly adequate building in Orlando will not do.</a:t>
            </a:r>
          </a:p>
          <a:p>
            <a:pPr lvl="1"/>
            <a:r>
              <a:rPr lang="en-US" sz="2000" dirty="0"/>
              <a:t>Neither will an apartment tower in Hartford itself.</a:t>
            </a:r>
          </a:p>
          <a:p>
            <a:r>
              <a:rPr lang="en-US" sz="2000" dirty="0"/>
              <a:t>On the supply-side there is also little room for change.</a:t>
            </a:r>
          </a:p>
          <a:p>
            <a:pPr lvl="1"/>
            <a:r>
              <a:rPr lang="en-US" sz="2000" dirty="0"/>
              <a:t>You cannot move a building.</a:t>
            </a:r>
          </a:p>
          <a:p>
            <a:pPr lvl="1"/>
            <a:r>
              <a:rPr lang="en-US" sz="2000" dirty="0"/>
              <a:t>Conversions do happen, but are rare and very expensive.</a:t>
            </a:r>
          </a:p>
          <a:p>
            <a:pPr lvl="1"/>
            <a:endParaRPr lang="en-US" sz="2000" dirty="0"/>
          </a:p>
          <a:p>
            <a:r>
              <a:rPr lang="en-US" sz="2000" dirty="0"/>
              <a:t>Therefore, the space market is highly </a:t>
            </a:r>
            <a:r>
              <a:rPr lang="en-US" sz="2000" b="1" dirty="0">
                <a:solidFill>
                  <a:schemeClr val="accent1"/>
                </a:solidFill>
              </a:rPr>
              <a:t>segmented</a:t>
            </a:r>
            <a:r>
              <a:rPr lang="en-US" sz="2000" dirty="0"/>
              <a:t>.</a:t>
            </a:r>
          </a:p>
          <a:p>
            <a:r>
              <a:rPr lang="en-US" sz="2000" dirty="0"/>
              <a:t>This means that space markets are local rather than national and is a form of specialization.</a:t>
            </a:r>
          </a:p>
          <a:p>
            <a:endParaRPr lang="en-US" sz="2000" dirty="0"/>
          </a:p>
        </p:txBody>
      </p:sp>
    </p:spTree>
    <p:extLst>
      <p:ext uri="{BB962C8B-B14F-4D97-AF65-F5344CB8AC3E}">
        <p14:creationId xmlns:p14="http://schemas.microsoft.com/office/powerpoint/2010/main" val="458095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Space Market</a:t>
            </a:r>
          </a:p>
        </p:txBody>
      </p:sp>
      <p:sp>
        <p:nvSpPr>
          <p:cNvPr id="3" name="Content Placeholder 2"/>
          <p:cNvSpPr>
            <a:spLocks noGrp="1"/>
          </p:cNvSpPr>
          <p:nvPr>
            <p:ph idx="1"/>
          </p:nvPr>
        </p:nvSpPr>
        <p:spPr/>
        <p:txBody>
          <a:bodyPr>
            <a:normAutofit/>
          </a:bodyPr>
          <a:lstStyle/>
          <a:p>
            <a:r>
              <a:rPr lang="en-US" sz="2000" dirty="0"/>
              <a:t>Segmentation is an important concept to understand.</a:t>
            </a:r>
          </a:p>
          <a:p>
            <a:r>
              <a:rPr lang="en-US" sz="2000" dirty="0"/>
              <a:t>The “Law of One Price” dictates that prices in the same market should be equivalent.</a:t>
            </a:r>
          </a:p>
          <a:p>
            <a:pPr lvl="1"/>
            <a:r>
              <a:rPr lang="en-US" sz="2000" dirty="0"/>
              <a:t>If you price the product too high, consumers will go to a competitor.</a:t>
            </a:r>
          </a:p>
          <a:p>
            <a:pPr lvl="1"/>
            <a:r>
              <a:rPr lang="en-US" sz="2000" dirty="0"/>
              <a:t>If you price the product too low, you go out of business.</a:t>
            </a:r>
          </a:p>
          <a:p>
            <a:pPr lvl="1"/>
            <a:endParaRPr lang="en-US" sz="2000" dirty="0"/>
          </a:p>
          <a:p>
            <a:r>
              <a:rPr lang="en-US" sz="2000" dirty="0"/>
              <a:t>However, in case of the space market, because of the “barriers of entry” we actually have </a:t>
            </a:r>
            <a:r>
              <a:rPr lang="en-US" sz="2000" u="sng" dirty="0"/>
              <a:t>multiple markets for space usage</a:t>
            </a:r>
            <a:r>
              <a:rPr lang="en-US" sz="2000" dirty="0"/>
              <a:t>.</a:t>
            </a:r>
          </a:p>
          <a:p>
            <a:r>
              <a:rPr lang="en-US" sz="2000" dirty="0"/>
              <a:t>In other words, the “Law of One Price” still holds, within each and every (separate/segmented) market!</a:t>
            </a:r>
          </a:p>
        </p:txBody>
      </p:sp>
    </p:spTree>
    <p:extLst>
      <p:ext uri="{BB962C8B-B14F-4D97-AF65-F5344CB8AC3E}">
        <p14:creationId xmlns:p14="http://schemas.microsoft.com/office/powerpoint/2010/main" val="2655963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Space Market</a:t>
            </a:r>
          </a:p>
        </p:txBody>
      </p:sp>
      <p:sp>
        <p:nvSpPr>
          <p:cNvPr id="3" name="Content Placeholder 2"/>
          <p:cNvSpPr>
            <a:spLocks noGrp="1"/>
          </p:cNvSpPr>
          <p:nvPr>
            <p:ph idx="1"/>
          </p:nvPr>
        </p:nvSpPr>
        <p:spPr/>
        <p:txBody>
          <a:bodyPr>
            <a:normAutofit/>
          </a:bodyPr>
          <a:lstStyle/>
          <a:p>
            <a:r>
              <a:rPr lang="en-US" sz="2000" dirty="0"/>
              <a:t>Segmentation thus goes over multiple dimensions, including;</a:t>
            </a:r>
          </a:p>
          <a:p>
            <a:pPr lvl="1"/>
            <a:r>
              <a:rPr lang="en-US" sz="2000" b="1" dirty="0"/>
              <a:t>Spatial.</a:t>
            </a:r>
            <a:r>
              <a:rPr lang="en-US" sz="2000" dirty="0"/>
              <a:t> Think of </a:t>
            </a:r>
            <a:r>
              <a:rPr lang="en-US" sz="2000" b="1" dirty="0">
                <a:solidFill>
                  <a:schemeClr val="accent1"/>
                </a:solidFill>
              </a:rPr>
              <a:t>Metropolitan areas</a:t>
            </a:r>
            <a:r>
              <a:rPr lang="en-US" sz="2000" dirty="0"/>
              <a:t> (MSAs). However, even within an MSA there can be large differences between </a:t>
            </a:r>
            <a:r>
              <a:rPr lang="en-US" sz="2000" b="1" dirty="0">
                <a:solidFill>
                  <a:schemeClr val="accent1"/>
                </a:solidFill>
              </a:rPr>
              <a:t>downtown</a:t>
            </a:r>
            <a:r>
              <a:rPr lang="en-US" sz="2000" dirty="0"/>
              <a:t> (or </a:t>
            </a:r>
            <a:r>
              <a:rPr lang="en-US" sz="2000" b="1" dirty="0">
                <a:solidFill>
                  <a:schemeClr val="accent1"/>
                </a:solidFill>
              </a:rPr>
              <a:t>central business district</a:t>
            </a:r>
            <a:r>
              <a:rPr lang="en-US" sz="2000"/>
              <a:t>, CBD) </a:t>
            </a:r>
            <a:r>
              <a:rPr lang="en-US" sz="2000" dirty="0"/>
              <a:t>and the suburbs. (As we will find out later…)</a:t>
            </a:r>
          </a:p>
          <a:p>
            <a:pPr lvl="1"/>
            <a:r>
              <a:rPr lang="en-US" sz="2000" b="1" dirty="0"/>
              <a:t>Property usage type. </a:t>
            </a:r>
            <a:r>
              <a:rPr lang="en-US" sz="2000" dirty="0"/>
              <a:t>The major types of space markets include office, retail, industrial, and multifamily residential. More specialized markets also exists, think of: hotels, health, and self-storage.</a:t>
            </a:r>
          </a:p>
          <a:p>
            <a:pPr lvl="1"/>
            <a:endParaRPr lang="en-US" sz="2000" b="1" dirty="0"/>
          </a:p>
          <a:p>
            <a:r>
              <a:rPr lang="en-US" sz="2000" dirty="0"/>
              <a:t>Other forms segmentations can go over property characteristics, like: age of the property (for example new developments), “greenness / ESG”, and size of the property.</a:t>
            </a:r>
          </a:p>
          <a:p>
            <a:endParaRPr lang="en-US" sz="2000" dirty="0"/>
          </a:p>
        </p:txBody>
      </p:sp>
    </p:spTree>
    <p:extLst>
      <p:ext uri="{BB962C8B-B14F-4D97-AF65-F5344CB8AC3E}">
        <p14:creationId xmlns:p14="http://schemas.microsoft.com/office/powerpoint/2010/main" val="649567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Space Market (Office NOI)</a:t>
            </a:r>
          </a:p>
        </p:txBody>
      </p:sp>
      <p:sp>
        <p:nvSpPr>
          <p:cNvPr id="5" name="Content Placeholder 4">
            <a:extLst>
              <a:ext uri="{FF2B5EF4-FFF2-40B4-BE49-F238E27FC236}">
                <a16:creationId xmlns:a16="http://schemas.microsoft.com/office/drawing/2014/main" id="{166B6304-8901-4202-857C-D6443BE9A21A}"/>
              </a:ext>
            </a:extLst>
          </p:cNvPr>
          <p:cNvSpPr>
            <a:spLocks noGrp="1"/>
          </p:cNvSpPr>
          <p:nvPr>
            <p:ph idx="1"/>
          </p:nvPr>
        </p:nvSpPr>
        <p:spPr/>
        <p:txBody>
          <a:bodyPr/>
          <a:lstStyle/>
          <a:p>
            <a:endParaRPr lang="en-US"/>
          </a:p>
        </p:txBody>
      </p:sp>
      <p:graphicFrame>
        <p:nvGraphicFramePr>
          <p:cNvPr id="6" name="Chart 5">
            <a:extLst>
              <a:ext uri="{FF2B5EF4-FFF2-40B4-BE49-F238E27FC236}">
                <a16:creationId xmlns:a16="http://schemas.microsoft.com/office/drawing/2014/main" id="{ED4A59DF-686B-445C-A43C-8C2F62A683B5}"/>
              </a:ext>
            </a:extLst>
          </p:cNvPr>
          <p:cNvGraphicFramePr>
            <a:graphicFrameLocks/>
          </p:cNvGraphicFramePr>
          <p:nvPr/>
        </p:nvGraphicFramePr>
        <p:xfrm>
          <a:off x="840657" y="1659037"/>
          <a:ext cx="7300453" cy="50306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4964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 Space Market (Manhattan NOI)</a:t>
            </a:r>
          </a:p>
        </p:txBody>
      </p:sp>
      <p:sp>
        <p:nvSpPr>
          <p:cNvPr id="5" name="Content Placeholder 4">
            <a:extLst>
              <a:ext uri="{FF2B5EF4-FFF2-40B4-BE49-F238E27FC236}">
                <a16:creationId xmlns:a16="http://schemas.microsoft.com/office/drawing/2014/main" id="{166B6304-8901-4202-857C-D6443BE9A21A}"/>
              </a:ext>
            </a:extLst>
          </p:cNvPr>
          <p:cNvSpPr>
            <a:spLocks noGrp="1"/>
          </p:cNvSpPr>
          <p:nvPr>
            <p:ph idx="1"/>
          </p:nvPr>
        </p:nvSpPr>
        <p:spPr/>
        <p:txBody>
          <a:bodyPr/>
          <a:lstStyle/>
          <a:p>
            <a:endParaRPr lang="en-US"/>
          </a:p>
        </p:txBody>
      </p:sp>
      <p:graphicFrame>
        <p:nvGraphicFramePr>
          <p:cNvPr id="7" name="Chart 6"/>
          <p:cNvGraphicFramePr>
            <a:graphicFrameLocks/>
          </p:cNvGraphicFramePr>
          <p:nvPr/>
        </p:nvGraphicFramePr>
        <p:xfrm>
          <a:off x="565355" y="1791929"/>
          <a:ext cx="7703574" cy="46221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19696869"/>
      </p:ext>
    </p:extLst>
  </p:cSld>
  <p:clrMapOvr>
    <a:masterClrMapping/>
  </p:clrMapOvr>
</p:sld>
</file>

<file path=ppt/theme/theme1.xml><?xml version="1.0" encoding="utf-8"?>
<a:theme xmlns:a="http://schemas.openxmlformats.org/drawingml/2006/main" name="blue-oakleaf-standard-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8100">
          <a:solidFill>
            <a:srgbClr val="FF0000"/>
          </a:solidFill>
        </a:ln>
        <a:effectLst/>
      </a:spPr>
      <a:bodyPr rtlCol="0" anchor="ctr"/>
      <a:lstStyle>
        <a:defPPr algn="l">
          <a:defRPr sz="1600" b="1" dirty="0" smtClean="0"/>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FBC3786A20F74EBDCD1DE73D670AFC" ma:contentTypeVersion="20" ma:contentTypeDescription="Create a new document." ma:contentTypeScope="" ma:versionID="97adfd184fcaf52d97b42e85a2f308a3">
  <xsd:schema xmlns:xsd="http://www.w3.org/2001/XMLSchema" xmlns:xs="http://www.w3.org/2001/XMLSchema" xmlns:p="http://schemas.microsoft.com/office/2006/metadata/properties" xmlns:ns1="http://schemas.microsoft.com/sharepoint/v3" xmlns:ns3="a3c0497b-b22a-4668-953c-7c3b7a1edcf3" xmlns:ns4="c88b06c0-e9c9-48fb-a844-b983f13dfb9b" targetNamespace="http://schemas.microsoft.com/office/2006/metadata/properties" ma:root="true" ma:fieldsID="16f49b28a5fd88e6c1748e8d0b8d6d23" ns1:_="" ns3:_="" ns4:_="">
    <xsd:import namespace="http://schemas.microsoft.com/sharepoint/v3"/>
    <xsd:import namespace="a3c0497b-b22a-4668-953c-7c3b7a1edcf3"/>
    <xsd:import namespace="c88b06c0-e9c9-48fb-a844-b983f13dfb9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MediaLengthInSeconds" minOccurs="0"/>
                <xsd:element ref="ns3:MediaServiceSearchPropertie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3c0497b-b22a-4668-953c-7c3b7a1edc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_activity" ma:index="25" nillable="true" ma:displayName="_activity" ma:hidden="true" ma:internalName="_activity">
      <xsd:simpleType>
        <xsd:restriction base="dms:Note"/>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ystemTags" ma:index="27"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8b06c0-e9c9-48fb-a844-b983f13dfb9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a3c0497b-b22a-4668-953c-7c3b7a1edcf3" xsi:nil="true"/>
  </documentManagement>
</p:properties>
</file>

<file path=customXml/itemProps1.xml><?xml version="1.0" encoding="utf-8"?>
<ds:datastoreItem xmlns:ds="http://schemas.openxmlformats.org/officeDocument/2006/customXml" ds:itemID="{603F7210-1B76-4235-BB8A-F8F34B295E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3c0497b-b22a-4668-953c-7c3b7a1edcf3"/>
    <ds:schemaRef ds:uri="c88b06c0-e9c9-48fb-a844-b983f13dfb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3.xml><?xml version="1.0" encoding="utf-8"?>
<ds:datastoreItem xmlns:ds="http://schemas.openxmlformats.org/officeDocument/2006/customXml" ds:itemID="{7B6F2769-7194-4217-93D3-3AF3A4742282}">
  <ds:schemaRefs>
    <ds:schemaRef ds:uri="http://schemas.openxmlformats.org/package/2006/metadata/core-properties"/>
    <ds:schemaRef ds:uri="http://purl.org/dc/elements/1.1/"/>
    <ds:schemaRef ds:uri="http://schemas.microsoft.com/office/2006/metadata/properties"/>
    <ds:schemaRef ds:uri="a3c0497b-b22a-4668-953c-7c3b7a1edcf3"/>
    <ds:schemaRef ds:uri="http://purl.org/dc/terms/"/>
    <ds:schemaRef ds:uri="http://schemas.microsoft.com/office/2006/documentManagement/types"/>
    <ds:schemaRef ds:uri="http://schemas.microsoft.com/office/infopath/2007/PartnerControls"/>
    <ds:schemaRef ds:uri="http://purl.org/dc/dcmitype/"/>
    <ds:schemaRef ds:uri="c88b06c0-e9c9-48fb-a844-b983f13dfb9b"/>
    <ds:schemaRef ds:uri="http://schemas.microsoft.com/sharepoint/v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881</TotalTime>
  <Words>1854</Words>
  <Application>Microsoft Office PowerPoint</Application>
  <PresentationFormat>On-screen Show (4:3)</PresentationFormat>
  <Paragraphs>169</Paragraphs>
  <Slides>33</Slides>
  <Notes>3</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33</vt:i4>
      </vt:variant>
    </vt:vector>
  </HeadingPairs>
  <TitlesOfParts>
    <vt:vector size="38" baseType="lpstr">
      <vt:lpstr>Arial</vt:lpstr>
      <vt:lpstr>Calibri</vt:lpstr>
      <vt:lpstr>blue-oakleaf-standard-template</vt:lpstr>
      <vt:lpstr>1_Custom Design</vt:lpstr>
      <vt:lpstr>Custom Design</vt:lpstr>
      <vt:lpstr>PowerPoint Presentation</vt:lpstr>
      <vt:lpstr>1 Introduction</vt:lpstr>
      <vt:lpstr>1 Introduction</vt:lpstr>
      <vt:lpstr>2 Space Market</vt:lpstr>
      <vt:lpstr>2 Space Market</vt:lpstr>
      <vt:lpstr>2 Space Market</vt:lpstr>
      <vt:lpstr>2 Space Market</vt:lpstr>
      <vt:lpstr>2 Space Market (Office NOI)</vt:lpstr>
      <vt:lpstr>2 Space Market (Manhattan NOI)</vt:lpstr>
      <vt:lpstr>3 Residual Value of Land</vt:lpstr>
      <vt:lpstr>3 Cloth factory</vt:lpstr>
      <vt:lpstr>3 Cloth factory</vt:lpstr>
      <vt:lpstr>3 Cloth factory</vt:lpstr>
      <vt:lpstr>3 Implications of residual theory of land</vt:lpstr>
      <vt:lpstr>3 Price of Vacant Land</vt:lpstr>
      <vt:lpstr>3 What Role Does the Structure Play? Highest and Best Use</vt:lpstr>
      <vt:lpstr>3 Slight Nuance; Highest and Best Use</vt:lpstr>
      <vt:lpstr>3 Slight Nuance; Highest and Best Use</vt:lpstr>
      <vt:lpstr>3 Slight Nuance; Highest and Best Use</vt:lpstr>
      <vt:lpstr>3 Slight Nuance; Highest and Best Use</vt:lpstr>
      <vt:lpstr>3 Slight Nuance; Highest and Best Use</vt:lpstr>
      <vt:lpstr>3 What Determines Rent?</vt:lpstr>
      <vt:lpstr>3 What Determines Rent?</vt:lpstr>
      <vt:lpstr>3 Transportation Costs</vt:lpstr>
      <vt:lpstr>3 Highest and Best Use</vt:lpstr>
      <vt:lpstr>3 Highest and Best Use</vt:lpstr>
      <vt:lpstr>3 What Determines Rent?</vt:lpstr>
      <vt:lpstr>4 Other Elements of Rent</vt:lpstr>
      <vt:lpstr>4 The Monocentric City</vt:lpstr>
      <vt:lpstr>4 Population Increase (A)</vt:lpstr>
      <vt:lpstr>4 Population Increase (B)</vt:lpstr>
      <vt:lpstr>4 Transportation Cost Reduction (A)</vt:lpstr>
      <vt:lpstr>4 Transportation Cost Reduction (B)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Van De Minne</dc:creator>
  <cp:lastModifiedBy>Norman Miller</cp:lastModifiedBy>
  <cp:revision>97</cp:revision>
  <dcterms:created xsi:type="dcterms:W3CDTF">2020-02-03T21:29:51Z</dcterms:created>
  <dcterms:modified xsi:type="dcterms:W3CDTF">2025-06-09T15:42:13Z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0x01010098FBC3786A20F74EBDCD1DE73D670AFC</vt:lpwstr>
  </property>
</Properties>
</file>