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93455" r:id="rId4"/>
    <p:sldMasterId id="2147493479" r:id="rId5"/>
    <p:sldMasterId id="2147493467" r:id="rId6"/>
  </p:sldMasterIdLst>
  <p:notesMasterIdLst>
    <p:notesMasterId r:id="rId27"/>
  </p:notesMasterIdLst>
  <p:handoutMasterIdLst>
    <p:handoutMasterId r:id="rId28"/>
  </p:handoutMasterIdLst>
  <p:sldIdLst>
    <p:sldId id="259" r:id="rId7"/>
    <p:sldId id="260" r:id="rId8"/>
    <p:sldId id="284" r:id="rId9"/>
    <p:sldId id="261" r:id="rId10"/>
    <p:sldId id="280" r:id="rId11"/>
    <p:sldId id="262" r:id="rId12"/>
    <p:sldId id="263" r:id="rId13"/>
    <p:sldId id="285" r:id="rId14"/>
    <p:sldId id="286" r:id="rId15"/>
    <p:sldId id="290" r:id="rId16"/>
    <p:sldId id="291" r:id="rId17"/>
    <p:sldId id="292" r:id="rId18"/>
    <p:sldId id="264" r:id="rId19"/>
    <p:sldId id="282" r:id="rId20"/>
    <p:sldId id="265" r:id="rId21"/>
    <p:sldId id="283" r:id="rId22"/>
    <p:sldId id="266" r:id="rId23"/>
    <p:sldId id="287" r:id="rId24"/>
    <p:sldId id="288" r:id="rId25"/>
    <p:sldId id="289"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1938"/>
    <a:srgbClr val="002868"/>
    <a:srgbClr val="100E42"/>
    <a:srgbClr val="100E2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589" autoAdjust="0"/>
    <p:restoredTop sz="94660"/>
  </p:normalViewPr>
  <p:slideViewPr>
    <p:cSldViewPr snapToGrid="0" snapToObjects="1">
      <p:cViewPr varScale="1">
        <p:scale>
          <a:sx n="78" d="100"/>
          <a:sy n="78" d="100"/>
        </p:scale>
        <p:origin x="1277" y="62"/>
      </p:cViewPr>
      <p:guideLst>
        <p:guide orient="horz" pos="2160"/>
        <p:guide pos="2880"/>
      </p:guideLst>
    </p:cSldViewPr>
  </p:slideViewPr>
  <p:notesTextViewPr>
    <p:cViewPr>
      <p:scale>
        <a:sx n="100" d="100"/>
        <a:sy n="100" d="100"/>
      </p:scale>
      <p:origin x="0" y="0"/>
    </p:cViewPr>
  </p:notesTextViewPr>
  <p:sorterViewPr>
    <p:cViewPr>
      <p:scale>
        <a:sx n="149" d="100"/>
        <a:sy n="149"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D10BE6C-4C0C-8046-BBFD-371AD798216A}" type="datetimeFigureOut">
              <a:rPr lang="en-US" smtClean="0"/>
              <a:t>6/9/2025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C9EFCB1-D51F-8E41-88AA-D42180FBBA78}" type="slidenum">
              <a:rPr lang="en-US" smtClean="0"/>
              <a:t>‹#›</a:t>
            </a:fld>
            <a:endParaRPr lang="en-US"/>
          </a:p>
        </p:txBody>
      </p:sp>
    </p:spTree>
    <p:extLst>
      <p:ext uri="{BB962C8B-B14F-4D97-AF65-F5344CB8AC3E}">
        <p14:creationId xmlns:p14="http://schemas.microsoft.com/office/powerpoint/2010/main" val="7350099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473521-53C2-4A65-9182-93EE89FE116E}" type="datetimeFigureOut">
              <a:rPr lang="en-US" smtClean="0"/>
              <a:t>6/9/2025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A86945-C6FE-4543-BB43-AD71A6A16B73}" type="slidenum">
              <a:rPr lang="en-US" smtClean="0"/>
              <a:t>‹#›</a:t>
            </a:fld>
            <a:endParaRPr lang="en-US"/>
          </a:p>
        </p:txBody>
      </p:sp>
    </p:spTree>
    <p:extLst>
      <p:ext uri="{BB962C8B-B14F-4D97-AF65-F5344CB8AC3E}">
        <p14:creationId xmlns:p14="http://schemas.microsoft.com/office/powerpoint/2010/main" val="2488972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8</a:t>
            </a:fld>
            <a:endParaRPr lang="en-US"/>
          </a:p>
        </p:txBody>
      </p:sp>
    </p:spTree>
    <p:extLst>
      <p:ext uri="{BB962C8B-B14F-4D97-AF65-F5344CB8AC3E}">
        <p14:creationId xmlns:p14="http://schemas.microsoft.com/office/powerpoint/2010/main" val="1321655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9</a:t>
            </a:fld>
            <a:endParaRPr lang="en-US"/>
          </a:p>
        </p:txBody>
      </p:sp>
    </p:spTree>
    <p:extLst>
      <p:ext uri="{BB962C8B-B14F-4D97-AF65-F5344CB8AC3E}">
        <p14:creationId xmlns:p14="http://schemas.microsoft.com/office/powerpoint/2010/main" val="3285734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13</a:t>
            </a:fld>
            <a:endParaRPr lang="en-US"/>
          </a:p>
        </p:txBody>
      </p:sp>
    </p:spTree>
    <p:extLst>
      <p:ext uri="{BB962C8B-B14F-4D97-AF65-F5344CB8AC3E}">
        <p14:creationId xmlns:p14="http://schemas.microsoft.com/office/powerpoint/2010/main" val="6100884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A86945-C6FE-4543-BB43-AD71A6A16B73}" type="slidenum">
              <a:rPr lang="en-US" smtClean="0"/>
              <a:t>14</a:t>
            </a:fld>
            <a:endParaRPr lang="en-US"/>
          </a:p>
        </p:txBody>
      </p:sp>
    </p:spTree>
    <p:extLst>
      <p:ext uri="{BB962C8B-B14F-4D97-AF65-F5344CB8AC3E}">
        <p14:creationId xmlns:p14="http://schemas.microsoft.com/office/powerpoint/2010/main" val="3035597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ACDB3CC-F982-40F9-8DD6-BCC9AFBF44BD}" type="datetime1">
              <a:rPr lang="en-US" smtClean="0"/>
              <a:pPr/>
              <a:t>6/9/2025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F88E988-FB04-AB4E-BE5A-59F242AF7F7A}" type="slidenum">
              <a:rPr lang="en-US" smtClean="0"/>
              <a:t>‹#›</a:t>
            </a:fld>
            <a:endParaRPr lang="en-US"/>
          </a:p>
        </p:txBody>
      </p:sp>
    </p:spTree>
    <p:extLst>
      <p:ext uri="{BB962C8B-B14F-4D97-AF65-F5344CB8AC3E}">
        <p14:creationId xmlns:p14="http://schemas.microsoft.com/office/powerpoint/2010/main" val="172835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314598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1485"/>
            <a:ext cx="7772400" cy="1468967"/>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698188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632998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313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185"/>
            <a:ext cx="7772400" cy="150071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0337974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43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5846976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4584"/>
            <a:ext cx="4040188"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5934"/>
            <a:ext cx="4040188"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4584"/>
            <a:ext cx="4041775" cy="64134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5934"/>
            <a:ext cx="4041775" cy="39497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01656F7-E2D5-EF4D-B3EB-3635D9B80BFE}"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647535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01656F7-E2D5-EF4D-B3EB-3635D9B80BFE}"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0934485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1656F7-E2D5-EF4D-B3EB-3635D9B80BFE}"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41134074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30372525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01656F7-E2D5-EF4D-B3EB-3635D9B80BFE}"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149379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 </a:t>
            </a:r>
          </a:p>
        </p:txBody>
      </p:sp>
      <p:sp>
        <p:nvSpPr>
          <p:cNvPr id="3" name="Content Placeholder 2"/>
          <p:cNvSpPr>
            <a:spLocks noGrp="1"/>
          </p:cNvSpPr>
          <p:nvPr>
            <p:ph idx="1"/>
          </p:nvPr>
        </p:nvSpPr>
        <p:spPr/>
        <p:txBody>
          <a:bodyPr>
            <a:normAutofit/>
          </a:bodyPr>
          <a:lstStyle>
            <a:lvl1pPr>
              <a:defRPr sz="1800"/>
            </a:lvl1pPr>
            <a:lvl2pPr>
              <a:defRPr sz="1800"/>
            </a:lvl2pPr>
            <a:lvl3pPr>
              <a:defRPr sz="18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94764605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228348359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5167"/>
            <a:ext cx="2057400" cy="58504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5167"/>
            <a:ext cx="6019800" cy="58504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01656F7-E2D5-EF4D-B3EB-3635D9B80BFE}"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1B7C81B-7B5A-A644-B3E8-EC3DC39B624D}" type="slidenum">
              <a:rPr lang="en-US" smtClean="0"/>
              <a:t>‹#›</a:t>
            </a:fld>
            <a:endParaRPr lang="en-US"/>
          </a:p>
        </p:txBody>
      </p:sp>
    </p:spTree>
    <p:extLst>
      <p:ext uri="{BB962C8B-B14F-4D97-AF65-F5344CB8AC3E}">
        <p14:creationId xmlns:p14="http://schemas.microsoft.com/office/powerpoint/2010/main" val="3553947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Heading</a:t>
            </a:r>
          </a:p>
        </p:txBody>
      </p:sp>
      <p:sp>
        <p:nvSpPr>
          <p:cNvPr id="3" name="Content Placeholder 2"/>
          <p:cNvSpPr>
            <a:spLocks noGrp="1"/>
          </p:cNvSpPr>
          <p:nvPr>
            <p:ph sz="half" idx="1"/>
          </p:nvPr>
        </p:nvSpPr>
        <p:spPr>
          <a:xfrm>
            <a:off x="457200" y="1659037"/>
            <a:ext cx="4038600" cy="4525433"/>
          </a:xfrm>
        </p:spPr>
        <p:txBody>
          <a:bodyPr>
            <a:normAutofit/>
          </a:bodyPr>
          <a:lstStyle>
            <a:lvl1pPr>
              <a:defRPr sz="2000">
                <a:latin typeface="Arial"/>
                <a:cs typeface="Arial"/>
              </a:defRPr>
            </a:lvl1pPr>
            <a:lvl2pPr>
              <a:defRPr sz="2000">
                <a:latin typeface="Arial"/>
                <a:cs typeface="Arial"/>
              </a:defRPr>
            </a:lvl2pPr>
            <a:lvl3pPr>
              <a:defRPr sz="2000">
                <a:latin typeface="Arial"/>
                <a:cs typeface="Arial"/>
              </a:defRPr>
            </a:lvl3pPr>
            <a:lvl4pPr>
              <a:defRPr sz="2000">
                <a:latin typeface="Arial"/>
                <a:cs typeface="Arial"/>
              </a:defRPr>
            </a:lvl4pPr>
            <a:lvl5pPr>
              <a:defRPr sz="2000">
                <a:latin typeface="Arial"/>
                <a:cs typeface="Aria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48200" y="1659037"/>
            <a:ext cx="4038600" cy="4525433"/>
          </a:xfrm>
        </p:spPr>
        <p:txBody>
          <a:bodyPr/>
          <a:lstStyle>
            <a:lvl1pPr marL="0" indent="0">
              <a:buNone/>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95499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Heading</a:t>
            </a:r>
          </a:p>
        </p:txBody>
      </p:sp>
      <p:sp>
        <p:nvSpPr>
          <p:cNvPr id="3" name="Text Placeholder 2"/>
          <p:cNvSpPr>
            <a:spLocks noGrp="1"/>
          </p:cNvSpPr>
          <p:nvPr>
            <p:ph type="body" idx="1" hasCustomPrompt="1"/>
          </p:nvPr>
        </p:nvSpPr>
        <p:spPr>
          <a:xfrm>
            <a:off x="457200" y="1534584"/>
            <a:ext cx="4040188"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4" name="Content Placeholder 3"/>
          <p:cNvSpPr>
            <a:spLocks noGrp="1"/>
          </p:cNvSpPr>
          <p:nvPr>
            <p:ph sz="half" idx="2"/>
          </p:nvPr>
        </p:nvSpPr>
        <p:spPr>
          <a:xfrm>
            <a:off x="457200" y="2175934"/>
            <a:ext cx="4040188"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4645026" y="1534584"/>
            <a:ext cx="4041775" cy="641349"/>
          </a:xfrm>
        </p:spPr>
        <p:txBody>
          <a:bodyPr anchor="b"/>
          <a:lstStyle>
            <a:lvl1pPr marL="0" indent="0">
              <a:buNone/>
              <a:defRPr sz="2400" b="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Subheading</a:t>
            </a:r>
          </a:p>
        </p:txBody>
      </p:sp>
      <p:sp>
        <p:nvSpPr>
          <p:cNvPr id="6" name="Content Placeholder 5"/>
          <p:cNvSpPr>
            <a:spLocks noGrp="1"/>
          </p:cNvSpPr>
          <p:nvPr>
            <p:ph sz="quarter" idx="4"/>
          </p:nvPr>
        </p:nvSpPr>
        <p:spPr>
          <a:xfrm>
            <a:off x="4645026" y="2175934"/>
            <a:ext cx="4041775" cy="3949700"/>
          </a:xfrm>
        </p:spPr>
        <p:txBody>
          <a:bodyPr>
            <a:normAutofit/>
          </a:bodyPr>
          <a:lstStyle>
            <a:lvl1pPr>
              <a:defRPr sz="1800">
                <a:latin typeface="Arial"/>
                <a:cs typeface="Arial"/>
              </a:defRPr>
            </a:lvl1pPr>
            <a:lvl2pPr>
              <a:defRPr sz="1800">
                <a:latin typeface="Arial"/>
                <a:cs typeface="Arial"/>
              </a:defRPr>
            </a:lvl2pPr>
            <a:lvl3pPr>
              <a:defRPr sz="1800">
                <a:latin typeface="Arial"/>
                <a:cs typeface="Arial"/>
              </a:defRPr>
            </a:lvl3pPr>
            <a:lvl4pPr>
              <a:defRPr sz="1800">
                <a:latin typeface="Arial"/>
                <a:cs typeface="Arial"/>
              </a:defRPr>
            </a:lvl4pPr>
            <a:lvl5pPr>
              <a:defRPr sz="1800">
                <a:latin typeface="Arial"/>
                <a:cs typeface="Aria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30CA21-89C5-A040-B01E-D208A7FA3D8D}" type="datetimeFigureOut">
              <a:rPr lang="en-US" smtClean="0"/>
              <a:t>6/9/2025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966162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30CA21-89C5-A040-B01E-D208A7FA3D8D}" type="datetimeFigureOut">
              <a:rPr lang="en-US" smtClean="0"/>
              <a:t>6/9/2025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857568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30CA21-89C5-A040-B01E-D208A7FA3D8D}" type="datetimeFigureOut">
              <a:rPr lang="en-US" smtClean="0"/>
              <a:t>6/9/2025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2130173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2"/>
            <a:ext cx="3008313" cy="1162049"/>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258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0"/>
            <a:ext cx="3008313" cy="46905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3079891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7267"/>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3833"/>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867"/>
            <a:ext cx="5486400" cy="8043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30CA21-89C5-A040-B01E-D208A7FA3D8D}" type="datetimeFigureOut">
              <a:rPr lang="en-US" smtClean="0"/>
              <a:t>6/9/2025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1857647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30CA21-89C5-A040-B01E-D208A7FA3D8D}" type="datetimeFigureOut">
              <a:rPr lang="en-US" smtClean="0"/>
              <a:t>6/9/2025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C7697F5-3DCA-0A4F-B9EA-FEC2794BD1A6}" type="slidenum">
              <a:rPr lang="en-US" smtClean="0"/>
              <a:t>‹#›</a:t>
            </a:fld>
            <a:endParaRPr lang="en-US"/>
          </a:p>
        </p:txBody>
      </p:sp>
    </p:spTree>
    <p:extLst>
      <p:ext uri="{BB962C8B-B14F-4D97-AF65-F5344CB8AC3E}">
        <p14:creationId xmlns:p14="http://schemas.microsoft.com/office/powerpoint/2010/main" val="4707480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10"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theme" Target="../theme/theme3.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slideLayout" Target="../slideLayouts/slideLayout21.xml"/><Relationship Id="rId5" Type="http://schemas.openxmlformats.org/officeDocument/2006/relationships/slideLayout" Target="../slideLayouts/slideLayout15.xml"/><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3"/>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C2560D-EC28-3B41-86E8-18F1CE0113B4}"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66355A-084C-D24E-9AD2-7E4FC41EA627}" type="slidenum">
              <a:rPr lang="en-US" smtClean="0"/>
              <a:t>‹#›</a:t>
            </a:fld>
            <a:endParaRPr lang="en-US"/>
          </a:p>
        </p:txBody>
      </p:sp>
    </p:spTree>
    <p:extLst>
      <p:ext uri="{BB962C8B-B14F-4D97-AF65-F5344CB8AC3E}">
        <p14:creationId xmlns:p14="http://schemas.microsoft.com/office/powerpoint/2010/main" val="3693843513"/>
      </p:ext>
    </p:extLst>
  </p:cSld>
  <p:clrMap bg1="lt1" tx1="dk1" bg2="lt2" tx2="dk2" accent1="accent1" accent2="accent2" accent3="accent3" accent4="accent4" accent5="accent5" accent6="accent6" hlink="hlink" folHlink="folHlink"/>
  <p:sldLayoutIdLst>
    <p:sldLayoutId id="2147493456" r:id="rId1"/>
  </p:sldLayoutIdLst>
  <p:txStyles>
    <p:titleStyle>
      <a:lvl1pPr algn="l" defTabSz="457200" rtl="0" eaLnBrk="1" latinLnBrk="0" hangingPunct="1">
        <a:spcBef>
          <a:spcPct val="0"/>
        </a:spcBef>
        <a:buNone/>
        <a:defRPr sz="4400" kern="1200">
          <a:solidFill>
            <a:schemeClr val="tx1"/>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lumMod val="65000"/>
              <a:lumOff val="35000"/>
            </a:schemeClr>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4325" y="0"/>
            <a:ext cx="9178325" cy="1600200"/>
          </a:xfrm>
          <a:prstGeom prst="rect">
            <a:avLst/>
          </a:prstGeom>
          <a:solidFill>
            <a:srgbClr val="100E2F"/>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dirty="0"/>
              <a:t>Heading</a:t>
            </a:r>
          </a:p>
        </p:txBody>
      </p:sp>
      <p:sp>
        <p:nvSpPr>
          <p:cNvPr id="3" name="Text Placeholder 2"/>
          <p:cNvSpPr>
            <a:spLocks noGrp="1"/>
          </p:cNvSpPr>
          <p:nvPr>
            <p:ph type="body" idx="1"/>
          </p:nvPr>
        </p:nvSpPr>
        <p:spPr>
          <a:xfrm>
            <a:off x="457200" y="1659037"/>
            <a:ext cx="8229600" cy="452543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3C30CA21-89C5-A040-B01E-D208A7FA3D8D}"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CC7697F5-3DCA-0A4F-B9EA-FEC2794BD1A6}" type="slidenum">
              <a:rPr lang="en-US" smtClean="0"/>
              <a:t>‹#›</a:t>
            </a:fld>
            <a:endParaRPr lang="en-US"/>
          </a:p>
        </p:txBody>
      </p:sp>
    </p:spTree>
    <p:extLst>
      <p:ext uri="{BB962C8B-B14F-4D97-AF65-F5344CB8AC3E}">
        <p14:creationId xmlns:p14="http://schemas.microsoft.com/office/powerpoint/2010/main" val="817083645"/>
      </p:ext>
    </p:extLst>
  </p:cSld>
  <p:clrMap bg1="lt1" tx1="dk1" bg2="lt2" tx2="dk2" accent1="accent1" accent2="accent2" accent3="accent3" accent4="accent4" accent5="accent5" accent6="accent6" hlink="hlink" folHlink="folHlink"/>
  <p:sldLayoutIdLst>
    <p:sldLayoutId id="2147493481" r:id="rId1"/>
    <p:sldLayoutId id="2147493483" r:id="rId2"/>
    <p:sldLayoutId id="2147493484" r:id="rId3"/>
    <p:sldLayoutId id="2147493485" r:id="rId4"/>
    <p:sldLayoutId id="2147493486" r:id="rId5"/>
    <p:sldLayoutId id="2147493487" r:id="rId6"/>
    <p:sldLayoutId id="2147493488" r:id="rId7"/>
    <p:sldLayoutId id="2147493489" r:id="rId8"/>
    <p:sldLayoutId id="2147493490" r:id="rId9"/>
  </p:sldLayoutIdLst>
  <p:txStyles>
    <p:titleStyle>
      <a:lvl1pPr algn="l" defTabSz="457200" rtl="0" eaLnBrk="1" latinLnBrk="0" hangingPunct="1">
        <a:spcBef>
          <a:spcPct val="0"/>
        </a:spcBef>
        <a:buNone/>
        <a:defRPr sz="4400" kern="1200">
          <a:solidFill>
            <a:srgbClr val="FFFFFF"/>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1600" kern="1200">
          <a:solidFill>
            <a:schemeClr val="tx1"/>
          </a:solidFill>
          <a:latin typeface="Arial"/>
          <a:ea typeface="+mn-ea"/>
          <a:cs typeface="Arial"/>
        </a:defRPr>
      </a:lvl1pPr>
      <a:lvl2pPr marL="742950" indent="-285750" algn="l" defTabSz="457200" rtl="0" eaLnBrk="1" latinLnBrk="0" hangingPunct="1">
        <a:spcBef>
          <a:spcPct val="20000"/>
        </a:spcBef>
        <a:buFont typeface="Arial"/>
        <a:buChar char="–"/>
        <a:defRPr sz="16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16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16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16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5167"/>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43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1"/>
            <a:ext cx="2133600" cy="366183"/>
          </a:xfrm>
          <a:prstGeom prst="rect">
            <a:avLst/>
          </a:prstGeom>
        </p:spPr>
        <p:txBody>
          <a:bodyPr vert="horz" lIns="91440" tIns="45720" rIns="91440" bIns="45720" rtlCol="0" anchor="ctr"/>
          <a:lstStyle>
            <a:lvl1pPr algn="l">
              <a:defRPr sz="1200">
                <a:solidFill>
                  <a:schemeClr val="tx1">
                    <a:tint val="75000"/>
                  </a:schemeClr>
                </a:solidFill>
              </a:defRPr>
            </a:lvl1pPr>
          </a:lstStyle>
          <a:p>
            <a:fld id="{501656F7-E2D5-EF4D-B3EB-3635D9B80BFE}" type="datetimeFigureOut">
              <a:rPr lang="en-US" smtClean="0"/>
              <a:t>6/9/2025</a:t>
            </a:fld>
            <a:endParaRPr lang="en-US"/>
          </a:p>
        </p:txBody>
      </p:sp>
      <p:sp>
        <p:nvSpPr>
          <p:cNvPr id="5" name="Footer Placeholder 4"/>
          <p:cNvSpPr>
            <a:spLocks noGrp="1"/>
          </p:cNvSpPr>
          <p:nvPr>
            <p:ph type="ftr" sz="quarter" idx="3"/>
          </p:nvPr>
        </p:nvSpPr>
        <p:spPr>
          <a:xfrm>
            <a:off x="3124200" y="6356351"/>
            <a:ext cx="2895600" cy="3661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1"/>
            <a:ext cx="2133600" cy="366183"/>
          </a:xfrm>
          <a:prstGeom prst="rect">
            <a:avLst/>
          </a:prstGeom>
        </p:spPr>
        <p:txBody>
          <a:bodyPr vert="horz" lIns="91440" tIns="45720" rIns="91440" bIns="45720" rtlCol="0" anchor="ctr"/>
          <a:lstStyle>
            <a:lvl1pPr algn="r">
              <a:defRPr sz="1200">
                <a:solidFill>
                  <a:schemeClr val="tx1">
                    <a:tint val="75000"/>
                  </a:schemeClr>
                </a:solidFill>
              </a:defRPr>
            </a:lvl1pPr>
          </a:lstStyle>
          <a:p>
            <a:fld id="{41B7C81B-7B5A-A644-B3E8-EC3DC39B624D}" type="slidenum">
              <a:rPr lang="en-US" smtClean="0"/>
              <a:t>‹#›</a:t>
            </a:fld>
            <a:endParaRPr lang="en-US"/>
          </a:p>
        </p:txBody>
      </p:sp>
    </p:spTree>
    <p:extLst>
      <p:ext uri="{BB962C8B-B14F-4D97-AF65-F5344CB8AC3E}">
        <p14:creationId xmlns:p14="http://schemas.microsoft.com/office/powerpoint/2010/main" val="1873203494"/>
      </p:ext>
    </p:extLst>
  </p:cSld>
  <p:clrMap bg1="lt1" tx1="dk1" bg2="lt2" tx2="dk2" accent1="accent1" accent2="accent2" accent3="accent3" accent4="accent4" accent5="accent5" accent6="accent6" hlink="hlink" folHlink="folHlink"/>
  <p:sldLayoutIdLst>
    <p:sldLayoutId id="2147493468" r:id="rId1"/>
    <p:sldLayoutId id="2147493469" r:id="rId2"/>
    <p:sldLayoutId id="2147493470" r:id="rId3"/>
    <p:sldLayoutId id="2147493471" r:id="rId4"/>
    <p:sldLayoutId id="2147493472" r:id="rId5"/>
    <p:sldLayoutId id="2147493473" r:id="rId6"/>
    <p:sldLayoutId id="2147493474" r:id="rId7"/>
    <p:sldLayoutId id="2147493475" r:id="rId8"/>
    <p:sldLayoutId id="2147493476" r:id="rId9"/>
    <p:sldLayoutId id="2147493477" r:id="rId10"/>
    <p:sldLayoutId id="2147493478"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57200" y="890852"/>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dirty="0">
                <a:solidFill>
                  <a:schemeClr val="accent6"/>
                </a:solidFill>
              </a:rPr>
              <a:t>Investment value</a:t>
            </a:r>
          </a:p>
        </p:txBody>
      </p:sp>
      <p:sp>
        <p:nvSpPr>
          <p:cNvPr id="5" name="Title 1"/>
          <p:cNvSpPr txBox="1">
            <a:spLocks/>
          </p:cNvSpPr>
          <p:nvPr/>
        </p:nvSpPr>
        <p:spPr>
          <a:xfrm>
            <a:off x="457200" y="2462829"/>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3600" dirty="0"/>
              <a:t>And some other specialty topics</a:t>
            </a:r>
          </a:p>
        </p:txBody>
      </p:sp>
      <p:sp>
        <p:nvSpPr>
          <p:cNvPr id="6" name="Title 1"/>
          <p:cNvSpPr txBox="1">
            <a:spLocks/>
          </p:cNvSpPr>
          <p:nvPr/>
        </p:nvSpPr>
        <p:spPr>
          <a:xfrm>
            <a:off x="457200" y="4115765"/>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2400" dirty="0">
                <a:solidFill>
                  <a:schemeClr val="bg1">
                    <a:lumMod val="75000"/>
                  </a:schemeClr>
                </a:solidFill>
              </a:rPr>
              <a:t>Alex Van de Minne</a:t>
            </a:r>
          </a:p>
        </p:txBody>
      </p:sp>
      <p:sp>
        <p:nvSpPr>
          <p:cNvPr id="7" name="Title 1"/>
          <p:cNvSpPr txBox="1">
            <a:spLocks/>
          </p:cNvSpPr>
          <p:nvPr/>
        </p:nvSpPr>
        <p:spPr>
          <a:xfrm>
            <a:off x="457200" y="5085368"/>
            <a:ext cx="8229600" cy="1143000"/>
          </a:xfrm>
          <a:prstGeom prst="rect">
            <a:avLst/>
          </a:prstGeom>
        </p:spPr>
        <p:txBody>
          <a:bodyPr vert="horz" lIns="91440" tIns="45720" rIns="91440" bIns="45720" rtlCol="0" anchor="ctr">
            <a:normAutofit/>
          </a:bodyPr>
          <a:lstStyle>
            <a:lvl1pPr algn="l" defTabSz="457200" rtl="0" eaLnBrk="1" latinLnBrk="0" hangingPunct="1">
              <a:spcBef>
                <a:spcPct val="0"/>
              </a:spcBef>
              <a:buNone/>
              <a:defRPr sz="4400" kern="1200">
                <a:solidFill>
                  <a:schemeClr val="bg1"/>
                </a:solidFill>
                <a:latin typeface="Arial"/>
                <a:ea typeface="+mj-ea"/>
                <a:cs typeface="Arial"/>
              </a:defRPr>
            </a:lvl1pPr>
          </a:lstStyle>
          <a:p>
            <a:r>
              <a:rPr lang="en-US" sz="1400" dirty="0">
                <a:solidFill>
                  <a:schemeClr val="bg1">
                    <a:lumMod val="75000"/>
                  </a:schemeClr>
                </a:solidFill>
              </a:rPr>
              <a:t> </a:t>
            </a:r>
            <a:endParaRPr lang="en-US" sz="1400" b="1" dirty="0"/>
          </a:p>
        </p:txBody>
      </p:sp>
    </p:spTree>
    <p:extLst>
      <p:ext uri="{BB962C8B-B14F-4D97-AF65-F5344CB8AC3E}">
        <p14:creationId xmlns:p14="http://schemas.microsoft.com/office/powerpoint/2010/main" val="440678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Mathematical Example</a:t>
            </a:r>
          </a:p>
        </p:txBody>
      </p:sp>
      <mc:AlternateContent xmlns:mc="http://schemas.openxmlformats.org/markup-compatibility/2006" xmlns:a14="http://schemas.microsoft.com/office/drawing/2010/main">
        <mc:Choice Requires="a14">
          <p:sp>
            <p:nvSpPr>
              <p:cNvPr id="3" name="Content Placeholder 2"/>
              <p:cNvSpPr>
                <a:spLocks noGrp="1"/>
              </p:cNvSpPr>
              <p:nvPr>
                <p:ph sz="half" idx="1"/>
              </p:nvPr>
            </p:nvSpPr>
            <p:spPr>
              <a:xfrm>
                <a:off x="457200" y="1659037"/>
                <a:ext cx="8229600" cy="4525433"/>
              </a:xfrm>
            </p:spPr>
            <p:txBody>
              <a:bodyPr/>
              <a:lstStyle/>
              <a:p>
                <a:r>
                  <a:rPr lang="en-US" dirty="0"/>
                  <a:t>Say, we </a:t>
                </a:r>
                <a:r>
                  <a:rPr lang="en-US" u="sng" dirty="0"/>
                  <a:t>own plot A</a:t>
                </a:r>
                <a:r>
                  <a:rPr lang="en-US" dirty="0"/>
                  <a:t> in downtown Boston. It’s value;</a:t>
                </a:r>
              </a:p>
              <a:p>
                <a:endParaRPr lang="en-US" dirty="0"/>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𝑀𝑉</m:t>
                      </m:r>
                      <m:r>
                        <a:rPr lang="en-US" i="1">
                          <a:latin typeface="Cambria Math" panose="02040503050406030204" pitchFamily="18" charset="0"/>
                        </a:rPr>
                        <m:t> </m:t>
                      </m:r>
                      <m:d>
                        <m:dPr>
                          <m:ctrlPr>
                            <a:rPr lang="en-US" i="1">
                              <a:latin typeface="Cambria Math" panose="02040503050406030204" pitchFamily="18" charset="0"/>
                            </a:rPr>
                          </m:ctrlPr>
                        </m:dPr>
                        <m:e>
                          <m:r>
                            <a:rPr lang="en-US" i="1">
                              <a:latin typeface="Cambria Math" panose="02040503050406030204" pitchFamily="18" charset="0"/>
                            </a:rPr>
                            <m:t>𝐴𝑝𝑡</m:t>
                          </m:r>
                          <m:r>
                            <a:rPr lang="en-US" i="1">
                              <a:latin typeface="Cambria Math" panose="02040503050406030204" pitchFamily="18" charset="0"/>
                            </a:rPr>
                            <m:t>, </m:t>
                          </m:r>
                          <m:r>
                            <a:rPr lang="en-US" i="1">
                              <a:latin typeface="Cambria Math" panose="02040503050406030204" pitchFamily="18" charset="0"/>
                            </a:rPr>
                            <m:t>𝑝𝑙𝑜𝑡</m:t>
                          </m:r>
                          <m:r>
                            <a:rPr lang="en-US" i="1">
                              <a:latin typeface="Cambria Math" panose="02040503050406030204" pitchFamily="18" charset="0"/>
                            </a:rPr>
                            <m:t> </m:t>
                          </m:r>
                          <m:r>
                            <a:rPr lang="en-US" i="1">
                              <a:latin typeface="Cambria Math" panose="02040503050406030204" pitchFamily="18" charset="0"/>
                            </a:rPr>
                            <m:t>𝐴</m:t>
                          </m:r>
                        </m:e>
                      </m:d>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$100,000</m:t>
                          </m:r>
                        </m:num>
                        <m:den>
                          <m:d>
                            <m:dPr>
                              <m:ctrlPr>
                                <a:rPr lang="en-US" i="1">
                                  <a:latin typeface="Cambria Math" panose="02040503050406030204" pitchFamily="18" charset="0"/>
                                </a:rPr>
                              </m:ctrlPr>
                            </m:dPr>
                            <m:e>
                              <m:r>
                                <a:rPr lang="en-US" i="1">
                                  <a:latin typeface="Cambria Math" panose="02040503050406030204" pitchFamily="18" charset="0"/>
                                </a:rPr>
                                <m:t>1.06</m:t>
                              </m:r>
                            </m:e>
                          </m:d>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$100,000</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1.06</m:t>
                                  </m:r>
                                </m:e>
                              </m:d>
                            </m:e>
                            <m:sup>
                              <m:r>
                                <a:rPr lang="en-US" i="1">
                                  <a:latin typeface="Cambria Math" panose="02040503050406030204" pitchFamily="18" charset="0"/>
                                </a:rPr>
                                <m:t>2</m:t>
                              </m:r>
                            </m:sup>
                          </m:sSup>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$1,100,000</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1.06</m:t>
                                  </m:r>
                                </m:e>
                              </m:d>
                            </m:e>
                            <m:sup>
                              <m:r>
                                <a:rPr lang="en-US" i="1">
                                  <a:latin typeface="Cambria Math" panose="02040503050406030204" pitchFamily="18" charset="0"/>
                                </a:rPr>
                                <m:t>10</m:t>
                              </m:r>
                            </m:sup>
                          </m:sSup>
                        </m:den>
                      </m:f>
                      <m:r>
                        <a:rPr lang="en-US" i="1">
                          <a:latin typeface="Cambria Math" panose="02040503050406030204" pitchFamily="18" charset="0"/>
                        </a:rPr>
                        <m:t>=</m:t>
                      </m:r>
                      <m:r>
                        <a:rPr lang="en-US" b="1" i="1">
                          <a:latin typeface="Cambria Math" panose="02040503050406030204" pitchFamily="18" charset="0"/>
                        </a:rPr>
                        <m:t>$</m:t>
                      </m:r>
                      <m:r>
                        <a:rPr lang="en-US" b="1" i="1">
                          <a:latin typeface="Cambria Math" panose="02040503050406030204" pitchFamily="18" charset="0"/>
                        </a:rPr>
                        <m:t>𝟏</m:t>
                      </m:r>
                      <m:r>
                        <a:rPr lang="en-US" b="1" i="1">
                          <a:latin typeface="Cambria Math" panose="02040503050406030204" pitchFamily="18" charset="0"/>
                        </a:rPr>
                        <m:t>.</m:t>
                      </m:r>
                      <m:r>
                        <a:rPr lang="en-US" b="1" i="1">
                          <a:latin typeface="Cambria Math" panose="02040503050406030204" pitchFamily="18" charset="0"/>
                        </a:rPr>
                        <m:t>𝟑</m:t>
                      </m:r>
                      <m:r>
                        <a:rPr lang="en-US" b="1" i="1">
                          <a:latin typeface="Cambria Math" panose="02040503050406030204" pitchFamily="18" charset="0"/>
                        </a:rPr>
                        <m:t> </m:t>
                      </m:r>
                      <m:r>
                        <a:rPr lang="en-US" b="1" i="1">
                          <a:latin typeface="Cambria Math" panose="02040503050406030204" pitchFamily="18" charset="0"/>
                        </a:rPr>
                        <m:t>𝒎𝒊𝒍𝒍𝒊𝒐𝒏</m:t>
                      </m:r>
                      <m:r>
                        <a:rPr lang="en-US" b="1" i="1">
                          <a:latin typeface="Cambria Math" panose="02040503050406030204" pitchFamily="18" charset="0"/>
                        </a:rPr>
                        <m:t> </m:t>
                      </m:r>
                      <m:r>
                        <a:rPr lang="en-US" b="1" i="1">
                          <a:latin typeface="Cambria Math" panose="02040503050406030204" pitchFamily="18" charset="0"/>
                        </a:rPr>
                        <m:t>𝒓𝒐𝒖𝒏𝒅𝒊𝒏𝒈</m:t>
                      </m:r>
                      <m:r>
                        <a:rPr lang="en-US" b="1" i="1">
                          <a:latin typeface="Cambria Math" panose="02040503050406030204" pitchFamily="18" charset="0"/>
                        </a:rPr>
                        <m:t> </m:t>
                      </m:r>
                      <m:r>
                        <a:rPr lang="en-US" b="1" i="1">
                          <a:latin typeface="Cambria Math" panose="02040503050406030204" pitchFamily="18" charset="0"/>
                        </a:rPr>
                        <m:t>𝒇𝒓𝒐𝒎</m:t>
                      </m:r>
                      <m:r>
                        <a:rPr lang="en-US" b="1" i="1">
                          <a:latin typeface="Cambria Math" panose="02040503050406030204" pitchFamily="18" charset="0"/>
                        </a:rPr>
                        <m:t> $</m:t>
                      </m:r>
                      <m:r>
                        <a:rPr lang="en-US" b="1" i="1">
                          <a:latin typeface="Cambria Math" panose="02040503050406030204" pitchFamily="18" charset="0"/>
                        </a:rPr>
                        <m:t>𝟏</m:t>
                      </m:r>
                      <m:r>
                        <a:rPr lang="en-US" b="1" i="1">
                          <a:latin typeface="Cambria Math" panose="02040503050406030204" pitchFamily="18" charset="0"/>
                        </a:rPr>
                        <m:t>,</m:t>
                      </m:r>
                      <m:r>
                        <a:rPr lang="en-US" b="1" i="1">
                          <a:latin typeface="Cambria Math" panose="02040503050406030204" pitchFamily="18" charset="0"/>
                        </a:rPr>
                        <m:t>𝟐𝟗𝟒</m:t>
                      </m:r>
                      <m:r>
                        <a:rPr lang="en-US" b="1" i="1">
                          <a:latin typeface="Cambria Math" panose="02040503050406030204" pitchFamily="18" charset="0"/>
                        </a:rPr>
                        <m:t>,</m:t>
                      </m:r>
                      <m:r>
                        <a:rPr lang="en-US" b="1" i="1">
                          <a:latin typeface="Cambria Math" panose="02040503050406030204" pitchFamily="18" charset="0"/>
                        </a:rPr>
                        <m:t>𝟒𝟎𝟑</m:t>
                      </m:r>
                    </m:oMath>
                  </m:oMathPara>
                </a14:m>
                <a:endParaRPr lang="en-US" dirty="0"/>
              </a:p>
              <a:p>
                <a:pPr marL="0" indent="0">
                  <a:buNone/>
                </a:pPr>
                <a:endParaRPr lang="en-US" dirty="0"/>
              </a:p>
              <a:p>
                <a:r>
                  <a:rPr lang="en-US" dirty="0"/>
                  <a:t>Plot B (next door) comes up for sale. We can built the same apartment building there (so $1.3M), or a retail building;</a:t>
                </a:r>
              </a:p>
              <a:p>
                <a:endParaRPr lang="en-US" dirty="0"/>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𝑀𝑉</m:t>
                      </m:r>
                      <m:r>
                        <a:rPr lang="en-US" i="1">
                          <a:latin typeface="Cambria Math" panose="02040503050406030204" pitchFamily="18" charset="0"/>
                        </a:rPr>
                        <m:t> </m:t>
                      </m:r>
                      <m:d>
                        <m:dPr>
                          <m:ctrlPr>
                            <a:rPr lang="en-US" i="1">
                              <a:latin typeface="Cambria Math" panose="02040503050406030204" pitchFamily="18" charset="0"/>
                            </a:rPr>
                          </m:ctrlPr>
                        </m:dPr>
                        <m:e>
                          <m:r>
                            <a:rPr lang="en-US" i="1">
                              <a:latin typeface="Cambria Math" panose="02040503050406030204" pitchFamily="18" charset="0"/>
                            </a:rPr>
                            <m:t>𝑅𝑒𝑡</m:t>
                          </m:r>
                          <m:r>
                            <a:rPr lang="en-US" i="1">
                              <a:latin typeface="Cambria Math" panose="02040503050406030204" pitchFamily="18" charset="0"/>
                            </a:rPr>
                            <m:t>, </m:t>
                          </m:r>
                          <m:r>
                            <a:rPr lang="en-US" i="1">
                              <a:latin typeface="Cambria Math" panose="02040503050406030204" pitchFamily="18" charset="0"/>
                            </a:rPr>
                            <m:t>𝑝𝑙𝑜𝑡</m:t>
                          </m:r>
                          <m:r>
                            <a:rPr lang="en-US" i="1">
                              <a:latin typeface="Cambria Math" panose="02040503050406030204" pitchFamily="18" charset="0"/>
                            </a:rPr>
                            <m:t> </m:t>
                          </m:r>
                          <m:r>
                            <a:rPr lang="en-US" i="1">
                              <a:latin typeface="Cambria Math" panose="02040503050406030204" pitchFamily="18" charset="0"/>
                            </a:rPr>
                            <m:t>𝐵</m:t>
                          </m:r>
                        </m:e>
                      </m:d>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$80,000</m:t>
                          </m:r>
                        </m:num>
                        <m:den>
                          <m:d>
                            <m:dPr>
                              <m:ctrlPr>
                                <a:rPr lang="en-US" i="1">
                                  <a:latin typeface="Cambria Math" panose="02040503050406030204" pitchFamily="18" charset="0"/>
                                </a:rPr>
                              </m:ctrlPr>
                            </m:dPr>
                            <m:e>
                              <m:r>
                                <a:rPr lang="en-US" i="1">
                                  <a:latin typeface="Cambria Math" panose="02040503050406030204" pitchFamily="18" charset="0"/>
                                </a:rPr>
                                <m:t>1.08</m:t>
                              </m:r>
                            </m:e>
                          </m:d>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$80,000</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1.08</m:t>
                                  </m:r>
                                </m:e>
                              </m:d>
                            </m:e>
                            <m:sup>
                              <m:r>
                                <a:rPr lang="en-US" i="1">
                                  <a:latin typeface="Cambria Math" panose="02040503050406030204" pitchFamily="18" charset="0"/>
                                </a:rPr>
                                <m:t>2</m:t>
                              </m:r>
                            </m:sup>
                          </m:sSup>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$880,000</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1.08</m:t>
                                  </m:r>
                                </m:e>
                              </m:d>
                            </m:e>
                            <m:sup>
                              <m:r>
                                <a:rPr lang="en-US" i="1">
                                  <a:latin typeface="Cambria Math" panose="02040503050406030204" pitchFamily="18" charset="0"/>
                                </a:rPr>
                                <m:t>10</m:t>
                              </m:r>
                            </m:sup>
                          </m:sSup>
                        </m:den>
                      </m:f>
                      <m:r>
                        <a:rPr lang="en-US" i="1">
                          <a:latin typeface="Cambria Math" panose="02040503050406030204" pitchFamily="18" charset="0"/>
                        </a:rPr>
                        <m:t>=</m:t>
                      </m:r>
                      <m:r>
                        <a:rPr lang="en-US" b="1" i="1">
                          <a:latin typeface="Cambria Math" panose="02040503050406030204" pitchFamily="18" charset="0"/>
                        </a:rPr>
                        <m:t>$</m:t>
                      </m:r>
                      <m:r>
                        <a:rPr lang="en-US" b="1" i="1">
                          <a:latin typeface="Cambria Math" panose="02040503050406030204" pitchFamily="18" charset="0"/>
                        </a:rPr>
                        <m:t>𝟗𝟎𝟎</m:t>
                      </m:r>
                      <m:r>
                        <a:rPr lang="en-US" b="1" i="1">
                          <a:latin typeface="Cambria Math" panose="02040503050406030204" pitchFamily="18" charset="0"/>
                        </a:rPr>
                        <m:t>,</m:t>
                      </m:r>
                      <m:r>
                        <a:rPr lang="en-US" b="1" i="1">
                          <a:latin typeface="Cambria Math" panose="02040503050406030204" pitchFamily="18" charset="0"/>
                        </a:rPr>
                        <m:t>𝟎𝟎𝟎</m:t>
                      </m:r>
                      <m:r>
                        <a:rPr lang="en-US" b="1" i="1">
                          <a:latin typeface="Cambria Math" panose="02040503050406030204" pitchFamily="18" charset="0"/>
                        </a:rPr>
                        <m:t> </m:t>
                      </m:r>
                      <m:r>
                        <a:rPr lang="en-US" b="1" i="1">
                          <a:latin typeface="Cambria Math" panose="02040503050406030204" pitchFamily="18" charset="0"/>
                        </a:rPr>
                        <m:t>𝒓𝒐𝒖𝒏𝒅𝒊𝒏𝒈</m:t>
                      </m:r>
                      <m:r>
                        <a:rPr lang="en-US" b="1" i="1">
                          <a:latin typeface="Cambria Math" panose="02040503050406030204" pitchFamily="18" charset="0"/>
                        </a:rPr>
                        <m:t> </m:t>
                      </m:r>
                      <m:r>
                        <a:rPr lang="en-US" b="1" i="1">
                          <a:latin typeface="Cambria Math" panose="02040503050406030204" pitchFamily="18" charset="0"/>
                        </a:rPr>
                        <m:t>𝒇𝒓𝒐𝒎</m:t>
                      </m:r>
                      <m:r>
                        <a:rPr lang="en-US" b="1" i="1">
                          <a:latin typeface="Cambria Math" panose="02040503050406030204" pitchFamily="18" charset="0"/>
                        </a:rPr>
                        <m:t> $</m:t>
                      </m:r>
                      <m:r>
                        <a:rPr lang="en-US" b="1" i="1">
                          <a:latin typeface="Cambria Math" panose="02040503050406030204" pitchFamily="18" charset="0"/>
                        </a:rPr>
                        <m:t>𝟗𝟎𝟕</m:t>
                      </m:r>
                      <m:r>
                        <a:rPr lang="en-US" b="1" i="1">
                          <a:latin typeface="Cambria Math" panose="02040503050406030204" pitchFamily="18" charset="0"/>
                        </a:rPr>
                        <m:t>,</m:t>
                      </m:r>
                      <m:r>
                        <a:rPr lang="en-US" b="1" i="1">
                          <a:latin typeface="Cambria Math" panose="02040503050406030204" pitchFamily="18" charset="0"/>
                        </a:rPr>
                        <m:t>𝟑𝟔𝟏</m:t>
                      </m:r>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half" idx="1"/>
              </p:nvPr>
            </p:nvSpPr>
            <p:spPr>
              <a:xfrm>
                <a:off x="457200" y="1659037"/>
                <a:ext cx="8229600" cy="4525433"/>
              </a:xfrm>
              <a:blipFill>
                <a:blip r:embed="rId2"/>
                <a:stretch>
                  <a:fillRect l="-667" t="-538"/>
                </a:stretch>
              </a:blipFill>
            </p:spPr>
            <p:txBody>
              <a:bodyPr/>
              <a:lstStyle/>
              <a:p>
                <a:r>
                  <a:rPr lang="en-US">
                    <a:noFill/>
                  </a:rPr>
                  <a:t> </a:t>
                </a:r>
              </a:p>
            </p:txBody>
          </p:sp>
        </mc:Fallback>
      </mc:AlternateContent>
    </p:spTree>
    <p:extLst>
      <p:ext uri="{BB962C8B-B14F-4D97-AF65-F5344CB8AC3E}">
        <p14:creationId xmlns:p14="http://schemas.microsoft.com/office/powerpoint/2010/main" val="3456366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Mathematical Example</a:t>
            </a:r>
          </a:p>
        </p:txBody>
      </p:sp>
      <mc:AlternateContent xmlns:mc="http://schemas.openxmlformats.org/markup-compatibility/2006" xmlns:a14="http://schemas.microsoft.com/office/drawing/2010/main">
        <mc:Choice Requires="a14">
          <p:sp>
            <p:nvSpPr>
              <p:cNvPr id="3" name="Content Placeholder 2"/>
              <p:cNvSpPr>
                <a:spLocks noGrp="1"/>
              </p:cNvSpPr>
              <p:nvPr>
                <p:ph sz="half" idx="1"/>
              </p:nvPr>
            </p:nvSpPr>
            <p:spPr>
              <a:xfrm>
                <a:off x="457200" y="1659037"/>
                <a:ext cx="8229600" cy="4525433"/>
              </a:xfrm>
            </p:spPr>
            <p:txBody>
              <a:bodyPr/>
              <a:lstStyle/>
              <a:p>
                <a:r>
                  <a:rPr lang="en-US" dirty="0"/>
                  <a:t>The apartment costs $500,000 </a:t>
                </a:r>
                <a:r>
                  <a:rPr lang="en-US"/>
                  <a:t>and the retail </a:t>
                </a:r>
                <a:r>
                  <a:rPr lang="en-US" dirty="0"/>
                  <a:t>$400,000 to develop. Thus, the highest and best use;</a:t>
                </a:r>
              </a:p>
              <a:p>
                <a:pPr lvl="1"/>
                <a:r>
                  <a:rPr lang="en-US" dirty="0">
                    <a:solidFill>
                      <a:schemeClr val="accent6"/>
                    </a:solidFill>
                  </a:rPr>
                  <a:t>Apartment (Plot B): $1.3M - $0.5M = $800,000</a:t>
                </a:r>
              </a:p>
              <a:p>
                <a:pPr lvl="1"/>
                <a:r>
                  <a:rPr lang="en-US" dirty="0"/>
                  <a:t>Retail (Plot B): $0.9M - $0.4M = $500,000</a:t>
                </a:r>
              </a:p>
              <a:p>
                <a:pPr lvl="1"/>
                <a:endParaRPr lang="en-US" dirty="0"/>
              </a:p>
              <a:p>
                <a:r>
                  <a:rPr lang="en-US" dirty="0"/>
                  <a:t>Thus, a competitive bid for plot A would be $800,000.</a:t>
                </a:r>
              </a:p>
              <a:p>
                <a:r>
                  <a:rPr lang="en-US" dirty="0"/>
                  <a:t>However, say that retail increases the value of the apartment building on Plot A (which we already own);</a:t>
                </a:r>
              </a:p>
              <a:p>
                <a:endParaRPr lang="en-US" dirty="0"/>
              </a:p>
              <a:p>
                <a:pPr marL="0" indent="0">
                  <a:buNone/>
                </a:pPr>
                <a14:m>
                  <m:oMathPara xmlns:m="http://schemas.openxmlformats.org/officeDocument/2006/math">
                    <m:oMathParaPr>
                      <m:jc m:val="centerGroup"/>
                    </m:oMathParaPr>
                    <m:oMath xmlns:m="http://schemas.openxmlformats.org/officeDocument/2006/math">
                      <m:r>
                        <a:rPr lang="en-US" i="1">
                          <a:latin typeface="Cambria Math" panose="02040503050406030204" pitchFamily="18" charset="0"/>
                        </a:rPr>
                        <m:t>𝑀𝑉</m:t>
                      </m:r>
                      <m:r>
                        <a:rPr lang="en-US" i="1">
                          <a:latin typeface="Cambria Math" panose="02040503050406030204" pitchFamily="18" charset="0"/>
                        </a:rPr>
                        <m:t> </m:t>
                      </m:r>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𝐴𝑝𝑡</m:t>
                              </m:r>
                              <m:r>
                                <a:rPr lang="en-US" i="1">
                                  <a:latin typeface="Cambria Math" panose="02040503050406030204" pitchFamily="18" charset="0"/>
                                </a:rPr>
                                <m:t>, </m:t>
                              </m:r>
                              <m:r>
                                <a:rPr lang="en-US" i="1">
                                  <a:latin typeface="Cambria Math" panose="02040503050406030204" pitchFamily="18" charset="0"/>
                                </a:rPr>
                                <m:t>𝑝𝑙𝑜𝑡</m:t>
                              </m:r>
                              <m:r>
                                <a:rPr lang="en-US" i="1">
                                  <a:latin typeface="Cambria Math" panose="02040503050406030204" pitchFamily="18" charset="0"/>
                                </a:rPr>
                                <m:t> </m:t>
                              </m:r>
                              <m:r>
                                <a:rPr lang="en-US" i="1">
                                  <a:latin typeface="Cambria Math" panose="02040503050406030204" pitchFamily="18" charset="0"/>
                                </a:rPr>
                                <m:t>𝐴</m:t>
                              </m:r>
                            </m:e>
                          </m:d>
                        </m:e>
                        <m:sup>
                          <m:r>
                            <a:rPr lang="en-US" i="1">
                              <a:latin typeface="Cambria Math" panose="02040503050406030204" pitchFamily="18" charset="0"/>
                            </a:rPr>
                            <m:t>∗</m:t>
                          </m:r>
                        </m:sup>
                      </m:sSup>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$100,000</m:t>
                          </m:r>
                        </m:num>
                        <m:den>
                          <m:d>
                            <m:dPr>
                              <m:ctrlPr>
                                <a:rPr lang="en-US" i="1">
                                  <a:latin typeface="Cambria Math" panose="02040503050406030204" pitchFamily="18" charset="0"/>
                                </a:rPr>
                              </m:ctrlPr>
                            </m:dPr>
                            <m:e>
                              <m:r>
                                <a:rPr lang="en-US" i="1">
                                  <a:latin typeface="Cambria Math" panose="02040503050406030204" pitchFamily="18" charset="0"/>
                                </a:rPr>
                                <m:t>1.06</m:t>
                              </m:r>
                            </m:e>
                          </m:d>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$105,000</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1.06</m:t>
                                  </m:r>
                                </m:e>
                              </m:d>
                            </m:e>
                            <m:sup>
                              <m:r>
                                <a:rPr lang="en-US" i="1">
                                  <a:latin typeface="Cambria Math" panose="02040503050406030204" pitchFamily="18" charset="0"/>
                                </a:rPr>
                                <m:t>2</m:t>
                              </m:r>
                            </m:sup>
                          </m:sSup>
                        </m:den>
                      </m:f>
                      <m:r>
                        <a:rPr lang="en-US" i="1">
                          <a:latin typeface="Cambria Math" panose="02040503050406030204" pitchFamily="18" charset="0"/>
                        </a:rPr>
                        <m:t>+…+</m:t>
                      </m:r>
                      <m:f>
                        <m:fPr>
                          <m:ctrlPr>
                            <a:rPr lang="en-US" i="1">
                              <a:latin typeface="Cambria Math" panose="02040503050406030204" pitchFamily="18" charset="0"/>
                            </a:rPr>
                          </m:ctrlPr>
                        </m:fPr>
                        <m:num>
                          <m:r>
                            <a:rPr lang="en-US" i="1">
                              <a:latin typeface="Cambria Math" panose="02040503050406030204" pitchFamily="18" charset="0"/>
                            </a:rPr>
                            <m:t>$1,505,133</m:t>
                          </m:r>
                        </m:num>
                        <m:den>
                          <m:sSup>
                            <m:sSupPr>
                              <m:ctrlPr>
                                <a:rPr lang="en-US" i="1">
                                  <a:latin typeface="Cambria Math" panose="02040503050406030204" pitchFamily="18" charset="0"/>
                                </a:rPr>
                              </m:ctrlPr>
                            </m:sSupPr>
                            <m:e>
                              <m:d>
                                <m:dPr>
                                  <m:ctrlPr>
                                    <a:rPr lang="en-US" i="1">
                                      <a:latin typeface="Cambria Math" panose="02040503050406030204" pitchFamily="18" charset="0"/>
                                    </a:rPr>
                                  </m:ctrlPr>
                                </m:dPr>
                                <m:e>
                                  <m:r>
                                    <a:rPr lang="en-US" i="1">
                                      <a:latin typeface="Cambria Math" panose="02040503050406030204" pitchFamily="18" charset="0"/>
                                    </a:rPr>
                                    <m:t>1.06</m:t>
                                  </m:r>
                                </m:e>
                              </m:d>
                            </m:e>
                            <m:sup>
                              <m:r>
                                <a:rPr lang="en-US" i="1">
                                  <a:latin typeface="Cambria Math" panose="02040503050406030204" pitchFamily="18" charset="0"/>
                                </a:rPr>
                                <m:t>10</m:t>
                              </m:r>
                            </m:sup>
                          </m:sSup>
                        </m:den>
                      </m:f>
                      <m:r>
                        <a:rPr lang="en-US" i="1">
                          <a:latin typeface="Cambria Math" panose="02040503050406030204" pitchFamily="18" charset="0"/>
                        </a:rPr>
                        <m:t>=</m:t>
                      </m:r>
                      <m:r>
                        <a:rPr lang="en-US" b="1" i="1">
                          <a:latin typeface="Cambria Math" panose="02040503050406030204" pitchFamily="18" charset="0"/>
                        </a:rPr>
                        <m:t>$</m:t>
                      </m:r>
                      <m:r>
                        <a:rPr lang="en-US" b="1" i="1">
                          <a:latin typeface="Cambria Math" panose="02040503050406030204" pitchFamily="18" charset="0"/>
                        </a:rPr>
                        <m:t>𝟏</m:t>
                      </m:r>
                      <m:r>
                        <a:rPr lang="en-US" b="1" i="1">
                          <a:latin typeface="Cambria Math" panose="02040503050406030204" pitchFamily="18" charset="0"/>
                        </a:rPr>
                        <m:t>.</m:t>
                      </m:r>
                      <m:r>
                        <a:rPr lang="en-US" b="1" i="1">
                          <a:latin typeface="Cambria Math" panose="02040503050406030204" pitchFamily="18" charset="0"/>
                        </a:rPr>
                        <m:t>𝟕</m:t>
                      </m:r>
                      <m:r>
                        <a:rPr lang="en-US" b="1" i="1">
                          <a:latin typeface="Cambria Math" panose="02040503050406030204" pitchFamily="18" charset="0"/>
                        </a:rPr>
                        <m:t>𝒎𝒊𝒍𝒍𝒊𝒐𝒏</m:t>
                      </m:r>
                      <m:r>
                        <a:rPr lang="en-US" b="1" i="1">
                          <a:latin typeface="Cambria Math" panose="02040503050406030204" pitchFamily="18" charset="0"/>
                        </a:rPr>
                        <m:t> </m:t>
                      </m:r>
                      <m:r>
                        <a:rPr lang="en-US" b="1" i="1">
                          <a:latin typeface="Cambria Math" panose="02040503050406030204" pitchFamily="18" charset="0"/>
                        </a:rPr>
                        <m:t>𝒓𝒐𝒖𝒏𝒅𝒊𝒏𝒈</m:t>
                      </m:r>
                      <m:r>
                        <a:rPr lang="en-US" b="1" i="1">
                          <a:latin typeface="Cambria Math" panose="02040503050406030204" pitchFamily="18" charset="0"/>
                        </a:rPr>
                        <m:t> </m:t>
                      </m:r>
                      <m:r>
                        <a:rPr lang="en-US" b="1" i="1">
                          <a:latin typeface="Cambria Math" panose="02040503050406030204" pitchFamily="18" charset="0"/>
                        </a:rPr>
                        <m:t>𝒇𝒓𝒐𝒎</m:t>
                      </m:r>
                      <m:r>
                        <a:rPr lang="en-US" b="1" i="1">
                          <a:latin typeface="Cambria Math" panose="02040503050406030204" pitchFamily="18" charset="0"/>
                        </a:rPr>
                        <m:t> $</m:t>
                      </m:r>
                      <m:r>
                        <a:rPr lang="en-US" b="1" i="1">
                          <a:latin typeface="Cambria Math" panose="02040503050406030204" pitchFamily="18" charset="0"/>
                        </a:rPr>
                        <m:t>𝟏</m:t>
                      </m:r>
                      <m:r>
                        <a:rPr lang="en-US" b="1" i="1">
                          <a:latin typeface="Cambria Math" panose="02040503050406030204" pitchFamily="18" charset="0"/>
                        </a:rPr>
                        <m:t>,</m:t>
                      </m:r>
                      <m:r>
                        <a:rPr lang="en-US" b="1" i="1">
                          <a:latin typeface="Cambria Math" panose="02040503050406030204" pitchFamily="18" charset="0"/>
                        </a:rPr>
                        <m:t>𝟔𝟓𝟖</m:t>
                      </m:r>
                      <m:r>
                        <a:rPr lang="en-US" b="1" i="1">
                          <a:latin typeface="Cambria Math" panose="02040503050406030204" pitchFamily="18" charset="0"/>
                        </a:rPr>
                        <m:t>,</m:t>
                      </m:r>
                      <m:r>
                        <a:rPr lang="en-US" b="1" i="1">
                          <a:latin typeface="Cambria Math" panose="02040503050406030204" pitchFamily="18" charset="0"/>
                        </a:rPr>
                        <m:t>𝟏𝟕𝟎</m:t>
                      </m:r>
                    </m:oMath>
                  </m:oMathPara>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sz="half" idx="1"/>
              </p:nvPr>
            </p:nvSpPr>
            <p:spPr>
              <a:xfrm>
                <a:off x="457200" y="1659037"/>
                <a:ext cx="8229600" cy="4525433"/>
              </a:xfrm>
              <a:blipFill>
                <a:blip r:embed="rId2"/>
                <a:stretch>
                  <a:fillRect l="-667" t="-538"/>
                </a:stretch>
              </a:blipFill>
            </p:spPr>
            <p:txBody>
              <a:bodyPr/>
              <a:lstStyle/>
              <a:p>
                <a:r>
                  <a:rPr lang="en-US">
                    <a:noFill/>
                  </a:rPr>
                  <a:t> </a:t>
                </a:r>
              </a:p>
            </p:txBody>
          </p:sp>
        </mc:Fallback>
      </mc:AlternateContent>
    </p:spTree>
    <p:extLst>
      <p:ext uri="{BB962C8B-B14F-4D97-AF65-F5344CB8AC3E}">
        <p14:creationId xmlns:p14="http://schemas.microsoft.com/office/powerpoint/2010/main" val="37996067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Mathematical Example</a:t>
            </a:r>
          </a:p>
        </p:txBody>
      </p:sp>
      <p:sp>
        <p:nvSpPr>
          <p:cNvPr id="3" name="Content Placeholder 2"/>
          <p:cNvSpPr>
            <a:spLocks noGrp="1"/>
          </p:cNvSpPr>
          <p:nvPr>
            <p:ph sz="half" idx="1"/>
          </p:nvPr>
        </p:nvSpPr>
        <p:spPr>
          <a:xfrm>
            <a:off x="457200" y="1659037"/>
            <a:ext cx="8229600" cy="4525433"/>
          </a:xfrm>
        </p:spPr>
        <p:txBody>
          <a:bodyPr/>
          <a:lstStyle/>
          <a:p>
            <a:r>
              <a:rPr lang="en-US" dirty="0"/>
              <a:t>In this case, we </a:t>
            </a:r>
            <a:r>
              <a:rPr lang="en-US" b="1" dirty="0"/>
              <a:t>gain $400,000</a:t>
            </a:r>
            <a:r>
              <a:rPr lang="en-US" dirty="0"/>
              <a:t> in value in the apartment building on plot A by developing retail on plot B ($1.7M - $1.3M)</a:t>
            </a:r>
          </a:p>
          <a:p>
            <a:r>
              <a:rPr lang="en-US" dirty="0"/>
              <a:t>Thus, the IV of plot A for us is the MV of the land with retail, plus the increase in value of plot A. </a:t>
            </a:r>
          </a:p>
          <a:p>
            <a:r>
              <a:rPr lang="en-US" dirty="0"/>
              <a:t>Thus, the IV for plot B is $900,000 ($500,000 + $400,000), compared to $800,000 MV. (Or IV &gt; MV)</a:t>
            </a:r>
          </a:p>
          <a:p>
            <a:endParaRPr lang="en-US" dirty="0"/>
          </a:p>
          <a:p>
            <a:endParaRPr lang="en-US" dirty="0"/>
          </a:p>
          <a:p>
            <a:r>
              <a:rPr lang="en-US" dirty="0" err="1"/>
              <a:t>Sooooo</a:t>
            </a:r>
            <a:r>
              <a:rPr lang="en-US" dirty="0"/>
              <a:t>, should we pay $800,000 or $900,000 for the plot </a:t>
            </a:r>
            <a:r>
              <a:rPr lang="en-US"/>
              <a:t>of land?</a:t>
            </a:r>
            <a:endParaRPr lang="en-US" dirty="0"/>
          </a:p>
        </p:txBody>
      </p:sp>
    </p:spTree>
    <p:extLst>
      <p:ext uri="{BB962C8B-B14F-4D97-AF65-F5344CB8AC3E}">
        <p14:creationId xmlns:p14="http://schemas.microsoft.com/office/powerpoint/2010/main" val="3533454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Should we do the deal?</a:t>
            </a:r>
          </a:p>
        </p:txBody>
      </p:sp>
      <p:sp>
        <p:nvSpPr>
          <p:cNvPr id="3" name="Content Placeholder 2"/>
          <p:cNvSpPr>
            <a:spLocks noGrp="1"/>
          </p:cNvSpPr>
          <p:nvPr>
            <p:ph sz="half" idx="1"/>
          </p:nvPr>
        </p:nvSpPr>
        <p:spPr>
          <a:xfrm>
            <a:off x="457200" y="1659037"/>
            <a:ext cx="8229600" cy="4525433"/>
          </a:xfrm>
        </p:spPr>
        <p:txBody>
          <a:bodyPr>
            <a:normAutofit/>
          </a:bodyPr>
          <a:lstStyle/>
          <a:p>
            <a:r>
              <a:rPr lang="en-US" dirty="0"/>
              <a:t>Thus we will focus on expected future cash flow generation, rather than on the denominators.</a:t>
            </a:r>
          </a:p>
          <a:p>
            <a:r>
              <a:rPr lang="en-US" dirty="0"/>
              <a:t>Now we can have two scenarios;</a:t>
            </a:r>
          </a:p>
          <a:p>
            <a:pPr lvl="1"/>
            <a:r>
              <a:rPr lang="en-US" dirty="0" err="1"/>
              <a:t>NPV</a:t>
            </a:r>
            <a:r>
              <a:rPr lang="en-US" baseline="-25000" dirty="0" err="1"/>
              <a:t>mv</a:t>
            </a:r>
            <a:r>
              <a:rPr lang="en-US" dirty="0"/>
              <a:t> &gt;&gt; 0 &gt;&gt; </a:t>
            </a:r>
            <a:r>
              <a:rPr lang="en-US" dirty="0" err="1"/>
              <a:t>NPV</a:t>
            </a:r>
            <a:r>
              <a:rPr lang="en-US" baseline="-25000" dirty="0" err="1"/>
              <a:t>iv</a:t>
            </a:r>
            <a:endParaRPr lang="en-US" baseline="-25000" dirty="0"/>
          </a:p>
          <a:p>
            <a:pPr lvl="1"/>
            <a:r>
              <a:rPr lang="en-US" dirty="0" err="1"/>
              <a:t>NPV</a:t>
            </a:r>
            <a:r>
              <a:rPr lang="en-US" baseline="-25000" dirty="0" err="1"/>
              <a:t>mv</a:t>
            </a:r>
            <a:r>
              <a:rPr lang="en-US" dirty="0"/>
              <a:t> &lt;&lt; 0 &lt;&lt; </a:t>
            </a:r>
            <a:r>
              <a:rPr lang="en-US" dirty="0" err="1"/>
              <a:t>NPV</a:t>
            </a:r>
            <a:r>
              <a:rPr lang="en-US" baseline="-25000" dirty="0" err="1"/>
              <a:t>iv</a:t>
            </a:r>
            <a:endParaRPr lang="en-US" baseline="-25000" dirty="0"/>
          </a:p>
          <a:p>
            <a:pPr lvl="1"/>
            <a:endParaRPr lang="en-US" dirty="0"/>
          </a:p>
        </p:txBody>
      </p:sp>
    </p:spTree>
    <p:extLst>
      <p:ext uri="{BB962C8B-B14F-4D97-AF65-F5344CB8AC3E}">
        <p14:creationId xmlns:p14="http://schemas.microsoft.com/office/powerpoint/2010/main" val="35525922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Should we do the deal?</a:t>
            </a:r>
          </a:p>
        </p:txBody>
      </p:sp>
      <p:sp>
        <p:nvSpPr>
          <p:cNvPr id="3" name="Content Placeholder 2"/>
          <p:cNvSpPr>
            <a:spLocks noGrp="1"/>
          </p:cNvSpPr>
          <p:nvPr>
            <p:ph sz="half" idx="1"/>
          </p:nvPr>
        </p:nvSpPr>
        <p:spPr>
          <a:xfrm>
            <a:off x="457200" y="1659037"/>
            <a:ext cx="8229600" cy="4979155"/>
          </a:xfrm>
        </p:spPr>
        <p:txBody>
          <a:bodyPr>
            <a:normAutofit/>
          </a:bodyPr>
          <a:lstStyle/>
          <a:p>
            <a:r>
              <a:rPr lang="en-US" dirty="0"/>
              <a:t>Thus we will focus on </a:t>
            </a:r>
            <a:r>
              <a:rPr lang="en-US" u="sng" dirty="0"/>
              <a:t>expected future cash flow generation</a:t>
            </a:r>
            <a:r>
              <a:rPr lang="en-US" dirty="0"/>
              <a:t>, rather than on the denominators.</a:t>
            </a:r>
          </a:p>
          <a:p>
            <a:r>
              <a:rPr lang="en-US" dirty="0"/>
              <a:t>Now we can have two scenarios;</a:t>
            </a:r>
          </a:p>
          <a:p>
            <a:pPr lvl="1"/>
            <a:r>
              <a:rPr lang="en-US" dirty="0" err="1">
                <a:solidFill>
                  <a:srgbClr val="FF0000"/>
                </a:solidFill>
              </a:rPr>
              <a:t>NPV</a:t>
            </a:r>
            <a:r>
              <a:rPr lang="en-US" baseline="-25000" dirty="0" err="1">
                <a:solidFill>
                  <a:srgbClr val="FF0000"/>
                </a:solidFill>
              </a:rPr>
              <a:t>mv</a:t>
            </a:r>
            <a:r>
              <a:rPr lang="en-US" dirty="0">
                <a:solidFill>
                  <a:srgbClr val="FF0000"/>
                </a:solidFill>
              </a:rPr>
              <a:t> &gt;&gt; 0 &gt;&gt; </a:t>
            </a:r>
            <a:r>
              <a:rPr lang="en-US" dirty="0" err="1">
                <a:solidFill>
                  <a:srgbClr val="FF0000"/>
                </a:solidFill>
              </a:rPr>
              <a:t>NPV</a:t>
            </a:r>
            <a:r>
              <a:rPr lang="en-US" baseline="-25000" dirty="0" err="1">
                <a:solidFill>
                  <a:srgbClr val="FF0000"/>
                </a:solidFill>
              </a:rPr>
              <a:t>iv</a:t>
            </a:r>
            <a:endParaRPr lang="en-US" baseline="-25000" dirty="0">
              <a:solidFill>
                <a:srgbClr val="FF0000"/>
              </a:solidFill>
            </a:endParaRPr>
          </a:p>
          <a:p>
            <a:pPr lvl="1"/>
            <a:r>
              <a:rPr lang="en-US" dirty="0" err="1"/>
              <a:t>NPV</a:t>
            </a:r>
            <a:r>
              <a:rPr lang="en-US" baseline="-25000" dirty="0" err="1"/>
              <a:t>mv</a:t>
            </a:r>
            <a:r>
              <a:rPr lang="en-US" dirty="0"/>
              <a:t> &lt;&lt; 0 &lt;&lt; </a:t>
            </a:r>
            <a:r>
              <a:rPr lang="en-US" dirty="0" err="1"/>
              <a:t>NPV</a:t>
            </a:r>
            <a:r>
              <a:rPr lang="en-US" baseline="-25000" dirty="0" err="1"/>
              <a:t>iv</a:t>
            </a:r>
            <a:endParaRPr lang="en-US" baseline="-25000" dirty="0"/>
          </a:p>
          <a:p>
            <a:pPr lvl="1"/>
            <a:endParaRPr lang="en-US" dirty="0"/>
          </a:p>
          <a:p>
            <a:r>
              <a:rPr lang="en-US" dirty="0"/>
              <a:t>In the </a:t>
            </a:r>
            <a:r>
              <a:rPr lang="en-US" u="sng" dirty="0"/>
              <a:t>first scenario</a:t>
            </a:r>
            <a:r>
              <a:rPr lang="en-US" dirty="0"/>
              <a:t>, the market value is substantially larger than both zero and to the investment value. How can this be?</a:t>
            </a:r>
          </a:p>
          <a:p>
            <a:pPr lvl="1"/>
            <a:r>
              <a:rPr lang="en-US" dirty="0"/>
              <a:t>You should still make the deal, even though the NPV of the investment value is smaller than zero!</a:t>
            </a:r>
          </a:p>
          <a:p>
            <a:pPr lvl="1"/>
            <a:r>
              <a:rPr lang="en-US" dirty="0"/>
              <a:t>This, because you can sell it back to the market immediately and make some money.</a:t>
            </a:r>
          </a:p>
          <a:p>
            <a:pPr lvl="1"/>
            <a:r>
              <a:rPr lang="en-US" dirty="0"/>
              <a:t>The only reason this scenario happens is when it is outside of the area of your expertize.</a:t>
            </a:r>
          </a:p>
        </p:txBody>
      </p:sp>
    </p:spTree>
    <p:extLst>
      <p:ext uri="{BB962C8B-B14F-4D97-AF65-F5344CB8AC3E}">
        <p14:creationId xmlns:p14="http://schemas.microsoft.com/office/powerpoint/2010/main" val="3277621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Should we do the deal?</a:t>
            </a:r>
          </a:p>
        </p:txBody>
      </p:sp>
      <p:sp>
        <p:nvSpPr>
          <p:cNvPr id="3" name="Content Placeholder 2"/>
          <p:cNvSpPr>
            <a:spLocks noGrp="1"/>
          </p:cNvSpPr>
          <p:nvPr>
            <p:ph sz="half" idx="1"/>
          </p:nvPr>
        </p:nvSpPr>
        <p:spPr>
          <a:xfrm>
            <a:off x="457200" y="1659037"/>
            <a:ext cx="8229600" cy="4525433"/>
          </a:xfrm>
        </p:spPr>
        <p:txBody>
          <a:bodyPr/>
          <a:lstStyle/>
          <a:p>
            <a:r>
              <a:rPr lang="en-US" dirty="0"/>
              <a:t>Let’s think about the </a:t>
            </a:r>
            <a:r>
              <a:rPr lang="en-US" u="sng" dirty="0"/>
              <a:t>second scenario</a:t>
            </a:r>
            <a:r>
              <a:rPr lang="en-US" dirty="0"/>
              <a:t>.</a:t>
            </a:r>
          </a:p>
          <a:p>
            <a:pPr lvl="1"/>
            <a:r>
              <a:rPr lang="en-US" dirty="0"/>
              <a:t>The investment has a market value NPV smaller than zero, but positive for the investment value NPV.</a:t>
            </a:r>
          </a:p>
          <a:p>
            <a:r>
              <a:rPr lang="en-US" dirty="0"/>
              <a:t>Should we purchase the property?</a:t>
            </a:r>
          </a:p>
        </p:txBody>
      </p:sp>
    </p:spTree>
    <p:extLst>
      <p:ext uri="{BB962C8B-B14F-4D97-AF65-F5344CB8AC3E}">
        <p14:creationId xmlns:p14="http://schemas.microsoft.com/office/powerpoint/2010/main" val="33730626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Should we do the deal?</a:t>
            </a:r>
          </a:p>
        </p:txBody>
      </p:sp>
      <p:sp>
        <p:nvSpPr>
          <p:cNvPr id="3" name="Content Placeholder 2"/>
          <p:cNvSpPr>
            <a:spLocks noGrp="1"/>
          </p:cNvSpPr>
          <p:nvPr>
            <p:ph sz="half" idx="1"/>
          </p:nvPr>
        </p:nvSpPr>
        <p:spPr>
          <a:xfrm>
            <a:off x="457200" y="1659037"/>
            <a:ext cx="8229600" cy="4525433"/>
          </a:xfrm>
        </p:spPr>
        <p:txBody>
          <a:bodyPr/>
          <a:lstStyle/>
          <a:p>
            <a:r>
              <a:rPr lang="en-US" dirty="0"/>
              <a:t>Let’s think about the </a:t>
            </a:r>
            <a:r>
              <a:rPr lang="en-US" u="sng" dirty="0"/>
              <a:t>second scenario</a:t>
            </a:r>
            <a:r>
              <a:rPr lang="en-US" dirty="0"/>
              <a:t>.</a:t>
            </a:r>
          </a:p>
          <a:p>
            <a:pPr lvl="1"/>
            <a:r>
              <a:rPr lang="en-US" dirty="0"/>
              <a:t>The investment has a market value NPV smaller than zero, but positive for the investment value NPV.</a:t>
            </a:r>
          </a:p>
          <a:p>
            <a:r>
              <a:rPr lang="en-US" dirty="0"/>
              <a:t>Should we purchase the property?</a:t>
            </a:r>
          </a:p>
          <a:p>
            <a:pPr lvl="1"/>
            <a:r>
              <a:rPr lang="en-US" b="1" dirty="0"/>
              <a:t>Conservative view</a:t>
            </a:r>
            <a:r>
              <a:rPr lang="en-US" dirty="0"/>
              <a:t>: NO! You should never pay more than market value for something. The definition of market value means that the seller is asking for too much for the property. Why give in? Bargain down until </a:t>
            </a:r>
            <a:r>
              <a:rPr lang="en-US" dirty="0" err="1"/>
              <a:t>NPV</a:t>
            </a:r>
            <a:r>
              <a:rPr lang="en-US" baseline="-25000" dirty="0" err="1"/>
              <a:t>mv</a:t>
            </a:r>
            <a:r>
              <a:rPr lang="en-US" dirty="0"/>
              <a:t> = 0, or walk away.</a:t>
            </a:r>
          </a:p>
          <a:p>
            <a:pPr lvl="1"/>
            <a:r>
              <a:rPr lang="en-US" b="1" dirty="0"/>
              <a:t>Liberal view:</a:t>
            </a:r>
            <a:r>
              <a:rPr lang="en-US" dirty="0"/>
              <a:t> YES! Why walk away from a positive/zero NPV project?</a:t>
            </a:r>
          </a:p>
          <a:p>
            <a:endParaRPr lang="en-US" dirty="0"/>
          </a:p>
          <a:p>
            <a:r>
              <a:rPr lang="en-US" dirty="0"/>
              <a:t>Note that from an IV perspective, </a:t>
            </a:r>
            <a:r>
              <a:rPr lang="en-US" b="1" dirty="0">
                <a:solidFill>
                  <a:schemeClr val="accent1"/>
                </a:solidFill>
              </a:rPr>
              <a:t>both buyer </a:t>
            </a:r>
            <a:r>
              <a:rPr lang="en-US" b="1" i="1" dirty="0">
                <a:solidFill>
                  <a:schemeClr val="accent1"/>
                </a:solidFill>
              </a:rPr>
              <a:t>and</a:t>
            </a:r>
            <a:r>
              <a:rPr lang="en-US" b="1" dirty="0">
                <a:solidFill>
                  <a:schemeClr val="accent1"/>
                </a:solidFill>
              </a:rPr>
              <a:t> seller </a:t>
            </a:r>
            <a:r>
              <a:rPr lang="en-US" dirty="0"/>
              <a:t>can get a positive NPV for the same deal!</a:t>
            </a:r>
          </a:p>
        </p:txBody>
      </p:sp>
    </p:spTree>
    <p:extLst>
      <p:ext uri="{BB962C8B-B14F-4D97-AF65-F5344CB8AC3E}">
        <p14:creationId xmlns:p14="http://schemas.microsoft.com/office/powerpoint/2010/main" val="13646781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Should we do the deal?</a:t>
            </a:r>
          </a:p>
        </p:txBody>
      </p:sp>
      <p:sp>
        <p:nvSpPr>
          <p:cNvPr id="3" name="Content Placeholder 2"/>
          <p:cNvSpPr>
            <a:spLocks noGrp="1"/>
          </p:cNvSpPr>
          <p:nvPr>
            <p:ph sz="half" idx="1"/>
          </p:nvPr>
        </p:nvSpPr>
        <p:spPr>
          <a:xfrm>
            <a:off x="457200" y="1659037"/>
            <a:ext cx="8229600" cy="4935194"/>
          </a:xfrm>
        </p:spPr>
        <p:txBody>
          <a:bodyPr>
            <a:normAutofit lnSpcReduction="10000"/>
          </a:bodyPr>
          <a:lstStyle/>
          <a:p>
            <a:r>
              <a:rPr lang="en-US" dirty="0"/>
              <a:t>Note that it is still important to try and pay the lowest price possible. The amount the you can bargain depends on multiple things;</a:t>
            </a:r>
          </a:p>
          <a:p>
            <a:pPr lvl="1"/>
            <a:r>
              <a:rPr lang="en-US" dirty="0"/>
              <a:t>Negotiating skills.</a:t>
            </a:r>
          </a:p>
          <a:p>
            <a:pPr lvl="1"/>
            <a:r>
              <a:rPr lang="en-US" dirty="0"/>
              <a:t>How much you want the asset.</a:t>
            </a:r>
          </a:p>
          <a:p>
            <a:pPr lvl="1"/>
            <a:r>
              <a:rPr lang="en-US" dirty="0"/>
              <a:t>How costly is it for you to keep searching?</a:t>
            </a:r>
          </a:p>
          <a:p>
            <a:pPr lvl="1"/>
            <a:r>
              <a:rPr lang="en-US" dirty="0"/>
              <a:t>How sure are you of the MV? You might want to be a bit conservative if you are unsure.</a:t>
            </a:r>
          </a:p>
          <a:p>
            <a:r>
              <a:rPr lang="en-US" dirty="0"/>
              <a:t>It is also very important to keep your IV information confidential! If the opposing party knows your IV, it might bargain up to that point!</a:t>
            </a:r>
          </a:p>
          <a:p>
            <a:r>
              <a:rPr lang="en-US" dirty="0"/>
              <a:t>Finally, note that;</a:t>
            </a:r>
          </a:p>
          <a:p>
            <a:pPr lvl="1"/>
            <a:r>
              <a:rPr lang="en-US" dirty="0"/>
              <a:t>The more homogenous the properties in a market are, and the more transactions there are, they more prices will be closer to MV.</a:t>
            </a:r>
          </a:p>
          <a:p>
            <a:pPr lvl="1"/>
            <a:r>
              <a:rPr lang="en-US" dirty="0"/>
              <a:t>The more unique properties are, combined with a lack of transactions, will result in prices being closer to IV.</a:t>
            </a:r>
          </a:p>
        </p:txBody>
      </p:sp>
    </p:spTree>
    <p:extLst>
      <p:ext uri="{BB962C8B-B14F-4D97-AF65-F5344CB8AC3E}">
        <p14:creationId xmlns:p14="http://schemas.microsoft.com/office/powerpoint/2010/main" val="109079850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Noise</a:t>
            </a:r>
          </a:p>
        </p:txBody>
      </p:sp>
      <p:sp>
        <p:nvSpPr>
          <p:cNvPr id="3" name="Content Placeholder 2"/>
          <p:cNvSpPr>
            <a:spLocks noGrp="1"/>
          </p:cNvSpPr>
          <p:nvPr>
            <p:ph sz="half" idx="1"/>
          </p:nvPr>
        </p:nvSpPr>
        <p:spPr>
          <a:xfrm>
            <a:off x="457200" y="1659037"/>
            <a:ext cx="8229600" cy="4525433"/>
          </a:xfrm>
        </p:spPr>
        <p:txBody>
          <a:bodyPr/>
          <a:lstStyle/>
          <a:p>
            <a:r>
              <a:rPr lang="en-US" dirty="0"/>
              <a:t>Say you are interested in a certain property. You cannot look up the value of the property on you phone. (Well, maybe you can, but it will not be accurate…)</a:t>
            </a:r>
          </a:p>
          <a:p>
            <a:r>
              <a:rPr lang="en-US" dirty="0"/>
              <a:t>You have to do research, compute the NPV, etc.</a:t>
            </a:r>
          </a:p>
          <a:p>
            <a:r>
              <a:rPr lang="en-US" dirty="0"/>
              <a:t>But even then, the negotiation process might result in a different sales prices altogether.</a:t>
            </a:r>
          </a:p>
          <a:p>
            <a:r>
              <a:rPr lang="en-US" dirty="0"/>
              <a:t>In reality, you can find substantial positive and negative NPV deals in CRE because (even for just </a:t>
            </a:r>
            <a:r>
              <a:rPr lang="en-US"/>
              <a:t>marginal buyers / sellers);</a:t>
            </a:r>
            <a:endParaRPr lang="en-US" dirty="0"/>
          </a:p>
          <a:p>
            <a:pPr lvl="1"/>
            <a:r>
              <a:rPr lang="en-US" dirty="0"/>
              <a:t>Information asymmetry / mistakes.</a:t>
            </a:r>
          </a:p>
          <a:p>
            <a:pPr lvl="1"/>
            <a:r>
              <a:rPr lang="en-US" dirty="0"/>
              <a:t>Negotiation skills.</a:t>
            </a:r>
          </a:p>
          <a:p>
            <a:pPr lvl="1"/>
            <a:r>
              <a:rPr lang="en-US" dirty="0"/>
              <a:t>Pressure.</a:t>
            </a:r>
          </a:p>
          <a:p>
            <a:pPr lvl="1"/>
            <a:r>
              <a:rPr lang="en-US" dirty="0"/>
              <a:t>Etc.</a:t>
            </a:r>
          </a:p>
        </p:txBody>
      </p:sp>
    </p:spTree>
    <p:extLst>
      <p:ext uri="{BB962C8B-B14F-4D97-AF65-F5344CB8AC3E}">
        <p14:creationId xmlns:p14="http://schemas.microsoft.com/office/powerpoint/2010/main" val="2371849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Noise</a:t>
            </a:r>
          </a:p>
        </p:txBody>
      </p:sp>
      <p:sp>
        <p:nvSpPr>
          <p:cNvPr id="3" name="Content Placeholder 2"/>
          <p:cNvSpPr>
            <a:spLocks noGrp="1"/>
          </p:cNvSpPr>
          <p:nvPr>
            <p:ph sz="half" idx="1"/>
          </p:nvPr>
        </p:nvSpPr>
        <p:spPr/>
        <p:txBody>
          <a:bodyPr/>
          <a:lstStyle/>
          <a:p>
            <a:endParaRPr lang="en-US"/>
          </a:p>
        </p:txBody>
      </p:sp>
      <p:sp>
        <p:nvSpPr>
          <p:cNvPr id="4" name="Content Placeholder 3"/>
          <p:cNvSpPr>
            <a:spLocks noGrp="1"/>
          </p:cNvSpPr>
          <p:nvPr>
            <p:ph sz="half" idx="2"/>
          </p:nvPr>
        </p:nvSpPr>
        <p:spPr/>
        <p:txBody>
          <a:bodyPr/>
          <a:lstStyle/>
          <a:p>
            <a:endParaRPr lang="en-US"/>
          </a:p>
        </p:txBody>
      </p:sp>
      <p:pic>
        <p:nvPicPr>
          <p:cNvPr id="5" name="Picture 2"/>
          <p:cNvPicPr>
            <a:picLocks noChangeAspect="1" noChangeArrowheads="1"/>
          </p:cNvPicPr>
          <p:nvPr/>
        </p:nvPicPr>
        <p:blipFill>
          <a:blip r:embed="rId2" cstate="print"/>
          <a:srcRect/>
          <a:stretch>
            <a:fillRect/>
          </a:stretch>
        </p:blipFill>
        <p:spPr bwMode="auto">
          <a:xfrm>
            <a:off x="641738" y="1728189"/>
            <a:ext cx="7860524" cy="4800600"/>
          </a:xfrm>
          <a:prstGeom prst="rect">
            <a:avLst/>
          </a:prstGeom>
          <a:noFill/>
          <a:ln w="9525">
            <a:noFill/>
            <a:miter lim="800000"/>
            <a:headEnd/>
            <a:tailEnd/>
          </a:ln>
        </p:spPr>
      </p:pic>
    </p:spTree>
    <p:extLst>
      <p:ext uri="{BB962C8B-B14F-4D97-AF65-F5344CB8AC3E}">
        <p14:creationId xmlns:p14="http://schemas.microsoft.com/office/powerpoint/2010/main" val="778694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sp>
        <p:nvSpPr>
          <p:cNvPr id="3" name="Content Placeholder 2"/>
          <p:cNvSpPr>
            <a:spLocks noGrp="1"/>
          </p:cNvSpPr>
          <p:nvPr>
            <p:ph idx="1"/>
          </p:nvPr>
        </p:nvSpPr>
        <p:spPr/>
        <p:txBody>
          <a:bodyPr>
            <a:normAutofit/>
          </a:bodyPr>
          <a:lstStyle/>
          <a:p>
            <a:pPr marL="0" indent="0">
              <a:buNone/>
            </a:pPr>
            <a:r>
              <a:rPr lang="en-US" sz="2000" b="1" dirty="0">
                <a:solidFill>
                  <a:schemeClr val="tx2">
                    <a:lumMod val="60000"/>
                    <a:lumOff val="40000"/>
                  </a:schemeClr>
                </a:solidFill>
              </a:rPr>
              <a:t>What we will do in this class:</a:t>
            </a:r>
          </a:p>
          <a:p>
            <a:r>
              <a:rPr lang="en-US" sz="2000" dirty="0"/>
              <a:t>We will discuss some specific reasons why you would want to adjust your growth (g) term. </a:t>
            </a:r>
          </a:p>
          <a:p>
            <a:r>
              <a:rPr lang="en-US" sz="2000" dirty="0"/>
              <a:t>We will also </a:t>
            </a:r>
            <a:r>
              <a:rPr lang="en-US" sz="2000"/>
              <a:t>discuss noise.</a:t>
            </a:r>
            <a:endParaRPr lang="en-US" sz="2000" dirty="0"/>
          </a:p>
          <a:p>
            <a:endParaRPr lang="en-US" sz="2000" dirty="0"/>
          </a:p>
        </p:txBody>
      </p:sp>
    </p:spTree>
    <p:extLst>
      <p:ext uri="{BB962C8B-B14F-4D97-AF65-F5344CB8AC3E}">
        <p14:creationId xmlns:p14="http://schemas.microsoft.com/office/powerpoint/2010/main" val="2070724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Noise</a:t>
            </a:r>
          </a:p>
        </p:txBody>
      </p:sp>
      <p:sp>
        <p:nvSpPr>
          <p:cNvPr id="3" name="Content Placeholder 2"/>
          <p:cNvSpPr>
            <a:spLocks noGrp="1"/>
          </p:cNvSpPr>
          <p:nvPr>
            <p:ph sz="half" idx="1"/>
          </p:nvPr>
        </p:nvSpPr>
        <p:spPr>
          <a:xfrm>
            <a:off x="457200" y="1659037"/>
            <a:ext cx="8299938" cy="4525433"/>
          </a:xfrm>
        </p:spPr>
        <p:txBody>
          <a:bodyPr/>
          <a:lstStyle/>
          <a:p>
            <a:r>
              <a:rPr lang="en-US" dirty="0"/>
              <a:t>Noise is not typically discussed in general finance textbooks.</a:t>
            </a:r>
          </a:p>
          <a:p>
            <a:r>
              <a:rPr lang="en-US" dirty="0"/>
              <a:t>There simply is very little transaction noise!</a:t>
            </a:r>
          </a:p>
          <a:p>
            <a:r>
              <a:rPr lang="en-US" dirty="0"/>
              <a:t>But also, you can diversify noise away.</a:t>
            </a:r>
          </a:p>
          <a:p>
            <a:pPr lvl="1"/>
            <a:r>
              <a:rPr lang="en-US" dirty="0"/>
              <a:t>Can you truly do this in CRE?</a:t>
            </a:r>
          </a:p>
          <a:p>
            <a:pPr lvl="1"/>
            <a:r>
              <a:rPr lang="en-US" dirty="0"/>
              <a:t>Not really can you? You would need approximately 15 properties in every market to truly diversify away transaction noise.</a:t>
            </a:r>
          </a:p>
        </p:txBody>
      </p:sp>
    </p:spTree>
    <p:extLst>
      <p:ext uri="{BB962C8B-B14F-4D97-AF65-F5344CB8AC3E}">
        <p14:creationId xmlns:p14="http://schemas.microsoft.com/office/powerpoint/2010/main" val="32446271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1 Introduction</a:t>
            </a:r>
          </a:p>
        </p:txBody>
      </p:sp>
      <p:sp>
        <p:nvSpPr>
          <p:cNvPr id="3" name="Content Placeholder 2"/>
          <p:cNvSpPr>
            <a:spLocks noGrp="1"/>
          </p:cNvSpPr>
          <p:nvPr>
            <p:ph sz="half" idx="1"/>
          </p:nvPr>
        </p:nvSpPr>
        <p:spPr>
          <a:xfrm>
            <a:off x="457200" y="1659037"/>
            <a:ext cx="8229600" cy="4525433"/>
          </a:xfrm>
        </p:spPr>
        <p:txBody>
          <a:bodyPr/>
          <a:lstStyle/>
          <a:p>
            <a:r>
              <a:rPr lang="en-US" dirty="0"/>
              <a:t>Before we move on, there are some salient details about CRE investment that you would not find in general finance textbooks;</a:t>
            </a:r>
          </a:p>
          <a:p>
            <a:pPr lvl="1"/>
            <a:r>
              <a:rPr lang="en-US" dirty="0"/>
              <a:t>There is a </a:t>
            </a:r>
            <a:r>
              <a:rPr lang="en-US" dirty="0">
                <a:solidFill>
                  <a:schemeClr val="accent6"/>
                </a:solidFill>
              </a:rPr>
              <a:t>market for the underlying assets</a:t>
            </a:r>
            <a:r>
              <a:rPr lang="en-US" dirty="0"/>
              <a:t>, namely real estate. (As opposed to say, pharmaceutical labs or microchip plants.)</a:t>
            </a:r>
          </a:p>
          <a:p>
            <a:pPr lvl="1"/>
            <a:r>
              <a:rPr lang="en-US" dirty="0"/>
              <a:t>The market is </a:t>
            </a:r>
            <a:r>
              <a:rPr lang="en-US" dirty="0">
                <a:solidFill>
                  <a:schemeClr val="accent6"/>
                </a:solidFill>
              </a:rPr>
              <a:t>not informationally efficient</a:t>
            </a:r>
            <a:r>
              <a:rPr lang="en-US" dirty="0"/>
              <a:t>. Real estate trades infrequently and are heterogeneous goods.</a:t>
            </a:r>
          </a:p>
          <a:p>
            <a:pPr lvl="1"/>
            <a:r>
              <a:rPr lang="en-US" dirty="0"/>
              <a:t>The also exists a large market of </a:t>
            </a:r>
            <a:r>
              <a:rPr lang="en-US" dirty="0">
                <a:solidFill>
                  <a:schemeClr val="accent6"/>
                </a:solidFill>
              </a:rPr>
              <a:t>publically traded </a:t>
            </a:r>
            <a:r>
              <a:rPr lang="en-US" dirty="0"/>
              <a:t>REIT shares. Thus there is a parallel asset market.</a:t>
            </a:r>
          </a:p>
          <a:p>
            <a:pPr lvl="1"/>
            <a:endParaRPr lang="en-US" dirty="0"/>
          </a:p>
          <a:p>
            <a:r>
              <a:rPr lang="en-US" dirty="0"/>
              <a:t>Now, let’s look at some of the consequences of this!</a:t>
            </a:r>
          </a:p>
        </p:txBody>
      </p:sp>
    </p:spTree>
    <p:extLst>
      <p:ext uri="{BB962C8B-B14F-4D97-AF65-F5344CB8AC3E}">
        <p14:creationId xmlns:p14="http://schemas.microsoft.com/office/powerpoint/2010/main" val="30750112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Market Value</a:t>
            </a:r>
          </a:p>
        </p:txBody>
      </p:sp>
      <p:sp>
        <p:nvSpPr>
          <p:cNvPr id="3" name="Content Placeholder 2"/>
          <p:cNvSpPr>
            <a:spLocks noGrp="1"/>
          </p:cNvSpPr>
          <p:nvPr>
            <p:ph idx="1"/>
          </p:nvPr>
        </p:nvSpPr>
        <p:spPr>
          <a:xfrm>
            <a:off x="457200" y="1659037"/>
            <a:ext cx="8229600" cy="5031909"/>
          </a:xfrm>
        </p:spPr>
        <p:txBody>
          <a:bodyPr>
            <a:normAutofit/>
          </a:bodyPr>
          <a:lstStyle/>
          <a:p>
            <a:r>
              <a:rPr lang="en-US" sz="2000" b="1" dirty="0">
                <a:solidFill>
                  <a:schemeClr val="accent1"/>
                </a:solidFill>
              </a:rPr>
              <a:t>Market value</a:t>
            </a:r>
            <a:r>
              <a:rPr lang="en-US" sz="2000" dirty="0">
                <a:solidFill>
                  <a:schemeClr val="accent1"/>
                </a:solidFill>
              </a:rPr>
              <a:t> </a:t>
            </a:r>
            <a:r>
              <a:rPr lang="en-US" sz="2000" dirty="0"/>
              <a:t>is defined as the </a:t>
            </a:r>
            <a:r>
              <a:rPr lang="en-US" sz="2000" i="1" dirty="0"/>
              <a:t>expected price </a:t>
            </a:r>
            <a:r>
              <a:rPr lang="en-US" sz="2000" dirty="0"/>
              <a:t>at which the asset would sell currently in the private market (without pressure).</a:t>
            </a:r>
          </a:p>
          <a:p>
            <a:pPr lvl="1"/>
            <a:r>
              <a:rPr lang="en-US" sz="2000" dirty="0"/>
              <a:t>Market value is what we have been talking about so far.</a:t>
            </a:r>
          </a:p>
          <a:p>
            <a:pPr lvl="1"/>
            <a:r>
              <a:rPr lang="en-US" sz="2000" dirty="0"/>
              <a:t>Such a definition only works when there is a well-functioning market. However;</a:t>
            </a:r>
          </a:p>
          <a:p>
            <a:pPr lvl="2"/>
            <a:r>
              <a:rPr lang="en-US" sz="2000" dirty="0"/>
              <a:t>You cannot buy and sell quickly.</a:t>
            </a:r>
          </a:p>
          <a:p>
            <a:pPr lvl="2"/>
            <a:r>
              <a:rPr lang="en-US" sz="2000" dirty="0"/>
              <a:t>Holding periods are long.</a:t>
            </a:r>
          </a:p>
          <a:p>
            <a:pPr lvl="2"/>
            <a:r>
              <a:rPr lang="en-US" sz="2000" dirty="0"/>
              <a:t>There are large transaction costs associated with trading in the private market.</a:t>
            </a:r>
          </a:p>
          <a:p>
            <a:pPr lvl="2"/>
            <a:r>
              <a:rPr lang="en-US" sz="2000" dirty="0"/>
              <a:t>Sales price depends on the counter party as well.</a:t>
            </a:r>
          </a:p>
          <a:p>
            <a:r>
              <a:rPr lang="en-US" sz="2000" dirty="0"/>
              <a:t>Perhaps, real estate is more like </a:t>
            </a:r>
            <a:r>
              <a:rPr lang="en-US" sz="2000" b="1" dirty="0">
                <a:solidFill>
                  <a:schemeClr val="accent1"/>
                </a:solidFill>
              </a:rPr>
              <a:t>corporate capital budgeting</a:t>
            </a:r>
            <a:r>
              <a:rPr lang="en-US" sz="2000" dirty="0"/>
              <a:t>?</a:t>
            </a:r>
          </a:p>
          <a:p>
            <a:pPr lvl="1"/>
            <a:r>
              <a:rPr lang="en-US" sz="2000" dirty="0"/>
              <a:t>Think of building a new manufacturing plant for example.</a:t>
            </a:r>
          </a:p>
          <a:p>
            <a:endParaRPr lang="en-US" sz="2000" dirty="0"/>
          </a:p>
        </p:txBody>
      </p:sp>
    </p:spTree>
    <p:extLst>
      <p:ext uri="{BB962C8B-B14F-4D97-AF65-F5344CB8AC3E}">
        <p14:creationId xmlns:p14="http://schemas.microsoft.com/office/powerpoint/2010/main" val="388130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Market Value</a:t>
            </a:r>
          </a:p>
        </p:txBody>
      </p:sp>
      <p:sp>
        <p:nvSpPr>
          <p:cNvPr id="3" name="Content Placeholder 2"/>
          <p:cNvSpPr>
            <a:spLocks noGrp="1"/>
          </p:cNvSpPr>
          <p:nvPr>
            <p:ph idx="1"/>
          </p:nvPr>
        </p:nvSpPr>
        <p:spPr>
          <a:xfrm>
            <a:off x="457200" y="1659037"/>
            <a:ext cx="8229600" cy="5093455"/>
          </a:xfrm>
        </p:spPr>
        <p:txBody>
          <a:bodyPr>
            <a:normAutofit/>
          </a:bodyPr>
          <a:lstStyle/>
          <a:p>
            <a:r>
              <a:rPr lang="en-US" sz="2000" b="1" dirty="0">
                <a:solidFill>
                  <a:schemeClr val="accent1"/>
                </a:solidFill>
              </a:rPr>
              <a:t>Market value</a:t>
            </a:r>
            <a:r>
              <a:rPr lang="en-US" sz="2000" dirty="0"/>
              <a:t> is defined as the </a:t>
            </a:r>
            <a:r>
              <a:rPr lang="en-US" sz="2000" i="1" dirty="0"/>
              <a:t>expected price </a:t>
            </a:r>
            <a:r>
              <a:rPr lang="en-US" sz="2000" dirty="0"/>
              <a:t>at which the asset would sell currently in the private market (without pressure).</a:t>
            </a:r>
          </a:p>
          <a:p>
            <a:pPr lvl="1"/>
            <a:r>
              <a:rPr lang="en-US" sz="2000" dirty="0"/>
              <a:t>Market value is what we have been talking about so far.</a:t>
            </a:r>
          </a:p>
          <a:p>
            <a:pPr lvl="1"/>
            <a:r>
              <a:rPr lang="en-US" sz="2000" dirty="0"/>
              <a:t>Such a definition only works when there is a well-functioning market. However;</a:t>
            </a:r>
          </a:p>
          <a:p>
            <a:pPr lvl="2"/>
            <a:r>
              <a:rPr lang="en-US" sz="2000" dirty="0"/>
              <a:t>You cannot buy and sell quickly.</a:t>
            </a:r>
          </a:p>
          <a:p>
            <a:pPr lvl="2"/>
            <a:r>
              <a:rPr lang="en-US" sz="2000" dirty="0"/>
              <a:t>Holding periods are long.</a:t>
            </a:r>
          </a:p>
          <a:p>
            <a:pPr lvl="2"/>
            <a:r>
              <a:rPr lang="en-US" sz="2000" dirty="0"/>
              <a:t>There are large transaction costs associated with trading in the private market.</a:t>
            </a:r>
          </a:p>
          <a:p>
            <a:pPr lvl="2"/>
            <a:r>
              <a:rPr lang="en-US" sz="2000" dirty="0"/>
              <a:t>Sales price depends on the counter party as well.</a:t>
            </a:r>
          </a:p>
          <a:p>
            <a:r>
              <a:rPr lang="en-US" sz="2000" dirty="0"/>
              <a:t>Perhaps, real estate is more like </a:t>
            </a:r>
            <a:r>
              <a:rPr lang="en-US" sz="2000" b="1" dirty="0">
                <a:solidFill>
                  <a:schemeClr val="accent1"/>
                </a:solidFill>
              </a:rPr>
              <a:t>corporate capital budgeting</a:t>
            </a:r>
            <a:r>
              <a:rPr lang="en-US" sz="2000" dirty="0"/>
              <a:t>?</a:t>
            </a:r>
          </a:p>
          <a:p>
            <a:pPr lvl="1"/>
            <a:r>
              <a:rPr lang="en-US" sz="2000" dirty="0"/>
              <a:t>Think of building a new manufacturing plant for example.</a:t>
            </a:r>
          </a:p>
          <a:p>
            <a:pPr lvl="1"/>
            <a:r>
              <a:rPr lang="en-US" sz="2000" dirty="0">
                <a:solidFill>
                  <a:schemeClr val="accent6"/>
                </a:solidFill>
              </a:rPr>
              <a:t>But is it? </a:t>
            </a:r>
            <a:r>
              <a:rPr lang="en-US" sz="2000" dirty="0"/>
              <a:t>Remember, there is no underlying market for m. plants.</a:t>
            </a:r>
          </a:p>
          <a:p>
            <a:endParaRPr lang="en-US" sz="2000" dirty="0"/>
          </a:p>
        </p:txBody>
      </p:sp>
    </p:spTree>
    <p:extLst>
      <p:ext uri="{BB962C8B-B14F-4D97-AF65-F5344CB8AC3E}">
        <p14:creationId xmlns:p14="http://schemas.microsoft.com/office/powerpoint/2010/main" val="14013508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Investment Value</a:t>
            </a:r>
          </a:p>
        </p:txBody>
      </p:sp>
      <p:sp>
        <p:nvSpPr>
          <p:cNvPr id="3" name="Content Placeholder 2"/>
          <p:cNvSpPr>
            <a:spLocks noGrp="1"/>
          </p:cNvSpPr>
          <p:nvPr>
            <p:ph idx="1"/>
          </p:nvPr>
        </p:nvSpPr>
        <p:spPr>
          <a:xfrm>
            <a:off x="457200" y="1659037"/>
            <a:ext cx="8229600" cy="4970363"/>
          </a:xfrm>
        </p:spPr>
        <p:txBody>
          <a:bodyPr>
            <a:normAutofit/>
          </a:bodyPr>
          <a:lstStyle/>
          <a:p>
            <a:r>
              <a:rPr lang="en-US" sz="2000" b="1" dirty="0">
                <a:solidFill>
                  <a:schemeClr val="accent1"/>
                </a:solidFill>
              </a:rPr>
              <a:t>Investment value</a:t>
            </a:r>
            <a:r>
              <a:rPr lang="en-US" sz="2000" dirty="0">
                <a:solidFill>
                  <a:schemeClr val="accent1"/>
                </a:solidFill>
              </a:rPr>
              <a:t> </a:t>
            </a:r>
            <a:r>
              <a:rPr lang="en-US" sz="2000" dirty="0"/>
              <a:t>is the value of a property to a </a:t>
            </a:r>
            <a:r>
              <a:rPr lang="en-US" sz="2000" i="1" dirty="0"/>
              <a:t>particular owner</a:t>
            </a:r>
            <a:r>
              <a:rPr lang="en-US" sz="2000" dirty="0"/>
              <a:t>, who would be explicitly not plan on selling the asset for long period of time.</a:t>
            </a:r>
          </a:p>
          <a:p>
            <a:r>
              <a:rPr lang="en-US" sz="2000" dirty="0"/>
              <a:t>In contrast to the market value, which is the price in the market if you sell today, investors have the ability to alter future cash flows and thus (investment) value of the asset.</a:t>
            </a:r>
          </a:p>
          <a:p>
            <a:r>
              <a:rPr lang="en-US" sz="2000" dirty="0"/>
              <a:t>In principle, IV is private or subjective valuation of a party, whereas MV is an objective value exogenous to any one party.</a:t>
            </a:r>
          </a:p>
          <a:p>
            <a:r>
              <a:rPr lang="en-US" sz="2000" dirty="0"/>
              <a:t>Note, that – again – investment value is the only way to </a:t>
            </a:r>
            <a:r>
              <a:rPr lang="en-US" sz="2000" u="sng" dirty="0"/>
              <a:t>determine</a:t>
            </a:r>
            <a:r>
              <a:rPr lang="en-US" sz="2000" dirty="0"/>
              <a:t> </a:t>
            </a:r>
            <a:r>
              <a:rPr lang="en-US" sz="2000" u="sng" dirty="0"/>
              <a:t>the NPV in capital budgeting, because there is no market for the underlying good</a:t>
            </a:r>
            <a:r>
              <a:rPr lang="en-US" sz="2000" dirty="0"/>
              <a:t>.</a:t>
            </a:r>
          </a:p>
        </p:txBody>
      </p:sp>
    </p:spTree>
    <p:extLst>
      <p:ext uri="{BB962C8B-B14F-4D97-AF65-F5344CB8AC3E}">
        <p14:creationId xmlns:p14="http://schemas.microsoft.com/office/powerpoint/2010/main" val="41450522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Measuring Investment Value</a:t>
            </a:r>
          </a:p>
        </p:txBody>
      </p:sp>
      <p:sp>
        <p:nvSpPr>
          <p:cNvPr id="3" name="Content Placeholder 2"/>
          <p:cNvSpPr>
            <a:spLocks noGrp="1"/>
          </p:cNvSpPr>
          <p:nvPr>
            <p:ph sz="half" idx="1"/>
          </p:nvPr>
        </p:nvSpPr>
        <p:spPr>
          <a:xfrm>
            <a:off x="457200" y="1659037"/>
            <a:ext cx="8229600" cy="5102248"/>
          </a:xfrm>
        </p:spPr>
        <p:txBody>
          <a:bodyPr>
            <a:normAutofit lnSpcReduction="10000"/>
          </a:bodyPr>
          <a:lstStyle/>
          <a:p>
            <a:r>
              <a:rPr lang="en-US" dirty="0"/>
              <a:t>Actually… the DCF method is more suited for measuring IV, than it is to measure MV.</a:t>
            </a:r>
          </a:p>
          <a:p>
            <a:r>
              <a:rPr lang="en-US" dirty="0"/>
              <a:t>You can also compute MV by looking up “comps” in a transaction database like RCA or </a:t>
            </a:r>
            <a:r>
              <a:rPr lang="en-US" dirty="0" err="1"/>
              <a:t>CoStar</a:t>
            </a:r>
            <a:r>
              <a:rPr lang="en-US" dirty="0"/>
              <a:t>. </a:t>
            </a:r>
          </a:p>
          <a:p>
            <a:pPr lvl="1"/>
            <a:r>
              <a:rPr lang="en-US" dirty="0"/>
              <a:t>Find most recent and most comparable transactions in the area. Take an average cap rates and divide it with the target properties’ NOI. Make some discounts/premiums based on differences (like age of property), etc.</a:t>
            </a:r>
          </a:p>
          <a:p>
            <a:r>
              <a:rPr lang="en-US" dirty="0"/>
              <a:t>Given that IV is about long-term investment, most current prices might not be suitable.</a:t>
            </a:r>
          </a:p>
          <a:p>
            <a:r>
              <a:rPr lang="en-US" dirty="0"/>
              <a:t>When making a DCF, the differences – in principle – </a:t>
            </a:r>
            <a:r>
              <a:rPr lang="en-US" dirty="0">
                <a:solidFill>
                  <a:schemeClr val="accent1"/>
                </a:solidFill>
              </a:rPr>
              <a:t>should not be in the opportunity cost of capital</a:t>
            </a:r>
            <a:r>
              <a:rPr lang="en-US" dirty="0"/>
              <a:t>.</a:t>
            </a:r>
          </a:p>
          <a:p>
            <a:pPr lvl="1"/>
            <a:r>
              <a:rPr lang="en-US" dirty="0"/>
              <a:t>All investors face the same price of time and risk for the same property. And everyone has access to the capital markets.</a:t>
            </a:r>
          </a:p>
          <a:p>
            <a:r>
              <a:rPr lang="en-US" dirty="0"/>
              <a:t>Thus </a:t>
            </a:r>
            <a:r>
              <a:rPr lang="en-US" b="1" dirty="0">
                <a:solidFill>
                  <a:schemeClr val="accent1"/>
                </a:solidFill>
              </a:rPr>
              <a:t>IV has a different g parameter</a:t>
            </a:r>
            <a:r>
              <a:rPr lang="en-US" dirty="0"/>
              <a:t>, because you can grow rent more compared to the market. </a:t>
            </a:r>
            <a:r>
              <a:rPr lang="en-US" i="1" dirty="0"/>
              <a:t>Are you marginal</a:t>
            </a:r>
            <a:r>
              <a:rPr lang="en-US" dirty="0"/>
              <a:t>?</a:t>
            </a:r>
          </a:p>
        </p:txBody>
      </p:sp>
    </p:spTree>
    <p:extLst>
      <p:ext uri="{BB962C8B-B14F-4D97-AF65-F5344CB8AC3E}">
        <p14:creationId xmlns:p14="http://schemas.microsoft.com/office/powerpoint/2010/main" val="2300337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Examples</a:t>
            </a:r>
          </a:p>
        </p:txBody>
      </p:sp>
      <p:sp>
        <p:nvSpPr>
          <p:cNvPr id="3" name="Content Placeholder 2"/>
          <p:cNvSpPr>
            <a:spLocks noGrp="1"/>
          </p:cNvSpPr>
          <p:nvPr>
            <p:ph sz="half" idx="1"/>
          </p:nvPr>
        </p:nvSpPr>
        <p:spPr>
          <a:xfrm>
            <a:off x="457200" y="1659037"/>
            <a:ext cx="8229600" cy="4525433"/>
          </a:xfrm>
        </p:spPr>
        <p:txBody>
          <a:bodyPr/>
          <a:lstStyle/>
          <a:p>
            <a:pPr marL="0" indent="0">
              <a:buNone/>
            </a:pPr>
            <a:r>
              <a:rPr lang="en-US" dirty="0"/>
              <a:t>What examples of buyers with high IV can you think of?</a:t>
            </a:r>
          </a:p>
        </p:txBody>
      </p:sp>
    </p:spTree>
    <p:extLst>
      <p:ext uri="{BB962C8B-B14F-4D97-AF65-F5344CB8AC3E}">
        <p14:creationId xmlns:p14="http://schemas.microsoft.com/office/powerpoint/2010/main" val="2654387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Examples</a:t>
            </a:r>
          </a:p>
        </p:txBody>
      </p:sp>
      <p:sp>
        <p:nvSpPr>
          <p:cNvPr id="3" name="Content Placeholder 2"/>
          <p:cNvSpPr>
            <a:spLocks noGrp="1"/>
          </p:cNvSpPr>
          <p:nvPr>
            <p:ph sz="half" idx="1"/>
          </p:nvPr>
        </p:nvSpPr>
        <p:spPr>
          <a:xfrm>
            <a:off x="457200" y="1659037"/>
            <a:ext cx="8229600" cy="4525433"/>
          </a:xfrm>
        </p:spPr>
        <p:txBody>
          <a:bodyPr/>
          <a:lstStyle/>
          <a:p>
            <a:pPr marL="0" indent="0">
              <a:buNone/>
            </a:pPr>
            <a:r>
              <a:rPr lang="en-US" dirty="0"/>
              <a:t>What examples of buyers with high IV can you think of?</a:t>
            </a:r>
          </a:p>
          <a:p>
            <a:r>
              <a:rPr lang="en-US" dirty="0"/>
              <a:t>HBU for a vacant site is apartment. However, you own an apartment tower right next to the vacant site. You might want to buy it, and built a retail center. Retail might not be optimal for the </a:t>
            </a:r>
            <a:r>
              <a:rPr lang="en-US" u="sng" dirty="0"/>
              <a:t>site</a:t>
            </a:r>
            <a:r>
              <a:rPr lang="en-US" dirty="0"/>
              <a:t>, but it is for your </a:t>
            </a:r>
            <a:r>
              <a:rPr lang="en-US" u="sng" dirty="0"/>
              <a:t>portfolio</a:t>
            </a:r>
            <a:r>
              <a:rPr lang="en-US" dirty="0"/>
              <a:t>. (Less competition, and synergy between uses.) In this case rents of your apartment tower will go up more. (But should still be put in the DCF of retail.)</a:t>
            </a:r>
          </a:p>
          <a:p>
            <a:r>
              <a:rPr lang="en-US" dirty="0"/>
              <a:t>Maybe you are an excellent entrepreneur, that has invented a new property type, like super-senior living.</a:t>
            </a:r>
          </a:p>
          <a:p>
            <a:r>
              <a:rPr lang="en-US" dirty="0"/>
              <a:t>Perhaps you can create a local monopoly in a supply constraint market. Thus, you can set prices any way you want.</a:t>
            </a:r>
          </a:p>
          <a:p>
            <a:r>
              <a:rPr lang="en-US" dirty="0"/>
              <a:t>Perhaps you pay less tax because of some loophole somewhere?</a:t>
            </a:r>
          </a:p>
        </p:txBody>
      </p:sp>
    </p:spTree>
    <p:extLst>
      <p:ext uri="{BB962C8B-B14F-4D97-AF65-F5344CB8AC3E}">
        <p14:creationId xmlns:p14="http://schemas.microsoft.com/office/powerpoint/2010/main" val="3735303638"/>
      </p:ext>
    </p:extLst>
  </p:cSld>
  <p:clrMapOvr>
    <a:masterClrMapping/>
  </p:clrMapOvr>
</p:sld>
</file>

<file path=ppt/theme/theme1.xml><?xml version="1.0" encoding="utf-8"?>
<a:theme xmlns:a="http://schemas.openxmlformats.org/drawingml/2006/main" name="blue-oakleaf-standard-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lumMod val="60000"/>
            <a:lumOff val="40000"/>
          </a:schemeClr>
        </a:solidFill>
        <a:ln>
          <a:solidFill>
            <a:schemeClr val="tx1"/>
          </a:solidFill>
        </a:ln>
      </a:spPr>
      <a:bodyPr rtlCol="0" anchor="ctr"/>
      <a:lstStyle>
        <a:defPPr algn="l">
          <a:defRPr sz="1600" b="1" dirty="0" smtClean="0"/>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DE64AEEDD9B7A4D93545ACBE97D4615" ma:contentTypeVersion="2" ma:contentTypeDescription="Create a new document." ma:contentTypeScope="" ma:versionID="f49002b78e3a4a71b814eef46a983816">
  <xsd:schema xmlns:xsd="http://www.w3.org/2001/XMLSchema" xmlns:xs="http://www.w3.org/2001/XMLSchema" xmlns:p="http://schemas.microsoft.com/office/2006/metadata/properties" xmlns:ns2="http://schemas.microsoft.com/sharepoint/v3/fields" targetNamespace="http://schemas.microsoft.com/office/2006/metadata/properties" ma:root="true" ma:fieldsID="38f6db2dd0d9a0cf6a8dc37be32b365b" ns2:_="">
    <xsd:import namespace="http://schemas.microsoft.com/sharepoint/v3/fields"/>
    <xsd:element name="properties">
      <xsd:complexType>
        <xsd:sequence>
          <xsd:element name="documentManagement">
            <xsd:complexType>
              <xsd:all>
                <xsd:element ref="ns2:_Status" minOccurs="0"/>
                <xsd:element ref="ns2:_Vers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Status" ma:index="8" nillable="true" ma:displayName="Status" ma:default="Not Started" ma:internalName="_Status">
      <xsd:simpleType>
        <xsd:union memberTypes="dms:Text">
          <xsd:simpleType>
            <xsd:restriction base="dms:Choice">
              <xsd:enumeration value="Not Started"/>
              <xsd:enumeration value="Draft"/>
              <xsd:enumeration value="Reviewed"/>
              <xsd:enumeration value="Scheduled"/>
              <xsd:enumeration value="Published"/>
              <xsd:enumeration value="Final"/>
              <xsd:enumeration value="Expired"/>
            </xsd:restriction>
          </xsd:simpleType>
        </xsd:union>
      </xsd:simpleType>
    </xsd:element>
    <xsd:element name="_Version" ma:index="9" nillable="true" ma:displayName="Version" ma:internalName="_Version">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ma:displayName="Status"/>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Version xmlns="http://schemas.microsoft.com/sharepoint/v3/fields" xsi:nil="true"/>
    <_Status xmlns="http://schemas.microsoft.com/sharepoint/v3/fields">Not Started</_Status>
  </documentManagement>
</p:properties>
</file>

<file path=customXml/itemProps1.xml><?xml version="1.0" encoding="utf-8"?>
<ds:datastoreItem xmlns:ds="http://schemas.openxmlformats.org/officeDocument/2006/customXml" ds:itemID="{87D2A1B0-FF3E-4009-940D-AED0EB70AA20}">
  <ds:schemaRefs>
    <ds:schemaRef ds:uri="http://schemas.microsoft.com/sharepoint/v3/contenttype/forms"/>
  </ds:schemaRefs>
</ds:datastoreItem>
</file>

<file path=customXml/itemProps2.xml><?xml version="1.0" encoding="utf-8"?>
<ds:datastoreItem xmlns:ds="http://schemas.openxmlformats.org/officeDocument/2006/customXml" ds:itemID="{E4214858-785C-42F7-BE66-6D0E79395F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field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B6F2769-7194-4217-93D3-3AF3A4742282}">
  <ds:schemaRefs>
    <ds:schemaRef ds:uri="http://schemas.microsoft.com/office/2006/documentManagement/types"/>
    <ds:schemaRef ds:uri="http://schemas.openxmlformats.org/package/2006/metadata/core-properties"/>
    <ds:schemaRef ds:uri="http://purl.org/dc/dcmitype/"/>
    <ds:schemaRef ds:uri="http://schemas.microsoft.com/office/infopath/2007/PartnerControls"/>
    <ds:schemaRef ds:uri="http://purl.org/dc/elements/1.1/"/>
    <ds:schemaRef ds:uri="http://schemas.microsoft.com/office/2006/metadata/properties"/>
    <ds:schemaRef ds:uri="http://schemas.microsoft.com/sharepoint/v3/field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blue-oakleaf-standard-template.potx</Template>
  <TotalTime>3562</TotalTime>
  <Words>1776</Words>
  <Application>Microsoft Office PowerPoint</Application>
  <PresentationFormat>On-screen Show (4:3)</PresentationFormat>
  <Paragraphs>138</Paragraphs>
  <Slides>20</Slides>
  <Notes>4</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20</vt:i4>
      </vt:variant>
    </vt:vector>
  </HeadingPairs>
  <TitlesOfParts>
    <vt:vector size="26" baseType="lpstr">
      <vt:lpstr>Arial</vt:lpstr>
      <vt:lpstr>Calibri</vt:lpstr>
      <vt:lpstr>Cambria Math</vt:lpstr>
      <vt:lpstr>blue-oakleaf-standard-template</vt:lpstr>
      <vt:lpstr>1_Custom Design</vt:lpstr>
      <vt:lpstr>Custom Design</vt:lpstr>
      <vt:lpstr>PowerPoint Presentation</vt:lpstr>
      <vt:lpstr>1 Introduction</vt:lpstr>
      <vt:lpstr>1 Introduction</vt:lpstr>
      <vt:lpstr>2 Market Value</vt:lpstr>
      <vt:lpstr>2 Market Value</vt:lpstr>
      <vt:lpstr>2 Investment Value</vt:lpstr>
      <vt:lpstr>2 Measuring Investment Value</vt:lpstr>
      <vt:lpstr>2 Examples</vt:lpstr>
      <vt:lpstr>2 Examples</vt:lpstr>
      <vt:lpstr>2 Mathematical Example</vt:lpstr>
      <vt:lpstr>2 Mathematical Example</vt:lpstr>
      <vt:lpstr>2 Mathematical Example</vt:lpstr>
      <vt:lpstr>2 Should we do the deal?</vt:lpstr>
      <vt:lpstr>2 Should we do the deal?</vt:lpstr>
      <vt:lpstr>2 Should we do the deal?</vt:lpstr>
      <vt:lpstr>2 Should we do the deal?</vt:lpstr>
      <vt:lpstr>2 Should we do the deal?</vt:lpstr>
      <vt:lpstr>3 Noise</vt:lpstr>
      <vt:lpstr>3 Noise</vt:lpstr>
      <vt:lpstr>3 Noise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Norman Miller</cp:lastModifiedBy>
  <cp:revision>302</cp:revision>
  <dcterms:created xsi:type="dcterms:W3CDTF">2010-04-12T23:12:02Z</dcterms:created>
  <dcterms:modified xsi:type="dcterms:W3CDTF">2025-06-09T15:49:59Z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0x0101000DE64AEEDD9B7A4D93545ACBE97D4615</vt:lpwstr>
  </property>
</Properties>
</file>