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66" r:id="rId6"/>
    <p:sldId id="267" r:id="rId7"/>
    <p:sldId id="268" r:id="rId8"/>
    <p:sldId id="269" r:id="rId9"/>
    <p:sldId id="264" r:id="rId10"/>
    <p:sldId id="271" r:id="rId11"/>
    <p:sldId id="265" r:id="rId12"/>
    <p:sldId id="259" r:id="rId13"/>
    <p:sldId id="272" r:id="rId14"/>
    <p:sldId id="274" r:id="rId15"/>
    <p:sldId id="273" r:id="rId16"/>
    <p:sldId id="275" r:id="rId17"/>
    <p:sldId id="260" r:id="rId18"/>
    <p:sldId id="261" r:id="rId19"/>
    <p:sldId id="262" r:id="rId20"/>
    <p:sldId id="282" r:id="rId21"/>
    <p:sldId id="263" r:id="rId22"/>
    <p:sldId id="276" r:id="rId23"/>
    <p:sldId id="295" r:id="rId24"/>
    <p:sldId id="285" r:id="rId25"/>
    <p:sldId id="283" r:id="rId26"/>
    <p:sldId id="284" r:id="rId27"/>
    <p:sldId id="286" r:id="rId28"/>
    <p:sldId id="277" r:id="rId29"/>
    <p:sldId id="287" r:id="rId30"/>
    <p:sldId id="288" r:id="rId31"/>
    <p:sldId id="289" r:id="rId32"/>
    <p:sldId id="290" r:id="rId33"/>
    <p:sldId id="292" r:id="rId34"/>
    <p:sldId id="278" r:id="rId35"/>
    <p:sldId id="279" r:id="rId36"/>
    <p:sldId id="280" r:id="rId37"/>
    <p:sldId id="281" r:id="rId38"/>
    <p:sldId id="293" r:id="rId39"/>
    <p:sldId id="296" r:id="rId40"/>
    <p:sldId id="29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CB749-9D89-4E3C-B764-FD268A3825AB}" v="1" dt="2024-03-14T18:48:36.9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1042" y="2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C3FBF-F3C9-CB5A-5135-73C90E4A81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E0FE28-D3DF-B22C-887F-3CC07A5DA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77D38A-962C-F799-BA60-B26A1188EDC1}"/>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AC4C9A5D-1FDA-19E1-0779-CAF07F78F0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B09-4E62-589E-88AF-239F7E1DAAFB}"/>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3498146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A1734-8D0B-0634-00C2-653CC0ADA6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88693-E516-98D5-97A3-9BAD3F4593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44C300-8F3E-87CD-2131-1749A3AE0645}"/>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06A2AFCD-7266-C1F7-A909-315C4F9C3A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8AC370-E451-A7F4-A11F-A396F767513E}"/>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1451895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6D575F-A3C3-53CB-5423-5A930669C7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AD63FD-CC35-3E87-AF71-A33FC9259C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8D9E1-9800-9E7C-70F5-B84B4DC769DD}"/>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0F660B8B-0E23-E596-9C61-BDF134FB6E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7334AE-11E0-A5B6-2391-E2677172880B}"/>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377819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116EE-CFDA-1A8A-6908-C4C7D3AB0C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169F23-6AD5-377E-6F04-BE7DB12EE0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83B7CF-F0AE-B534-398A-7F06DCF9A15A}"/>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0AE1E601-B9AF-973C-BBE9-28261F9EF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8F1E1-869C-7425-B1B0-6D97549B69BE}"/>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3529352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5CBAF-2BA1-EB13-0143-7B198C6A07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2C5BA-5840-AE0E-0016-67C997B89D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12F4FD-AB2C-EC03-DEEC-A1AAFF715209}"/>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CA156712-6470-3791-C56D-626D78176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BE6733-D8F7-87DC-762F-A712311A7F60}"/>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2032440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4883-5BF8-A9C7-A22E-0BB2CED575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4BA0CC-402D-1857-3950-3540E45BED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B68812-ECDA-1CB9-7977-30873658AF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CF4A10-6AAD-EC28-B10F-2DCBEA36AFED}"/>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6" name="Footer Placeholder 5">
            <a:extLst>
              <a:ext uri="{FF2B5EF4-FFF2-40B4-BE49-F238E27FC236}">
                <a16:creationId xmlns:a16="http://schemas.microsoft.com/office/drawing/2014/main" id="{8837DE21-ECF6-A6DC-8D0D-559765BE5A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64211D-4976-CA25-8720-883E4F08EF53}"/>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24114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E23F-AD0E-A53B-DBEF-64ECCB8070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BAA40C-D638-E092-D1B2-6832F718B8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7226AC-7F33-A2F1-279F-184A49ADF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E948DA-EF72-236E-325D-EA1D966C1B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410670-10B4-D00D-9F8E-B3818B4657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E2687A-DB55-6271-A589-11E198CA0E7F}"/>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8" name="Footer Placeholder 7">
            <a:extLst>
              <a:ext uri="{FF2B5EF4-FFF2-40B4-BE49-F238E27FC236}">
                <a16:creationId xmlns:a16="http://schemas.microsoft.com/office/drawing/2014/main" id="{1D04D68B-4A07-FD7B-981A-D7F0AD9942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77D374-BB0A-59F5-0E0A-8D365EEA27BD}"/>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345500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8AD3-8856-5649-83EB-3D7073BB59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72C7D2-DA62-9E6D-97B1-6A8AC154E57F}"/>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4" name="Footer Placeholder 3">
            <a:extLst>
              <a:ext uri="{FF2B5EF4-FFF2-40B4-BE49-F238E27FC236}">
                <a16:creationId xmlns:a16="http://schemas.microsoft.com/office/drawing/2014/main" id="{E65C6B4D-55D0-82CC-614A-76C01AB794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A93FF4-2871-4A0A-526A-18F0A64DB90C}"/>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103251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CA5712-72AD-946C-69AF-35ADD05E7385}"/>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3" name="Footer Placeholder 2">
            <a:extLst>
              <a:ext uri="{FF2B5EF4-FFF2-40B4-BE49-F238E27FC236}">
                <a16:creationId xmlns:a16="http://schemas.microsoft.com/office/drawing/2014/main" id="{0525044B-1C24-AD64-8C35-6DE0AEBB26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8CC9DC-D7AC-E8DD-DAA0-8435CC2E6535}"/>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1201561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CF107-FD01-7C3E-D555-44C9F8F20D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DC67FF-D1E7-2FC5-BFB3-EEC8461523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4789CC-F856-9214-7050-234CAE363E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A4A97C-8F85-2F81-F975-176CC44F3619}"/>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6" name="Footer Placeholder 5">
            <a:extLst>
              <a:ext uri="{FF2B5EF4-FFF2-40B4-BE49-F238E27FC236}">
                <a16:creationId xmlns:a16="http://schemas.microsoft.com/office/drawing/2014/main" id="{B8D8DB52-3926-C32C-87E6-614125B00A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B3CB5A-6735-B878-9DF3-604F555FF59B}"/>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172126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0EC63-9867-2C77-2E83-B80F741E4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E5EBD3-A2B6-26A9-8DAA-0F3040BE7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CD787F-0B0F-9359-ECC3-ABBAC3974F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99496B-62E2-7F4F-AEB4-122DF7DECC28}"/>
              </a:ext>
            </a:extLst>
          </p:cNvPr>
          <p:cNvSpPr>
            <a:spLocks noGrp="1"/>
          </p:cNvSpPr>
          <p:nvPr>
            <p:ph type="dt" sz="half" idx="10"/>
          </p:nvPr>
        </p:nvSpPr>
        <p:spPr/>
        <p:txBody>
          <a:bodyPr/>
          <a:lstStyle/>
          <a:p>
            <a:fld id="{44118ED9-AF4A-42CA-9F38-A9767FC68AAD}" type="datetimeFigureOut">
              <a:rPr lang="en-US" smtClean="0"/>
              <a:t>6/16/2025</a:t>
            </a:fld>
            <a:endParaRPr lang="en-US"/>
          </a:p>
        </p:txBody>
      </p:sp>
      <p:sp>
        <p:nvSpPr>
          <p:cNvPr id="6" name="Footer Placeholder 5">
            <a:extLst>
              <a:ext uri="{FF2B5EF4-FFF2-40B4-BE49-F238E27FC236}">
                <a16:creationId xmlns:a16="http://schemas.microsoft.com/office/drawing/2014/main" id="{71501119-B53D-29BC-75BF-4EF676BA25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A0FB83-40E7-0B39-629D-BB891A3DC472}"/>
              </a:ext>
            </a:extLst>
          </p:cNvPr>
          <p:cNvSpPr>
            <a:spLocks noGrp="1"/>
          </p:cNvSpPr>
          <p:nvPr>
            <p:ph type="sldNum" sz="quarter" idx="12"/>
          </p:nvPr>
        </p:nvSpPr>
        <p:spPr/>
        <p:txBody>
          <a:bodyPr/>
          <a:lstStyle/>
          <a:p>
            <a:fld id="{E014944A-40F4-4406-B205-3E731A2BD49E}" type="slidenum">
              <a:rPr lang="en-US" smtClean="0"/>
              <a:t>‹#›</a:t>
            </a:fld>
            <a:endParaRPr lang="en-US"/>
          </a:p>
        </p:txBody>
      </p:sp>
    </p:spTree>
    <p:extLst>
      <p:ext uri="{BB962C8B-B14F-4D97-AF65-F5344CB8AC3E}">
        <p14:creationId xmlns:p14="http://schemas.microsoft.com/office/powerpoint/2010/main" val="193358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A129D5-FA2B-D4E0-A002-DA0672F8F8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192356-5B56-DDC7-0EEE-611780A6D7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2BBF1-A9B3-7812-ECBE-496AC180E5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4118ED9-AF4A-42CA-9F38-A9767FC68AAD}" type="datetimeFigureOut">
              <a:rPr lang="en-US" smtClean="0"/>
              <a:t>6/16/2025</a:t>
            </a:fld>
            <a:endParaRPr lang="en-US"/>
          </a:p>
        </p:txBody>
      </p:sp>
      <p:sp>
        <p:nvSpPr>
          <p:cNvPr id="5" name="Footer Placeholder 4">
            <a:extLst>
              <a:ext uri="{FF2B5EF4-FFF2-40B4-BE49-F238E27FC236}">
                <a16:creationId xmlns:a16="http://schemas.microsoft.com/office/drawing/2014/main" id="{6D9A344E-A56F-113E-CB43-0A628B2DB3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DAF7BAA-A361-14FC-DF8D-07FA1A6A8C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14944A-40F4-4406-B205-3E731A2BD49E}" type="slidenum">
              <a:rPr lang="en-US" smtClean="0"/>
              <a:t>‹#›</a:t>
            </a:fld>
            <a:endParaRPr lang="en-US"/>
          </a:p>
        </p:txBody>
      </p:sp>
    </p:spTree>
    <p:extLst>
      <p:ext uri="{BB962C8B-B14F-4D97-AF65-F5344CB8AC3E}">
        <p14:creationId xmlns:p14="http://schemas.microsoft.com/office/powerpoint/2010/main" val="2304401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D93AE-BD54-A842-6614-6A18F841C7BD}"/>
              </a:ext>
            </a:extLst>
          </p:cNvPr>
          <p:cNvSpPr>
            <a:spLocks noGrp="1"/>
          </p:cNvSpPr>
          <p:nvPr>
            <p:ph type="ctrTitle"/>
          </p:nvPr>
        </p:nvSpPr>
        <p:spPr/>
        <p:txBody>
          <a:bodyPr/>
          <a:lstStyle/>
          <a:p>
            <a:r>
              <a:rPr lang="en-US" dirty="0"/>
              <a:t>What is good appraisal?</a:t>
            </a:r>
          </a:p>
        </p:txBody>
      </p:sp>
      <p:sp>
        <p:nvSpPr>
          <p:cNvPr id="3" name="Subtitle 2">
            <a:extLst>
              <a:ext uri="{FF2B5EF4-FFF2-40B4-BE49-F238E27FC236}">
                <a16:creationId xmlns:a16="http://schemas.microsoft.com/office/drawing/2014/main" id="{C02D7E7E-5605-0097-4FCC-B8DCEA1416E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67765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87F99-9A37-3787-040E-5CF890295D55}"/>
              </a:ext>
            </a:extLst>
          </p:cNvPr>
          <p:cNvSpPr>
            <a:spLocks noGrp="1"/>
          </p:cNvSpPr>
          <p:nvPr>
            <p:ph type="title"/>
          </p:nvPr>
        </p:nvSpPr>
        <p:spPr>
          <a:xfrm>
            <a:off x="838200" y="1"/>
            <a:ext cx="10515600" cy="877077"/>
          </a:xfrm>
        </p:spPr>
        <p:txBody>
          <a:bodyPr/>
          <a:lstStyle/>
          <a:p>
            <a:r>
              <a:rPr lang="en-US" dirty="0"/>
              <a:t>Some critical market economics</a:t>
            </a:r>
          </a:p>
        </p:txBody>
      </p:sp>
      <p:sp>
        <p:nvSpPr>
          <p:cNvPr id="3" name="Content Placeholder 2">
            <a:extLst>
              <a:ext uri="{FF2B5EF4-FFF2-40B4-BE49-F238E27FC236}">
                <a16:creationId xmlns:a16="http://schemas.microsoft.com/office/drawing/2014/main" id="{A54567A7-3258-8693-D5C3-F2324DA5993A}"/>
              </a:ext>
            </a:extLst>
          </p:cNvPr>
          <p:cNvSpPr>
            <a:spLocks noGrp="1"/>
          </p:cNvSpPr>
          <p:nvPr>
            <p:ph idx="1"/>
          </p:nvPr>
        </p:nvSpPr>
        <p:spPr>
          <a:xfrm>
            <a:off x="838200" y="979714"/>
            <a:ext cx="10515600" cy="5197249"/>
          </a:xfrm>
        </p:spPr>
        <p:txBody>
          <a:bodyPr>
            <a:normAutofit fontScale="92500" lnSpcReduction="10000"/>
          </a:bodyPr>
          <a:lstStyle/>
          <a:p>
            <a:r>
              <a:rPr lang="en-US" dirty="0"/>
              <a:t>There is a distribution of potential buyers and sellers for most anything.</a:t>
            </a:r>
          </a:p>
          <a:p>
            <a:r>
              <a:rPr lang="en-US" dirty="0"/>
              <a:t>Real estate need not be identical to compete.  It merely needs to be a substitute.</a:t>
            </a:r>
          </a:p>
          <a:p>
            <a:r>
              <a:rPr lang="en-US" dirty="0"/>
              <a:t>We have over lapping submarkets of competing properties, that might be defined by location, features, condition or quality and size.</a:t>
            </a:r>
          </a:p>
          <a:p>
            <a:r>
              <a:rPr lang="en-US" dirty="0"/>
              <a:t>There will be common drivers of value to most buyers or sellers, but some that are unique to the buyer or seller.</a:t>
            </a:r>
          </a:p>
          <a:p>
            <a:r>
              <a:rPr lang="en-US" dirty="0"/>
              <a:t>Common drivers should drive the most likely price. These can be thought of as endogenous factors, inherent within the property and location (size, condition, design, location, features).</a:t>
            </a:r>
          </a:p>
          <a:p>
            <a:r>
              <a:rPr lang="en-US" dirty="0"/>
              <a:t>We also have exogenous factors that drive prices that individual buyers or entities are willing to pay or receive that create a dispersion of possible prices, even at the same point in time.</a:t>
            </a:r>
          </a:p>
        </p:txBody>
      </p:sp>
    </p:spTree>
    <p:extLst>
      <p:ext uri="{BB962C8B-B14F-4D97-AF65-F5344CB8AC3E}">
        <p14:creationId xmlns:p14="http://schemas.microsoft.com/office/powerpoint/2010/main" val="4179906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43FFA-07CE-B3D3-95AA-C138A0EF282D}"/>
              </a:ext>
            </a:extLst>
          </p:cNvPr>
          <p:cNvSpPr>
            <a:spLocks noGrp="1"/>
          </p:cNvSpPr>
          <p:nvPr>
            <p:ph type="title"/>
          </p:nvPr>
        </p:nvSpPr>
        <p:spPr>
          <a:xfrm>
            <a:off x="838200" y="1"/>
            <a:ext cx="11422224" cy="905068"/>
          </a:xfrm>
        </p:spPr>
        <p:txBody>
          <a:bodyPr/>
          <a:lstStyle/>
          <a:p>
            <a:r>
              <a:rPr lang="en-US" dirty="0"/>
              <a:t>Market Value is Statistically Most Probable Price</a:t>
            </a:r>
          </a:p>
        </p:txBody>
      </p:sp>
      <p:pic>
        <p:nvPicPr>
          <p:cNvPr id="6" name="Content Placeholder 5">
            <a:extLst>
              <a:ext uri="{FF2B5EF4-FFF2-40B4-BE49-F238E27FC236}">
                <a16:creationId xmlns:a16="http://schemas.microsoft.com/office/drawing/2014/main" id="{5B62D900-FC97-163A-7483-AD1395B1AB6D}"/>
              </a:ext>
            </a:extLst>
          </p:cNvPr>
          <p:cNvPicPr>
            <a:picLocks noGrp="1" noChangeAspect="1"/>
          </p:cNvPicPr>
          <p:nvPr>
            <p:ph idx="1"/>
          </p:nvPr>
        </p:nvPicPr>
        <p:blipFill>
          <a:blip r:embed="rId2"/>
          <a:stretch>
            <a:fillRect/>
          </a:stretch>
        </p:blipFill>
        <p:spPr>
          <a:xfrm>
            <a:off x="1010383" y="1362075"/>
            <a:ext cx="9800492" cy="5086037"/>
          </a:xfrm>
        </p:spPr>
      </p:pic>
    </p:spTree>
    <p:extLst>
      <p:ext uri="{BB962C8B-B14F-4D97-AF65-F5344CB8AC3E}">
        <p14:creationId xmlns:p14="http://schemas.microsoft.com/office/powerpoint/2010/main" val="1518588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A296E-92D1-C8B7-5441-1A39C824A805}"/>
              </a:ext>
            </a:extLst>
          </p:cNvPr>
          <p:cNvSpPr>
            <a:spLocks noGrp="1"/>
          </p:cNvSpPr>
          <p:nvPr>
            <p:ph type="title"/>
          </p:nvPr>
        </p:nvSpPr>
        <p:spPr/>
        <p:txBody>
          <a:bodyPr/>
          <a:lstStyle/>
          <a:p>
            <a:r>
              <a:rPr lang="en-US" dirty="0"/>
              <a:t>Some definitions</a:t>
            </a:r>
          </a:p>
        </p:txBody>
      </p:sp>
      <p:sp>
        <p:nvSpPr>
          <p:cNvPr id="3" name="Content Placeholder 2">
            <a:extLst>
              <a:ext uri="{FF2B5EF4-FFF2-40B4-BE49-F238E27FC236}">
                <a16:creationId xmlns:a16="http://schemas.microsoft.com/office/drawing/2014/main" id="{93E1732F-F1E6-FE2B-E1D9-7CD5223E5138}"/>
              </a:ext>
            </a:extLst>
          </p:cNvPr>
          <p:cNvSpPr>
            <a:spLocks noGrp="1"/>
          </p:cNvSpPr>
          <p:nvPr>
            <p:ph idx="1"/>
          </p:nvPr>
        </p:nvSpPr>
        <p:spPr/>
        <p:txBody>
          <a:bodyPr>
            <a:normAutofit lnSpcReduction="10000"/>
          </a:bodyPr>
          <a:lstStyle/>
          <a:p>
            <a:r>
              <a:rPr lang="en-US" dirty="0"/>
              <a:t>Reservation price: Value to an individual or entity, maximum a buyer would pay, minimum a seller would accept.   These differ for all buyers and sellers.</a:t>
            </a:r>
          </a:p>
          <a:p>
            <a:endParaRPr lang="en-US" dirty="0"/>
          </a:p>
          <a:p>
            <a:pPr marL="0" marR="0">
              <a:spcBef>
                <a:spcPts val="0"/>
              </a:spcBef>
              <a:spcAft>
                <a:spcPts val="0"/>
              </a:spcAft>
            </a:pPr>
            <a:r>
              <a:rPr lang="en-US" dirty="0"/>
              <a:t>Fair market value: </a:t>
            </a:r>
            <a:r>
              <a:rPr lang="en-US" sz="2400" dirty="0">
                <a:effectLst/>
                <a:latin typeface="Calibri" panose="020F0502020204030204" pitchFamily="34" charset="0"/>
                <a:ea typeface="Calibri" panose="020F0502020204030204" pitchFamily="34" charset="0"/>
                <a:cs typeface="Times New Roman" panose="02020603050405020304" pitchFamily="18" charset="0"/>
              </a:rPr>
              <a:t>“Market value means the most probable price which a property should bring in a competitive and open market under all conditions requisite to a fair sale, the buyer and seller each acting prudently and knowledgeably, and assuming the price is not affected by undue stimulus.”</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a:spcBef>
                <a:spcPts val="0"/>
              </a:spcBef>
            </a:pPr>
            <a:r>
              <a:rPr lang="en-US" dirty="0"/>
              <a:t>Market value: Statistically most probable price, and without assuming we know anything about individual buyers or sellers behind the transactions used as data.  A safer definition for valuers.</a:t>
            </a:r>
          </a:p>
          <a:p>
            <a:pPr marL="0" marR="0">
              <a:spcBef>
                <a:spcPts val="0"/>
              </a:spcBef>
              <a:spcAft>
                <a:spcPts val="0"/>
              </a:spcAft>
            </a:pPr>
            <a:endParaRPr lang="en-US" dirty="0"/>
          </a:p>
        </p:txBody>
      </p:sp>
    </p:spTree>
    <p:extLst>
      <p:ext uri="{BB962C8B-B14F-4D97-AF65-F5344CB8AC3E}">
        <p14:creationId xmlns:p14="http://schemas.microsoft.com/office/powerpoint/2010/main" val="180074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53CC5-8900-4472-76AC-9BACB8117BA0}"/>
              </a:ext>
            </a:extLst>
          </p:cNvPr>
          <p:cNvSpPr>
            <a:spLocks noGrp="1"/>
          </p:cNvSpPr>
          <p:nvPr>
            <p:ph type="title"/>
          </p:nvPr>
        </p:nvSpPr>
        <p:spPr>
          <a:xfrm>
            <a:off x="567612" y="-82745"/>
            <a:ext cx="10515600" cy="1325563"/>
          </a:xfrm>
        </p:spPr>
        <p:txBody>
          <a:bodyPr/>
          <a:lstStyle/>
          <a:p>
            <a:r>
              <a:rPr lang="en-US" dirty="0"/>
              <a:t>Why do we have price dispersion?</a:t>
            </a:r>
          </a:p>
        </p:txBody>
      </p:sp>
      <p:sp>
        <p:nvSpPr>
          <p:cNvPr id="3" name="Content Placeholder 2">
            <a:extLst>
              <a:ext uri="{FF2B5EF4-FFF2-40B4-BE49-F238E27FC236}">
                <a16:creationId xmlns:a16="http://schemas.microsoft.com/office/drawing/2014/main" id="{2E55289A-22E0-9859-3342-A083E08C11F9}"/>
              </a:ext>
            </a:extLst>
          </p:cNvPr>
          <p:cNvSpPr>
            <a:spLocks noGrp="1"/>
          </p:cNvSpPr>
          <p:nvPr>
            <p:ph idx="1"/>
          </p:nvPr>
        </p:nvSpPr>
        <p:spPr>
          <a:xfrm>
            <a:off x="838200" y="1371600"/>
            <a:ext cx="10515600" cy="4805363"/>
          </a:xfrm>
        </p:spPr>
        <p:txBody>
          <a:bodyPr>
            <a:normAutofit fontScale="92500" lnSpcReduction="10000"/>
          </a:bodyPr>
          <a:lstStyle/>
          <a:p>
            <a:r>
              <a:rPr lang="en-US" dirty="0"/>
              <a:t>Only in a perfective competitive market would we have a single price at any point in time.</a:t>
            </a:r>
          </a:p>
          <a:p>
            <a:pPr lvl="1"/>
            <a:r>
              <a:rPr lang="en-US" sz="2800" dirty="0">
                <a:effectLst/>
                <a:latin typeface="Calibri" panose="020F0502020204030204" pitchFamily="34" charset="0"/>
                <a:ea typeface="Calibri" panose="020F0502020204030204" pitchFamily="34" charset="0"/>
                <a:cs typeface="Times New Roman" panose="02020603050405020304" pitchFamily="18" charset="0"/>
              </a:rPr>
              <a:t>There must be many buyers and sellers, </a:t>
            </a:r>
          </a:p>
          <a:p>
            <a:pPr lvl="1"/>
            <a:r>
              <a:rPr lang="en-US" sz="2800" dirty="0">
                <a:latin typeface="Calibri" panose="020F0502020204030204" pitchFamily="34" charset="0"/>
                <a:ea typeface="Calibri" panose="020F0502020204030204" pitchFamily="34" charset="0"/>
                <a:cs typeface="Times New Roman" panose="02020603050405020304" pitchFamily="18" charset="0"/>
              </a:rPr>
              <a:t>E</a:t>
            </a:r>
            <a:r>
              <a:rPr lang="en-US" sz="2800" dirty="0">
                <a:effectLst/>
                <a:latin typeface="Calibri" panose="020F0502020204030204" pitchFamily="34" charset="0"/>
                <a:ea typeface="Calibri" panose="020F0502020204030204" pitchFamily="34" charset="0"/>
                <a:cs typeface="Times New Roman" panose="02020603050405020304" pitchFamily="18" charset="0"/>
              </a:rPr>
              <a:t>ach without any unique ability to influence the price, </a:t>
            </a:r>
          </a:p>
          <a:p>
            <a:pPr lvl="1"/>
            <a:r>
              <a:rPr lang="en-US" sz="2800" dirty="0">
                <a:latin typeface="Calibri" panose="020F0502020204030204" pitchFamily="34" charset="0"/>
                <a:ea typeface="Calibri" panose="020F0502020204030204" pitchFamily="34" charset="0"/>
                <a:cs typeface="Times New Roman" panose="02020603050405020304" pitchFamily="18" charset="0"/>
              </a:rPr>
              <a:t>T</a:t>
            </a:r>
            <a:r>
              <a:rPr lang="en-US" sz="2800" dirty="0">
                <a:effectLst/>
                <a:latin typeface="Calibri" panose="020F0502020204030204" pitchFamily="34" charset="0"/>
                <a:ea typeface="Calibri" panose="020F0502020204030204" pitchFamily="34" charset="0"/>
                <a:cs typeface="Times New Roman" panose="02020603050405020304" pitchFamily="18" charset="0"/>
              </a:rPr>
              <a:t>he buyers, and sellers all have similar and full information (not “perfect information” as some texts suggest as this never exists), and </a:t>
            </a:r>
          </a:p>
          <a:p>
            <a:pPr lvl="1"/>
            <a:r>
              <a:rPr lang="en-US" sz="2800" dirty="0">
                <a:latin typeface="Calibri" panose="020F0502020204030204" pitchFamily="34" charset="0"/>
                <a:ea typeface="Calibri" panose="020F0502020204030204" pitchFamily="34" charset="0"/>
                <a:cs typeface="Times New Roman" panose="02020603050405020304" pitchFamily="18" charset="0"/>
              </a:rPr>
              <a:t>T</a:t>
            </a:r>
            <a:r>
              <a:rPr lang="en-US" sz="2800" dirty="0">
                <a:effectLst/>
                <a:latin typeface="Calibri" panose="020F0502020204030204" pitchFamily="34" charset="0"/>
                <a:ea typeface="Calibri" panose="020F0502020204030204" pitchFamily="34" charset="0"/>
                <a:cs typeface="Times New Roman" panose="02020603050405020304" pitchFamily="18" charset="0"/>
              </a:rPr>
              <a:t>here are no barriers (costs) to entry or exit from the market. </a:t>
            </a:r>
          </a:p>
          <a:p>
            <a:r>
              <a:rPr lang="en-US" sz="3900" dirty="0">
                <a:latin typeface="Calibri" panose="020F0502020204030204" pitchFamily="34" charset="0"/>
                <a:ea typeface="Calibri" panose="020F0502020204030204" pitchFamily="34" charset="0"/>
                <a:cs typeface="Times New Roman" panose="02020603050405020304" pitchFamily="18" charset="0"/>
              </a:rPr>
              <a:t>Real estate is a market of high information costs, differences in tastes and preferences, different expectations about the future, and unique circumstances for buyers and sellers.</a:t>
            </a:r>
            <a:endParaRPr lang="en-US" sz="3900" dirty="0"/>
          </a:p>
        </p:txBody>
      </p:sp>
    </p:spTree>
    <p:extLst>
      <p:ext uri="{BB962C8B-B14F-4D97-AF65-F5344CB8AC3E}">
        <p14:creationId xmlns:p14="http://schemas.microsoft.com/office/powerpoint/2010/main" val="1216991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43FFA-07CE-B3D3-95AA-C138A0EF282D}"/>
              </a:ext>
            </a:extLst>
          </p:cNvPr>
          <p:cNvSpPr>
            <a:spLocks noGrp="1"/>
          </p:cNvSpPr>
          <p:nvPr>
            <p:ph type="title"/>
          </p:nvPr>
        </p:nvSpPr>
        <p:spPr>
          <a:xfrm>
            <a:off x="838200" y="1"/>
            <a:ext cx="11422224" cy="905068"/>
          </a:xfrm>
        </p:spPr>
        <p:txBody>
          <a:bodyPr/>
          <a:lstStyle/>
          <a:p>
            <a:r>
              <a:rPr lang="en-US" dirty="0"/>
              <a:t>Do people overpay or underpay? Is it rational?</a:t>
            </a:r>
          </a:p>
        </p:txBody>
      </p:sp>
      <p:pic>
        <p:nvPicPr>
          <p:cNvPr id="6" name="Content Placeholder 5">
            <a:extLst>
              <a:ext uri="{FF2B5EF4-FFF2-40B4-BE49-F238E27FC236}">
                <a16:creationId xmlns:a16="http://schemas.microsoft.com/office/drawing/2014/main" id="{5B62D900-FC97-163A-7483-AD1395B1AB6D}"/>
              </a:ext>
            </a:extLst>
          </p:cNvPr>
          <p:cNvPicPr>
            <a:picLocks noGrp="1" noChangeAspect="1"/>
          </p:cNvPicPr>
          <p:nvPr>
            <p:ph idx="1"/>
          </p:nvPr>
        </p:nvPicPr>
        <p:blipFill>
          <a:blip r:embed="rId2"/>
          <a:stretch>
            <a:fillRect/>
          </a:stretch>
        </p:blipFill>
        <p:spPr>
          <a:xfrm>
            <a:off x="1010383" y="1362075"/>
            <a:ext cx="9800492" cy="5086037"/>
          </a:xfrm>
        </p:spPr>
      </p:pic>
    </p:spTree>
    <p:extLst>
      <p:ext uri="{BB962C8B-B14F-4D97-AF65-F5344CB8AC3E}">
        <p14:creationId xmlns:p14="http://schemas.microsoft.com/office/powerpoint/2010/main" val="3597611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CB34B-F9BE-B87E-31C8-C2C763248DD6}"/>
              </a:ext>
            </a:extLst>
          </p:cNvPr>
          <p:cNvSpPr>
            <a:spLocks noGrp="1"/>
          </p:cNvSpPr>
          <p:nvPr>
            <p:ph type="title"/>
          </p:nvPr>
        </p:nvSpPr>
        <p:spPr>
          <a:xfrm>
            <a:off x="410547" y="1"/>
            <a:ext cx="11523306" cy="1690688"/>
          </a:xfrm>
        </p:spPr>
        <p:txBody>
          <a:bodyPr/>
          <a:lstStyle/>
          <a:p>
            <a:r>
              <a:rPr lang="en-US" dirty="0"/>
              <a:t>What else could affect price aside from location, size, quality, features and condition?</a:t>
            </a:r>
          </a:p>
        </p:txBody>
      </p:sp>
      <p:sp>
        <p:nvSpPr>
          <p:cNvPr id="3" name="Content Placeholder 2">
            <a:extLst>
              <a:ext uri="{FF2B5EF4-FFF2-40B4-BE49-F238E27FC236}">
                <a16:creationId xmlns:a16="http://schemas.microsoft.com/office/drawing/2014/main" id="{643661AC-A0D1-C815-161F-E02CED5B9981}"/>
              </a:ext>
            </a:extLst>
          </p:cNvPr>
          <p:cNvSpPr>
            <a:spLocks noGrp="1"/>
          </p:cNvSpPr>
          <p:nvPr>
            <p:ph idx="1"/>
          </p:nvPr>
        </p:nvSpPr>
        <p:spPr>
          <a:xfrm>
            <a:off x="838200" y="1825625"/>
            <a:ext cx="10515600" cy="4677812"/>
          </a:xfrm>
        </p:spPr>
        <p:txBody>
          <a:bodyPr>
            <a:normAutofit fontScale="85000" lnSpcReduction="20000"/>
          </a:bodyPr>
          <a:lstStyle/>
          <a:p>
            <a:pPr marL="514350" indent="-514350">
              <a:buFont typeface="+mj-lt"/>
              <a:buAutoNum type="arabicPeriod"/>
            </a:pPr>
            <a:r>
              <a:rPr lang="en-US" dirty="0"/>
              <a:t>Fee Simple versus Quitclaim deed</a:t>
            </a:r>
          </a:p>
          <a:p>
            <a:pPr marL="514350" indent="-514350">
              <a:buFont typeface="+mj-lt"/>
              <a:buAutoNum type="arabicPeriod"/>
            </a:pPr>
            <a:r>
              <a:rPr lang="en-US" dirty="0"/>
              <a:t>Non-arms-length transaction</a:t>
            </a:r>
          </a:p>
          <a:p>
            <a:pPr marL="514350" indent="-514350">
              <a:buFont typeface="+mj-lt"/>
              <a:buAutoNum type="arabicPeriod"/>
            </a:pPr>
            <a:r>
              <a:rPr lang="en-US" dirty="0"/>
              <a:t>“As is” sale versus material fact disclosure and liability for omissions</a:t>
            </a:r>
          </a:p>
          <a:p>
            <a:pPr marL="514350" indent="-514350">
              <a:buFont typeface="+mj-lt"/>
              <a:buAutoNum type="arabicPeriod"/>
            </a:pPr>
            <a:r>
              <a:rPr lang="en-US" dirty="0"/>
              <a:t>Seller financing below market</a:t>
            </a:r>
          </a:p>
          <a:p>
            <a:pPr marL="514350" indent="-514350">
              <a:buFont typeface="+mj-lt"/>
              <a:buAutoNum type="arabicPeriod"/>
            </a:pPr>
            <a:r>
              <a:rPr lang="en-US" dirty="0"/>
              <a:t>FFE included</a:t>
            </a:r>
          </a:p>
          <a:p>
            <a:pPr marL="514350" indent="-514350">
              <a:buFont typeface="+mj-lt"/>
              <a:buAutoNum type="arabicPeriod"/>
            </a:pPr>
            <a:r>
              <a:rPr lang="en-US" dirty="0"/>
              <a:t>Assemblage with am adjacent parcel</a:t>
            </a:r>
          </a:p>
          <a:p>
            <a:pPr marL="514350" indent="-514350">
              <a:buFont typeface="+mj-lt"/>
              <a:buAutoNum type="arabicPeriod"/>
            </a:pPr>
            <a:r>
              <a:rPr lang="en-US" dirty="0"/>
              <a:t>Grandfathered zoning use</a:t>
            </a:r>
          </a:p>
          <a:p>
            <a:pPr marL="514350" indent="-514350">
              <a:buFont typeface="+mj-lt"/>
              <a:buAutoNum type="arabicPeriod"/>
            </a:pPr>
            <a:r>
              <a:rPr lang="en-US" dirty="0"/>
              <a:t>Seller paid closing costs</a:t>
            </a:r>
          </a:p>
          <a:p>
            <a:pPr marL="514350" indent="-514350">
              <a:buFont typeface="+mj-lt"/>
              <a:buAutoNum type="arabicPeriod"/>
            </a:pPr>
            <a:r>
              <a:rPr lang="en-US" dirty="0"/>
              <a:t>Recently enacted buyer tax credits</a:t>
            </a:r>
          </a:p>
          <a:p>
            <a:pPr marL="514350" indent="-514350">
              <a:buFont typeface="+mj-lt"/>
              <a:buAutoNum type="arabicPeriod"/>
            </a:pPr>
            <a:r>
              <a:rPr lang="en-US" dirty="0"/>
              <a:t>Seasonality and seller or buyer anchoring</a:t>
            </a:r>
          </a:p>
          <a:p>
            <a:pPr marL="514350" indent="-514350">
              <a:buFont typeface="+mj-lt"/>
              <a:buAutoNum type="arabicPeriod"/>
            </a:pPr>
            <a:r>
              <a:rPr lang="en-US" dirty="0"/>
              <a:t>And more that we may not always pick up in the data including the need to buy or sell, and that loud pit bull living next door.</a:t>
            </a:r>
          </a:p>
        </p:txBody>
      </p:sp>
    </p:spTree>
    <p:extLst>
      <p:ext uri="{BB962C8B-B14F-4D97-AF65-F5344CB8AC3E}">
        <p14:creationId xmlns:p14="http://schemas.microsoft.com/office/powerpoint/2010/main" val="3994273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FEAE0-14E7-264C-0A3B-6E7D15C179CF}"/>
              </a:ext>
            </a:extLst>
          </p:cNvPr>
          <p:cNvSpPr>
            <a:spLocks noGrp="1"/>
          </p:cNvSpPr>
          <p:nvPr>
            <p:ph type="title"/>
          </p:nvPr>
        </p:nvSpPr>
        <p:spPr>
          <a:xfrm>
            <a:off x="838200" y="1"/>
            <a:ext cx="10515600" cy="895738"/>
          </a:xfrm>
        </p:spPr>
        <p:txBody>
          <a:bodyPr/>
          <a:lstStyle/>
          <a:p>
            <a:r>
              <a:rPr lang="en-US" dirty="0"/>
              <a:t>More definitions and review</a:t>
            </a:r>
          </a:p>
        </p:txBody>
      </p:sp>
      <p:sp>
        <p:nvSpPr>
          <p:cNvPr id="3" name="Content Placeholder 2">
            <a:extLst>
              <a:ext uri="{FF2B5EF4-FFF2-40B4-BE49-F238E27FC236}">
                <a16:creationId xmlns:a16="http://schemas.microsoft.com/office/drawing/2014/main" id="{A9B2527C-278D-DBE6-A92A-F141407C5F7A}"/>
              </a:ext>
            </a:extLst>
          </p:cNvPr>
          <p:cNvSpPr>
            <a:spLocks noGrp="1"/>
          </p:cNvSpPr>
          <p:nvPr>
            <p:ph idx="1"/>
          </p:nvPr>
        </p:nvSpPr>
        <p:spPr>
          <a:xfrm>
            <a:off x="838200" y="1045029"/>
            <a:ext cx="10515600" cy="5579706"/>
          </a:xfrm>
        </p:spPr>
        <p:txBody>
          <a:bodyPr>
            <a:normAutofit/>
          </a:bodyPr>
          <a:lstStyle/>
          <a:p>
            <a:r>
              <a:rPr lang="en-US" dirty="0"/>
              <a:t>Price</a:t>
            </a:r>
          </a:p>
          <a:p>
            <a:r>
              <a:rPr lang="en-US" dirty="0"/>
              <a:t>Value</a:t>
            </a:r>
          </a:p>
          <a:p>
            <a:r>
              <a:rPr lang="en-US" dirty="0"/>
              <a:t>Subject property</a:t>
            </a:r>
          </a:p>
          <a:p>
            <a:r>
              <a:rPr lang="en-US" dirty="0"/>
              <a:t>Comparable sales or “comps”</a:t>
            </a:r>
          </a:p>
          <a:p>
            <a:r>
              <a:rPr lang="en-US" dirty="0"/>
              <a:t>Intrinsic value</a:t>
            </a:r>
          </a:p>
          <a:p>
            <a:r>
              <a:rPr lang="en-US" dirty="0"/>
              <a:t>Use Value</a:t>
            </a:r>
          </a:p>
          <a:p>
            <a:r>
              <a:rPr lang="en-US" dirty="0"/>
              <a:t>Market equilibrium </a:t>
            </a:r>
          </a:p>
          <a:p>
            <a:r>
              <a:rPr lang="en-US" dirty="0"/>
              <a:t>Highest and Best Use: physically possible, legal, financially feasible, maximally productive.</a:t>
            </a:r>
          </a:p>
          <a:p>
            <a:r>
              <a:rPr lang="en-US" dirty="0"/>
              <a:t>Most Probable Use</a:t>
            </a:r>
          </a:p>
          <a:p>
            <a:r>
              <a:rPr lang="en-US" dirty="0"/>
              <a:t>Most Probable Price</a:t>
            </a:r>
          </a:p>
        </p:txBody>
      </p:sp>
    </p:spTree>
    <p:extLst>
      <p:ext uri="{BB962C8B-B14F-4D97-AF65-F5344CB8AC3E}">
        <p14:creationId xmlns:p14="http://schemas.microsoft.com/office/powerpoint/2010/main" val="2286273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B8AC2-B9BA-0A65-FCD3-4172E365E727}"/>
              </a:ext>
            </a:extLst>
          </p:cNvPr>
          <p:cNvSpPr>
            <a:spLocks noGrp="1"/>
          </p:cNvSpPr>
          <p:nvPr>
            <p:ph type="title"/>
          </p:nvPr>
        </p:nvSpPr>
        <p:spPr>
          <a:xfrm>
            <a:off x="838200" y="74645"/>
            <a:ext cx="10515600" cy="979715"/>
          </a:xfrm>
        </p:spPr>
        <p:txBody>
          <a:bodyPr>
            <a:normAutofit/>
          </a:bodyPr>
          <a:lstStyle/>
          <a:p>
            <a:r>
              <a:rPr lang="en-US" dirty="0"/>
              <a:t>And More Definitions that will be useful</a:t>
            </a:r>
          </a:p>
        </p:txBody>
      </p:sp>
      <p:sp>
        <p:nvSpPr>
          <p:cNvPr id="3" name="Content Placeholder 2">
            <a:extLst>
              <a:ext uri="{FF2B5EF4-FFF2-40B4-BE49-F238E27FC236}">
                <a16:creationId xmlns:a16="http://schemas.microsoft.com/office/drawing/2014/main" id="{958E58CA-5F84-41AB-9638-7CE517D02F51}"/>
              </a:ext>
            </a:extLst>
          </p:cNvPr>
          <p:cNvSpPr>
            <a:spLocks noGrp="1"/>
          </p:cNvSpPr>
          <p:nvPr>
            <p:ph idx="1"/>
          </p:nvPr>
        </p:nvSpPr>
        <p:spPr>
          <a:xfrm>
            <a:off x="838200" y="1240971"/>
            <a:ext cx="10515600" cy="4935992"/>
          </a:xfrm>
        </p:spPr>
        <p:txBody>
          <a:bodyPr/>
          <a:lstStyle/>
          <a:p>
            <a:r>
              <a:rPr lang="en-US" sz="4400" dirty="0"/>
              <a:t>Investment Value (Reservation price)</a:t>
            </a:r>
          </a:p>
          <a:p>
            <a:r>
              <a:rPr lang="en-US" sz="4400" dirty="0"/>
              <a:t>Liquidation Value</a:t>
            </a:r>
          </a:p>
          <a:p>
            <a:r>
              <a:rPr lang="en-US" sz="4400" dirty="0"/>
              <a:t>Time Targeted Pricing</a:t>
            </a:r>
          </a:p>
          <a:p>
            <a:r>
              <a:rPr lang="en-US" sz="4400" dirty="0"/>
              <a:t>Replacement Cost </a:t>
            </a:r>
          </a:p>
          <a:p>
            <a:r>
              <a:rPr lang="en-US" sz="4400" dirty="0"/>
              <a:t>Reproduction Costs</a:t>
            </a:r>
          </a:p>
          <a:p>
            <a:endParaRPr lang="en-US" dirty="0"/>
          </a:p>
        </p:txBody>
      </p:sp>
    </p:spTree>
    <p:extLst>
      <p:ext uri="{BB962C8B-B14F-4D97-AF65-F5344CB8AC3E}">
        <p14:creationId xmlns:p14="http://schemas.microsoft.com/office/powerpoint/2010/main" val="1321210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B6AEB-6FC0-0E9D-7498-23B70557EC9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25095BC-3BA0-FE6D-D985-A02E6F27FECF}"/>
              </a:ext>
            </a:extLst>
          </p:cNvPr>
          <p:cNvSpPr>
            <a:spLocks noGrp="1"/>
          </p:cNvSpPr>
          <p:nvPr>
            <p:ph idx="1"/>
          </p:nvPr>
        </p:nvSpPr>
        <p:spPr/>
        <p:txBody>
          <a:bodyPr/>
          <a:lstStyle/>
          <a:p>
            <a:r>
              <a:rPr lang="en-US" dirty="0"/>
              <a:t>Real estate values are actually ranges with varying degrees of confidence. </a:t>
            </a:r>
          </a:p>
          <a:p>
            <a:r>
              <a:rPr lang="en-US" dirty="0"/>
              <a:t>Seldom do we know all the details behind contracts that may have influenced a sales price such as FFE or seller incentives or credits for repairs or a buyer offering a speedy no contingency closing.</a:t>
            </a:r>
          </a:p>
          <a:p>
            <a:r>
              <a:rPr lang="en-US" dirty="0"/>
              <a:t>Not only should we estimate value, but we should provide a range or confidence range to suggest how certain we are in a given value.</a:t>
            </a:r>
          </a:p>
          <a:p>
            <a:endParaRPr lang="en-US" dirty="0"/>
          </a:p>
        </p:txBody>
      </p:sp>
    </p:spTree>
    <p:extLst>
      <p:ext uri="{BB962C8B-B14F-4D97-AF65-F5344CB8AC3E}">
        <p14:creationId xmlns:p14="http://schemas.microsoft.com/office/powerpoint/2010/main" val="2513005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A5C7F-A4A0-6591-BCDA-5E0A72E06450}"/>
              </a:ext>
            </a:extLst>
          </p:cNvPr>
          <p:cNvSpPr>
            <a:spLocks noGrp="1"/>
          </p:cNvSpPr>
          <p:nvPr>
            <p:ph type="title"/>
          </p:nvPr>
        </p:nvSpPr>
        <p:spPr>
          <a:xfrm>
            <a:off x="354563" y="365125"/>
            <a:ext cx="11747241" cy="1325563"/>
          </a:xfrm>
        </p:spPr>
        <p:txBody>
          <a:bodyPr>
            <a:normAutofit/>
          </a:bodyPr>
          <a:lstStyle/>
          <a:p>
            <a:r>
              <a:rPr lang="en-US" dirty="0"/>
              <a:t>Overview of Modern Valuation Methods: Three traditional plus two more now in practice</a:t>
            </a:r>
          </a:p>
        </p:txBody>
      </p:sp>
      <p:sp>
        <p:nvSpPr>
          <p:cNvPr id="3" name="Content Placeholder 2">
            <a:extLst>
              <a:ext uri="{FF2B5EF4-FFF2-40B4-BE49-F238E27FC236}">
                <a16:creationId xmlns:a16="http://schemas.microsoft.com/office/drawing/2014/main" id="{434112EA-A9D1-2B9E-6A3A-3B386AF9A83E}"/>
              </a:ext>
            </a:extLst>
          </p:cNvPr>
          <p:cNvSpPr>
            <a:spLocks noGrp="1"/>
          </p:cNvSpPr>
          <p:nvPr>
            <p:ph idx="1"/>
          </p:nvPr>
        </p:nvSpPr>
        <p:spPr>
          <a:xfrm>
            <a:off x="838199" y="1825625"/>
            <a:ext cx="11058331" cy="4351338"/>
          </a:xfrm>
        </p:spPr>
        <p:txBody>
          <a:bodyPr>
            <a:normAutofit fontScale="85000" lnSpcReduction="10000"/>
          </a:bodyPr>
          <a:lstStyle/>
          <a:p>
            <a:pPr marL="342900" marR="0" lvl="0" indent="-342900">
              <a:lnSpc>
                <a:spcPct val="107000"/>
              </a:lnSpc>
              <a:spcBef>
                <a:spcPts val="0"/>
              </a:spcBef>
              <a:spcAft>
                <a:spcPts val="0"/>
              </a:spcAft>
              <a:buFont typeface="+mj-lt"/>
              <a:buAutoNum type="arabicParenR"/>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Market or Sales “grid” comparison approaches</a:t>
            </a:r>
          </a:p>
          <a:p>
            <a:pPr marL="342900" marR="0" lvl="0" indent="-342900">
              <a:lnSpc>
                <a:spcPct val="107000"/>
              </a:lnSpc>
              <a:spcBef>
                <a:spcPts val="0"/>
              </a:spcBef>
              <a:spcAft>
                <a:spcPts val="0"/>
              </a:spcAft>
              <a:buFont typeface="+mj-lt"/>
              <a:buAutoNum type="arabicParenR"/>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Cost approaches</a:t>
            </a:r>
          </a:p>
          <a:p>
            <a:pPr marL="342900" marR="0" lvl="0" indent="-342900">
              <a:lnSpc>
                <a:spcPct val="107000"/>
              </a:lnSpc>
              <a:spcBef>
                <a:spcPts val="0"/>
              </a:spcBef>
              <a:spcAft>
                <a:spcPts val="0"/>
              </a:spcAft>
              <a:buFont typeface="+mj-lt"/>
              <a:buAutoNum type="arabicParenR"/>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Income approaches</a:t>
            </a:r>
          </a:p>
          <a:p>
            <a:pPr marL="342900" marR="0" lvl="0" indent="-342900">
              <a:lnSpc>
                <a:spcPct val="107000"/>
              </a:lnSpc>
              <a:spcBef>
                <a:spcPts val="0"/>
              </a:spcBef>
              <a:spcAft>
                <a:spcPts val="0"/>
              </a:spcAft>
              <a:buFont typeface="+mj-lt"/>
              <a:buAutoNum type="arabicParenR"/>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Regression methods and appraisal grid emulation</a:t>
            </a:r>
          </a:p>
          <a:p>
            <a:pPr marL="342900" marR="0" lvl="0" indent="-342900">
              <a:lnSpc>
                <a:spcPct val="107000"/>
              </a:lnSpc>
              <a:spcBef>
                <a:spcPts val="0"/>
              </a:spcBef>
              <a:spcAft>
                <a:spcPts val="800"/>
              </a:spcAft>
              <a:buFont typeface="+mj-lt"/>
              <a:buAutoNum type="arabicParenR"/>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Time adjusted value method</a:t>
            </a:r>
          </a:p>
          <a:p>
            <a:pPr marL="0" marR="0" lvl="0" indent="0">
              <a:lnSpc>
                <a:spcPct val="107000"/>
              </a:lnSpc>
              <a:spcBef>
                <a:spcPts val="0"/>
              </a:spcBef>
              <a:spcAft>
                <a:spcPts val="800"/>
              </a:spcAft>
              <a:buNone/>
            </a:pPr>
            <a:r>
              <a:rPr lang="en-US" sz="4000" kern="100" dirty="0">
                <a:latin typeface="Calibri" panose="020F0502020204030204" pitchFamily="34" charset="0"/>
                <a:ea typeface="Calibri" panose="020F0502020204030204" pitchFamily="34" charset="0"/>
                <a:cs typeface="Times New Roman" panose="02020603050405020304" pitchFamily="18" charset="0"/>
              </a:rPr>
              <a:t> Note RICS also has  “new development valuation” or residual methods which AI might consider a hybrid method using market, income and possibly cost assumptions in the method.</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2970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8B50-F563-3DCF-C41B-A3459CA27905}"/>
              </a:ext>
            </a:extLst>
          </p:cNvPr>
          <p:cNvSpPr>
            <a:spLocks noGrp="1"/>
          </p:cNvSpPr>
          <p:nvPr>
            <p:ph type="title"/>
          </p:nvPr>
        </p:nvSpPr>
        <p:spPr>
          <a:xfrm>
            <a:off x="567612" y="0"/>
            <a:ext cx="10515600" cy="1325563"/>
          </a:xfrm>
        </p:spPr>
        <p:txBody>
          <a:bodyPr/>
          <a:lstStyle/>
          <a:p>
            <a:r>
              <a:rPr lang="en-US" dirty="0"/>
              <a:t>What is good appraisal?</a:t>
            </a:r>
          </a:p>
        </p:txBody>
      </p:sp>
      <p:sp>
        <p:nvSpPr>
          <p:cNvPr id="3" name="Content Placeholder 2">
            <a:extLst>
              <a:ext uri="{FF2B5EF4-FFF2-40B4-BE49-F238E27FC236}">
                <a16:creationId xmlns:a16="http://schemas.microsoft.com/office/drawing/2014/main" id="{D364F97F-7A5A-6BB7-DDBA-25ABE0338A15}"/>
              </a:ext>
            </a:extLst>
          </p:cNvPr>
          <p:cNvSpPr>
            <a:spLocks noGrp="1"/>
          </p:cNvSpPr>
          <p:nvPr>
            <p:ph idx="1"/>
          </p:nvPr>
        </p:nvSpPr>
        <p:spPr>
          <a:xfrm>
            <a:off x="838200" y="1259633"/>
            <a:ext cx="10515600" cy="4917330"/>
          </a:xfrm>
        </p:spPr>
        <p:txBody>
          <a:bodyPr>
            <a:normAutofit lnSpcReduction="10000"/>
          </a:bodyPr>
          <a:lstStyle/>
          <a:p>
            <a:r>
              <a:rPr lang="en-US" sz="2400" dirty="0">
                <a:effectLst/>
                <a:latin typeface="Calibri" panose="020F0502020204030204" pitchFamily="34" charset="0"/>
                <a:ea typeface="Calibri" panose="020F0502020204030204" pitchFamily="34" charset="0"/>
                <a:cs typeface="Times New Roman" panose="02020603050405020304" pitchFamily="18" charset="0"/>
              </a:rPr>
              <a:t>We desperately need well-trained valuation experts for the real estate market to function efficiently.</a:t>
            </a:r>
          </a:p>
          <a:p>
            <a:r>
              <a:rPr lang="en-US" sz="2400" dirty="0">
                <a:latin typeface="Calibri" panose="020F0502020204030204" pitchFamily="34" charset="0"/>
                <a:ea typeface="Calibri" panose="020F0502020204030204" pitchFamily="34" charset="0"/>
                <a:cs typeface="Times New Roman" panose="02020603050405020304" pitchFamily="18" charset="0"/>
              </a:rPr>
              <a:t>Good appraisal is not justification of a purchase price for the purpose of financing. </a:t>
            </a:r>
          </a:p>
          <a:p>
            <a:r>
              <a:rPr lang="en-US" sz="2400" dirty="0">
                <a:latin typeface="Calibri" panose="020F0502020204030204" pitchFamily="34" charset="0"/>
                <a:ea typeface="Calibri" panose="020F0502020204030204" pitchFamily="34" charset="0"/>
                <a:cs typeface="Times New Roman" panose="02020603050405020304" pitchFamily="18" charset="0"/>
              </a:rPr>
              <a:t>Good appraisal is not a report with so many limiting conditions and qualifications as to make it useless for understanding risk.</a:t>
            </a:r>
          </a:p>
          <a:p>
            <a:r>
              <a:rPr lang="en-US" sz="2400" dirty="0">
                <a:latin typeface="Calibri" panose="020F0502020204030204" pitchFamily="34" charset="0"/>
                <a:ea typeface="Calibri" panose="020F0502020204030204" pitchFamily="34" charset="0"/>
                <a:cs typeface="Times New Roman" panose="02020603050405020304" pitchFamily="18" charset="0"/>
              </a:rPr>
              <a:t>Good appraisal serves the needs of the client and the type of value they seek.</a:t>
            </a:r>
          </a:p>
          <a:p>
            <a:r>
              <a:rPr lang="en-US" sz="2400" dirty="0">
                <a:latin typeface="Calibri" panose="020F0502020204030204" pitchFamily="34" charset="0"/>
                <a:ea typeface="Calibri" panose="020F0502020204030204" pitchFamily="34" charset="0"/>
                <a:cs typeface="Times New Roman" panose="02020603050405020304" pitchFamily="18" charset="0"/>
              </a:rPr>
              <a:t>Good appraisal will use the best data possible and all relevant methods, but often we will rely more on one method or two and we should not fudge methods where there is insufficient data, merely to provide three or more traditional methods.</a:t>
            </a:r>
          </a:p>
          <a:p>
            <a:r>
              <a:rPr lang="en-US" sz="2600" dirty="0">
                <a:effectLst/>
                <a:latin typeface="Calibri" panose="020F0502020204030204" pitchFamily="34" charset="0"/>
                <a:ea typeface="Calibri" panose="020F0502020204030204" pitchFamily="34" charset="0"/>
                <a:cs typeface="Times New Roman" panose="02020603050405020304" pitchFamily="18" charset="0"/>
              </a:rPr>
              <a:t>In summary, good appraisal is a value estimate based on as complete an information set as is reasonable relative to the fee or required for the purposes of the value estimate.</a:t>
            </a:r>
            <a:endParaRPr lang="en-US" sz="3500" dirty="0">
              <a:latin typeface="Calibri" panose="020F0502020204030204" pitchFamily="34" charset="0"/>
              <a:ea typeface="Calibri" panose="020F0502020204030204" pitchFamily="34" charset="0"/>
              <a:cs typeface="Times New Roman" panose="02020603050405020304" pitchFamily="18" charset="0"/>
            </a:endParaRPr>
          </a:p>
          <a:p>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US" sz="3600" dirty="0"/>
          </a:p>
        </p:txBody>
      </p:sp>
    </p:spTree>
    <p:extLst>
      <p:ext uri="{BB962C8B-B14F-4D97-AF65-F5344CB8AC3E}">
        <p14:creationId xmlns:p14="http://schemas.microsoft.com/office/powerpoint/2010/main" val="34112244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4BE15-EE2D-4C40-FF90-B207876E6784}"/>
              </a:ext>
            </a:extLst>
          </p:cNvPr>
          <p:cNvSpPr>
            <a:spLocks noGrp="1"/>
          </p:cNvSpPr>
          <p:nvPr>
            <p:ph type="title"/>
          </p:nvPr>
        </p:nvSpPr>
        <p:spPr/>
        <p:txBody>
          <a:bodyPr/>
          <a:lstStyle/>
          <a:p>
            <a:r>
              <a:rPr lang="en-US" dirty="0"/>
              <a:t>Remember to start with the purpose of the valuation</a:t>
            </a:r>
          </a:p>
        </p:txBody>
      </p:sp>
      <p:sp>
        <p:nvSpPr>
          <p:cNvPr id="3" name="Content Placeholder 2">
            <a:extLst>
              <a:ext uri="{FF2B5EF4-FFF2-40B4-BE49-F238E27FC236}">
                <a16:creationId xmlns:a16="http://schemas.microsoft.com/office/drawing/2014/main" id="{5C30B154-9DDB-7DD7-66C4-E4F4D47899DF}"/>
              </a:ext>
            </a:extLst>
          </p:cNvPr>
          <p:cNvSpPr>
            <a:spLocks noGrp="1"/>
          </p:cNvSpPr>
          <p:nvPr>
            <p:ph idx="1"/>
          </p:nvPr>
        </p:nvSpPr>
        <p:spPr/>
        <p:txBody>
          <a:bodyPr/>
          <a:lstStyle/>
          <a:p>
            <a:r>
              <a:rPr lang="en-US" sz="4000" dirty="0"/>
              <a:t>Define the value you seek</a:t>
            </a:r>
          </a:p>
          <a:p>
            <a:pPr lvl="1"/>
            <a:r>
              <a:rPr lang="en-US" sz="4000" dirty="0"/>
              <a:t>Investment value to an individual or entity</a:t>
            </a:r>
          </a:p>
          <a:p>
            <a:pPr lvl="1"/>
            <a:r>
              <a:rPr lang="en-US" sz="4000" dirty="0"/>
              <a:t>Market value for financing collateral </a:t>
            </a:r>
          </a:p>
          <a:p>
            <a:pPr lvl="1"/>
            <a:r>
              <a:rPr lang="en-US" sz="4000" dirty="0"/>
              <a:t>Liquidation value or time targeted pricing</a:t>
            </a:r>
          </a:p>
          <a:p>
            <a:r>
              <a:rPr lang="en-US" sz="4000" dirty="0"/>
              <a:t>Assess the data available and required, then apply the methods to be used.</a:t>
            </a:r>
          </a:p>
        </p:txBody>
      </p:sp>
    </p:spTree>
    <p:extLst>
      <p:ext uri="{BB962C8B-B14F-4D97-AF65-F5344CB8AC3E}">
        <p14:creationId xmlns:p14="http://schemas.microsoft.com/office/powerpoint/2010/main" val="5536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ED380-0902-769E-B7A3-CF6827B870C5}"/>
              </a:ext>
            </a:extLst>
          </p:cNvPr>
          <p:cNvSpPr>
            <a:spLocks noGrp="1"/>
          </p:cNvSpPr>
          <p:nvPr>
            <p:ph type="title"/>
          </p:nvPr>
        </p:nvSpPr>
        <p:spPr/>
        <p:txBody>
          <a:bodyPr/>
          <a:lstStyle/>
          <a:p>
            <a:r>
              <a:rPr lang="en-US" dirty="0"/>
              <a:t>Sales comparison approach</a:t>
            </a:r>
          </a:p>
        </p:txBody>
      </p:sp>
      <p:sp>
        <p:nvSpPr>
          <p:cNvPr id="3" name="Content Placeholder 2">
            <a:extLst>
              <a:ext uri="{FF2B5EF4-FFF2-40B4-BE49-F238E27FC236}">
                <a16:creationId xmlns:a16="http://schemas.microsoft.com/office/drawing/2014/main" id="{B020C1DB-CDC2-F675-CB2C-ADA6F4DF1970}"/>
              </a:ext>
            </a:extLst>
          </p:cNvPr>
          <p:cNvSpPr>
            <a:spLocks noGrp="1"/>
          </p:cNvSpPr>
          <p:nvPr>
            <p:ph idx="1"/>
          </p:nvPr>
        </p:nvSpPr>
        <p:spPr>
          <a:xfrm>
            <a:off x="838200" y="1558212"/>
            <a:ext cx="10515600" cy="4618751"/>
          </a:xfrm>
        </p:spPr>
        <p:txBody>
          <a:bodyPr>
            <a:normAutofit fontScale="92500" lnSpcReduction="10000"/>
          </a:bodyPr>
          <a:lstStyle/>
          <a:p>
            <a:r>
              <a:rPr lang="en-US" dirty="0"/>
              <a:t>Define your submarket </a:t>
            </a:r>
          </a:p>
          <a:p>
            <a:r>
              <a:rPr lang="en-US" dirty="0"/>
              <a:t>Generate a potential list of </a:t>
            </a:r>
            <a:r>
              <a:rPr lang="en-US" dirty="0" err="1"/>
              <a:t>comparables</a:t>
            </a:r>
            <a:r>
              <a:rPr lang="en-US" dirty="0"/>
              <a:t> or comps and score them for similarity with the subject property</a:t>
            </a:r>
          </a:p>
          <a:p>
            <a:r>
              <a:rPr lang="en-US" dirty="0"/>
              <a:t>How many comps?</a:t>
            </a:r>
          </a:p>
          <a:p>
            <a:r>
              <a:rPr lang="en-US" dirty="0"/>
              <a:t>For the most similar comps (3 or more) adjust their selling price to answer the question: What would they sell for if similar to the subject property?</a:t>
            </a:r>
          </a:p>
          <a:p>
            <a:r>
              <a:rPr lang="en-US" dirty="0"/>
              <a:t>Adjust for time, size, features, location</a:t>
            </a:r>
          </a:p>
          <a:p>
            <a:r>
              <a:rPr lang="en-US" dirty="0"/>
              <a:t>Try and minimize the dispersion of final adjusted prices among all comps. Consider discarding comps that are extremes.</a:t>
            </a:r>
          </a:p>
          <a:p>
            <a:r>
              <a:rPr lang="en-US" dirty="0"/>
              <a:t>Weight the final adjusted comps indications of value.</a:t>
            </a:r>
          </a:p>
          <a:p>
            <a:endParaRPr lang="en-US" dirty="0"/>
          </a:p>
        </p:txBody>
      </p:sp>
    </p:spTree>
    <p:extLst>
      <p:ext uri="{BB962C8B-B14F-4D97-AF65-F5344CB8AC3E}">
        <p14:creationId xmlns:p14="http://schemas.microsoft.com/office/powerpoint/2010/main" val="2741171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6B801-7F1A-5A51-4650-7E50B9FEC0E2}"/>
              </a:ext>
            </a:extLst>
          </p:cNvPr>
          <p:cNvSpPr>
            <a:spLocks noGrp="1"/>
          </p:cNvSpPr>
          <p:nvPr>
            <p:ph type="title"/>
          </p:nvPr>
        </p:nvSpPr>
        <p:spPr/>
        <p:txBody>
          <a:bodyPr/>
          <a:lstStyle/>
          <a:p>
            <a:r>
              <a:rPr lang="en-US" dirty="0"/>
              <a:t>Cost Approach</a:t>
            </a:r>
          </a:p>
        </p:txBody>
      </p:sp>
      <p:sp>
        <p:nvSpPr>
          <p:cNvPr id="3" name="Content Placeholder 2">
            <a:extLst>
              <a:ext uri="{FF2B5EF4-FFF2-40B4-BE49-F238E27FC236}">
                <a16:creationId xmlns:a16="http://schemas.microsoft.com/office/drawing/2014/main" id="{F42B4F28-C626-0B91-0590-A736E952C636}"/>
              </a:ext>
            </a:extLst>
          </p:cNvPr>
          <p:cNvSpPr>
            <a:spLocks noGrp="1"/>
          </p:cNvSpPr>
          <p:nvPr>
            <p:ph idx="1"/>
          </p:nvPr>
        </p:nvSpPr>
        <p:spPr/>
        <p:txBody>
          <a:bodyPr>
            <a:normAutofit fontScale="92500" lnSpcReduction="20000"/>
          </a:bodyPr>
          <a:lstStyle/>
          <a:p>
            <a:r>
              <a:rPr lang="en-US" dirty="0"/>
              <a:t>Almost never valid or appropriate.</a:t>
            </a:r>
          </a:p>
          <a:p>
            <a:r>
              <a:rPr lang="en-US" dirty="0"/>
              <a:t>Reproduction cost should only be used on historic or unique property, where materials and craftmanship matter.</a:t>
            </a:r>
          </a:p>
          <a:p>
            <a:r>
              <a:rPr lang="en-US" dirty="0"/>
              <a:t>Replacement cost replaces the function of the building. </a:t>
            </a:r>
          </a:p>
          <a:p>
            <a:pPr lvl="1"/>
            <a:r>
              <a:rPr lang="en-US" dirty="0"/>
              <a:t>Simple methods using cost index guides per square foot or meter based on construction materials and adding in extra costs for special features (roof or Sprinkler systems that are not typical for example) to get cost new.</a:t>
            </a:r>
          </a:p>
          <a:p>
            <a:pPr lvl="1"/>
            <a:r>
              <a:rPr lang="en-US" dirty="0"/>
              <a:t>Advanced methods require construction company estimates to get cost new.</a:t>
            </a:r>
          </a:p>
          <a:p>
            <a:r>
              <a:rPr lang="en-US" dirty="0"/>
              <a:t>Knock off value based on the effective age of the building as a percentage of the total economic life.</a:t>
            </a:r>
          </a:p>
          <a:p>
            <a:r>
              <a:rPr lang="en-US" dirty="0"/>
              <a:t>Add together depreciated building and land valued at Highest and Best Use using land sales comps if available or based on proxies such as the assessment break down. </a:t>
            </a:r>
          </a:p>
        </p:txBody>
      </p:sp>
    </p:spTree>
    <p:extLst>
      <p:ext uri="{BB962C8B-B14F-4D97-AF65-F5344CB8AC3E}">
        <p14:creationId xmlns:p14="http://schemas.microsoft.com/office/powerpoint/2010/main" val="959854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0B90F-383D-6040-5745-92C7428CA028}"/>
              </a:ext>
            </a:extLst>
          </p:cNvPr>
          <p:cNvSpPr>
            <a:spLocks noGrp="1"/>
          </p:cNvSpPr>
          <p:nvPr>
            <p:ph type="title"/>
          </p:nvPr>
        </p:nvSpPr>
        <p:spPr/>
        <p:txBody>
          <a:bodyPr>
            <a:normAutofit fontScale="90000"/>
          </a:bodyPr>
          <a:lstStyle/>
          <a:p>
            <a:r>
              <a:rPr lang="en-US" dirty="0"/>
              <a:t>As part of the cost approach or when we try and value a site for development, keep in mind:</a:t>
            </a:r>
          </a:p>
        </p:txBody>
      </p:sp>
      <p:sp>
        <p:nvSpPr>
          <p:cNvPr id="3" name="Content Placeholder 2">
            <a:extLst>
              <a:ext uri="{FF2B5EF4-FFF2-40B4-BE49-F238E27FC236}">
                <a16:creationId xmlns:a16="http://schemas.microsoft.com/office/drawing/2014/main" id="{3F681061-8F81-A01C-316F-9B832064D7EB}"/>
              </a:ext>
            </a:extLst>
          </p:cNvPr>
          <p:cNvSpPr>
            <a:spLocks noGrp="1"/>
          </p:cNvSpPr>
          <p:nvPr>
            <p:ph idx="1"/>
          </p:nvPr>
        </p:nvSpPr>
        <p:spPr/>
        <p:txBody>
          <a:bodyPr/>
          <a:lstStyle/>
          <a:p>
            <a:pPr marL="457200" lvl="1" indent="0">
              <a:buNone/>
            </a:pPr>
            <a:r>
              <a:rPr lang="en-US" dirty="0"/>
              <a:t>Total property value = current use value + option value from 			              						</a:t>
            </a:r>
            <a:r>
              <a:rPr lang="en-US" sz="2000" dirty="0"/>
              <a:t>conversion to other more productive uses</a:t>
            </a:r>
          </a:p>
          <a:p>
            <a:pPr marL="457200" lvl="1" indent="0">
              <a:buNone/>
            </a:pPr>
            <a:endParaRPr lang="en-US" sz="2000" dirty="0"/>
          </a:p>
          <a:p>
            <a:pPr marL="457200" lvl="1" indent="0">
              <a:buNone/>
            </a:pPr>
            <a:r>
              <a:rPr lang="en-US" sz="2000" dirty="0"/>
              <a:t>Most of the time the option value is zero since the cost to convert to other uses does not create enough value to be worthwhile.</a:t>
            </a:r>
          </a:p>
          <a:p>
            <a:pPr marL="457200" lvl="1" indent="0">
              <a:buNone/>
            </a:pPr>
            <a:endParaRPr lang="en-US" sz="2000" dirty="0"/>
          </a:p>
          <a:p>
            <a:pPr marL="457200" lvl="1" indent="0">
              <a:buNone/>
            </a:pPr>
            <a:r>
              <a:rPr lang="en-US" sz="2000" dirty="0"/>
              <a:t>Sometimes for older properties, obsolete properties, surface parking lots, vacant land or agricultural land there will be alternative uses that drive value.    </a:t>
            </a:r>
          </a:p>
          <a:p>
            <a:pPr marL="457200" lvl="1" indent="0">
              <a:buNone/>
            </a:pPr>
            <a:endParaRPr lang="en-US" sz="2000" dirty="0"/>
          </a:p>
          <a:p>
            <a:pPr marL="457200" lvl="1" indent="0">
              <a:buNone/>
            </a:pPr>
            <a:r>
              <a:rPr lang="en-US" sz="2000" dirty="0"/>
              <a:t>For the most productive uses we need to find similar land comps if possible, or use a residual approach.</a:t>
            </a:r>
            <a:endParaRPr lang="en-US" dirty="0"/>
          </a:p>
        </p:txBody>
      </p:sp>
    </p:spTree>
    <p:extLst>
      <p:ext uri="{BB962C8B-B14F-4D97-AF65-F5344CB8AC3E}">
        <p14:creationId xmlns:p14="http://schemas.microsoft.com/office/powerpoint/2010/main" val="3581835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66965-F390-34BC-8754-9E769A9BAD3C}"/>
              </a:ext>
            </a:extLst>
          </p:cNvPr>
          <p:cNvSpPr>
            <a:spLocks noGrp="1"/>
          </p:cNvSpPr>
          <p:nvPr>
            <p:ph type="title"/>
          </p:nvPr>
        </p:nvSpPr>
        <p:spPr/>
        <p:txBody>
          <a:bodyPr/>
          <a:lstStyle/>
          <a:p>
            <a:r>
              <a:rPr lang="en-US" dirty="0"/>
              <a:t>Land is valued using comps</a:t>
            </a:r>
          </a:p>
        </p:txBody>
      </p:sp>
      <p:sp>
        <p:nvSpPr>
          <p:cNvPr id="3" name="Content Placeholder 2">
            <a:extLst>
              <a:ext uri="{FF2B5EF4-FFF2-40B4-BE49-F238E27FC236}">
                <a16:creationId xmlns:a16="http://schemas.microsoft.com/office/drawing/2014/main" id="{13D7F331-58C5-5F8C-D0A0-71C9E1766B10}"/>
              </a:ext>
            </a:extLst>
          </p:cNvPr>
          <p:cNvSpPr>
            <a:spLocks noGrp="1"/>
          </p:cNvSpPr>
          <p:nvPr>
            <p:ph idx="1"/>
          </p:nvPr>
        </p:nvSpPr>
        <p:spPr>
          <a:xfrm>
            <a:off x="494522" y="1825625"/>
            <a:ext cx="10859278" cy="4351338"/>
          </a:xfrm>
        </p:spPr>
        <p:txBody>
          <a:bodyPr/>
          <a:lstStyle/>
          <a:p>
            <a:r>
              <a:rPr lang="en-US" dirty="0"/>
              <a:t>Prices paid for empty land or nearby land is ideal but rare.</a:t>
            </a:r>
          </a:p>
          <a:p>
            <a:r>
              <a:rPr lang="en-US" dirty="0"/>
              <a:t>Using sales where buildings were torn down helps, if we can get the costs of demolition and add to the land of the site if empty, again using units of comparison such as price per square foot or square meter.</a:t>
            </a:r>
          </a:p>
          <a:p>
            <a:r>
              <a:rPr lang="en-US" dirty="0"/>
              <a:t>If all else fails, consider the ratio of land to building in assessment records and use this to carve out land from a total sale price.</a:t>
            </a:r>
          </a:p>
          <a:p>
            <a:r>
              <a:rPr lang="en-US" dirty="0"/>
              <a:t>Don’t forget to adjust useable site for topography and land use set back requirements (buffer requirements, steep slopes, sidewalks required)</a:t>
            </a:r>
          </a:p>
          <a:p>
            <a:endParaRPr lang="en-US" dirty="0"/>
          </a:p>
          <a:p>
            <a:endParaRPr lang="en-US" dirty="0"/>
          </a:p>
        </p:txBody>
      </p:sp>
    </p:spTree>
    <p:extLst>
      <p:ext uri="{BB962C8B-B14F-4D97-AF65-F5344CB8AC3E}">
        <p14:creationId xmlns:p14="http://schemas.microsoft.com/office/powerpoint/2010/main" val="2070436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8F532-929B-D8BD-20F8-EDE5D7F612A4}"/>
              </a:ext>
            </a:extLst>
          </p:cNvPr>
          <p:cNvSpPr>
            <a:spLocks noGrp="1"/>
          </p:cNvSpPr>
          <p:nvPr>
            <p:ph type="title"/>
          </p:nvPr>
        </p:nvSpPr>
        <p:spPr>
          <a:xfrm>
            <a:off x="317241" y="1"/>
            <a:ext cx="11036559" cy="1690688"/>
          </a:xfrm>
        </p:spPr>
        <p:txBody>
          <a:bodyPr/>
          <a:lstStyle/>
          <a:p>
            <a:r>
              <a:rPr lang="en-US" dirty="0"/>
              <a:t>What is the economic life of a building?  It’s a guess.</a:t>
            </a:r>
          </a:p>
        </p:txBody>
      </p:sp>
      <p:sp>
        <p:nvSpPr>
          <p:cNvPr id="3" name="Content Placeholder 2">
            <a:extLst>
              <a:ext uri="{FF2B5EF4-FFF2-40B4-BE49-F238E27FC236}">
                <a16:creationId xmlns:a16="http://schemas.microsoft.com/office/drawing/2014/main" id="{DFC656FB-FA6E-0AE3-9F20-014989F52DBC}"/>
              </a:ext>
            </a:extLst>
          </p:cNvPr>
          <p:cNvSpPr>
            <a:spLocks noGrp="1"/>
          </p:cNvSpPr>
          <p:nvPr>
            <p:ph idx="1"/>
          </p:nvPr>
        </p:nvSpPr>
        <p:spPr>
          <a:xfrm>
            <a:off x="317241" y="1690690"/>
            <a:ext cx="11495314" cy="4047638"/>
          </a:xfrm>
        </p:spPr>
        <p:txBody>
          <a:bodyPr>
            <a:normAutofit/>
          </a:bodyPr>
          <a:lstStyle/>
          <a:p>
            <a:pPr marL="0" marR="0" indent="45720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Residential			80 	</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Both single family and multifamily can last a long-time if maintained.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0" algn="just">
              <a:lnSpc>
                <a:spcPct val="107000"/>
              </a:lnSpc>
              <a:spcBef>
                <a:spcPts val="0"/>
              </a:spcBef>
              <a:spcAft>
                <a:spcPts val="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Industrial Warehouse		30	</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Technology changes how wares houses are designed and used                  </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Manufacturing		20	Technology changes very quickly for manufacturing.</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Retail Strip Center		40	These are simple structures, so they last longer.</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Retail Mall			20	Malls require major overhauls more often.</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Hotel			25	Hotels require heavy maintenance and repair.</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Self-Storage Centers		40	These simple structures should last a long time.</a:t>
            </a:r>
          </a:p>
          <a:p>
            <a:pPr marL="0" marR="0" indent="45720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Data Centers			15	Technology will require major overhauls.</a:t>
            </a:r>
          </a:p>
          <a:p>
            <a:pPr marL="0" marR="0" indent="45720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Schools			30	While these are used for many decades, technology suggest they will 					need to adapt more quickly in the future.</a:t>
            </a:r>
          </a:p>
          <a:p>
            <a:endParaRPr lang="en-US" dirty="0"/>
          </a:p>
        </p:txBody>
      </p:sp>
    </p:spTree>
    <p:extLst>
      <p:ext uri="{BB962C8B-B14F-4D97-AF65-F5344CB8AC3E}">
        <p14:creationId xmlns:p14="http://schemas.microsoft.com/office/powerpoint/2010/main" val="31630924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3B21B-1A56-634D-804B-48A85A85E15F}"/>
              </a:ext>
            </a:extLst>
          </p:cNvPr>
          <p:cNvSpPr>
            <a:spLocks noGrp="1"/>
          </p:cNvSpPr>
          <p:nvPr>
            <p:ph type="title"/>
          </p:nvPr>
        </p:nvSpPr>
        <p:spPr/>
        <p:txBody>
          <a:bodyPr/>
          <a:lstStyle/>
          <a:p>
            <a:r>
              <a:rPr lang="en-US" dirty="0"/>
              <a:t>What is the effective age of a building?</a:t>
            </a:r>
          </a:p>
        </p:txBody>
      </p:sp>
      <p:sp>
        <p:nvSpPr>
          <p:cNvPr id="3" name="Content Placeholder 2">
            <a:extLst>
              <a:ext uri="{FF2B5EF4-FFF2-40B4-BE49-F238E27FC236}">
                <a16:creationId xmlns:a16="http://schemas.microsoft.com/office/drawing/2014/main" id="{A08F1FCE-F3CA-7748-E67A-354498852E82}"/>
              </a:ext>
            </a:extLst>
          </p:cNvPr>
          <p:cNvSpPr>
            <a:spLocks noGrp="1"/>
          </p:cNvSpPr>
          <p:nvPr>
            <p:ph idx="1"/>
          </p:nvPr>
        </p:nvSpPr>
        <p:spPr/>
        <p:txBody>
          <a:bodyPr/>
          <a:lstStyle/>
          <a:p>
            <a:r>
              <a:rPr lang="en-US" dirty="0"/>
              <a:t>Actual age or compared to others.</a:t>
            </a:r>
          </a:p>
          <a:p>
            <a:r>
              <a:rPr lang="en-US" dirty="0"/>
              <a:t>It’s a guess!</a:t>
            </a:r>
          </a:p>
          <a:p>
            <a:endParaRPr lang="en-US" dirty="0"/>
          </a:p>
          <a:p>
            <a:r>
              <a:rPr lang="en-US" dirty="0"/>
              <a:t>We take the effective age/economic life and multiply by cost new and subtract from the building value to get net building value.</a:t>
            </a:r>
          </a:p>
        </p:txBody>
      </p:sp>
    </p:spTree>
    <p:extLst>
      <p:ext uri="{BB962C8B-B14F-4D97-AF65-F5344CB8AC3E}">
        <p14:creationId xmlns:p14="http://schemas.microsoft.com/office/powerpoint/2010/main" val="31334172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01A4-C24B-B6BF-91CC-9A3175D9F9C2}"/>
              </a:ext>
            </a:extLst>
          </p:cNvPr>
          <p:cNvSpPr>
            <a:spLocks noGrp="1"/>
          </p:cNvSpPr>
          <p:nvPr>
            <p:ph type="title"/>
          </p:nvPr>
        </p:nvSpPr>
        <p:spPr/>
        <p:txBody>
          <a:bodyPr/>
          <a:lstStyle/>
          <a:p>
            <a:r>
              <a:rPr lang="en-US" dirty="0"/>
              <a:t>Sum it up</a:t>
            </a:r>
          </a:p>
        </p:txBody>
      </p:sp>
      <p:sp>
        <p:nvSpPr>
          <p:cNvPr id="3" name="Content Placeholder 2">
            <a:extLst>
              <a:ext uri="{FF2B5EF4-FFF2-40B4-BE49-F238E27FC236}">
                <a16:creationId xmlns:a16="http://schemas.microsoft.com/office/drawing/2014/main" id="{F0FBB9FE-B6B9-555E-D46B-2590BF118D1E}"/>
              </a:ext>
            </a:extLst>
          </p:cNvPr>
          <p:cNvSpPr>
            <a:spLocks noGrp="1"/>
          </p:cNvSpPr>
          <p:nvPr>
            <p:ph idx="1"/>
          </p:nvPr>
        </p:nvSpPr>
        <p:spPr/>
        <p:txBody>
          <a:bodyPr>
            <a:normAutofit/>
          </a:bodyPr>
          <a:lstStyle/>
          <a:p>
            <a:r>
              <a:rPr lang="en-US" sz="3600" dirty="0"/>
              <a:t>Cost new of the building</a:t>
            </a:r>
          </a:p>
          <a:p>
            <a:r>
              <a:rPr lang="en-US" sz="3600" dirty="0"/>
              <a:t>Less building depreciation </a:t>
            </a:r>
          </a:p>
          <a:p>
            <a:r>
              <a:rPr lang="en-US" sz="3600" dirty="0"/>
              <a:t>Plus land value (using comps)</a:t>
            </a:r>
          </a:p>
          <a:p>
            <a:r>
              <a:rPr lang="en-US" sz="3600" dirty="0"/>
              <a:t>Equals value via the cost approach</a:t>
            </a:r>
          </a:p>
        </p:txBody>
      </p:sp>
    </p:spTree>
    <p:extLst>
      <p:ext uri="{BB962C8B-B14F-4D97-AF65-F5344CB8AC3E}">
        <p14:creationId xmlns:p14="http://schemas.microsoft.com/office/powerpoint/2010/main" val="1267751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EB982-8BC8-DB33-B52B-18B261778F9F}"/>
              </a:ext>
            </a:extLst>
          </p:cNvPr>
          <p:cNvSpPr>
            <a:spLocks noGrp="1"/>
          </p:cNvSpPr>
          <p:nvPr>
            <p:ph type="title"/>
          </p:nvPr>
        </p:nvSpPr>
        <p:spPr/>
        <p:txBody>
          <a:bodyPr/>
          <a:lstStyle/>
          <a:p>
            <a:r>
              <a:rPr lang="en-US" dirty="0"/>
              <a:t>Income Approach to Value</a:t>
            </a:r>
          </a:p>
        </p:txBody>
      </p:sp>
      <p:sp>
        <p:nvSpPr>
          <p:cNvPr id="3" name="Content Placeholder 2">
            <a:extLst>
              <a:ext uri="{FF2B5EF4-FFF2-40B4-BE49-F238E27FC236}">
                <a16:creationId xmlns:a16="http://schemas.microsoft.com/office/drawing/2014/main" id="{6663DCB1-6EC0-6D86-11C0-8FC0400430DE}"/>
              </a:ext>
            </a:extLst>
          </p:cNvPr>
          <p:cNvSpPr>
            <a:spLocks noGrp="1"/>
          </p:cNvSpPr>
          <p:nvPr>
            <p:ph idx="1"/>
          </p:nvPr>
        </p:nvSpPr>
        <p:spPr/>
        <p:txBody>
          <a:bodyPr>
            <a:normAutofit lnSpcReduction="10000"/>
          </a:bodyPr>
          <a:lstStyle/>
          <a:p>
            <a:r>
              <a:rPr lang="en-US" dirty="0"/>
              <a:t>After defining the value sought, start with collecting data on the subject property and the comps that compete with the subject property, rents, lease information, vacancy, lease up time, tenant quality, market conditions and market rents, sublease activity and lease rates, operating expenses and financing terms available in the market.</a:t>
            </a:r>
          </a:p>
          <a:p>
            <a:r>
              <a:rPr lang="en-US" dirty="0"/>
              <a:t>Work up a proforma on the subject property, that is cash flow projection through at least the net operating income for several years.</a:t>
            </a:r>
          </a:p>
          <a:p>
            <a:r>
              <a:rPr lang="en-US" dirty="0"/>
              <a:t>Consider a capitalization approach based on the relationship between going in cap rates and value on comps.</a:t>
            </a:r>
          </a:p>
        </p:txBody>
      </p:sp>
    </p:spTree>
    <p:extLst>
      <p:ext uri="{BB962C8B-B14F-4D97-AF65-F5344CB8AC3E}">
        <p14:creationId xmlns:p14="http://schemas.microsoft.com/office/powerpoint/2010/main" val="1003051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F5BCFDB-085F-3732-3FA8-9D1F2FA8ED37}"/>
              </a:ext>
            </a:extLst>
          </p:cNvPr>
          <p:cNvGraphicFramePr>
            <a:graphicFrameLocks noGrp="1"/>
          </p:cNvGraphicFramePr>
          <p:nvPr>
            <p:ph idx="1"/>
            <p:extLst>
              <p:ext uri="{D42A27DB-BD31-4B8C-83A1-F6EECF244321}">
                <p14:modId xmlns:p14="http://schemas.microsoft.com/office/powerpoint/2010/main" val="2154538499"/>
              </p:ext>
            </p:extLst>
          </p:nvPr>
        </p:nvGraphicFramePr>
        <p:xfrm>
          <a:off x="1666875" y="142874"/>
          <a:ext cx="9344025" cy="6486525"/>
        </p:xfrm>
        <a:graphic>
          <a:graphicData uri="http://schemas.openxmlformats.org/drawingml/2006/table">
            <a:tbl>
              <a:tblPr firstRow="1" firstCol="1" bandRow="1">
                <a:tableStyleId>{5C22544A-7EE6-4342-B048-85BDC9FD1C3A}</a:tableStyleId>
              </a:tblPr>
              <a:tblGrid>
                <a:gridCol w="2063680">
                  <a:extLst>
                    <a:ext uri="{9D8B030D-6E8A-4147-A177-3AD203B41FA5}">
                      <a16:colId xmlns:a16="http://schemas.microsoft.com/office/drawing/2014/main" val="4246757419"/>
                    </a:ext>
                  </a:extLst>
                </a:gridCol>
                <a:gridCol w="3327872">
                  <a:extLst>
                    <a:ext uri="{9D8B030D-6E8A-4147-A177-3AD203B41FA5}">
                      <a16:colId xmlns:a16="http://schemas.microsoft.com/office/drawing/2014/main" val="2400976578"/>
                    </a:ext>
                  </a:extLst>
                </a:gridCol>
                <a:gridCol w="3952473">
                  <a:extLst>
                    <a:ext uri="{9D8B030D-6E8A-4147-A177-3AD203B41FA5}">
                      <a16:colId xmlns:a16="http://schemas.microsoft.com/office/drawing/2014/main" val="1638648429"/>
                    </a:ext>
                  </a:extLst>
                </a:gridCol>
              </a:tblGrid>
              <a:tr h="174844">
                <a:tc>
                  <a:txBody>
                    <a:bodyPr/>
                    <a:lstStyle/>
                    <a:p>
                      <a:pPr marL="0" marR="0">
                        <a:lnSpc>
                          <a:spcPct val="107000"/>
                        </a:lnSpc>
                        <a:spcBef>
                          <a:spcPts val="0"/>
                        </a:spcBef>
                        <a:spcAft>
                          <a:spcPts val="0"/>
                        </a:spcAft>
                      </a:pPr>
                      <a:r>
                        <a:rPr lang="en-US" sz="800" kern="100">
                          <a:effectLst/>
                        </a:rPr>
                        <a:t>Item to Calculate</a:t>
                      </a:r>
                      <a:endParaRPr lang="en-US"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800" kern="100">
                          <a:effectLst/>
                        </a:rPr>
                        <a:t>How?</a:t>
                      </a:r>
                      <a:endParaRPr lang="en-US"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800" kern="100">
                          <a:effectLst/>
                        </a:rPr>
                        <a:t>Comment</a:t>
                      </a:r>
                      <a:endParaRPr lang="en-US" sz="8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3277363715"/>
                  </a:ext>
                </a:extLst>
              </a:tr>
              <a:tr h="1082192">
                <a:tc>
                  <a:txBody>
                    <a:bodyPr/>
                    <a:lstStyle/>
                    <a:p>
                      <a:pPr marL="0" marR="0">
                        <a:lnSpc>
                          <a:spcPct val="107000"/>
                        </a:lnSpc>
                        <a:spcBef>
                          <a:spcPts val="0"/>
                        </a:spcBef>
                        <a:spcAft>
                          <a:spcPts val="0"/>
                        </a:spcAft>
                      </a:pPr>
                      <a:r>
                        <a:rPr lang="en-US" sz="1200" kern="100">
                          <a:effectLst/>
                        </a:rPr>
                        <a:t>Potential Gross Income, PGI</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This is the sum of what is possible to collect as rent, if the building were fully, 100% occupied, based on all useable areas.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If the building has leases in place, we would start with the contract rents and add them up. If it does not have leases, we would use the typical rents of peer property, after a reasonable absorption period for such property.</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3682227847"/>
                  </a:ext>
                </a:extLst>
              </a:tr>
              <a:tr h="1082192">
                <a:tc>
                  <a:txBody>
                    <a:bodyPr/>
                    <a:lstStyle/>
                    <a:p>
                      <a:pPr marL="0" marR="0">
                        <a:lnSpc>
                          <a:spcPct val="107000"/>
                        </a:lnSpc>
                        <a:spcBef>
                          <a:spcPts val="0"/>
                        </a:spcBef>
                        <a:spcAft>
                          <a:spcPts val="0"/>
                        </a:spcAft>
                      </a:pPr>
                      <a:r>
                        <a:rPr lang="en-US" sz="1200" kern="100" dirty="0">
                          <a:effectLst/>
                        </a:rPr>
                        <a:t>Less Vacancy and Collection losses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We would start with the typical vacancy among competing properties in the market.  We might use something lower or higher, if we feel the property is more or less competitive.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Lenders always insist on some vacancy, even if the property is 100% leased.</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895886232"/>
                  </a:ext>
                </a:extLst>
              </a:tr>
              <a:tr h="1082192">
                <a:tc>
                  <a:txBody>
                    <a:bodyPr/>
                    <a:lstStyle/>
                    <a:p>
                      <a:pPr marL="0" marR="0">
                        <a:lnSpc>
                          <a:spcPct val="107000"/>
                        </a:lnSpc>
                        <a:spcBef>
                          <a:spcPts val="0"/>
                        </a:spcBef>
                        <a:spcAft>
                          <a:spcPts val="0"/>
                        </a:spcAft>
                      </a:pPr>
                      <a:r>
                        <a:rPr lang="en-US" sz="1200" kern="100">
                          <a:effectLst/>
                        </a:rPr>
                        <a:t>Add other income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There may be other income such as laundry rent, parking fees, percentage rents on retail leases, and all these other sources of income would be added.</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For residential, the two typical items are laundry and parking fees, but there may also be bike and storage locker fees or others.  For commercial property, we may also see participation in sales (percentage rents).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1800538481"/>
                  </a:ext>
                </a:extLst>
              </a:tr>
              <a:tr h="900722">
                <a:tc>
                  <a:txBody>
                    <a:bodyPr/>
                    <a:lstStyle/>
                    <a:p>
                      <a:pPr marL="0" marR="0">
                        <a:lnSpc>
                          <a:spcPct val="107000"/>
                        </a:lnSpc>
                        <a:spcBef>
                          <a:spcPts val="0"/>
                        </a:spcBef>
                        <a:spcAft>
                          <a:spcPts val="0"/>
                        </a:spcAft>
                      </a:pPr>
                      <a:r>
                        <a:rPr lang="en-US" sz="1200" kern="100">
                          <a:effectLst/>
                        </a:rPr>
                        <a:t>Effective Gross Income, EGI</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This is what the owner expects to collect each period, noting that each of these has a trend.</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When using the simplest discounting method, we want to use a fully stabilized rent and net operating income estimate, based on a reasonable lease up period.</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1988070393"/>
                  </a:ext>
                </a:extLst>
              </a:tr>
              <a:tr h="1626600">
                <a:tc>
                  <a:txBody>
                    <a:bodyPr/>
                    <a:lstStyle/>
                    <a:p>
                      <a:pPr marL="0" marR="0">
                        <a:lnSpc>
                          <a:spcPct val="107000"/>
                        </a:lnSpc>
                        <a:spcBef>
                          <a:spcPts val="0"/>
                        </a:spcBef>
                        <a:spcAft>
                          <a:spcPts val="0"/>
                        </a:spcAft>
                      </a:pPr>
                      <a:r>
                        <a:rPr lang="en-US" sz="1200" kern="100">
                          <a:effectLst/>
                        </a:rPr>
                        <a:t>Subtract Operating Expenses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When not paid by the tenant, this could include utilities, property taxes, property insurance, on site management, asset management, security, landscaping, maintenance and repairs and anything else required to keep the property leased and operating.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For commercial property, many of these items are passed through to the tenant. For residential it is unusual to pass these through, except for utilities that the tenant may pay directly (electric, gas, water and sewer, cable fees, internet fees, phone service) depending on the terms of the lease.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1274007861"/>
                  </a:ext>
                </a:extLst>
              </a:tr>
              <a:tr h="537783">
                <a:tc>
                  <a:txBody>
                    <a:bodyPr/>
                    <a:lstStyle/>
                    <a:p>
                      <a:pPr marL="0" marR="0">
                        <a:lnSpc>
                          <a:spcPct val="107000"/>
                        </a:lnSpc>
                        <a:spcBef>
                          <a:spcPts val="0"/>
                        </a:spcBef>
                        <a:spcAft>
                          <a:spcPts val="0"/>
                        </a:spcAft>
                      </a:pPr>
                      <a:r>
                        <a:rPr lang="en-US" sz="1200" kern="100">
                          <a:effectLst/>
                        </a:rPr>
                        <a:t>Equals Net Operating Income, NOI</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a:effectLst/>
                        </a:rPr>
                        <a:t>This is what is available to the owner and lender who provide the capital to buy the property.</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tc>
                  <a:txBody>
                    <a:bodyPr/>
                    <a:lstStyle/>
                    <a:p>
                      <a:pPr marL="0" marR="0">
                        <a:lnSpc>
                          <a:spcPct val="107000"/>
                        </a:lnSpc>
                        <a:spcBef>
                          <a:spcPts val="0"/>
                        </a:spcBef>
                        <a:spcAft>
                          <a:spcPts val="0"/>
                        </a:spcAft>
                      </a:pPr>
                      <a:r>
                        <a:rPr lang="en-US" sz="1200" kern="100" dirty="0">
                          <a:effectLst/>
                        </a:rPr>
                        <a:t>Each year we will have an NOI estimate.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9377" marR="49377" marT="0" marB="0"/>
                </a:tc>
                <a:extLst>
                  <a:ext uri="{0D108BD9-81ED-4DB2-BD59-A6C34878D82A}">
                    <a16:rowId xmlns:a16="http://schemas.microsoft.com/office/drawing/2014/main" val="640759445"/>
                  </a:ext>
                </a:extLst>
              </a:tr>
            </a:tbl>
          </a:graphicData>
        </a:graphic>
      </p:graphicFrame>
    </p:spTree>
    <p:extLst>
      <p:ext uri="{BB962C8B-B14F-4D97-AF65-F5344CB8AC3E}">
        <p14:creationId xmlns:p14="http://schemas.microsoft.com/office/powerpoint/2010/main" val="263508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0C5A8-30BF-CBF7-2775-D392B504C7B4}"/>
              </a:ext>
            </a:extLst>
          </p:cNvPr>
          <p:cNvSpPr>
            <a:spLocks noGrp="1"/>
          </p:cNvSpPr>
          <p:nvPr>
            <p:ph type="title"/>
          </p:nvPr>
        </p:nvSpPr>
        <p:spPr/>
        <p:txBody>
          <a:bodyPr/>
          <a:lstStyle/>
          <a:p>
            <a:r>
              <a:rPr lang="en-US" dirty="0"/>
              <a:t>Appraisal Methods Evolve</a:t>
            </a:r>
          </a:p>
        </p:txBody>
      </p:sp>
      <p:sp>
        <p:nvSpPr>
          <p:cNvPr id="3" name="Content Placeholder 2">
            <a:extLst>
              <a:ext uri="{FF2B5EF4-FFF2-40B4-BE49-F238E27FC236}">
                <a16:creationId xmlns:a16="http://schemas.microsoft.com/office/drawing/2014/main" id="{DFDD8F05-17DC-6BFB-8E0E-1BC3D2734E3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58155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0D7BD-D284-3583-EA72-96041518B4D5}"/>
              </a:ext>
            </a:extLst>
          </p:cNvPr>
          <p:cNvSpPr>
            <a:spLocks noGrp="1"/>
          </p:cNvSpPr>
          <p:nvPr>
            <p:ph type="title"/>
          </p:nvPr>
        </p:nvSpPr>
        <p:spPr/>
        <p:txBody>
          <a:bodyPr/>
          <a:lstStyle/>
          <a:p>
            <a:r>
              <a:rPr lang="en-US" dirty="0"/>
              <a:t>We want to have an estimate of NOI for several years</a:t>
            </a:r>
          </a:p>
        </p:txBody>
      </p:sp>
      <p:graphicFrame>
        <p:nvGraphicFramePr>
          <p:cNvPr id="4" name="Content Placeholder 3">
            <a:extLst>
              <a:ext uri="{FF2B5EF4-FFF2-40B4-BE49-F238E27FC236}">
                <a16:creationId xmlns:a16="http://schemas.microsoft.com/office/drawing/2014/main" id="{8F6AAE8C-3AF7-96D9-E9A3-6E554B0B54B2}"/>
              </a:ext>
            </a:extLst>
          </p:cNvPr>
          <p:cNvGraphicFramePr>
            <a:graphicFrameLocks noGrp="1"/>
          </p:cNvGraphicFramePr>
          <p:nvPr>
            <p:ph idx="1"/>
            <p:extLst>
              <p:ext uri="{D42A27DB-BD31-4B8C-83A1-F6EECF244321}">
                <p14:modId xmlns:p14="http://schemas.microsoft.com/office/powerpoint/2010/main" val="2591749247"/>
              </p:ext>
            </p:extLst>
          </p:nvPr>
        </p:nvGraphicFramePr>
        <p:xfrm>
          <a:off x="838200" y="1825625"/>
          <a:ext cx="10515604" cy="1010920"/>
        </p:xfrm>
        <a:graphic>
          <a:graphicData uri="http://schemas.openxmlformats.org/drawingml/2006/table">
            <a:tbl>
              <a:tblPr firstRow="1" bandRow="1">
                <a:tableStyleId>{5C22544A-7EE6-4342-B048-85BDC9FD1C3A}</a:tableStyleId>
              </a:tblPr>
              <a:tblGrid>
                <a:gridCol w="955964">
                  <a:extLst>
                    <a:ext uri="{9D8B030D-6E8A-4147-A177-3AD203B41FA5}">
                      <a16:colId xmlns:a16="http://schemas.microsoft.com/office/drawing/2014/main" val="4229706108"/>
                    </a:ext>
                  </a:extLst>
                </a:gridCol>
                <a:gridCol w="955964">
                  <a:extLst>
                    <a:ext uri="{9D8B030D-6E8A-4147-A177-3AD203B41FA5}">
                      <a16:colId xmlns:a16="http://schemas.microsoft.com/office/drawing/2014/main" val="105458323"/>
                    </a:ext>
                  </a:extLst>
                </a:gridCol>
                <a:gridCol w="955964">
                  <a:extLst>
                    <a:ext uri="{9D8B030D-6E8A-4147-A177-3AD203B41FA5}">
                      <a16:colId xmlns:a16="http://schemas.microsoft.com/office/drawing/2014/main" val="104074408"/>
                    </a:ext>
                  </a:extLst>
                </a:gridCol>
                <a:gridCol w="955964">
                  <a:extLst>
                    <a:ext uri="{9D8B030D-6E8A-4147-A177-3AD203B41FA5}">
                      <a16:colId xmlns:a16="http://schemas.microsoft.com/office/drawing/2014/main" val="700756585"/>
                    </a:ext>
                  </a:extLst>
                </a:gridCol>
                <a:gridCol w="955964">
                  <a:extLst>
                    <a:ext uri="{9D8B030D-6E8A-4147-A177-3AD203B41FA5}">
                      <a16:colId xmlns:a16="http://schemas.microsoft.com/office/drawing/2014/main" val="2719736882"/>
                    </a:ext>
                  </a:extLst>
                </a:gridCol>
                <a:gridCol w="955964">
                  <a:extLst>
                    <a:ext uri="{9D8B030D-6E8A-4147-A177-3AD203B41FA5}">
                      <a16:colId xmlns:a16="http://schemas.microsoft.com/office/drawing/2014/main" val="1741392710"/>
                    </a:ext>
                  </a:extLst>
                </a:gridCol>
                <a:gridCol w="955964">
                  <a:extLst>
                    <a:ext uri="{9D8B030D-6E8A-4147-A177-3AD203B41FA5}">
                      <a16:colId xmlns:a16="http://schemas.microsoft.com/office/drawing/2014/main" val="1157438210"/>
                    </a:ext>
                  </a:extLst>
                </a:gridCol>
                <a:gridCol w="955964">
                  <a:extLst>
                    <a:ext uri="{9D8B030D-6E8A-4147-A177-3AD203B41FA5}">
                      <a16:colId xmlns:a16="http://schemas.microsoft.com/office/drawing/2014/main" val="3678849681"/>
                    </a:ext>
                  </a:extLst>
                </a:gridCol>
                <a:gridCol w="955964">
                  <a:extLst>
                    <a:ext uri="{9D8B030D-6E8A-4147-A177-3AD203B41FA5}">
                      <a16:colId xmlns:a16="http://schemas.microsoft.com/office/drawing/2014/main" val="2655322845"/>
                    </a:ext>
                  </a:extLst>
                </a:gridCol>
                <a:gridCol w="955964">
                  <a:extLst>
                    <a:ext uri="{9D8B030D-6E8A-4147-A177-3AD203B41FA5}">
                      <a16:colId xmlns:a16="http://schemas.microsoft.com/office/drawing/2014/main" val="1598143812"/>
                    </a:ext>
                  </a:extLst>
                </a:gridCol>
                <a:gridCol w="955964">
                  <a:extLst>
                    <a:ext uri="{9D8B030D-6E8A-4147-A177-3AD203B41FA5}">
                      <a16:colId xmlns:a16="http://schemas.microsoft.com/office/drawing/2014/main" val="4233775841"/>
                    </a:ext>
                  </a:extLst>
                </a:gridCol>
              </a:tblGrid>
              <a:tr h="370840">
                <a:tc>
                  <a:txBody>
                    <a:bodyPr/>
                    <a:lstStyle/>
                    <a:p>
                      <a:r>
                        <a:rPr lang="en-US" dirty="0"/>
                        <a:t>Year 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10</a:t>
                      </a:r>
                    </a:p>
                  </a:txBody>
                  <a:tcPr/>
                </a:tc>
                <a:tc>
                  <a:txBody>
                    <a:bodyPr/>
                    <a:lstStyle/>
                    <a:p>
                      <a:r>
                        <a:rPr lang="en-US" dirty="0"/>
                        <a:t>11</a:t>
                      </a:r>
                    </a:p>
                  </a:txBody>
                  <a:tcPr/>
                </a:tc>
                <a:extLst>
                  <a:ext uri="{0D108BD9-81ED-4DB2-BD59-A6C34878D82A}">
                    <a16:rowId xmlns:a16="http://schemas.microsoft.com/office/drawing/2014/main" val="1831915694"/>
                  </a:ext>
                </a:extLst>
              </a:tr>
              <a:tr h="370840">
                <a:tc>
                  <a:txBody>
                    <a:bodyPr/>
                    <a:lstStyle/>
                    <a:p>
                      <a:r>
                        <a:rPr lang="en-US" dirty="0"/>
                        <a:t>NOI</a:t>
                      </a:r>
                      <a:r>
                        <a:rPr lang="en-US" baseline="-25000"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2</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3</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4</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5</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6</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7</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8</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9</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10</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NOI</a:t>
                      </a:r>
                      <a:r>
                        <a:rPr lang="en-US" baseline="-25000" dirty="0"/>
                        <a:t>11</a:t>
                      </a:r>
                    </a:p>
                    <a:p>
                      <a:endParaRPr lang="en-US" dirty="0"/>
                    </a:p>
                  </a:txBody>
                  <a:tcPr/>
                </a:tc>
                <a:extLst>
                  <a:ext uri="{0D108BD9-81ED-4DB2-BD59-A6C34878D82A}">
                    <a16:rowId xmlns:a16="http://schemas.microsoft.com/office/drawing/2014/main" val="3078850493"/>
                  </a:ext>
                </a:extLst>
              </a:tr>
            </a:tbl>
          </a:graphicData>
        </a:graphic>
      </p:graphicFrame>
      <p:sp>
        <p:nvSpPr>
          <p:cNvPr id="5" name="TextBox 4">
            <a:extLst>
              <a:ext uri="{FF2B5EF4-FFF2-40B4-BE49-F238E27FC236}">
                <a16:creationId xmlns:a16="http://schemas.microsoft.com/office/drawing/2014/main" id="{F5D2D0F3-9292-2A17-FA49-033782950134}"/>
              </a:ext>
            </a:extLst>
          </p:cNvPr>
          <p:cNvSpPr txBox="1"/>
          <p:nvPr/>
        </p:nvSpPr>
        <p:spPr>
          <a:xfrm>
            <a:off x="1166327" y="3429000"/>
            <a:ext cx="9339942" cy="2677656"/>
          </a:xfrm>
          <a:prstGeom prst="rect">
            <a:avLst/>
          </a:prstGeom>
          <a:noFill/>
        </p:spPr>
        <p:txBody>
          <a:bodyPr wrap="square" rtlCol="0">
            <a:spAutoFit/>
          </a:bodyPr>
          <a:lstStyle/>
          <a:p>
            <a:r>
              <a:rPr lang="en-US" sz="2400" dirty="0"/>
              <a:t>Note that we might expect a ten-year holding period and thus want to estimate NOI out for a year beyond the holding period.</a:t>
            </a:r>
          </a:p>
          <a:p>
            <a:endParaRPr lang="en-US" sz="2400" dirty="0"/>
          </a:p>
          <a:p>
            <a:r>
              <a:rPr lang="en-US" sz="2400" dirty="0"/>
              <a:t>For each year we need to estimate the growth in rents, likely vacancy rate and the trends in each of the operating expenses if paid by the landlord.  I.e. property taxes, property insurance, utilities, maintenance and repairs, reserves for replacement, etc</a:t>
            </a:r>
            <a:r>
              <a:rPr lang="en-US" dirty="0"/>
              <a:t>.  </a:t>
            </a:r>
          </a:p>
        </p:txBody>
      </p:sp>
    </p:spTree>
    <p:extLst>
      <p:ext uri="{BB962C8B-B14F-4D97-AF65-F5344CB8AC3E}">
        <p14:creationId xmlns:p14="http://schemas.microsoft.com/office/powerpoint/2010/main" val="1229322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42C2D-19D0-21A3-4358-9F2DA29EDE49}"/>
              </a:ext>
            </a:extLst>
          </p:cNvPr>
          <p:cNvSpPr>
            <a:spLocks noGrp="1"/>
          </p:cNvSpPr>
          <p:nvPr>
            <p:ph type="title"/>
          </p:nvPr>
        </p:nvSpPr>
        <p:spPr/>
        <p:txBody>
          <a:bodyPr/>
          <a:lstStyle/>
          <a:p>
            <a:r>
              <a:rPr lang="en-US" dirty="0"/>
              <a:t>Using the formula of V = NOI/R</a:t>
            </a:r>
          </a:p>
        </p:txBody>
      </p:sp>
      <p:sp>
        <p:nvSpPr>
          <p:cNvPr id="3" name="Content Placeholder 2">
            <a:extLst>
              <a:ext uri="{FF2B5EF4-FFF2-40B4-BE49-F238E27FC236}">
                <a16:creationId xmlns:a16="http://schemas.microsoft.com/office/drawing/2014/main" id="{230B3E3B-49CF-01DF-46FD-7070F5A06635}"/>
              </a:ext>
            </a:extLst>
          </p:cNvPr>
          <p:cNvSpPr>
            <a:spLocks noGrp="1"/>
          </p:cNvSpPr>
          <p:nvPr>
            <p:ph idx="1"/>
          </p:nvPr>
        </p:nvSpPr>
        <p:spPr/>
        <p:txBody>
          <a:bodyPr>
            <a:normAutofit fontScale="92500" lnSpcReduction="10000"/>
          </a:bodyPr>
          <a:lstStyle/>
          <a:p>
            <a:r>
              <a:rPr lang="en-US" dirty="0"/>
              <a:t>Value = NOI/R where NOI is the stabilized forward looking (next year NOI) and R is the capitalization rate based on prices paid for comps.</a:t>
            </a:r>
          </a:p>
          <a:p>
            <a:r>
              <a:rPr lang="en-US" dirty="0"/>
              <a:t>To derive a market R we use R = NOI/Price for similar property</a:t>
            </a:r>
          </a:p>
          <a:p>
            <a:r>
              <a:rPr lang="en-US" dirty="0"/>
              <a:t>We need several comps to get a good estimate of R and if financing trends or yields have changed, we need to adjust R.  Typically R is a spread above treasury rates or longer term risk free rates and this spread can be added to current treasury rates.</a:t>
            </a:r>
          </a:p>
          <a:p>
            <a:r>
              <a:rPr lang="en-US" dirty="0"/>
              <a:t>There are many other ways to generate cap rates but this goes beyond an introduction to the method.  Keep in mind one trade off, that total returns are a function of going in current returns and upside returns from the growth of NOI, if any.</a:t>
            </a:r>
          </a:p>
        </p:txBody>
      </p:sp>
    </p:spTree>
    <p:extLst>
      <p:ext uri="{BB962C8B-B14F-4D97-AF65-F5344CB8AC3E}">
        <p14:creationId xmlns:p14="http://schemas.microsoft.com/office/powerpoint/2010/main" val="1289717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CA01E-6E88-9EBA-7546-F43D35F089F6}"/>
              </a:ext>
            </a:extLst>
          </p:cNvPr>
          <p:cNvSpPr>
            <a:spLocks noGrp="1"/>
          </p:cNvSpPr>
          <p:nvPr>
            <p:ph type="title"/>
          </p:nvPr>
        </p:nvSpPr>
        <p:spPr>
          <a:xfrm>
            <a:off x="326571" y="1"/>
            <a:ext cx="11027229" cy="1690688"/>
          </a:xfrm>
        </p:spPr>
        <p:txBody>
          <a:bodyPr>
            <a:normAutofit fontScale="90000"/>
          </a:bodyPr>
          <a:lstStyle/>
          <a:p>
            <a:r>
              <a:rPr lang="en-US" dirty="0"/>
              <a:t>We can use these general relationships where RRR is the required rate of return and GR is the growth rate </a:t>
            </a:r>
          </a:p>
        </p:txBody>
      </p:sp>
      <p:sp>
        <p:nvSpPr>
          <p:cNvPr id="3" name="Content Placeholder 2">
            <a:extLst>
              <a:ext uri="{FF2B5EF4-FFF2-40B4-BE49-F238E27FC236}">
                <a16:creationId xmlns:a16="http://schemas.microsoft.com/office/drawing/2014/main" id="{F40E5049-E5CF-38D1-565F-491D1E30D9A3}"/>
              </a:ext>
            </a:extLst>
          </p:cNvPr>
          <p:cNvSpPr>
            <a:spLocks noGrp="1"/>
          </p:cNvSpPr>
          <p:nvPr>
            <p:ph idx="1"/>
          </p:nvPr>
        </p:nvSpPr>
        <p:spPr>
          <a:xfrm>
            <a:off x="261257" y="1825625"/>
            <a:ext cx="11616612" cy="4836432"/>
          </a:xfrm>
        </p:spPr>
        <p:txBody>
          <a:bodyPr>
            <a:normAutofit lnSpcReduction="10000"/>
          </a:bodyPr>
          <a:lstStyle/>
          <a:p>
            <a:pPr marL="1371600" marR="0" indent="0">
              <a:lnSpc>
                <a:spcPct val="107000"/>
              </a:lnSpc>
              <a:spcBef>
                <a:spcPts val="0"/>
              </a:spcBef>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V = NOI/(RRR-GR) and in this case RRR-GR = R the cap rate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We can also use this relationship to rewrite R = RRR-GR as follows:</a:t>
            </a: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we know R from the market and we know the required rate of return, RRR, we can estimate what the market thinks about the growth rate:</a:t>
            </a:r>
          </a:p>
          <a:p>
            <a:pPr marL="914400" marR="0">
              <a:lnSpc>
                <a:spcPct val="107000"/>
              </a:lnSpc>
              <a:spcBef>
                <a:spcPts val="0"/>
              </a:spcBef>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GR = RRR-R</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we can estimate the RRR if we know the R and have an estimate on the growth rate of NOI, as follows:</a:t>
            </a:r>
          </a:p>
          <a:p>
            <a:pPr marL="914400" marR="0">
              <a:lnSpc>
                <a:spcPct val="107000"/>
              </a:lnSpc>
              <a:spcBef>
                <a:spcPts val="0"/>
              </a:spcBef>
              <a:spcAft>
                <a:spcPts val="8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RRR = R+GR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These relationships are very useful to calculate, since it is often hard to know what the market requires as a rate of return or assumes in terms of growth rates.  We may want to use the RRR in a discounted cash flow analysis as another approach at income valuation.</a:t>
            </a:r>
          </a:p>
          <a:p>
            <a:pPr marL="91440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best way to think about our formula above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V = NOI/R</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is to think of it like a market-based multiplier of income.  In the stock market, there is much emphasis on the price earnings multiple.  </a:t>
            </a: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Stock value = Earnings x PE Ratio or the PE Ratio = Stock Price/Earnings   Except the Cap Rate is like an inverse of the PE Ratio more like a net operating income multiplier based on 1/R</a:t>
            </a:r>
          </a:p>
          <a:p>
            <a:endParaRPr lang="en-US" dirty="0"/>
          </a:p>
        </p:txBody>
      </p:sp>
    </p:spTree>
    <p:extLst>
      <p:ext uri="{BB962C8B-B14F-4D97-AF65-F5344CB8AC3E}">
        <p14:creationId xmlns:p14="http://schemas.microsoft.com/office/powerpoint/2010/main" val="26421492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DE673-EE75-A445-127D-89B2E22799B3}"/>
              </a:ext>
            </a:extLst>
          </p:cNvPr>
          <p:cNvSpPr>
            <a:spLocks noGrp="1"/>
          </p:cNvSpPr>
          <p:nvPr>
            <p:ph type="title"/>
          </p:nvPr>
        </p:nvSpPr>
        <p:spPr>
          <a:xfrm>
            <a:off x="632926" y="0"/>
            <a:ext cx="10515600" cy="867747"/>
          </a:xfrm>
        </p:spPr>
        <p:txBody>
          <a:bodyPr/>
          <a:lstStyle/>
          <a:p>
            <a:r>
              <a:rPr lang="en-US" dirty="0"/>
              <a:t>DCF Valuation</a:t>
            </a:r>
          </a:p>
        </p:txBody>
      </p:sp>
      <p:sp>
        <p:nvSpPr>
          <p:cNvPr id="3" name="Content Placeholder 2">
            <a:extLst>
              <a:ext uri="{FF2B5EF4-FFF2-40B4-BE49-F238E27FC236}">
                <a16:creationId xmlns:a16="http://schemas.microsoft.com/office/drawing/2014/main" id="{C9B66A1B-EC63-D3FA-5E7E-BDA9B41FBB1E}"/>
              </a:ext>
            </a:extLst>
          </p:cNvPr>
          <p:cNvSpPr>
            <a:spLocks noGrp="1"/>
          </p:cNvSpPr>
          <p:nvPr>
            <p:ph idx="1"/>
          </p:nvPr>
        </p:nvSpPr>
        <p:spPr>
          <a:xfrm>
            <a:off x="438539" y="867748"/>
            <a:ext cx="11206065" cy="5309216"/>
          </a:xfrm>
        </p:spPr>
        <p:txBody>
          <a:bodyPr>
            <a:normAutofit fontScale="92500" lnSpcReduction="20000"/>
          </a:bodyPr>
          <a:lstStyle/>
          <a:p>
            <a:pPr marL="0" indent="0">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Theory:  Total Market Value = Present Value of Equity + Supportable Mortgage Using Market Terms</a:t>
            </a:r>
          </a:p>
          <a:p>
            <a:pPr marL="0" indent="0">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PV</a:t>
            </a:r>
            <a:r>
              <a:rPr lang="en-US" sz="1800" kern="100" baseline="-25000" dirty="0" err="1">
                <a:effectLst/>
                <a:latin typeface="Calibri" panose="020F0502020204030204" pitchFamily="34" charset="0"/>
                <a:ea typeface="Calibri" panose="020F0502020204030204" pitchFamily="34" charset="0"/>
                <a:cs typeface="Times New Roman" panose="02020603050405020304" pitchFamily="18" charset="0"/>
              </a:rPr>
              <a:t>e</a:t>
            </a:r>
            <a:r>
              <a:rPr lang="en-US" sz="1800" kern="100" baseline="-250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below </a:t>
            </a:r>
            <a:r>
              <a:rPr lang="en-US" sz="1800" kern="100" dirty="0">
                <a:latin typeface="Calibri" panose="020F0502020204030204" pitchFamily="34" charset="0"/>
                <a:ea typeface="Calibri" panose="020F0502020204030204" pitchFamily="34" charset="0"/>
                <a:cs typeface="Times New Roman" panose="02020603050405020304" pitchFamily="18" charset="0"/>
              </a:rPr>
              <a:t>i</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 the present value of the equity.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Rrr</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is the required rate of return, T is the number of years of compounding used until the CF is received, and the projected resale cash flow is based upon the net selling price expected after all selling costs and mortgage payoff.  </a:t>
            </a:r>
          </a:p>
          <a:p>
            <a:pPr marL="0" marR="0" indent="0">
              <a:lnSpc>
                <a:spcPct val="107000"/>
              </a:lnSpc>
              <a:spcBef>
                <a:spcPts val="0"/>
              </a:spcBef>
              <a:spcAft>
                <a:spcPts val="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tabLst>
                <a:tab pos="-457200" algn="l"/>
              </a:tabLst>
            </a:pP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CF</a:t>
            </a:r>
            <a:r>
              <a:rPr lang="en-US" sz="1800" kern="0" spc="-15" baseline="-250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CF</a:t>
            </a:r>
            <a:r>
              <a:rPr lang="en-US" sz="1800" kern="0" spc="-15"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CF</a:t>
            </a:r>
            <a:r>
              <a:rPr lang="en-US" sz="1800" kern="0" spc="-15" baseline="-250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Projected Resale CF</a:t>
            </a:r>
            <a:r>
              <a:rPr lang="en-US" sz="1800" kern="0" spc="-15" baseline="-25000" dirty="0">
                <a:effectLst/>
                <a:latin typeface="Times New Roman" panose="02020603050405020304" pitchFamily="18" charset="0"/>
                <a:ea typeface="Times New Roman" panose="02020603050405020304" pitchFamily="18" charset="0"/>
                <a:cs typeface="Times New Roman" panose="02020603050405020304" pitchFamily="18" charset="0"/>
              </a:rPr>
              <a:t>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tabLst>
                <a:tab pos="-457200" algn="l"/>
              </a:tabLst>
            </a:pP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Equity Value = </a:t>
            </a:r>
            <a:r>
              <a:rPr lang="en-US" sz="1800" kern="0" spc="-15" dirty="0" err="1">
                <a:effectLst/>
                <a:latin typeface="Times New Roman" panose="02020603050405020304" pitchFamily="18" charset="0"/>
                <a:ea typeface="Times New Roman" panose="02020603050405020304" pitchFamily="18" charset="0"/>
                <a:cs typeface="Times New Roman" panose="02020603050405020304" pitchFamily="18" charset="0"/>
              </a:rPr>
              <a:t>PV</a:t>
            </a:r>
            <a:r>
              <a:rPr lang="en-US" sz="1800" kern="0" spc="-15"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    --------   +   --------   +    ..… +  --------   +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1 + </a:t>
            </a:r>
            <a:r>
              <a:rPr lang="en-US" sz="1800" kern="0" spc="-15" dirty="0" err="1">
                <a:effectLst/>
                <a:latin typeface="Times New Roman" panose="02020603050405020304" pitchFamily="18" charset="0"/>
                <a:ea typeface="Times New Roman" panose="02020603050405020304" pitchFamily="18" charset="0"/>
                <a:cs typeface="Times New Roman" panose="02020603050405020304" pitchFamily="18" charset="0"/>
              </a:rPr>
              <a:t>Rrr</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1800" kern="0" spc="-15" dirty="0" err="1">
                <a:effectLst/>
                <a:latin typeface="Times New Roman" panose="02020603050405020304" pitchFamily="18" charset="0"/>
                <a:ea typeface="Times New Roman" panose="02020603050405020304" pitchFamily="18" charset="0"/>
                <a:cs typeface="Times New Roman" panose="02020603050405020304" pitchFamily="18" charset="0"/>
              </a:rPr>
              <a:t>Rrr</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kern="0" spc="-15" baseline="300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(1 + </a:t>
            </a:r>
            <a:r>
              <a:rPr lang="en-US" sz="1800" kern="0" spc="-15" dirty="0" err="1">
                <a:effectLst/>
                <a:latin typeface="Times New Roman" panose="02020603050405020304" pitchFamily="18" charset="0"/>
                <a:ea typeface="Times New Roman" panose="02020603050405020304" pitchFamily="18" charset="0"/>
                <a:cs typeface="Times New Roman" panose="02020603050405020304" pitchFamily="18" charset="0"/>
              </a:rPr>
              <a:t>Rrr</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kern="0" spc="-15" baseline="30000"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             (1 + </a:t>
            </a:r>
            <a:r>
              <a:rPr lang="en-US" sz="1800" kern="0" spc="-15" dirty="0" err="1">
                <a:effectLst/>
                <a:latin typeface="Times New Roman" panose="02020603050405020304" pitchFamily="18" charset="0"/>
                <a:ea typeface="Times New Roman" panose="02020603050405020304" pitchFamily="18" charset="0"/>
                <a:cs typeface="Times New Roman" panose="02020603050405020304" pitchFamily="18" charset="0"/>
              </a:rPr>
              <a:t>Rrr</a:t>
            </a:r>
            <a:r>
              <a:rPr lang="en-US" sz="1800" kern="0" spc="-15"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kern="0" spc="-15" baseline="30000" dirty="0">
                <a:effectLst/>
                <a:latin typeface="Times New Roman" panose="02020603050405020304" pitchFamily="18" charset="0"/>
                <a:ea typeface="Times New Roman" panose="02020603050405020304" pitchFamily="18" charset="0"/>
                <a:cs typeface="Times New Roman" panose="02020603050405020304" pitchFamily="18" charset="0"/>
              </a:rPr>
              <a:t>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dirty="0"/>
              <a:t>The cash flow comes from the NOI each year less debt service based on using the typical financing terms available at the time.</a:t>
            </a:r>
          </a:p>
          <a:p>
            <a:r>
              <a:rPr lang="en-US" dirty="0"/>
              <a:t>The projected resale value comes from the net price expected based on next years NOI divided by the going out cap rate, usually about 50 basis points higher than the going in cap rate based on it being an older property and assuming no change in interest rates.</a:t>
            </a:r>
          </a:p>
          <a:p>
            <a:r>
              <a:rPr lang="en-US" dirty="0"/>
              <a:t>Using the right RRR is critical and often investors suggest aspirational RRR instead of practical RRR.  </a:t>
            </a:r>
          </a:p>
        </p:txBody>
      </p:sp>
    </p:spTree>
    <p:extLst>
      <p:ext uri="{BB962C8B-B14F-4D97-AF65-F5344CB8AC3E}">
        <p14:creationId xmlns:p14="http://schemas.microsoft.com/office/powerpoint/2010/main" val="32013771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EAD7B-415C-EE33-2394-2A9C8FB68B75}"/>
              </a:ext>
            </a:extLst>
          </p:cNvPr>
          <p:cNvSpPr>
            <a:spLocks noGrp="1"/>
          </p:cNvSpPr>
          <p:nvPr>
            <p:ph type="title"/>
          </p:nvPr>
        </p:nvSpPr>
        <p:spPr>
          <a:xfrm>
            <a:off x="642258" y="94538"/>
            <a:ext cx="10515600" cy="1325563"/>
          </a:xfrm>
        </p:spPr>
        <p:txBody>
          <a:bodyPr/>
          <a:lstStyle/>
          <a:p>
            <a:r>
              <a:rPr lang="en-US" dirty="0"/>
              <a:t>Regression as a valuation approach</a:t>
            </a:r>
          </a:p>
        </p:txBody>
      </p:sp>
      <p:sp>
        <p:nvSpPr>
          <p:cNvPr id="3" name="Content Placeholder 2">
            <a:extLst>
              <a:ext uri="{FF2B5EF4-FFF2-40B4-BE49-F238E27FC236}">
                <a16:creationId xmlns:a16="http://schemas.microsoft.com/office/drawing/2014/main" id="{43B0D7FA-D07B-10FE-3FB7-97D2C15902FE}"/>
              </a:ext>
            </a:extLst>
          </p:cNvPr>
          <p:cNvSpPr>
            <a:spLocks noGrp="1"/>
          </p:cNvSpPr>
          <p:nvPr>
            <p:ph idx="1"/>
          </p:nvPr>
        </p:nvSpPr>
        <p:spPr>
          <a:xfrm>
            <a:off x="466531" y="1352940"/>
            <a:ext cx="10887269" cy="5410522"/>
          </a:xfrm>
        </p:spPr>
        <p:txBody>
          <a:bodyPr>
            <a:normAutofit/>
          </a:bodyPr>
          <a:lstStyle/>
          <a:p>
            <a:r>
              <a:rPr lang="en-US" dirty="0"/>
              <a:t>Hedonic pricing models, aka regression models, capture the relationship between independent variables and a dependent variable, in this case selling price.   The relationships can be linear or non-linear but for now, we will use a linear example.  </a:t>
            </a: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Sales Price =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a</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B1(X1) + B2(X2) + B3(X3) + Bn(</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Xn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residual error</a:t>
            </a:r>
          </a:p>
          <a:p>
            <a:r>
              <a:rPr lang="en-US" sz="1800" kern="100" dirty="0">
                <a:latin typeface="Calibri" panose="020F0502020204030204" pitchFamily="34" charset="0"/>
                <a:ea typeface="Calibri" panose="020F0502020204030204" pitchFamily="34" charset="0"/>
                <a:cs typeface="Times New Roman" panose="02020603050405020304" pitchFamily="18" charset="0"/>
              </a:rPr>
              <a:t>Here a is an intercept, sometimes used to capture all omitted variables, B is a regression coefficient or the average change in the Sales Price as a function of the variable X.   The X’s are variables like square feet of useable space or age or an index of property condition or various features like parking garage spaces.  Often this model will be run in log form to generate regression coefficients that are % changes in the sales price.  Specific models are beyond the scope of what we can cover here, but a good model can result in explaining 80, 90 or 95% of the variation in selling price and thus be a good valuation model.  </a:t>
            </a:r>
          </a:p>
          <a:p>
            <a:r>
              <a:rPr lang="en-US" sz="1800" kern="100" dirty="0">
                <a:latin typeface="Calibri" panose="020F0502020204030204" pitchFamily="34" charset="0"/>
                <a:ea typeface="Calibri" panose="020F0502020204030204" pitchFamily="34" charset="0"/>
                <a:cs typeface="Times New Roman" panose="02020603050405020304" pitchFamily="18" charset="0"/>
              </a:rPr>
              <a:t>One must be careful not to interpret each coefficient too literally, in that we will have multicollinearity among the independent variables.  We may also have important omitted variables and that will create more error in the model accuracy.   We will need much larger samples to run such models with accuracy.  Thirty observations for each variable used in the model would be considered the very minimum.  Hundreds are better but require going back further in time or using a larger geographic market for the selection of peer comps. </a:t>
            </a:r>
          </a:p>
          <a:p>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67816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1C275-1265-8C14-2DA9-E435F7C68B9B}"/>
              </a:ext>
            </a:extLst>
          </p:cNvPr>
          <p:cNvSpPr>
            <a:spLocks noGrp="1"/>
          </p:cNvSpPr>
          <p:nvPr>
            <p:ph type="title"/>
          </p:nvPr>
        </p:nvSpPr>
        <p:spPr>
          <a:xfrm>
            <a:off x="195943" y="83977"/>
            <a:ext cx="11157857" cy="833239"/>
          </a:xfrm>
        </p:spPr>
        <p:txBody>
          <a:bodyPr/>
          <a:lstStyle/>
          <a:p>
            <a:r>
              <a:rPr lang="en-US" dirty="0"/>
              <a:t>Sales comp appraisal emulation</a:t>
            </a:r>
          </a:p>
        </p:txBody>
      </p:sp>
      <p:sp>
        <p:nvSpPr>
          <p:cNvPr id="3" name="Content Placeholder 2">
            <a:extLst>
              <a:ext uri="{FF2B5EF4-FFF2-40B4-BE49-F238E27FC236}">
                <a16:creationId xmlns:a16="http://schemas.microsoft.com/office/drawing/2014/main" id="{3ACEB803-AD55-00C6-3C3C-D7C61F49095A}"/>
              </a:ext>
            </a:extLst>
          </p:cNvPr>
          <p:cNvSpPr>
            <a:spLocks noGrp="1"/>
          </p:cNvSpPr>
          <p:nvPr>
            <p:ph idx="1"/>
          </p:nvPr>
        </p:nvSpPr>
        <p:spPr>
          <a:xfrm>
            <a:off x="289249" y="746450"/>
            <a:ext cx="11064551" cy="5430514"/>
          </a:xfrm>
        </p:spPr>
        <p:txBody>
          <a:bodyPr/>
          <a:lstStyle/>
          <a:p>
            <a:r>
              <a:rPr lang="en-US" sz="2400" dirty="0"/>
              <a:t>When using a grid to adjust comparable sales towards the subject property we can use the regression coefficients derived separately but we must then use a grid with the same and all of the same variables.  The non-weighted average result here is $4.212 million, but we are allowed to and likely would put more weight on comps with the least difference from the subject property. </a:t>
            </a:r>
            <a:endParaRPr lang="en-US" dirty="0"/>
          </a:p>
        </p:txBody>
      </p:sp>
      <p:graphicFrame>
        <p:nvGraphicFramePr>
          <p:cNvPr id="4" name="Table 3">
            <a:extLst>
              <a:ext uri="{FF2B5EF4-FFF2-40B4-BE49-F238E27FC236}">
                <a16:creationId xmlns:a16="http://schemas.microsoft.com/office/drawing/2014/main" id="{879F4918-F9C4-B773-DBDC-1BE8F8832971}"/>
              </a:ext>
            </a:extLst>
          </p:cNvPr>
          <p:cNvGraphicFramePr>
            <a:graphicFrameLocks noGrp="1"/>
          </p:cNvGraphicFramePr>
          <p:nvPr>
            <p:extLst>
              <p:ext uri="{D42A27DB-BD31-4B8C-83A1-F6EECF244321}">
                <p14:modId xmlns:p14="http://schemas.microsoft.com/office/powerpoint/2010/main" val="578634192"/>
              </p:ext>
            </p:extLst>
          </p:nvPr>
        </p:nvGraphicFramePr>
        <p:xfrm>
          <a:off x="576943" y="2523831"/>
          <a:ext cx="10776855" cy="3923620"/>
        </p:xfrm>
        <a:graphic>
          <a:graphicData uri="http://schemas.openxmlformats.org/drawingml/2006/table">
            <a:tbl>
              <a:tblPr firstRow="1" bandRow="1">
                <a:tableStyleId>{5C22544A-7EE6-4342-B048-85BDC9FD1C3A}</a:tableStyleId>
              </a:tblPr>
              <a:tblGrid>
                <a:gridCol w="2155371">
                  <a:extLst>
                    <a:ext uri="{9D8B030D-6E8A-4147-A177-3AD203B41FA5}">
                      <a16:colId xmlns:a16="http://schemas.microsoft.com/office/drawing/2014/main" val="2231609143"/>
                    </a:ext>
                  </a:extLst>
                </a:gridCol>
                <a:gridCol w="2155371">
                  <a:extLst>
                    <a:ext uri="{9D8B030D-6E8A-4147-A177-3AD203B41FA5}">
                      <a16:colId xmlns:a16="http://schemas.microsoft.com/office/drawing/2014/main" val="2842048132"/>
                    </a:ext>
                  </a:extLst>
                </a:gridCol>
                <a:gridCol w="2155371">
                  <a:extLst>
                    <a:ext uri="{9D8B030D-6E8A-4147-A177-3AD203B41FA5}">
                      <a16:colId xmlns:a16="http://schemas.microsoft.com/office/drawing/2014/main" val="3048364351"/>
                    </a:ext>
                  </a:extLst>
                </a:gridCol>
                <a:gridCol w="2155371">
                  <a:extLst>
                    <a:ext uri="{9D8B030D-6E8A-4147-A177-3AD203B41FA5}">
                      <a16:colId xmlns:a16="http://schemas.microsoft.com/office/drawing/2014/main" val="3854415511"/>
                    </a:ext>
                  </a:extLst>
                </a:gridCol>
                <a:gridCol w="2155371">
                  <a:extLst>
                    <a:ext uri="{9D8B030D-6E8A-4147-A177-3AD203B41FA5}">
                      <a16:colId xmlns:a16="http://schemas.microsoft.com/office/drawing/2014/main" val="1766204669"/>
                    </a:ext>
                  </a:extLst>
                </a:gridCol>
              </a:tblGrid>
              <a:tr h="492401">
                <a:tc>
                  <a:txBody>
                    <a:bodyPr/>
                    <a:lstStyle/>
                    <a:p>
                      <a:r>
                        <a:rPr lang="en-US" dirty="0"/>
                        <a:t>Subject</a:t>
                      </a:r>
                    </a:p>
                  </a:txBody>
                  <a:tcPr/>
                </a:tc>
                <a:tc>
                  <a:txBody>
                    <a:bodyPr/>
                    <a:lstStyle/>
                    <a:p>
                      <a:r>
                        <a:rPr lang="en-US" dirty="0"/>
                        <a:t>Comp 1</a:t>
                      </a:r>
                    </a:p>
                  </a:txBody>
                  <a:tcPr/>
                </a:tc>
                <a:tc>
                  <a:txBody>
                    <a:bodyPr/>
                    <a:lstStyle/>
                    <a:p>
                      <a:r>
                        <a:rPr lang="en-US" dirty="0"/>
                        <a:t>Comp 2</a:t>
                      </a:r>
                    </a:p>
                  </a:txBody>
                  <a:tcPr/>
                </a:tc>
                <a:tc>
                  <a:txBody>
                    <a:bodyPr/>
                    <a:lstStyle/>
                    <a:p>
                      <a:r>
                        <a:rPr lang="en-US" dirty="0"/>
                        <a:t>Comp 3</a:t>
                      </a:r>
                    </a:p>
                  </a:txBody>
                  <a:tcPr/>
                </a:tc>
                <a:tc>
                  <a:txBody>
                    <a:bodyPr/>
                    <a:lstStyle/>
                    <a:p>
                      <a:r>
                        <a:rPr lang="en-US" dirty="0"/>
                        <a:t>Comp 4</a:t>
                      </a:r>
                    </a:p>
                  </a:txBody>
                  <a:tcPr/>
                </a:tc>
                <a:extLst>
                  <a:ext uri="{0D108BD9-81ED-4DB2-BD59-A6C34878D82A}">
                    <a16:rowId xmlns:a16="http://schemas.microsoft.com/office/drawing/2014/main" val="2920315141"/>
                  </a:ext>
                </a:extLst>
              </a:tr>
              <a:tr h="492401">
                <a:tc>
                  <a:txBody>
                    <a:bodyPr/>
                    <a:lstStyle/>
                    <a:p>
                      <a:r>
                        <a:rPr lang="en-US" dirty="0"/>
                        <a:t>Selling Price</a:t>
                      </a:r>
                    </a:p>
                  </a:txBody>
                  <a:tcPr/>
                </a:tc>
                <a:tc>
                  <a:txBody>
                    <a:bodyPr/>
                    <a:lstStyle/>
                    <a:p>
                      <a:pPr algn="l" fontAlgn="b"/>
                      <a:r>
                        <a:rPr lang="en-US" sz="2000" b="0" i="0" u="none" strike="noStrike">
                          <a:solidFill>
                            <a:srgbClr val="000000"/>
                          </a:solidFill>
                          <a:effectLst/>
                          <a:latin typeface="Calibri" panose="020F0502020204030204" pitchFamily="34" charset="0"/>
                        </a:rPr>
                        <a:t> $           3,550,000 </a:t>
                      </a:r>
                    </a:p>
                  </a:txBody>
                  <a:tcPr marL="7620" marR="7620" marT="7620" marB="0" anchor="b"/>
                </a:tc>
                <a:tc>
                  <a:txBody>
                    <a:bodyPr/>
                    <a:lstStyle/>
                    <a:p>
                      <a:pPr algn="l" fontAlgn="b"/>
                      <a:r>
                        <a:rPr lang="en-US" sz="2000" b="0" i="0" u="none" strike="noStrike">
                          <a:solidFill>
                            <a:srgbClr val="000000"/>
                          </a:solidFill>
                          <a:effectLst/>
                          <a:latin typeface="Calibri" panose="020F0502020204030204" pitchFamily="34" charset="0"/>
                        </a:rPr>
                        <a:t> $ 4,200,000 </a:t>
                      </a:r>
                    </a:p>
                  </a:txBody>
                  <a:tcPr marL="7620" marR="7620" marT="7620" marB="0" anchor="b"/>
                </a:tc>
                <a:tc>
                  <a:txBody>
                    <a:bodyPr/>
                    <a:lstStyle/>
                    <a:p>
                      <a:pPr algn="l" fontAlgn="b"/>
                      <a:r>
                        <a:rPr lang="en-US" sz="2000" b="0" i="0" u="none" strike="noStrike">
                          <a:solidFill>
                            <a:srgbClr val="000000"/>
                          </a:solidFill>
                          <a:effectLst/>
                          <a:latin typeface="Calibri" panose="020F0502020204030204" pitchFamily="34" charset="0"/>
                        </a:rPr>
                        <a:t> $ 3,780,000 </a:t>
                      </a:r>
                    </a:p>
                  </a:txBody>
                  <a:tcPr marL="7620" marR="7620" marT="7620" marB="0" anchor="b"/>
                </a:tc>
                <a:tc>
                  <a:txBody>
                    <a:bodyPr/>
                    <a:lstStyle/>
                    <a:p>
                      <a:pPr algn="l" fontAlgn="b"/>
                      <a:r>
                        <a:rPr lang="en-US" sz="2000" b="0" i="0" u="none" strike="noStrike">
                          <a:solidFill>
                            <a:srgbClr val="000000"/>
                          </a:solidFill>
                          <a:effectLst/>
                          <a:latin typeface="Calibri" panose="020F0502020204030204" pitchFamily="34" charset="0"/>
                        </a:rPr>
                        <a:t> $ 3,987,000 </a:t>
                      </a:r>
                    </a:p>
                  </a:txBody>
                  <a:tcPr marL="7620" marR="7620" marT="7620" marB="0" anchor="b"/>
                </a:tc>
                <a:extLst>
                  <a:ext uri="{0D108BD9-81ED-4DB2-BD59-A6C34878D82A}">
                    <a16:rowId xmlns:a16="http://schemas.microsoft.com/office/drawing/2014/main" val="1718463283"/>
                  </a:ext>
                </a:extLst>
              </a:tr>
              <a:tr h="713538">
                <a:tc>
                  <a:txBody>
                    <a:bodyPr/>
                    <a:lstStyle/>
                    <a:p>
                      <a:r>
                        <a:rPr lang="en-US" dirty="0"/>
                        <a:t>Adjustment for Time</a:t>
                      </a:r>
                    </a:p>
                  </a:txBody>
                  <a:tcPr/>
                </a:tc>
                <a:tc>
                  <a:txBody>
                    <a:bodyPr/>
                    <a:lstStyle/>
                    <a:p>
                      <a:pPr algn="r" fontAlgn="b"/>
                      <a:r>
                        <a:rPr lang="en-US" sz="2000" b="0" i="0" u="none" strike="noStrike">
                          <a:solidFill>
                            <a:srgbClr val="000000"/>
                          </a:solidFill>
                          <a:effectLst/>
                          <a:latin typeface="Calibri" panose="020F0502020204030204" pitchFamily="34" charset="0"/>
                        </a:rPr>
                        <a:t>10%</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1%</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3%</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0.05%</a:t>
                      </a:r>
                    </a:p>
                  </a:txBody>
                  <a:tcPr marL="7620" marR="7620" marT="7620" marB="0" anchor="b"/>
                </a:tc>
                <a:extLst>
                  <a:ext uri="{0D108BD9-81ED-4DB2-BD59-A6C34878D82A}">
                    <a16:rowId xmlns:a16="http://schemas.microsoft.com/office/drawing/2014/main" val="1086444188"/>
                  </a:ext>
                </a:extLst>
              </a:tr>
              <a:tr h="713538">
                <a:tc>
                  <a:txBody>
                    <a:bodyPr/>
                    <a:lstStyle/>
                    <a:p>
                      <a:r>
                        <a:rPr lang="en-US" dirty="0"/>
                        <a:t>Adjustment for Size Difference</a:t>
                      </a:r>
                    </a:p>
                  </a:txBody>
                  <a:tcPr/>
                </a:tc>
                <a:tc>
                  <a:txBody>
                    <a:bodyPr/>
                    <a:lstStyle/>
                    <a:p>
                      <a:pPr algn="r" fontAlgn="b"/>
                      <a:r>
                        <a:rPr lang="en-US" sz="2000" b="0" i="0" u="none" strike="noStrike">
                          <a:solidFill>
                            <a:srgbClr val="000000"/>
                          </a:solidFill>
                          <a:effectLst/>
                          <a:latin typeface="Calibri" panose="020F0502020204030204" pitchFamily="34" charset="0"/>
                        </a:rPr>
                        <a:t>4%</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-2%</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4%</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10%</a:t>
                      </a:r>
                    </a:p>
                  </a:txBody>
                  <a:tcPr marL="7620" marR="7620" marT="7620" marB="0" anchor="b"/>
                </a:tc>
                <a:extLst>
                  <a:ext uri="{0D108BD9-81ED-4DB2-BD59-A6C34878D82A}">
                    <a16:rowId xmlns:a16="http://schemas.microsoft.com/office/drawing/2014/main" val="3344531596"/>
                  </a:ext>
                </a:extLst>
              </a:tr>
              <a:tr h="1019341">
                <a:tc>
                  <a:txBody>
                    <a:bodyPr/>
                    <a:lstStyle/>
                    <a:p>
                      <a:r>
                        <a:rPr lang="en-US" dirty="0"/>
                        <a:t>Adjustment for Property Condition</a:t>
                      </a:r>
                    </a:p>
                  </a:txBody>
                  <a:tcPr/>
                </a:tc>
                <a:tc>
                  <a:txBody>
                    <a:bodyPr/>
                    <a:lstStyle/>
                    <a:p>
                      <a:pPr algn="r" fontAlgn="b"/>
                      <a:r>
                        <a:rPr lang="en-US" sz="2000" b="0" i="0" u="none" strike="noStrike">
                          <a:solidFill>
                            <a:srgbClr val="000000"/>
                          </a:solidFill>
                          <a:effectLst/>
                          <a:latin typeface="Calibri" panose="020F0502020204030204" pitchFamily="34" charset="0"/>
                        </a:rPr>
                        <a:t>6%</a:t>
                      </a:r>
                    </a:p>
                  </a:txBody>
                  <a:tcPr marL="7620" marR="7620" marT="7620" marB="0" anchor="b"/>
                </a:tc>
                <a:tc>
                  <a:txBody>
                    <a:bodyPr/>
                    <a:lstStyle/>
                    <a:p>
                      <a:pPr algn="r" fontAlgn="b"/>
                      <a:r>
                        <a:rPr lang="en-US" sz="2000" b="0" i="0" u="none" strike="noStrike" dirty="0">
                          <a:solidFill>
                            <a:srgbClr val="000000"/>
                          </a:solidFill>
                          <a:effectLst/>
                          <a:latin typeface="Calibri" panose="020F0502020204030204" pitchFamily="34" charset="0"/>
                        </a:rPr>
                        <a:t>2%</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3%</a:t>
                      </a:r>
                    </a:p>
                  </a:txBody>
                  <a:tcPr marL="7620" marR="7620" marT="7620" marB="0" anchor="b"/>
                </a:tc>
                <a:tc>
                  <a:txBody>
                    <a:bodyPr/>
                    <a:lstStyle/>
                    <a:p>
                      <a:pPr algn="r" fontAlgn="b"/>
                      <a:r>
                        <a:rPr lang="en-US" sz="2000" b="0" i="0" u="none" strike="noStrike">
                          <a:solidFill>
                            <a:srgbClr val="000000"/>
                          </a:solidFill>
                          <a:effectLst/>
                          <a:latin typeface="Calibri" panose="020F0502020204030204" pitchFamily="34" charset="0"/>
                        </a:rPr>
                        <a:t>-5%</a:t>
                      </a:r>
                    </a:p>
                  </a:txBody>
                  <a:tcPr marL="7620" marR="7620" marT="7620" marB="0" anchor="b"/>
                </a:tc>
                <a:extLst>
                  <a:ext uri="{0D108BD9-81ED-4DB2-BD59-A6C34878D82A}">
                    <a16:rowId xmlns:a16="http://schemas.microsoft.com/office/drawing/2014/main" val="2219631423"/>
                  </a:ext>
                </a:extLst>
              </a:tr>
              <a:tr h="492401">
                <a:tc>
                  <a:txBody>
                    <a:bodyPr/>
                    <a:lstStyle/>
                    <a:p>
                      <a:r>
                        <a:rPr lang="en-US" dirty="0"/>
                        <a:t>Adjusted Price</a:t>
                      </a:r>
                    </a:p>
                  </a:txBody>
                  <a:tcPr/>
                </a:tc>
                <a:tc>
                  <a:txBody>
                    <a:bodyPr/>
                    <a:lstStyle/>
                    <a:p>
                      <a:pPr algn="l" fontAlgn="b"/>
                      <a:r>
                        <a:rPr lang="en-US" sz="2000" b="0" i="0" u="none" strike="noStrike">
                          <a:solidFill>
                            <a:srgbClr val="000000"/>
                          </a:solidFill>
                          <a:effectLst/>
                          <a:latin typeface="Calibri" panose="020F0502020204030204" pitchFamily="34" charset="0"/>
                        </a:rPr>
                        <a:t> $           4,260,000 </a:t>
                      </a:r>
                    </a:p>
                  </a:txBody>
                  <a:tcPr marL="7620" marR="7620" marT="7620" marB="0" anchor="b"/>
                </a:tc>
                <a:tc>
                  <a:txBody>
                    <a:bodyPr/>
                    <a:lstStyle/>
                    <a:p>
                      <a:pPr algn="l" fontAlgn="b"/>
                      <a:r>
                        <a:rPr lang="en-US" sz="2000" b="0" i="0" u="none" strike="noStrike">
                          <a:solidFill>
                            <a:srgbClr val="000000"/>
                          </a:solidFill>
                          <a:effectLst/>
                          <a:latin typeface="Calibri" panose="020F0502020204030204" pitchFamily="34" charset="0"/>
                        </a:rPr>
                        <a:t> $ 4,242,000 </a:t>
                      </a:r>
                    </a:p>
                  </a:txBody>
                  <a:tcPr marL="7620" marR="7620" marT="7620" marB="0" anchor="b"/>
                </a:tc>
                <a:tc>
                  <a:txBody>
                    <a:bodyPr/>
                    <a:lstStyle/>
                    <a:p>
                      <a:pPr algn="l" fontAlgn="b"/>
                      <a:r>
                        <a:rPr lang="en-US" sz="2000" b="0" i="0" u="none" strike="noStrike">
                          <a:solidFill>
                            <a:srgbClr val="000000"/>
                          </a:solidFill>
                          <a:effectLst/>
                          <a:latin typeface="Calibri" panose="020F0502020204030204" pitchFamily="34" charset="0"/>
                        </a:rPr>
                        <a:t> $ 4,158,000 </a:t>
                      </a:r>
                    </a:p>
                  </a:txBody>
                  <a:tcPr marL="7620" marR="7620" marT="7620" marB="0" anchor="b"/>
                </a:tc>
                <a:tc>
                  <a:txBody>
                    <a:bodyPr/>
                    <a:lstStyle/>
                    <a:p>
                      <a:pPr algn="l" fontAlgn="b"/>
                      <a:r>
                        <a:rPr lang="en-US" sz="2000" b="0" i="0" u="none" strike="noStrike" dirty="0">
                          <a:solidFill>
                            <a:srgbClr val="000000"/>
                          </a:solidFill>
                          <a:effectLst/>
                          <a:latin typeface="Calibri" panose="020F0502020204030204" pitchFamily="34" charset="0"/>
                        </a:rPr>
                        <a:t> $ 4,188,344 </a:t>
                      </a:r>
                    </a:p>
                  </a:txBody>
                  <a:tcPr marL="7620" marR="7620" marT="7620" marB="0" anchor="b"/>
                </a:tc>
                <a:extLst>
                  <a:ext uri="{0D108BD9-81ED-4DB2-BD59-A6C34878D82A}">
                    <a16:rowId xmlns:a16="http://schemas.microsoft.com/office/drawing/2014/main" val="3953841658"/>
                  </a:ext>
                </a:extLst>
              </a:tr>
            </a:tbl>
          </a:graphicData>
        </a:graphic>
      </p:graphicFrame>
    </p:spTree>
    <p:extLst>
      <p:ext uri="{BB962C8B-B14F-4D97-AF65-F5344CB8AC3E}">
        <p14:creationId xmlns:p14="http://schemas.microsoft.com/office/powerpoint/2010/main" val="2367835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D636C-CA2A-D660-86B9-580EFA2C9142}"/>
              </a:ext>
            </a:extLst>
          </p:cNvPr>
          <p:cNvSpPr>
            <a:spLocks noGrp="1"/>
          </p:cNvSpPr>
          <p:nvPr>
            <p:ph type="title"/>
          </p:nvPr>
        </p:nvSpPr>
        <p:spPr/>
        <p:txBody>
          <a:bodyPr/>
          <a:lstStyle/>
          <a:p>
            <a:r>
              <a:rPr lang="en-US" dirty="0"/>
              <a:t>Time adjusted Value</a:t>
            </a:r>
          </a:p>
        </p:txBody>
      </p:sp>
      <p:sp>
        <p:nvSpPr>
          <p:cNvPr id="3" name="Content Placeholder 2">
            <a:extLst>
              <a:ext uri="{FF2B5EF4-FFF2-40B4-BE49-F238E27FC236}">
                <a16:creationId xmlns:a16="http://schemas.microsoft.com/office/drawing/2014/main" id="{A1B16213-F655-1128-2186-BBD9E8D942A3}"/>
              </a:ext>
            </a:extLst>
          </p:cNvPr>
          <p:cNvSpPr>
            <a:spLocks noGrp="1"/>
          </p:cNvSpPr>
          <p:nvPr>
            <p:ph idx="1"/>
          </p:nvPr>
        </p:nvSpPr>
        <p:spPr>
          <a:xfrm>
            <a:off x="289249" y="1825625"/>
            <a:ext cx="11747241" cy="4351338"/>
          </a:xfrm>
        </p:spPr>
        <p:txBody>
          <a:bodyPr>
            <a:normAutofit lnSpcReduction="10000"/>
          </a:bodyPr>
          <a:lstStyle/>
          <a:p>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Market Value = Prior Sales Price of Subject x Index of Price Change Since the Last Sale</a:t>
            </a:r>
          </a:p>
          <a:p>
            <a:r>
              <a:rPr lang="en-US" dirty="0"/>
              <a:t>The whole of the method here is to generate a good sales price index, typically based on the price change per square foot or per square meter for similar property from the time of the original sale.</a:t>
            </a:r>
          </a:p>
          <a:p>
            <a:r>
              <a:rPr lang="en-US" dirty="0"/>
              <a:t>The assumption is that any capital improvements affecting the index are typical of the subject property.  If the time period is short since the last sale, this method can be result in a very accurate value.  Say the index for this property type in this market has increased 9.5% in five years. Such indices are also calculated with repeat sales but this requires much more data.  See MSCI or CoStar or Case Shiller for such methodology.</a:t>
            </a:r>
          </a:p>
          <a:p>
            <a:r>
              <a:rPr lang="en-US" dirty="0"/>
              <a:t>Market Value = $10.76 million </a:t>
            </a:r>
            <a:r>
              <a:rPr lang="en-US" baseline="-25000" dirty="0"/>
              <a:t>2020   </a:t>
            </a:r>
            <a:r>
              <a:rPr lang="en-US" dirty="0"/>
              <a:t>times 1.095 = $11.78 million </a:t>
            </a:r>
            <a:r>
              <a:rPr lang="en-US" sz="2000" dirty="0"/>
              <a:t>value today</a:t>
            </a:r>
            <a:endParaRPr lang="en-US" baseline="-25000" dirty="0"/>
          </a:p>
        </p:txBody>
      </p:sp>
    </p:spTree>
    <p:extLst>
      <p:ext uri="{BB962C8B-B14F-4D97-AF65-F5344CB8AC3E}">
        <p14:creationId xmlns:p14="http://schemas.microsoft.com/office/powerpoint/2010/main" val="17875153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B4D00-335D-0642-8530-CE0C277C25BA}"/>
              </a:ext>
            </a:extLst>
          </p:cNvPr>
          <p:cNvSpPr>
            <a:spLocks noGrp="1"/>
          </p:cNvSpPr>
          <p:nvPr>
            <p:ph type="title"/>
          </p:nvPr>
        </p:nvSpPr>
        <p:spPr/>
        <p:txBody>
          <a:bodyPr/>
          <a:lstStyle/>
          <a:p>
            <a:r>
              <a:rPr lang="en-US" dirty="0"/>
              <a:t>Residual Methods</a:t>
            </a:r>
          </a:p>
        </p:txBody>
      </p:sp>
      <p:sp>
        <p:nvSpPr>
          <p:cNvPr id="3" name="Content Placeholder 2">
            <a:extLst>
              <a:ext uri="{FF2B5EF4-FFF2-40B4-BE49-F238E27FC236}">
                <a16:creationId xmlns:a16="http://schemas.microsoft.com/office/drawing/2014/main" id="{9017B9B2-E8C7-8883-56BF-56BF48D4A8EC}"/>
              </a:ext>
            </a:extLst>
          </p:cNvPr>
          <p:cNvSpPr>
            <a:spLocks noGrp="1"/>
          </p:cNvSpPr>
          <p:nvPr>
            <p:ph idx="1"/>
          </p:nvPr>
        </p:nvSpPr>
        <p:spPr/>
        <p:txBody>
          <a:bodyPr>
            <a:normAutofit lnSpcReduction="10000"/>
          </a:bodyPr>
          <a:lstStyle/>
          <a:p>
            <a:r>
              <a:rPr lang="en-US" dirty="0"/>
              <a:t>With residual methods we want to isolate on either the land value or the building value. Perhaps the land is leased, and the lease depends on the value of the land separately estimated. </a:t>
            </a:r>
          </a:p>
          <a:p>
            <a:r>
              <a:rPr lang="en-US" dirty="0"/>
              <a:t>We start with a total property value using V=NOI/R then subtract the value of the building (or land) based on a depreciated value estimate of the building.</a:t>
            </a:r>
          </a:p>
          <a:p>
            <a:r>
              <a:rPr lang="en-US" dirty="0"/>
              <a:t>We might start with the value of a new project as proposed with assumptions about lease up and market rents and we subtract the cost new of the building (with developer’s normal profit) and what is left is the maximum value of the site.  This is a typical land residual technique application. </a:t>
            </a:r>
          </a:p>
        </p:txBody>
      </p:sp>
    </p:spTree>
    <p:extLst>
      <p:ext uri="{BB962C8B-B14F-4D97-AF65-F5344CB8AC3E}">
        <p14:creationId xmlns:p14="http://schemas.microsoft.com/office/powerpoint/2010/main" val="3796500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CD7FE-F534-4EFF-663B-9E56B24C0293}"/>
              </a:ext>
            </a:extLst>
          </p:cNvPr>
          <p:cNvSpPr>
            <a:spLocks noGrp="1"/>
          </p:cNvSpPr>
          <p:nvPr>
            <p:ph type="title"/>
          </p:nvPr>
        </p:nvSpPr>
        <p:spPr/>
        <p:txBody>
          <a:bodyPr/>
          <a:lstStyle/>
          <a:p>
            <a:r>
              <a:rPr lang="en-US" dirty="0"/>
              <a:t>Appraisal Error and Bias</a:t>
            </a:r>
          </a:p>
        </p:txBody>
      </p:sp>
      <p:sp>
        <p:nvSpPr>
          <p:cNvPr id="3" name="Content Placeholder 2">
            <a:extLst>
              <a:ext uri="{FF2B5EF4-FFF2-40B4-BE49-F238E27FC236}">
                <a16:creationId xmlns:a16="http://schemas.microsoft.com/office/drawing/2014/main" id="{634A1D08-4A17-0BFB-193E-43DA227ACFD1}"/>
              </a:ext>
            </a:extLst>
          </p:cNvPr>
          <p:cNvSpPr>
            <a:spLocks noGrp="1"/>
          </p:cNvSpPr>
          <p:nvPr>
            <p:ph idx="1"/>
          </p:nvPr>
        </p:nvSpPr>
        <p:spPr/>
        <p:txBody>
          <a:bodyPr/>
          <a:lstStyle/>
          <a:p>
            <a:r>
              <a:rPr lang="en-US" dirty="0"/>
              <a:t>Intentional bias: Pick comps that are better or worse with few adjustments.</a:t>
            </a:r>
          </a:p>
          <a:p>
            <a:r>
              <a:rPr lang="en-US" dirty="0"/>
              <a:t>Intentional bias: Ignore changes in market conditions</a:t>
            </a:r>
          </a:p>
          <a:p>
            <a:r>
              <a:rPr lang="en-US" dirty="0"/>
              <a:t>Unintended bias: Noise and omitted variables: things we don’t know.</a:t>
            </a:r>
          </a:p>
          <a:p>
            <a:r>
              <a:rPr lang="en-US" dirty="0"/>
              <a:t>Racial bias: Lower valuation among minorities.</a:t>
            </a:r>
          </a:p>
          <a:p>
            <a:r>
              <a:rPr lang="en-US" dirty="0"/>
              <a:t>Other biases: Neighborhood bias (redlining) </a:t>
            </a:r>
          </a:p>
          <a:p>
            <a:endParaRPr lang="en-US" dirty="0"/>
          </a:p>
          <a:p>
            <a:endParaRPr lang="en-US" dirty="0"/>
          </a:p>
        </p:txBody>
      </p:sp>
    </p:spTree>
    <p:extLst>
      <p:ext uri="{BB962C8B-B14F-4D97-AF65-F5344CB8AC3E}">
        <p14:creationId xmlns:p14="http://schemas.microsoft.com/office/powerpoint/2010/main" val="1946445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F851-0D91-2222-E856-B5FBB5175FB6}"/>
              </a:ext>
            </a:extLst>
          </p:cNvPr>
          <p:cNvSpPr>
            <a:spLocks noGrp="1"/>
          </p:cNvSpPr>
          <p:nvPr>
            <p:ph type="title"/>
          </p:nvPr>
        </p:nvSpPr>
        <p:spPr/>
        <p:txBody>
          <a:bodyPr/>
          <a:lstStyle/>
          <a:p>
            <a:r>
              <a:rPr lang="en-US" dirty="0"/>
              <a:t>New risks to consider in future valuation</a:t>
            </a:r>
          </a:p>
        </p:txBody>
      </p:sp>
      <p:sp>
        <p:nvSpPr>
          <p:cNvPr id="3" name="Content Placeholder 2">
            <a:extLst>
              <a:ext uri="{FF2B5EF4-FFF2-40B4-BE49-F238E27FC236}">
                <a16:creationId xmlns:a16="http://schemas.microsoft.com/office/drawing/2014/main" id="{4D82A65A-5905-6E5C-54E1-631DD31F2304}"/>
              </a:ext>
            </a:extLst>
          </p:cNvPr>
          <p:cNvSpPr>
            <a:spLocks noGrp="1"/>
          </p:cNvSpPr>
          <p:nvPr>
            <p:ph idx="1"/>
          </p:nvPr>
        </p:nvSpPr>
        <p:spPr/>
        <p:txBody>
          <a:bodyPr/>
          <a:lstStyle/>
          <a:p>
            <a:r>
              <a:rPr lang="en-US" sz="4000" dirty="0"/>
              <a:t>Climate risks</a:t>
            </a:r>
          </a:p>
          <a:p>
            <a:r>
              <a:rPr lang="en-US" sz="4000" dirty="0"/>
              <a:t>Rent controls</a:t>
            </a:r>
          </a:p>
          <a:p>
            <a:r>
              <a:rPr lang="en-US" sz="4000" dirty="0"/>
              <a:t>Other government interventions and regulations</a:t>
            </a:r>
          </a:p>
          <a:p>
            <a:endParaRPr lang="en-US" dirty="0"/>
          </a:p>
        </p:txBody>
      </p:sp>
    </p:spTree>
    <p:extLst>
      <p:ext uri="{BB962C8B-B14F-4D97-AF65-F5344CB8AC3E}">
        <p14:creationId xmlns:p14="http://schemas.microsoft.com/office/powerpoint/2010/main" val="1150854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38AE1-67C0-B0D4-4F3E-5F42B82AF8FE}"/>
              </a:ext>
            </a:extLst>
          </p:cNvPr>
          <p:cNvSpPr>
            <a:spLocks noGrp="1"/>
          </p:cNvSpPr>
          <p:nvPr>
            <p:ph type="title"/>
          </p:nvPr>
        </p:nvSpPr>
        <p:spPr/>
        <p:txBody>
          <a:bodyPr/>
          <a:lstStyle/>
          <a:p>
            <a:r>
              <a:rPr lang="en-US" dirty="0"/>
              <a:t>The Roots of Valuation: Appraisal Methodology is Not Static </a:t>
            </a:r>
          </a:p>
        </p:txBody>
      </p:sp>
      <p:sp>
        <p:nvSpPr>
          <p:cNvPr id="3" name="Content Placeholder 2">
            <a:extLst>
              <a:ext uri="{FF2B5EF4-FFF2-40B4-BE49-F238E27FC236}">
                <a16:creationId xmlns:a16="http://schemas.microsoft.com/office/drawing/2014/main" id="{540EE751-9B60-67AC-5017-F0893814FA6F}"/>
              </a:ext>
            </a:extLst>
          </p:cNvPr>
          <p:cNvSpPr>
            <a:spLocks noGrp="1"/>
          </p:cNvSpPr>
          <p:nvPr>
            <p:ph idx="1"/>
          </p:nvPr>
        </p:nvSpPr>
        <p:spPr>
          <a:xfrm>
            <a:off x="838199" y="1825625"/>
            <a:ext cx="10731759" cy="4351338"/>
          </a:xfrm>
        </p:spPr>
        <p:txBody>
          <a:bodyPr>
            <a:normAutofit/>
          </a:bodyPr>
          <a:lstStyle/>
          <a:p>
            <a:r>
              <a:rPr lang="en-US" sz="2000" dirty="0">
                <a:latin typeface="Calibri" panose="020F0502020204030204" pitchFamily="34" charset="0"/>
                <a:ea typeface="Calibri" panose="020F0502020204030204" pitchFamily="34" charset="0"/>
                <a:cs typeface="Times New Roman" panose="02020603050405020304" pitchFamily="18" charset="0"/>
              </a:rPr>
              <a:t>U</a:t>
            </a:r>
            <a:r>
              <a:rPr lang="en-US" sz="2000" dirty="0">
                <a:effectLst/>
                <a:latin typeface="Calibri" panose="020F0502020204030204" pitchFamily="34" charset="0"/>
                <a:ea typeface="Calibri" panose="020F0502020204030204" pitchFamily="34" charset="0"/>
                <a:cs typeface="Times New Roman" panose="02020603050405020304" pitchFamily="18" charset="0"/>
              </a:rPr>
              <a:t>ntil recently, public data was kept in county records on physical paper and not in on-line accessible files.  Computers and electronic calculators did not exist widely until the late 1980s and early 1990s. As such, real estate records and information was valuable, expensive to collect, and labor intensive to analyze or present</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a:p>
            <a:r>
              <a:rPr lang="en-US" sz="1800" dirty="0">
                <a:latin typeface="Calibri" panose="020F0502020204030204" pitchFamily="34" charset="0"/>
                <a:ea typeface="Calibri" panose="020F0502020204030204" pitchFamily="34" charset="0"/>
                <a:cs typeface="Times New Roman" panose="02020603050405020304" pitchFamily="18" charset="0"/>
              </a:rPr>
              <a:t>1893 Richard Ely wrote “Outlines of Land Economics” and established the first academic program in the US at the University of Wisconsin in 1920.  From 1903 through 1960 names like Hurd, E. Fisher, Babcock, Hoyt, Weimer, Ratcliff, Wendt, Ellwood and others kept writing books suggesting methods to value real estate.</a:t>
            </a:r>
          </a:p>
          <a:p>
            <a:r>
              <a:rPr lang="en-US" sz="1800" dirty="0">
                <a:latin typeface="Calibri" panose="020F0502020204030204" pitchFamily="34" charset="0"/>
                <a:ea typeface="Calibri" panose="020F0502020204030204" pitchFamily="34" charset="0"/>
                <a:cs typeface="Times New Roman" panose="02020603050405020304" pitchFamily="18" charset="0"/>
              </a:rPr>
              <a:t>Hurd talked about longer term “intrinsic” value and “exchange” value that could vary with buyer or seller circumstances. </a:t>
            </a:r>
          </a:p>
          <a:p>
            <a:r>
              <a:rPr lang="en-US" sz="1800" dirty="0">
                <a:latin typeface="Calibri" panose="020F0502020204030204" pitchFamily="34" charset="0"/>
                <a:ea typeface="Calibri" panose="020F0502020204030204" pitchFamily="34" charset="0"/>
                <a:cs typeface="Times New Roman" panose="02020603050405020304" pitchFamily="18" charset="0"/>
              </a:rPr>
              <a:t>Babcock suggested several types of values might exist, liquidation value, assemblage value, insurable value, normal sale value, loan security or collateral value. </a:t>
            </a:r>
          </a:p>
          <a:p>
            <a:r>
              <a:rPr lang="en-US" sz="1800" dirty="0">
                <a:latin typeface="Calibri" panose="020F0502020204030204" pitchFamily="34" charset="0"/>
                <a:ea typeface="Calibri" panose="020F0502020204030204" pitchFamily="34" charset="0"/>
                <a:cs typeface="Times New Roman" panose="02020603050405020304" pitchFamily="18" charset="0"/>
              </a:rPr>
              <a:t>Weimer and Hoyt proposed various income methods and capitalization techniques.</a:t>
            </a:r>
          </a:p>
          <a:p>
            <a:r>
              <a:rPr lang="en-US" sz="1800" dirty="0">
                <a:latin typeface="Calibri" panose="020F0502020204030204" pitchFamily="34" charset="0"/>
                <a:ea typeface="Calibri" panose="020F0502020204030204" pitchFamily="34" charset="0"/>
                <a:cs typeface="Times New Roman" panose="02020603050405020304" pitchFamily="18" charset="0"/>
              </a:rPr>
              <a:t>We have morphed from one to several and then to three traditional appraisal methods and now are evolving further to five, six or seven.    </a:t>
            </a:r>
          </a:p>
          <a:p>
            <a:endParaRPr lang="en-US" dirty="0"/>
          </a:p>
        </p:txBody>
      </p:sp>
    </p:spTree>
    <p:extLst>
      <p:ext uri="{BB962C8B-B14F-4D97-AF65-F5344CB8AC3E}">
        <p14:creationId xmlns:p14="http://schemas.microsoft.com/office/powerpoint/2010/main" val="15039812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BA777-DE05-EC45-9B23-D73EF3BF0363}"/>
              </a:ext>
            </a:extLst>
          </p:cNvPr>
          <p:cNvSpPr>
            <a:spLocks noGrp="1"/>
          </p:cNvSpPr>
          <p:nvPr>
            <p:ph type="title"/>
          </p:nvPr>
        </p:nvSpPr>
        <p:spPr/>
        <p:txBody>
          <a:bodyPr/>
          <a:lstStyle/>
          <a:p>
            <a:r>
              <a:rPr lang="en-US" dirty="0"/>
              <a:t>What is good appraisal?</a:t>
            </a:r>
          </a:p>
        </p:txBody>
      </p:sp>
      <p:sp>
        <p:nvSpPr>
          <p:cNvPr id="3" name="Content Placeholder 2">
            <a:extLst>
              <a:ext uri="{FF2B5EF4-FFF2-40B4-BE49-F238E27FC236}">
                <a16:creationId xmlns:a16="http://schemas.microsoft.com/office/drawing/2014/main" id="{AD41D103-635E-DD12-5BD4-39BB48424230}"/>
              </a:ext>
            </a:extLst>
          </p:cNvPr>
          <p:cNvSpPr>
            <a:spLocks noGrp="1"/>
          </p:cNvSpPr>
          <p:nvPr>
            <p:ph idx="1"/>
          </p:nvPr>
        </p:nvSpPr>
        <p:spPr/>
        <p:txBody>
          <a:bodyPr/>
          <a:lstStyle/>
          <a:p>
            <a:r>
              <a:rPr lang="en-US" dirty="0"/>
              <a:t>Well defined value</a:t>
            </a:r>
          </a:p>
          <a:p>
            <a:r>
              <a:rPr lang="en-US" dirty="0"/>
              <a:t>Carefully curated and utilized data</a:t>
            </a:r>
          </a:p>
          <a:p>
            <a:r>
              <a:rPr lang="en-US" dirty="0"/>
              <a:t>Using all available reliable information</a:t>
            </a:r>
          </a:p>
          <a:p>
            <a:r>
              <a:rPr lang="en-US" dirty="0"/>
              <a:t>Using appropriate methods, not necessarily all possible methods</a:t>
            </a:r>
          </a:p>
          <a:p>
            <a:r>
              <a:rPr lang="en-US" dirty="0"/>
              <a:t>Disclosing the uncertainty behind the </a:t>
            </a:r>
            <a:r>
              <a:rPr lang="en-US"/>
              <a:t>value conclusion</a:t>
            </a:r>
          </a:p>
        </p:txBody>
      </p:sp>
    </p:spTree>
    <p:extLst>
      <p:ext uri="{BB962C8B-B14F-4D97-AF65-F5344CB8AC3E}">
        <p14:creationId xmlns:p14="http://schemas.microsoft.com/office/powerpoint/2010/main" val="2862006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971F6-958C-5DEC-EE86-AE433B3F533D}"/>
              </a:ext>
            </a:extLst>
          </p:cNvPr>
          <p:cNvSpPr>
            <a:spLocks noGrp="1"/>
          </p:cNvSpPr>
          <p:nvPr>
            <p:ph type="title"/>
          </p:nvPr>
        </p:nvSpPr>
        <p:spPr/>
        <p:txBody>
          <a:bodyPr/>
          <a:lstStyle/>
          <a:p>
            <a:r>
              <a:rPr lang="en-US" dirty="0"/>
              <a:t>Two dominant valuation trade associations </a:t>
            </a:r>
          </a:p>
        </p:txBody>
      </p:sp>
      <p:sp>
        <p:nvSpPr>
          <p:cNvPr id="3" name="Content Placeholder 2">
            <a:extLst>
              <a:ext uri="{FF2B5EF4-FFF2-40B4-BE49-F238E27FC236}">
                <a16:creationId xmlns:a16="http://schemas.microsoft.com/office/drawing/2014/main" id="{4E3BBC02-06EB-5D83-FB1F-D39A203F7997}"/>
              </a:ext>
            </a:extLst>
          </p:cNvPr>
          <p:cNvSpPr>
            <a:spLocks noGrp="1"/>
          </p:cNvSpPr>
          <p:nvPr>
            <p:ph idx="1"/>
          </p:nvPr>
        </p:nvSpPr>
        <p:spPr/>
        <p:txBody>
          <a:bodyPr>
            <a:normAutofit lnSpcReduction="10000"/>
          </a:bodyPr>
          <a:lstStyle/>
          <a:p>
            <a:r>
              <a:rPr lang="en-US" dirty="0"/>
              <a:t>RICS suggests three prominent methods of appraisal, not all to be used on all valuation. </a:t>
            </a:r>
          </a:p>
          <a:p>
            <a:pPr lvl="1"/>
            <a:r>
              <a:rPr lang="en-US" dirty="0"/>
              <a:t>Residual Site value </a:t>
            </a:r>
          </a:p>
          <a:p>
            <a:pPr lvl="1"/>
            <a:r>
              <a:rPr lang="en-US" dirty="0"/>
              <a:t>Market Approach </a:t>
            </a:r>
          </a:p>
          <a:p>
            <a:pPr lvl="1"/>
            <a:r>
              <a:rPr lang="en-US" dirty="0"/>
              <a:t>Discounted Cash Flow Valuation</a:t>
            </a:r>
          </a:p>
          <a:p>
            <a:r>
              <a:rPr lang="en-US" dirty="0"/>
              <a:t>The Appraisal Institute suggests:</a:t>
            </a:r>
          </a:p>
          <a:p>
            <a:pPr lvl="1"/>
            <a:r>
              <a:rPr lang="en-US" dirty="0"/>
              <a:t>Market Approach</a:t>
            </a:r>
          </a:p>
          <a:p>
            <a:pPr lvl="1"/>
            <a:r>
              <a:rPr lang="en-US" dirty="0"/>
              <a:t>Income Approach</a:t>
            </a:r>
          </a:p>
          <a:p>
            <a:pPr lvl="2"/>
            <a:r>
              <a:rPr lang="en-US" dirty="0"/>
              <a:t>Income Capitalization</a:t>
            </a:r>
          </a:p>
          <a:p>
            <a:pPr lvl="2"/>
            <a:r>
              <a:rPr lang="en-US" dirty="0"/>
              <a:t>Discounted Cash Flow </a:t>
            </a:r>
          </a:p>
          <a:p>
            <a:pPr lvl="1"/>
            <a:r>
              <a:rPr lang="en-US" dirty="0"/>
              <a:t>Cost Approach</a:t>
            </a:r>
          </a:p>
          <a:p>
            <a:pPr lvl="2"/>
            <a:r>
              <a:rPr lang="en-US" dirty="0"/>
              <a:t>Replacement or reproduction cost approaches</a:t>
            </a:r>
          </a:p>
          <a:p>
            <a:pPr lvl="1"/>
            <a:endParaRPr lang="en-US" dirty="0"/>
          </a:p>
        </p:txBody>
      </p:sp>
    </p:spTree>
    <p:extLst>
      <p:ext uri="{BB962C8B-B14F-4D97-AF65-F5344CB8AC3E}">
        <p14:creationId xmlns:p14="http://schemas.microsoft.com/office/powerpoint/2010/main" val="4152847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2CD72-73ED-8D8E-01A0-964F55038616}"/>
              </a:ext>
            </a:extLst>
          </p:cNvPr>
          <p:cNvSpPr>
            <a:spLocks noGrp="1"/>
          </p:cNvSpPr>
          <p:nvPr>
            <p:ph type="title"/>
          </p:nvPr>
        </p:nvSpPr>
        <p:spPr/>
        <p:txBody>
          <a:bodyPr/>
          <a:lstStyle/>
          <a:p>
            <a:r>
              <a:rPr lang="en-US" dirty="0"/>
              <a:t>Data: The Lifeblood of Appraisal</a:t>
            </a:r>
          </a:p>
        </p:txBody>
      </p:sp>
      <p:sp>
        <p:nvSpPr>
          <p:cNvPr id="3" name="Content Placeholder 2">
            <a:extLst>
              <a:ext uri="{FF2B5EF4-FFF2-40B4-BE49-F238E27FC236}">
                <a16:creationId xmlns:a16="http://schemas.microsoft.com/office/drawing/2014/main" id="{51A28737-4E6C-A6D1-92B9-D84E03FE6FCF}"/>
              </a:ext>
            </a:extLst>
          </p:cNvPr>
          <p:cNvSpPr>
            <a:spLocks noGrp="1"/>
          </p:cNvSpPr>
          <p:nvPr>
            <p:ph idx="1"/>
          </p:nvPr>
        </p:nvSpPr>
        <p:spPr/>
        <p:txBody>
          <a:bodyPr>
            <a:normAutofit fontScale="92500" lnSpcReduction="10000"/>
          </a:bodyPr>
          <a:lstStyle/>
          <a:p>
            <a:r>
              <a:rPr lang="en-US" dirty="0"/>
              <a:t>Prior to 1980 most of the time spent on appraisal was spent gathering sparse and costly data.  </a:t>
            </a:r>
          </a:p>
          <a:p>
            <a:r>
              <a:rPr lang="en-US" dirty="0"/>
              <a:t>Today CoStar, MSCI, REIS, </a:t>
            </a:r>
            <a:r>
              <a:rPr lang="en-US" dirty="0" err="1"/>
              <a:t>Realpage</a:t>
            </a:r>
            <a:r>
              <a:rPr lang="en-US" dirty="0"/>
              <a:t>, </a:t>
            </a:r>
            <a:r>
              <a:rPr lang="en-US" dirty="0" err="1"/>
              <a:t>RealNex</a:t>
            </a:r>
            <a:r>
              <a:rPr lang="en-US" dirty="0"/>
              <a:t>, </a:t>
            </a:r>
            <a:r>
              <a:rPr lang="en-US" dirty="0" err="1"/>
              <a:t>Compstak</a:t>
            </a:r>
            <a:r>
              <a:rPr lang="en-US" dirty="0"/>
              <a:t>, CoreLogic, Black Knight, </a:t>
            </a:r>
            <a:r>
              <a:rPr lang="en-US" dirty="0" err="1"/>
              <a:t>Attom</a:t>
            </a:r>
            <a:r>
              <a:rPr lang="en-US" dirty="0"/>
              <a:t> Data, IPD and a host of other vendors provide near real time data collected from a variety of sources, property tax offices, MLS, and others.</a:t>
            </a:r>
          </a:p>
          <a:p>
            <a:r>
              <a:rPr lang="en-US" dirty="0"/>
              <a:t>Data is now ubiquitously available, thus more filtering and analysis is possible and much more statistically intensive valuation methods are possible.</a:t>
            </a:r>
          </a:p>
          <a:p>
            <a:r>
              <a:rPr lang="en-US" dirty="0"/>
              <a:t>We can also use data never available or used before, such as list prices or time to sell or sublease rates, all of which provide more insights on market conditions and trends.</a:t>
            </a:r>
          </a:p>
        </p:txBody>
      </p:sp>
    </p:spTree>
    <p:extLst>
      <p:ext uri="{BB962C8B-B14F-4D97-AF65-F5344CB8AC3E}">
        <p14:creationId xmlns:p14="http://schemas.microsoft.com/office/powerpoint/2010/main" val="3353639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BED95-919B-AD68-6C5F-AF3773116D56}"/>
              </a:ext>
            </a:extLst>
          </p:cNvPr>
          <p:cNvSpPr>
            <a:spLocks noGrp="1"/>
          </p:cNvSpPr>
          <p:nvPr>
            <p:ph type="title"/>
          </p:nvPr>
        </p:nvSpPr>
        <p:spPr/>
        <p:txBody>
          <a:bodyPr/>
          <a:lstStyle/>
          <a:p>
            <a:r>
              <a:rPr lang="en-US" dirty="0"/>
              <a:t>Computing Power</a:t>
            </a:r>
          </a:p>
        </p:txBody>
      </p:sp>
      <p:sp>
        <p:nvSpPr>
          <p:cNvPr id="3" name="Content Placeholder 2">
            <a:extLst>
              <a:ext uri="{FF2B5EF4-FFF2-40B4-BE49-F238E27FC236}">
                <a16:creationId xmlns:a16="http://schemas.microsoft.com/office/drawing/2014/main" id="{41784418-275F-9059-7D7B-F9834AFF1295}"/>
              </a:ext>
            </a:extLst>
          </p:cNvPr>
          <p:cNvSpPr>
            <a:spLocks noGrp="1"/>
          </p:cNvSpPr>
          <p:nvPr>
            <p:ph idx="1"/>
          </p:nvPr>
        </p:nvSpPr>
        <p:spPr/>
        <p:txBody>
          <a:bodyPr/>
          <a:lstStyle/>
          <a:p>
            <a:r>
              <a:rPr lang="en-US" dirty="0"/>
              <a:t>Until the 1980s any kind of filtering or math from averages to trends to variance to correlation required labor intensive slow calculations.  </a:t>
            </a:r>
          </a:p>
          <a:p>
            <a:r>
              <a:rPr lang="en-US" dirty="0"/>
              <a:t>Discounted cash flow analysis required several hours, even once you had collected all the relevant data.</a:t>
            </a:r>
          </a:p>
          <a:p>
            <a:r>
              <a:rPr lang="en-US" dirty="0"/>
              <a:t>Today we have the ability to process millions of data points in seconds. </a:t>
            </a:r>
          </a:p>
          <a:p>
            <a:r>
              <a:rPr lang="en-US" dirty="0"/>
              <a:t>Add in geographic information systems and we can visualize in maps any kind of patterns or trends that previously only local analysts would be able to pick up on.</a:t>
            </a:r>
          </a:p>
        </p:txBody>
      </p:sp>
    </p:spTree>
    <p:extLst>
      <p:ext uri="{BB962C8B-B14F-4D97-AF65-F5344CB8AC3E}">
        <p14:creationId xmlns:p14="http://schemas.microsoft.com/office/powerpoint/2010/main" val="2444884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12243-BEC0-F7EF-F8D2-9EE961980484}"/>
              </a:ext>
            </a:extLst>
          </p:cNvPr>
          <p:cNvSpPr>
            <a:spLocks noGrp="1"/>
          </p:cNvSpPr>
          <p:nvPr>
            <p:ph type="title"/>
          </p:nvPr>
        </p:nvSpPr>
        <p:spPr/>
        <p:txBody>
          <a:bodyPr/>
          <a:lstStyle/>
          <a:p>
            <a:r>
              <a:rPr lang="en-US" dirty="0"/>
              <a:t>Today we can add the following data intensive methods:</a:t>
            </a:r>
          </a:p>
        </p:txBody>
      </p:sp>
      <p:sp>
        <p:nvSpPr>
          <p:cNvPr id="3" name="Content Placeholder 2">
            <a:extLst>
              <a:ext uri="{FF2B5EF4-FFF2-40B4-BE49-F238E27FC236}">
                <a16:creationId xmlns:a16="http://schemas.microsoft.com/office/drawing/2014/main" id="{16004DCB-CFDD-9CED-C79C-459323E7FEBE}"/>
              </a:ext>
            </a:extLst>
          </p:cNvPr>
          <p:cNvSpPr>
            <a:spLocks noGrp="1"/>
          </p:cNvSpPr>
          <p:nvPr>
            <p:ph idx="1"/>
          </p:nvPr>
        </p:nvSpPr>
        <p:spPr/>
        <p:txBody>
          <a:bodyPr/>
          <a:lstStyle/>
          <a:p>
            <a:r>
              <a:rPr lang="en-US" dirty="0"/>
              <a:t>Automated Valuation Methods</a:t>
            </a:r>
          </a:p>
          <a:p>
            <a:pPr lvl="1"/>
            <a:r>
              <a:rPr lang="en-US" dirty="0"/>
              <a:t>Hedonic (regression) techniques</a:t>
            </a:r>
          </a:p>
          <a:p>
            <a:pPr lvl="1"/>
            <a:r>
              <a:rPr lang="en-US" dirty="0"/>
              <a:t>Grid appraisal emulation of the market approach to value</a:t>
            </a:r>
          </a:p>
          <a:p>
            <a:pPr lvl="1"/>
            <a:r>
              <a:rPr lang="en-US" dirty="0"/>
              <a:t>Machine Learning Models like XG Boost or LSTM</a:t>
            </a:r>
          </a:p>
          <a:p>
            <a:pPr marL="457200" lvl="1" indent="0">
              <a:buNone/>
            </a:pPr>
            <a:endParaRPr lang="en-US" dirty="0"/>
          </a:p>
          <a:p>
            <a:r>
              <a:rPr lang="en-US" dirty="0"/>
              <a:t>Time Adjusted Price Update</a:t>
            </a:r>
          </a:p>
          <a:p>
            <a:pPr lvl="1"/>
            <a:r>
              <a:rPr lang="en-US" dirty="0"/>
              <a:t>Use an index to update a previous sale price to the date of the appraisal</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53088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0D86A-EFF7-0B5E-13E4-CF98935D0D8B}"/>
              </a:ext>
            </a:extLst>
          </p:cNvPr>
          <p:cNvSpPr>
            <a:spLocks noGrp="1"/>
          </p:cNvSpPr>
          <p:nvPr>
            <p:ph type="title"/>
          </p:nvPr>
        </p:nvSpPr>
        <p:spPr/>
        <p:txBody>
          <a:bodyPr/>
          <a:lstStyle/>
          <a:p>
            <a:r>
              <a:rPr lang="en-US" dirty="0"/>
              <a:t>The Formation of Price and Value</a:t>
            </a:r>
          </a:p>
        </p:txBody>
      </p:sp>
      <p:sp>
        <p:nvSpPr>
          <p:cNvPr id="3" name="Content Placeholder 2">
            <a:extLst>
              <a:ext uri="{FF2B5EF4-FFF2-40B4-BE49-F238E27FC236}">
                <a16:creationId xmlns:a16="http://schemas.microsoft.com/office/drawing/2014/main" id="{3CCDDDA3-82A0-141B-FBAE-D530D355451C}"/>
              </a:ext>
            </a:extLst>
          </p:cNvPr>
          <p:cNvSpPr>
            <a:spLocks noGrp="1"/>
          </p:cNvSpPr>
          <p:nvPr>
            <p:ph idx="1"/>
          </p:nvPr>
        </p:nvSpPr>
        <p:spPr/>
        <p:txBody>
          <a:bodyPr/>
          <a:lstStyle/>
          <a:p>
            <a:r>
              <a:rPr lang="en-US" dirty="0"/>
              <a:t>Price: asking price, list price, selling price all facts</a:t>
            </a:r>
          </a:p>
          <a:p>
            <a:r>
              <a:rPr lang="en-US" dirty="0"/>
              <a:t>Value: liquidation value, market value, investment value, insurable value all theoretical and defined</a:t>
            </a:r>
          </a:p>
          <a:p>
            <a:endParaRPr lang="en-US" dirty="0"/>
          </a:p>
          <a:p>
            <a:endParaRPr lang="en-US" dirty="0"/>
          </a:p>
        </p:txBody>
      </p:sp>
    </p:spTree>
    <p:extLst>
      <p:ext uri="{BB962C8B-B14F-4D97-AF65-F5344CB8AC3E}">
        <p14:creationId xmlns:p14="http://schemas.microsoft.com/office/powerpoint/2010/main" val="1832564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253</TotalTime>
  <Words>4257</Words>
  <Application>Microsoft Office PowerPoint</Application>
  <PresentationFormat>Widescreen</PresentationFormat>
  <Paragraphs>306</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Aptos</vt:lpstr>
      <vt:lpstr>Aptos Display</vt:lpstr>
      <vt:lpstr>Arial</vt:lpstr>
      <vt:lpstr>Calibri</vt:lpstr>
      <vt:lpstr>Times New Roman</vt:lpstr>
      <vt:lpstr>Office Theme</vt:lpstr>
      <vt:lpstr>What is good appraisal?</vt:lpstr>
      <vt:lpstr>What is good appraisal?</vt:lpstr>
      <vt:lpstr>Appraisal Methods Evolve</vt:lpstr>
      <vt:lpstr>The Roots of Valuation: Appraisal Methodology is Not Static </vt:lpstr>
      <vt:lpstr>Two dominant valuation trade associations </vt:lpstr>
      <vt:lpstr>Data: The Lifeblood of Appraisal</vt:lpstr>
      <vt:lpstr>Computing Power</vt:lpstr>
      <vt:lpstr>Today we can add the following data intensive methods:</vt:lpstr>
      <vt:lpstr>The Formation of Price and Value</vt:lpstr>
      <vt:lpstr>Some critical market economics</vt:lpstr>
      <vt:lpstr>Market Value is Statistically Most Probable Price</vt:lpstr>
      <vt:lpstr>Some definitions</vt:lpstr>
      <vt:lpstr>Why do we have price dispersion?</vt:lpstr>
      <vt:lpstr>Do people overpay or underpay? Is it rational?</vt:lpstr>
      <vt:lpstr>What else could affect price aside from location, size, quality, features and condition?</vt:lpstr>
      <vt:lpstr>More definitions and review</vt:lpstr>
      <vt:lpstr>And More Definitions that will be useful</vt:lpstr>
      <vt:lpstr>Summary</vt:lpstr>
      <vt:lpstr>Overview of Modern Valuation Methods: Three traditional plus two more now in practice</vt:lpstr>
      <vt:lpstr>Remember to start with the purpose of the valuation</vt:lpstr>
      <vt:lpstr>Sales comparison approach</vt:lpstr>
      <vt:lpstr>Cost Approach</vt:lpstr>
      <vt:lpstr>As part of the cost approach or when we try and value a site for development, keep in mind:</vt:lpstr>
      <vt:lpstr>Land is valued using comps</vt:lpstr>
      <vt:lpstr>What is the economic life of a building?  It’s a guess.</vt:lpstr>
      <vt:lpstr>What is the effective age of a building?</vt:lpstr>
      <vt:lpstr>Sum it up</vt:lpstr>
      <vt:lpstr>Income Approach to Value</vt:lpstr>
      <vt:lpstr>PowerPoint Presentation</vt:lpstr>
      <vt:lpstr>We want to have an estimate of NOI for several years</vt:lpstr>
      <vt:lpstr>Using the formula of V = NOI/R</vt:lpstr>
      <vt:lpstr>We can use these general relationships where RRR is the required rate of return and GR is the growth rate </vt:lpstr>
      <vt:lpstr>DCF Valuation</vt:lpstr>
      <vt:lpstr>Regression as a valuation approach</vt:lpstr>
      <vt:lpstr>Sales comp appraisal emulation</vt:lpstr>
      <vt:lpstr>Time adjusted Value</vt:lpstr>
      <vt:lpstr>Residual Methods</vt:lpstr>
      <vt:lpstr>Appraisal Error and Bias</vt:lpstr>
      <vt:lpstr>New risks to consider in future valuation</vt:lpstr>
      <vt:lpstr>What is good appraisal?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good appraisal?</dc:title>
  <dc:creator>Norman Miller</dc:creator>
  <cp:lastModifiedBy>Norman Miller</cp:lastModifiedBy>
  <cp:revision>3</cp:revision>
  <dcterms:created xsi:type="dcterms:W3CDTF">2024-03-12T17:39:47Z</dcterms:created>
  <dcterms:modified xsi:type="dcterms:W3CDTF">2025-06-16T21:32:56Z</dcterms:modified>
</cp:coreProperties>
</file>