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C89A2900-8D86-4E8E-828C-40DD9E17CFF6}"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66"/>
  </p:normalViewPr>
  <p:slideViewPr>
    <p:cSldViewPr snapToGrid="0" snapToObjects="1">
      <p:cViewPr varScale="1">
        <p:scale>
          <a:sx n="72" d="100"/>
          <a:sy n="72" d="100"/>
        </p:scale>
        <p:origin x="14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9C3A-8A41-B019-EEC6629BA335}"/>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9C3A-8A41-B019-EEC6629BA335}"/>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9C3A-8A41-B019-EEC6629BA335}"/>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9C3A-8A41-B019-EEC6629BA335}"/>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9C3A-8A41-B019-EEC6629BA33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91" name="Shape 2091"/>
          <p:cNvSpPr>
            <a:spLocks noGrp="1" noRot="1" noChangeAspect="1"/>
          </p:cNvSpPr>
          <p:nvPr>
            <p:ph type="sldImg"/>
          </p:nvPr>
        </p:nvSpPr>
        <p:spPr>
          <a:xfrm>
            <a:off x="1143000" y="685800"/>
            <a:ext cx="4572000" cy="3429000"/>
          </a:xfrm>
          <a:prstGeom prst="rect">
            <a:avLst/>
          </a:prstGeom>
        </p:spPr>
        <p:txBody>
          <a:bodyPr/>
          <a:lstStyle/>
          <a:p>
            <a:endParaRPr/>
          </a:p>
        </p:txBody>
      </p:sp>
      <p:sp>
        <p:nvSpPr>
          <p:cNvPr id="2092" name="Shape 20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53B9DC"/>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fontScale="92500"/>
          </a:bodyPr>
          <a:lstStyle>
            <a:lvl1pPr>
              <a:defRPr sz="4200" b="1" i="1" spc="0">
                <a:latin typeface="Helvetica Neue"/>
                <a:ea typeface="Helvetica Neue"/>
                <a:cs typeface="Helvetica Neue"/>
                <a:sym typeface="Helvetica Neue"/>
              </a:defRPr>
            </a:lvl1pPr>
          </a:lstStyle>
          <a:p>
            <a:r>
              <a:t>How to Write Qualitative Research</a:t>
            </a:r>
          </a:p>
        </p:txBody>
      </p:sp>
      <p:sp>
        <p:nvSpPr>
          <p:cNvPr id="32"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2000"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2001"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2002"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2003"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2011"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2012"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13"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14"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15"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201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2023"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2024"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25"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26"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2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34"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35"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36"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37"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45"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46"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47"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4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4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56"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57"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58"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59"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60"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61"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62"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63"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64"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72"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73"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74"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7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82"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83"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84"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8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0"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1"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2"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3"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1"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2"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3"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4"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5"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6"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0"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list">
    <p:bg>
      <p:bgPr>
        <a:solidFill>
          <a:srgbClr val="2C8AC0"/>
        </a:solidFill>
        <a:effectLst/>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9" name="Title Text"/>
          <p:cNvSpPr txBox="1">
            <a:spLocks noGrp="1"/>
          </p:cNvSpPr>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200"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2"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3"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4"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5" name="You can summarize…"/>
          <p:cNvSpPr txBox="1">
            <a:spLocks noGrp="1"/>
          </p:cNvSpPr>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228" name="Group"/>
          <p:cNvGrpSpPr/>
          <p:nvPr/>
        </p:nvGrpSpPr>
        <p:grpSpPr>
          <a:xfrm>
            <a:off x="254000" y="241300"/>
            <a:ext cx="12496800" cy="9271000"/>
            <a:chOff x="0" y="0"/>
            <a:chExt cx="12496800" cy="9271000"/>
          </a:xfrm>
        </p:grpSpPr>
        <p:sp>
          <p:nvSpPr>
            <p:cNvPr id="21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218" name="Group"/>
            <p:cNvGrpSpPr/>
            <p:nvPr/>
          </p:nvGrpSpPr>
          <p:grpSpPr>
            <a:xfrm>
              <a:off x="282045" y="232300"/>
              <a:ext cx="515561" cy="132300"/>
              <a:chOff x="0" y="0"/>
              <a:chExt cx="515560" cy="132299"/>
            </a:xfrm>
          </p:grpSpPr>
          <p:sp>
            <p:nvSpPr>
              <p:cNvPr id="21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222" name="Group"/>
            <p:cNvGrpSpPr/>
            <p:nvPr/>
          </p:nvGrpSpPr>
          <p:grpSpPr>
            <a:xfrm>
              <a:off x="12269117" y="159916"/>
              <a:ext cx="58064" cy="226268"/>
              <a:chOff x="0" y="0"/>
              <a:chExt cx="58062" cy="226266"/>
            </a:xfrm>
          </p:grpSpPr>
          <p:sp>
            <p:nvSpPr>
              <p:cNvPr id="21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9"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3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31"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32"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3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4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43" name="Group"/>
          <p:cNvGrpSpPr/>
          <p:nvPr/>
        </p:nvGrpSpPr>
        <p:grpSpPr>
          <a:xfrm>
            <a:off x="5347424" y="3365499"/>
            <a:ext cx="6985766" cy="4056454"/>
            <a:chOff x="0" y="0"/>
            <a:chExt cx="6985765" cy="4056452"/>
          </a:xfrm>
        </p:grpSpPr>
        <p:sp>
          <p:nvSpPr>
            <p:cNvPr id="24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46" name="Group"/>
          <p:cNvGrpSpPr/>
          <p:nvPr/>
        </p:nvGrpSpPr>
        <p:grpSpPr>
          <a:xfrm>
            <a:off x="8335574" y="3416300"/>
            <a:ext cx="1008653" cy="3768743"/>
            <a:chOff x="0" y="50800"/>
            <a:chExt cx="1008651" cy="3768742"/>
          </a:xfrm>
        </p:grpSpPr>
        <p:sp>
          <p:nvSpPr>
            <p:cNvPr id="24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7"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48"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51" name="Group"/>
          <p:cNvGrpSpPr/>
          <p:nvPr/>
        </p:nvGrpSpPr>
        <p:grpSpPr>
          <a:xfrm>
            <a:off x="3668252" y="7071784"/>
            <a:ext cx="1113229" cy="413669"/>
            <a:chOff x="0" y="0"/>
            <a:chExt cx="1113228" cy="413668"/>
          </a:xfrm>
        </p:grpSpPr>
        <p:sp>
          <p:nvSpPr>
            <p:cNvPr id="24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52"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53"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54"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56"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6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7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7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7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7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8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8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8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8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0"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9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9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9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9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303"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30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311"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312"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31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320"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321"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322"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3"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324"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5"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6"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7"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8"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29"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30"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1"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32"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3"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34"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5"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36"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7"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8"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9"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4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7"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48"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4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0"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1"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5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3"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4"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5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6"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57"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5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9"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60"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6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2"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63"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6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40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7"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408"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40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0"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411"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41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3"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414"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41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6"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417"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41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9"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420"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42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1"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2"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3"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4"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6"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7"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4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5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61"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2"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63"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64"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65"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6"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7"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68"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69"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70"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71"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72"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73"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7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75"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6"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8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85"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6"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7"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8"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89"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90"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91"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92"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93"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94"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5"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6"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3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50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8"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519"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520"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521"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522"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523"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524"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525"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526"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527"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528"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529"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1"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606" name="Group"/>
          <p:cNvGrpSpPr/>
          <p:nvPr/>
        </p:nvGrpSpPr>
        <p:grpSpPr>
          <a:xfrm>
            <a:off x="1482196" y="1300329"/>
            <a:ext cx="10040408" cy="4247461"/>
            <a:chOff x="0" y="0"/>
            <a:chExt cx="10040406" cy="4247460"/>
          </a:xfrm>
        </p:grpSpPr>
        <p:grpSp>
          <p:nvGrpSpPr>
            <p:cNvPr id="604" name="Group"/>
            <p:cNvGrpSpPr/>
            <p:nvPr/>
          </p:nvGrpSpPr>
          <p:grpSpPr>
            <a:xfrm>
              <a:off x="-1" y="1018830"/>
              <a:ext cx="4633695" cy="2209801"/>
              <a:chOff x="0" y="0"/>
              <a:chExt cx="4633693" cy="2209800"/>
            </a:xfrm>
          </p:grpSpPr>
          <p:grpSp>
            <p:nvGrpSpPr>
              <p:cNvPr id="551" name="Group"/>
              <p:cNvGrpSpPr/>
              <p:nvPr/>
            </p:nvGrpSpPr>
            <p:grpSpPr>
              <a:xfrm>
                <a:off x="-1" y="0"/>
                <a:ext cx="4633694" cy="381001"/>
                <a:chOff x="0" y="0"/>
                <a:chExt cx="4633692" cy="381000"/>
              </a:xfrm>
            </p:grpSpPr>
            <p:grpSp>
              <p:nvGrpSpPr>
                <p:cNvPr id="544" name="Group"/>
                <p:cNvGrpSpPr/>
                <p:nvPr/>
              </p:nvGrpSpPr>
              <p:grpSpPr>
                <a:xfrm>
                  <a:off x="0" y="0"/>
                  <a:ext cx="2284193" cy="381001"/>
                  <a:chOff x="0" y="0"/>
                  <a:chExt cx="22841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0" name="Group"/>
                <p:cNvGrpSpPr/>
                <p:nvPr/>
              </p:nvGrpSpPr>
              <p:grpSpPr>
                <a:xfrm>
                  <a:off x="2349500" y="0"/>
                  <a:ext cx="2284193" cy="381001"/>
                  <a:chOff x="0" y="0"/>
                  <a:chExt cx="2284192" cy="381000"/>
                </a:xfrm>
              </p:grpSpPr>
              <p:sp>
                <p:nvSpPr>
                  <p:cNvPr id="54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4" name="Group"/>
              <p:cNvGrpSpPr/>
              <p:nvPr/>
            </p:nvGrpSpPr>
            <p:grpSpPr>
              <a:xfrm>
                <a:off x="-1" y="457200"/>
                <a:ext cx="4633694" cy="381001"/>
                <a:chOff x="0" y="0"/>
                <a:chExt cx="4633692" cy="381000"/>
              </a:xfrm>
            </p:grpSpPr>
            <p:grpSp>
              <p:nvGrpSpPr>
                <p:cNvPr id="559" name="Group"/>
                <p:cNvGrpSpPr/>
                <p:nvPr/>
              </p:nvGrpSpPr>
              <p:grpSpPr>
                <a:xfrm>
                  <a:off x="0" y="0"/>
                  <a:ext cx="3223993" cy="381001"/>
                  <a:chOff x="0" y="0"/>
                  <a:chExt cx="3223992" cy="381000"/>
                </a:xfrm>
              </p:grpSpPr>
              <p:sp>
                <p:nvSpPr>
                  <p:cNvPr id="55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63" name="Group"/>
                <p:cNvGrpSpPr/>
                <p:nvPr/>
              </p:nvGrpSpPr>
              <p:grpSpPr>
                <a:xfrm>
                  <a:off x="3289300" y="0"/>
                  <a:ext cx="1344393" cy="381001"/>
                  <a:chOff x="0" y="0"/>
                  <a:chExt cx="1344392" cy="381000"/>
                </a:xfrm>
              </p:grpSpPr>
              <p:sp>
                <p:nvSpPr>
                  <p:cNvPr id="56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7" name="Group"/>
              <p:cNvGrpSpPr/>
              <p:nvPr/>
            </p:nvGrpSpPr>
            <p:grpSpPr>
              <a:xfrm>
                <a:off x="-1" y="914400"/>
                <a:ext cx="4633694" cy="381001"/>
                <a:chOff x="0" y="0"/>
                <a:chExt cx="4633692" cy="381000"/>
              </a:xfrm>
            </p:grpSpPr>
            <p:grpSp>
              <p:nvGrpSpPr>
                <p:cNvPr id="568" name="Group"/>
                <p:cNvGrpSpPr/>
                <p:nvPr/>
              </p:nvGrpSpPr>
              <p:grpSpPr>
                <a:xfrm>
                  <a:off x="0" y="0"/>
                  <a:ext cx="1344393" cy="381001"/>
                  <a:chOff x="0" y="0"/>
                  <a:chExt cx="1344392" cy="381000"/>
                </a:xfrm>
              </p:grpSpPr>
              <p:sp>
                <p:nvSpPr>
                  <p:cNvPr id="56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6" name="Group"/>
                <p:cNvGrpSpPr/>
                <p:nvPr/>
              </p:nvGrpSpPr>
              <p:grpSpPr>
                <a:xfrm>
                  <a:off x="1409700" y="0"/>
                  <a:ext cx="3223993" cy="381001"/>
                  <a:chOff x="0" y="0"/>
                  <a:chExt cx="3223992" cy="381000"/>
                </a:xfrm>
              </p:grpSpPr>
              <p:sp>
                <p:nvSpPr>
                  <p:cNvPr id="56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90" name="Group"/>
              <p:cNvGrpSpPr/>
              <p:nvPr/>
            </p:nvGrpSpPr>
            <p:grpSpPr>
              <a:xfrm>
                <a:off x="-1" y="1371600"/>
                <a:ext cx="4633694" cy="381001"/>
                <a:chOff x="0" y="0"/>
                <a:chExt cx="4633692" cy="381000"/>
              </a:xfrm>
            </p:grpSpPr>
            <p:grpSp>
              <p:nvGrpSpPr>
                <p:cNvPr id="584" name="Group"/>
                <p:cNvGrpSpPr/>
                <p:nvPr/>
              </p:nvGrpSpPr>
              <p:grpSpPr>
                <a:xfrm>
                  <a:off x="0" y="0"/>
                  <a:ext cx="2754093" cy="381001"/>
                  <a:chOff x="0" y="0"/>
                  <a:chExt cx="2754092" cy="381000"/>
                </a:xfrm>
              </p:grpSpPr>
              <p:sp>
                <p:nvSpPr>
                  <p:cNvPr id="57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89" name="Group"/>
                <p:cNvGrpSpPr/>
                <p:nvPr/>
              </p:nvGrpSpPr>
              <p:grpSpPr>
                <a:xfrm>
                  <a:off x="2819400" y="0"/>
                  <a:ext cx="1814293" cy="381001"/>
                  <a:chOff x="0" y="0"/>
                  <a:chExt cx="1814292" cy="381000"/>
                </a:xfrm>
              </p:grpSpPr>
              <p:sp>
                <p:nvSpPr>
                  <p:cNvPr id="58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603" name="Group"/>
              <p:cNvGrpSpPr/>
              <p:nvPr/>
            </p:nvGrpSpPr>
            <p:grpSpPr>
              <a:xfrm>
                <a:off x="0" y="1828800"/>
                <a:ext cx="4633693" cy="381001"/>
                <a:chOff x="0" y="0"/>
                <a:chExt cx="4633692" cy="381000"/>
              </a:xfrm>
            </p:grpSpPr>
            <p:grpSp>
              <p:nvGrpSpPr>
                <p:cNvPr id="599" name="Group"/>
                <p:cNvGrpSpPr/>
                <p:nvPr/>
              </p:nvGrpSpPr>
              <p:grpSpPr>
                <a:xfrm>
                  <a:off x="0" y="0"/>
                  <a:ext cx="3693893" cy="381001"/>
                  <a:chOff x="0" y="0"/>
                  <a:chExt cx="3693892" cy="381000"/>
                </a:xfrm>
              </p:grpSpPr>
              <p:sp>
                <p:nvSpPr>
                  <p:cNvPr id="59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02" name="Group"/>
                <p:cNvGrpSpPr/>
                <p:nvPr/>
              </p:nvGrpSpPr>
              <p:grpSpPr>
                <a:xfrm>
                  <a:off x="3759200" y="0"/>
                  <a:ext cx="874493" cy="381001"/>
                  <a:chOff x="0" y="0"/>
                  <a:chExt cx="874492" cy="381000"/>
                </a:xfrm>
              </p:grpSpPr>
              <p:sp>
                <p:nvSpPr>
                  <p:cNvPr id="60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60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07"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608"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609"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610"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6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61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0"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621"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62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24"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25"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62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8"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629"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3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35"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3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65" name="Group"/>
          <p:cNvGrpSpPr/>
          <p:nvPr/>
        </p:nvGrpSpPr>
        <p:grpSpPr>
          <a:xfrm>
            <a:off x="5109570" y="1270000"/>
            <a:ext cx="819013" cy="1847326"/>
            <a:chOff x="0" y="0"/>
            <a:chExt cx="819011" cy="1847325"/>
          </a:xfrm>
        </p:grpSpPr>
        <p:sp>
          <p:nvSpPr>
            <p:cNvPr id="66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0" name="Group"/>
          <p:cNvGrpSpPr/>
          <p:nvPr/>
        </p:nvGrpSpPr>
        <p:grpSpPr>
          <a:xfrm>
            <a:off x="6913452" y="2578305"/>
            <a:ext cx="1282461" cy="2514395"/>
            <a:chOff x="0" y="0"/>
            <a:chExt cx="1282460" cy="2514394"/>
          </a:xfrm>
        </p:grpSpPr>
        <p:sp>
          <p:nvSpPr>
            <p:cNvPr id="66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9" name="Group"/>
          <p:cNvGrpSpPr/>
          <p:nvPr/>
        </p:nvGrpSpPr>
        <p:grpSpPr>
          <a:xfrm>
            <a:off x="6133230" y="1312023"/>
            <a:ext cx="2073821" cy="3780677"/>
            <a:chOff x="81687" y="0"/>
            <a:chExt cx="2073820" cy="3780676"/>
          </a:xfrm>
        </p:grpSpPr>
        <p:grpSp>
          <p:nvGrpSpPr>
            <p:cNvPr id="673" name="Group"/>
            <p:cNvGrpSpPr/>
            <p:nvPr/>
          </p:nvGrpSpPr>
          <p:grpSpPr>
            <a:xfrm>
              <a:off x="122026" y="3480644"/>
              <a:ext cx="524665" cy="300033"/>
              <a:chOff x="0" y="0"/>
              <a:chExt cx="524664" cy="300032"/>
            </a:xfrm>
          </p:grpSpPr>
          <p:sp>
            <p:nvSpPr>
              <p:cNvPr id="67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8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1"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8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706" name="Group"/>
          <p:cNvGrpSpPr/>
          <p:nvPr/>
        </p:nvGrpSpPr>
        <p:grpSpPr>
          <a:xfrm>
            <a:off x="1270000" y="1960133"/>
            <a:ext cx="3810000" cy="5265711"/>
            <a:chOff x="0" y="0"/>
            <a:chExt cx="3810000" cy="5265710"/>
          </a:xfrm>
        </p:grpSpPr>
        <p:sp>
          <p:nvSpPr>
            <p:cNvPr id="69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4"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5"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7"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708"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709"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710"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711"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712"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713"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714"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715"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716"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71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8"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721" name="Group"/>
          <p:cNvGrpSpPr/>
          <p:nvPr/>
        </p:nvGrpSpPr>
        <p:grpSpPr>
          <a:xfrm>
            <a:off x="6032654" y="3228870"/>
            <a:ext cx="939492" cy="810316"/>
            <a:chOff x="0" y="0"/>
            <a:chExt cx="939490" cy="810315"/>
          </a:xfrm>
        </p:grpSpPr>
        <p:sp>
          <p:nvSpPr>
            <p:cNvPr id="71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4" name="Group"/>
          <p:cNvGrpSpPr/>
          <p:nvPr/>
        </p:nvGrpSpPr>
        <p:grpSpPr>
          <a:xfrm>
            <a:off x="6032654" y="4471642"/>
            <a:ext cx="939492" cy="810316"/>
            <a:chOff x="0" y="0"/>
            <a:chExt cx="939490" cy="810315"/>
          </a:xfrm>
        </p:grpSpPr>
        <p:sp>
          <p:nvSpPr>
            <p:cNvPr id="72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3"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7" name="Group"/>
          <p:cNvGrpSpPr/>
          <p:nvPr/>
        </p:nvGrpSpPr>
        <p:grpSpPr>
          <a:xfrm>
            <a:off x="6032654" y="5714414"/>
            <a:ext cx="939492" cy="810316"/>
            <a:chOff x="0" y="0"/>
            <a:chExt cx="939490" cy="810315"/>
          </a:xfrm>
        </p:grpSpPr>
        <p:sp>
          <p:nvSpPr>
            <p:cNvPr id="72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6"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30" name="Group"/>
          <p:cNvGrpSpPr/>
          <p:nvPr/>
        </p:nvGrpSpPr>
        <p:grpSpPr>
          <a:xfrm>
            <a:off x="6032654" y="6957186"/>
            <a:ext cx="939492" cy="810316"/>
            <a:chOff x="0" y="0"/>
            <a:chExt cx="939490" cy="810315"/>
          </a:xfrm>
        </p:grpSpPr>
        <p:sp>
          <p:nvSpPr>
            <p:cNvPr id="72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9"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3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4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43"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4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47"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4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0"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51"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5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5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5"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56"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57"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70" name="Group"/>
          <p:cNvGrpSpPr/>
          <p:nvPr/>
        </p:nvGrpSpPr>
        <p:grpSpPr>
          <a:xfrm>
            <a:off x="6281256" y="4981500"/>
            <a:ext cx="1866057" cy="1866901"/>
            <a:chOff x="0" y="0"/>
            <a:chExt cx="1866056" cy="1866900"/>
          </a:xfrm>
        </p:grpSpPr>
        <p:sp>
          <p:nvSpPr>
            <p:cNvPr id="76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77" name="Group"/>
          <p:cNvGrpSpPr/>
          <p:nvPr/>
        </p:nvGrpSpPr>
        <p:grpSpPr>
          <a:xfrm>
            <a:off x="4725139" y="7418748"/>
            <a:ext cx="3652632" cy="1866901"/>
            <a:chOff x="0" y="0"/>
            <a:chExt cx="3652630" cy="1866900"/>
          </a:xfrm>
        </p:grpSpPr>
        <p:sp>
          <p:nvSpPr>
            <p:cNvPr id="77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86" name="Group"/>
          <p:cNvGrpSpPr/>
          <p:nvPr/>
        </p:nvGrpSpPr>
        <p:grpSpPr>
          <a:xfrm>
            <a:off x="1850742" y="2724725"/>
            <a:ext cx="1320984" cy="1866901"/>
            <a:chOff x="0" y="0"/>
            <a:chExt cx="1320983" cy="1866900"/>
          </a:xfrm>
        </p:grpSpPr>
        <p:sp>
          <p:nvSpPr>
            <p:cNvPr id="77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7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fontScale="92500" lnSpcReduction="20000"/>
            </a:bodyPr>
            <a:lstStyle/>
            <a:p>
              <a:pPr algn="l">
                <a:spcBef>
                  <a:spcPts val="2500"/>
                </a:spcBef>
                <a:defRPr sz="2400" spc="-72">
                  <a:solidFill>
                    <a:srgbClr val="FFFFFF"/>
                  </a:solidFill>
                  <a:latin typeface="Verdana"/>
                  <a:ea typeface="Verdana"/>
                  <a:cs typeface="Verdana"/>
                  <a:sym typeface="Verdana"/>
                </a:defRPr>
              </a:pPr>
              <a:endParaRPr/>
            </a:p>
          </p:txBody>
        </p:sp>
        <p:sp>
          <p:nvSpPr>
            <p:cNvPr id="78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8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8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93" name="Group"/>
          <p:cNvGrpSpPr/>
          <p:nvPr/>
        </p:nvGrpSpPr>
        <p:grpSpPr>
          <a:xfrm>
            <a:off x="8890335" y="467951"/>
            <a:ext cx="2544930" cy="1866901"/>
            <a:chOff x="0" y="0"/>
            <a:chExt cx="2544928" cy="1866900"/>
          </a:xfrm>
        </p:grpSpPr>
        <p:grpSp>
          <p:nvGrpSpPr>
            <p:cNvPr id="790" name="Group"/>
            <p:cNvGrpSpPr/>
            <p:nvPr/>
          </p:nvGrpSpPr>
          <p:grpSpPr>
            <a:xfrm>
              <a:off x="-1" y="0"/>
              <a:ext cx="2544930" cy="1866901"/>
              <a:chOff x="0" y="0"/>
              <a:chExt cx="2544928" cy="1866900"/>
            </a:xfrm>
          </p:grpSpPr>
          <p:sp>
            <p:nvSpPr>
              <p:cNvPr id="78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8"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9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0" name="Group"/>
          <p:cNvGrpSpPr/>
          <p:nvPr/>
        </p:nvGrpSpPr>
        <p:grpSpPr>
          <a:xfrm>
            <a:off x="1577784" y="467951"/>
            <a:ext cx="1866901" cy="1866901"/>
            <a:chOff x="0" y="0"/>
            <a:chExt cx="1866900" cy="1866900"/>
          </a:xfrm>
        </p:grpSpPr>
        <p:grpSp>
          <p:nvGrpSpPr>
            <p:cNvPr id="798" name="Group"/>
            <p:cNvGrpSpPr/>
            <p:nvPr/>
          </p:nvGrpSpPr>
          <p:grpSpPr>
            <a:xfrm>
              <a:off x="-1" y="0"/>
              <a:ext cx="1866902" cy="1866901"/>
              <a:chOff x="0" y="0"/>
              <a:chExt cx="1866900" cy="1866900"/>
            </a:xfrm>
          </p:grpSpPr>
          <p:sp>
            <p:nvSpPr>
              <p:cNvPr id="79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7" name="Group"/>
          <p:cNvGrpSpPr/>
          <p:nvPr/>
        </p:nvGrpSpPr>
        <p:grpSpPr>
          <a:xfrm>
            <a:off x="6216673" y="467951"/>
            <a:ext cx="2101241" cy="1866901"/>
            <a:chOff x="0" y="0"/>
            <a:chExt cx="2101240" cy="1866900"/>
          </a:xfrm>
        </p:grpSpPr>
        <p:grpSp>
          <p:nvGrpSpPr>
            <p:cNvPr id="805" name="Group"/>
            <p:cNvGrpSpPr/>
            <p:nvPr/>
          </p:nvGrpSpPr>
          <p:grpSpPr>
            <a:xfrm>
              <a:off x="-1" y="-1"/>
              <a:ext cx="2101242" cy="1866902"/>
              <a:chOff x="0" y="0"/>
              <a:chExt cx="2101240" cy="1866900"/>
            </a:xfrm>
          </p:grpSpPr>
          <p:sp>
            <p:nvSpPr>
              <p:cNvPr id="80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814" name="Group"/>
          <p:cNvGrpSpPr/>
          <p:nvPr/>
        </p:nvGrpSpPr>
        <p:grpSpPr>
          <a:xfrm>
            <a:off x="8890335" y="2724725"/>
            <a:ext cx="2586546" cy="1866901"/>
            <a:chOff x="0" y="0"/>
            <a:chExt cx="2586544" cy="1866900"/>
          </a:xfrm>
        </p:grpSpPr>
        <p:grpSp>
          <p:nvGrpSpPr>
            <p:cNvPr id="812" name="Group"/>
            <p:cNvGrpSpPr/>
            <p:nvPr/>
          </p:nvGrpSpPr>
          <p:grpSpPr>
            <a:xfrm>
              <a:off x="-1" y="-1"/>
              <a:ext cx="2586546" cy="1866902"/>
              <a:chOff x="0" y="0"/>
              <a:chExt cx="2586544" cy="1866900"/>
            </a:xfrm>
          </p:grpSpPr>
          <p:sp>
            <p:nvSpPr>
              <p:cNvPr id="80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fontScale="6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819" name="Group"/>
          <p:cNvGrpSpPr/>
          <p:nvPr/>
        </p:nvGrpSpPr>
        <p:grpSpPr>
          <a:xfrm>
            <a:off x="9349744" y="4981500"/>
            <a:ext cx="1866901" cy="1866901"/>
            <a:chOff x="0" y="0"/>
            <a:chExt cx="1866900" cy="1866900"/>
          </a:xfrm>
        </p:grpSpPr>
        <p:sp>
          <p:nvSpPr>
            <p:cNvPr id="81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fontScale="77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4" name="Group"/>
          <p:cNvGrpSpPr/>
          <p:nvPr/>
        </p:nvGrpSpPr>
        <p:grpSpPr>
          <a:xfrm>
            <a:off x="4129790" y="2724725"/>
            <a:ext cx="1866902" cy="1866901"/>
            <a:chOff x="0" y="0"/>
            <a:chExt cx="1866900" cy="1866900"/>
          </a:xfrm>
        </p:grpSpPr>
        <p:sp>
          <p:nvSpPr>
            <p:cNvPr id="82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30" name="Group"/>
          <p:cNvGrpSpPr/>
          <p:nvPr/>
        </p:nvGrpSpPr>
        <p:grpSpPr>
          <a:xfrm>
            <a:off x="9349745" y="7418748"/>
            <a:ext cx="1866900" cy="1866901"/>
            <a:chOff x="0" y="0"/>
            <a:chExt cx="1866898" cy="1866900"/>
          </a:xfrm>
        </p:grpSpPr>
        <p:grpSp>
          <p:nvGrpSpPr>
            <p:cNvPr id="828" name="Group"/>
            <p:cNvGrpSpPr/>
            <p:nvPr/>
          </p:nvGrpSpPr>
          <p:grpSpPr>
            <a:xfrm>
              <a:off x="-1" y="-1"/>
              <a:ext cx="1866900" cy="1866902"/>
              <a:chOff x="0" y="0"/>
              <a:chExt cx="1866898" cy="1866900"/>
            </a:xfrm>
          </p:grpSpPr>
          <p:sp>
            <p:nvSpPr>
              <p:cNvPr id="82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2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37" name="Group"/>
          <p:cNvGrpSpPr/>
          <p:nvPr/>
        </p:nvGrpSpPr>
        <p:grpSpPr>
          <a:xfrm>
            <a:off x="6467260" y="2724725"/>
            <a:ext cx="1600067" cy="1866901"/>
            <a:chOff x="0" y="0"/>
            <a:chExt cx="1600066" cy="1866900"/>
          </a:xfrm>
        </p:grpSpPr>
        <p:grpSp>
          <p:nvGrpSpPr>
            <p:cNvPr id="833" name="Group"/>
            <p:cNvGrpSpPr/>
            <p:nvPr/>
          </p:nvGrpSpPr>
          <p:grpSpPr>
            <a:xfrm>
              <a:off x="0" y="-1"/>
              <a:ext cx="1600067" cy="1866252"/>
              <a:chOff x="0" y="0"/>
              <a:chExt cx="1600066" cy="1866250"/>
            </a:xfrm>
          </p:grpSpPr>
          <p:sp>
            <p:nvSpPr>
              <p:cNvPr id="83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3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45" name="Group"/>
          <p:cNvGrpSpPr/>
          <p:nvPr/>
        </p:nvGrpSpPr>
        <p:grpSpPr>
          <a:xfrm>
            <a:off x="1527919" y="4981500"/>
            <a:ext cx="1966630" cy="1866901"/>
            <a:chOff x="0" y="0"/>
            <a:chExt cx="1966628" cy="1866900"/>
          </a:xfrm>
        </p:grpSpPr>
        <p:grpSp>
          <p:nvGrpSpPr>
            <p:cNvPr id="842" name="Group"/>
            <p:cNvGrpSpPr/>
            <p:nvPr/>
          </p:nvGrpSpPr>
          <p:grpSpPr>
            <a:xfrm>
              <a:off x="-1" y="-1"/>
              <a:ext cx="1966630" cy="1866902"/>
              <a:chOff x="0" y="0"/>
              <a:chExt cx="1966628" cy="1866900"/>
            </a:xfrm>
          </p:grpSpPr>
          <p:sp>
            <p:nvSpPr>
              <p:cNvPr id="83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4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4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51" name="Group"/>
          <p:cNvGrpSpPr/>
          <p:nvPr/>
        </p:nvGrpSpPr>
        <p:grpSpPr>
          <a:xfrm>
            <a:off x="1886264" y="7418748"/>
            <a:ext cx="1866901" cy="1866901"/>
            <a:chOff x="0" y="0"/>
            <a:chExt cx="1866900" cy="1866900"/>
          </a:xfrm>
        </p:grpSpPr>
        <p:sp>
          <p:nvSpPr>
            <p:cNvPr id="84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fontScale="9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56" name="Group"/>
          <p:cNvGrpSpPr/>
          <p:nvPr/>
        </p:nvGrpSpPr>
        <p:grpSpPr>
          <a:xfrm>
            <a:off x="4202451" y="467951"/>
            <a:ext cx="1866900" cy="1866901"/>
            <a:chOff x="0" y="0"/>
            <a:chExt cx="1866899" cy="1866900"/>
          </a:xfrm>
        </p:grpSpPr>
        <p:sp>
          <p:nvSpPr>
            <p:cNvPr id="85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fontScale="70000" lnSpcReduction="20000"/>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61" name="Group"/>
          <p:cNvGrpSpPr/>
          <p:nvPr/>
        </p:nvGrpSpPr>
        <p:grpSpPr>
          <a:xfrm>
            <a:off x="4129790" y="4981500"/>
            <a:ext cx="1866901" cy="1866901"/>
            <a:chOff x="0" y="0"/>
            <a:chExt cx="1866900" cy="1866900"/>
          </a:xfrm>
        </p:grpSpPr>
        <p:sp>
          <p:nvSpPr>
            <p:cNvPr id="85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7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7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7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8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9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91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4"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91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6"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91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8"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919"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92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21"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92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2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3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3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38"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39"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40"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41"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42"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43"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44"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45"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46"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48"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5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60" name="Group"/>
          <p:cNvGrpSpPr/>
          <p:nvPr/>
        </p:nvGrpSpPr>
        <p:grpSpPr>
          <a:xfrm>
            <a:off x="1271317" y="2489199"/>
            <a:ext cx="1191916" cy="2540001"/>
            <a:chOff x="0" y="0"/>
            <a:chExt cx="1191914" cy="2540000"/>
          </a:xfrm>
        </p:grpSpPr>
        <p:sp>
          <p:nvSpPr>
            <p:cNvPr id="95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59" name="Group"/>
            <p:cNvGrpSpPr/>
            <p:nvPr/>
          </p:nvGrpSpPr>
          <p:grpSpPr>
            <a:xfrm>
              <a:off x="410995" y="184354"/>
              <a:ext cx="349390" cy="2259168"/>
              <a:chOff x="0" y="0"/>
              <a:chExt cx="349389" cy="2259166"/>
            </a:xfrm>
          </p:grpSpPr>
          <p:sp>
            <p:nvSpPr>
              <p:cNvPr id="95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6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6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69" name="Group"/>
          <p:cNvGrpSpPr/>
          <p:nvPr/>
        </p:nvGrpSpPr>
        <p:grpSpPr>
          <a:xfrm>
            <a:off x="4914166" y="4384487"/>
            <a:ext cx="3176433" cy="644713"/>
            <a:chOff x="0" y="0"/>
            <a:chExt cx="3176432" cy="644712"/>
          </a:xfrm>
        </p:grpSpPr>
        <p:sp>
          <p:nvSpPr>
            <p:cNvPr id="96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8" name="Group"/>
            <p:cNvGrpSpPr/>
            <p:nvPr/>
          </p:nvGrpSpPr>
          <p:grpSpPr>
            <a:xfrm>
              <a:off x="0" y="-1"/>
              <a:ext cx="3176433" cy="283986"/>
              <a:chOff x="0" y="0"/>
              <a:chExt cx="3176432" cy="283984"/>
            </a:xfrm>
          </p:grpSpPr>
          <p:sp>
            <p:nvSpPr>
              <p:cNvPr id="96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7"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70"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73" name="Group"/>
          <p:cNvGrpSpPr/>
          <p:nvPr/>
        </p:nvGrpSpPr>
        <p:grpSpPr>
          <a:xfrm>
            <a:off x="3290050" y="3314700"/>
            <a:ext cx="889001" cy="889000"/>
            <a:chOff x="0" y="0"/>
            <a:chExt cx="889000" cy="889000"/>
          </a:xfrm>
        </p:grpSpPr>
        <p:sp>
          <p:nvSpPr>
            <p:cNvPr id="97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76" name="Group"/>
          <p:cNvGrpSpPr/>
          <p:nvPr/>
        </p:nvGrpSpPr>
        <p:grpSpPr>
          <a:xfrm>
            <a:off x="8825749" y="3314700"/>
            <a:ext cx="889001" cy="889000"/>
            <a:chOff x="0" y="0"/>
            <a:chExt cx="889000" cy="889000"/>
          </a:xfrm>
        </p:grpSpPr>
        <p:sp>
          <p:nvSpPr>
            <p:cNvPr id="97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77"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8"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79"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80"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81"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8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3"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90"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91"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92"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93"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94"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95"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9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8"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9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0"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00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1024" name="Group"/>
          <p:cNvGrpSpPr/>
          <p:nvPr/>
        </p:nvGrpSpPr>
        <p:grpSpPr>
          <a:xfrm>
            <a:off x="7692942" y="2749946"/>
            <a:ext cx="3879687" cy="3861043"/>
            <a:chOff x="0" y="0"/>
            <a:chExt cx="3879686" cy="3861041"/>
          </a:xfrm>
        </p:grpSpPr>
        <p:sp>
          <p:nvSpPr>
            <p:cNvPr id="100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1023" name="Group"/>
            <p:cNvGrpSpPr/>
            <p:nvPr/>
          </p:nvGrpSpPr>
          <p:grpSpPr>
            <a:xfrm>
              <a:off x="246741" y="439495"/>
              <a:ext cx="3178294" cy="3177938"/>
              <a:chOff x="0" y="0"/>
              <a:chExt cx="3178292" cy="3177936"/>
            </a:xfrm>
          </p:grpSpPr>
          <p:sp>
            <p:nvSpPr>
              <p:cNvPr id="101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1022" name="Group"/>
              <p:cNvGrpSpPr/>
              <p:nvPr/>
            </p:nvGrpSpPr>
            <p:grpSpPr>
              <a:xfrm>
                <a:off x="1140377" y="426819"/>
                <a:ext cx="1378964" cy="2064845"/>
                <a:chOff x="0" y="0"/>
                <a:chExt cx="1378963" cy="2064844"/>
              </a:xfrm>
            </p:grpSpPr>
            <p:grpSp>
              <p:nvGrpSpPr>
                <p:cNvPr id="1016" name="Group"/>
                <p:cNvGrpSpPr/>
                <p:nvPr/>
              </p:nvGrpSpPr>
              <p:grpSpPr>
                <a:xfrm>
                  <a:off x="0" y="0"/>
                  <a:ext cx="541035" cy="308955"/>
                  <a:chOff x="0" y="0"/>
                  <a:chExt cx="541034" cy="308954"/>
                </a:xfrm>
              </p:grpSpPr>
              <p:sp>
                <p:nvSpPr>
                  <p:cNvPr id="101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1021" name="Group"/>
                <p:cNvGrpSpPr/>
                <p:nvPr/>
              </p:nvGrpSpPr>
              <p:grpSpPr>
                <a:xfrm>
                  <a:off x="1013274" y="1189318"/>
                  <a:ext cx="365690" cy="875527"/>
                  <a:chOff x="0" y="0"/>
                  <a:chExt cx="365688" cy="875525"/>
                </a:xfrm>
              </p:grpSpPr>
              <p:sp>
                <p:nvSpPr>
                  <p:cNvPr id="101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1029" name="Group"/>
          <p:cNvGrpSpPr/>
          <p:nvPr/>
        </p:nvGrpSpPr>
        <p:grpSpPr>
          <a:xfrm>
            <a:off x="565194" y="5198628"/>
            <a:ext cx="3891709" cy="4082282"/>
            <a:chOff x="0" y="0"/>
            <a:chExt cx="3891708" cy="4082280"/>
          </a:xfrm>
        </p:grpSpPr>
        <p:sp>
          <p:nvSpPr>
            <p:cNvPr id="1025"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6"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0"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31"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32"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3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4"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3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4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4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4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46"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4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50"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51"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54" name="Group"/>
          <p:cNvGrpSpPr/>
          <p:nvPr/>
        </p:nvGrpSpPr>
        <p:grpSpPr>
          <a:xfrm>
            <a:off x="6502400" y="7344367"/>
            <a:ext cx="1113229" cy="413670"/>
            <a:chOff x="0" y="0"/>
            <a:chExt cx="1113228" cy="413668"/>
          </a:xfrm>
        </p:grpSpPr>
        <p:sp>
          <p:nvSpPr>
            <p:cNvPr id="105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55"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56"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69" name="Group"/>
          <p:cNvGrpSpPr/>
          <p:nvPr/>
        </p:nvGrpSpPr>
        <p:grpSpPr>
          <a:xfrm>
            <a:off x="1264429" y="876299"/>
            <a:ext cx="10475942" cy="8001002"/>
            <a:chOff x="0" y="0"/>
            <a:chExt cx="10475941" cy="8001000"/>
          </a:xfrm>
        </p:grpSpPr>
        <p:sp>
          <p:nvSpPr>
            <p:cNvPr id="106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6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6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6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73" name="Group"/>
          <p:cNvGrpSpPr/>
          <p:nvPr/>
        </p:nvGrpSpPr>
        <p:grpSpPr>
          <a:xfrm>
            <a:off x="313054" y="7675139"/>
            <a:ext cx="4196184" cy="1555175"/>
            <a:chOff x="0" y="0"/>
            <a:chExt cx="4196182" cy="1555174"/>
          </a:xfrm>
        </p:grpSpPr>
        <p:sp>
          <p:nvSpPr>
            <p:cNvPr id="107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7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7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5"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7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8"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79"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80"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81"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2"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83"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5"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099" name="Group"/>
          <p:cNvGrpSpPr/>
          <p:nvPr/>
        </p:nvGrpSpPr>
        <p:grpSpPr>
          <a:xfrm>
            <a:off x="662314" y="723900"/>
            <a:ext cx="11680172" cy="9753600"/>
            <a:chOff x="0" y="0"/>
            <a:chExt cx="11680170" cy="9753599"/>
          </a:xfrm>
        </p:grpSpPr>
        <p:sp>
          <p:nvSpPr>
            <p:cNvPr id="109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9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98" name="Group"/>
            <p:cNvGrpSpPr/>
            <p:nvPr/>
          </p:nvGrpSpPr>
          <p:grpSpPr>
            <a:xfrm>
              <a:off x="204834" y="0"/>
              <a:ext cx="11307779" cy="9593576"/>
              <a:chOff x="0" y="0"/>
              <a:chExt cx="11307778" cy="9593575"/>
            </a:xfrm>
          </p:grpSpPr>
          <p:sp>
            <p:nvSpPr>
              <p:cNvPr id="109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100"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101"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2"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103"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4"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5"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6"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7"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8"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9"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0"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1"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2"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3"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4"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15"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1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7"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124"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125"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6"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7"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8"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9"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0"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1"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2"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3"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4"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5"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6"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7"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8"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9"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0"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2"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4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50"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1"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6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6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7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7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7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7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7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8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8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8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19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19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9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1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20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0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0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0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0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0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1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1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1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1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1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1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1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22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2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2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2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2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2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3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3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3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3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3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3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3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4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4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4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4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4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4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5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5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5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5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5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5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5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6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6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6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6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6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6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7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7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7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7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7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7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7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8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85"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8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2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296"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30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306"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0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31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3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32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2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3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3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4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4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4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53"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6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63"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6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7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73"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74"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8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85"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394"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395"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96"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97"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98"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99"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0"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1"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2"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3"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4"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5"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6"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7"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8"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09"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10"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11"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12"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3"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4"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5"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6"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7"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20" name="Group"/>
          <p:cNvGrpSpPr/>
          <p:nvPr/>
        </p:nvGrpSpPr>
        <p:grpSpPr>
          <a:xfrm>
            <a:off x="9962039" y="3071283"/>
            <a:ext cx="1179331" cy="1179330"/>
            <a:chOff x="0" y="0"/>
            <a:chExt cx="1179329" cy="1179329"/>
          </a:xfrm>
        </p:grpSpPr>
        <p:sp>
          <p:nvSpPr>
            <p:cNvPr id="1418"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9"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42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22"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429"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30"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31"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2"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3"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4"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5"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6"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7"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38"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39"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40"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1"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2"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3"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44"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45"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46"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47"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48"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49"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50"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51"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53"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60"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61"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62"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63"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64"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65"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66"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67"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68"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69"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70"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71"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2"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7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7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81"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82"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83"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4"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5"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6"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7"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8"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9"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0"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1"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2"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493"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494"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495"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496"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7"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8"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9"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00"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01"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02"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3"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511"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512"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513"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51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15"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516"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517"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518"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19"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20"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21"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52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2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30"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31"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32"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33"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34"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35"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36"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37"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3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3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4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47"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48"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49"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50"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51"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52"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53"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55"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6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63"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64"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65"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66"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67"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68"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69"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70"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71"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72"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73"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74"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75"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76"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78"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85"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86"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87"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88"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89"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0"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1"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2"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593"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594"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595"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596"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597"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598"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9"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0"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601"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2"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603"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04"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05"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606"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613"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14"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15"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16"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17"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18"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1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20"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627"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28"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33" name="Group"/>
          <p:cNvGrpSpPr/>
          <p:nvPr/>
        </p:nvGrpSpPr>
        <p:grpSpPr>
          <a:xfrm>
            <a:off x="9410317" y="6348412"/>
            <a:ext cx="2315355" cy="2280148"/>
            <a:chOff x="0" y="0"/>
            <a:chExt cx="2315354" cy="2280146"/>
          </a:xfrm>
        </p:grpSpPr>
        <p:sp>
          <p:nvSpPr>
            <p:cNvPr id="1629"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0"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1"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2"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34"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43"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44"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49" name="Group"/>
          <p:cNvGrpSpPr/>
          <p:nvPr/>
        </p:nvGrpSpPr>
        <p:grpSpPr>
          <a:xfrm>
            <a:off x="9410317" y="6348412"/>
            <a:ext cx="2315355" cy="2280148"/>
            <a:chOff x="0" y="0"/>
            <a:chExt cx="2315354" cy="2280146"/>
          </a:xfrm>
        </p:grpSpPr>
        <p:sp>
          <p:nvSpPr>
            <p:cNvPr id="1645"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6"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7"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8"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50"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5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52"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59"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60"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61"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62"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63"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64"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65"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90000"/>
              </a:lnSpc>
              <a:spcBef>
                <a:spcPts val="5500"/>
              </a:spcBef>
              <a:defRPr sz="4000" spc="0">
                <a:solidFill>
                  <a:srgbClr val="FFFFFF"/>
                </a:solidFill>
                <a:latin typeface="+mn-lt"/>
                <a:ea typeface="+mn-ea"/>
                <a:cs typeface="+mn-cs"/>
                <a:sym typeface="Helvetica Neue Thin"/>
              </a:defRPr>
            </a:lvl1pPr>
          </a:lstStyle>
          <a:p>
            <a:r>
              <a:t>Nulla vitae, pharra augue. Vivamus sagittis vel rutrum faucibus dolor auctor.</a:t>
            </a:r>
          </a:p>
        </p:txBody>
      </p:sp>
      <p:sp>
        <p:nvSpPr>
          <p:cNvPr id="166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67"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74"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7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76"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77"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78"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79"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80"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81"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82"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83"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84"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85"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86"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88"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695"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696"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697"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698"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69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706"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707"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708"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709"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10"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11"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18"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719"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20"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2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728"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31" name="Group"/>
          <p:cNvGrpSpPr/>
          <p:nvPr/>
        </p:nvGrpSpPr>
        <p:grpSpPr>
          <a:xfrm>
            <a:off x="7131071" y="3263900"/>
            <a:ext cx="4597402" cy="4597401"/>
            <a:chOff x="0" y="0"/>
            <a:chExt cx="4597400" cy="4597400"/>
          </a:xfrm>
        </p:grpSpPr>
        <p:graphicFrame>
          <p:nvGraphicFramePr>
            <p:cNvPr id="1729"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30"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32"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33"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34"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35"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36"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37"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38"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39"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40"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41"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2"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3"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4"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4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53"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54"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55"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6"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7"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8"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59"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0"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1"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2"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3"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4"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5"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6"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7"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8"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69"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0"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1"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2"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3"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74"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5"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1776" name="Rectangle"/>
          <p:cNvSpPr/>
          <p:nvPr/>
        </p:nvSpPr>
        <p:spPr>
          <a:xfrm rot="10800000" flipH="1">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7" name="3"/>
          <p:cNvSpPr/>
          <p:nvPr/>
        </p:nvSpPr>
        <p:spPr>
          <a:xfrm rot="10800000" flipH="1">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1778"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9"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80"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81"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82"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83"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8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79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793"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4"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5"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6"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7"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8"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99"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0"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1"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2"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803"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4"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5"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06"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807"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808"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809"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810"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811"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812"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813"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814"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1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1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823"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24"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25"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826"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27"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28"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29"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30"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31"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32"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33"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34"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35"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6"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43"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44"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45"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46"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53"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54"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55"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56"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5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64"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65"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6"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7"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8"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69"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0"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71"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72"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73"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74"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75"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76"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77"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78"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79"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80"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81"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82"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83"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84"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85"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86"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88"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895"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896"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897"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98"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89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906"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07"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08"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09"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10"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917"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18"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19"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0"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21"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928"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29"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30"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31"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3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39"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40"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41"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49"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50"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51"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59"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60"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61"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62"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6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70"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71"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72"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73"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7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81"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82"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1989"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90"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1991"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1992"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9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4" name="Chapter Two: Writing with Structure"/>
          <p:cNvSpPr txBox="1">
            <a:spLocks noGrp="1"/>
          </p:cNvSpPr>
          <p:nvPr>
            <p:ph type="ctrTitle"/>
          </p:nvPr>
        </p:nvSpPr>
        <p:spPr>
          <a:xfrm>
            <a:off x="1234141" y="2332318"/>
            <a:ext cx="10464800" cy="4445000"/>
          </a:xfrm>
          <a:prstGeom prst="rect">
            <a:avLst/>
          </a:prstGeom>
        </p:spPr>
        <p:txBody>
          <a:bodyPr/>
          <a:lstStyle>
            <a:lvl1pPr defTabSz="379475">
              <a:tabLst>
                <a:tab pos="292100" algn="l"/>
                <a:tab pos="584200" algn="l"/>
                <a:tab pos="876300" algn="l"/>
                <a:tab pos="1168400" algn="l"/>
                <a:tab pos="1473200" algn="l"/>
                <a:tab pos="1765300" algn="l"/>
                <a:tab pos="2057400" algn="l"/>
                <a:tab pos="2349500" algn="l"/>
                <a:tab pos="2654300" algn="l"/>
                <a:tab pos="2946400" algn="l"/>
                <a:tab pos="3238500" algn="l"/>
                <a:tab pos="3530600" algn="l"/>
              </a:tabLst>
              <a:defRPr sz="9130" spc="182">
                <a:effectLst>
                  <a:outerShdw blurRad="52705" dist="42164" dir="7080000" rotWithShape="0">
                    <a:srgbClr val="A6AAA9"/>
                  </a:outerShdw>
                </a:effectLst>
              </a:defRPr>
            </a:lvl1pPr>
          </a:lstStyle>
          <a:p>
            <a:r>
              <a:rPr dirty="0"/>
              <a:t>Chapter Two: Writing with Structure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8" name="Headings"/>
          <p:cNvSpPr txBox="1">
            <a:spLocks noGrp="1"/>
          </p:cNvSpPr>
          <p:nvPr>
            <p:ph type="title"/>
          </p:nvPr>
        </p:nvSpPr>
        <p:spPr>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Headings</a:t>
            </a:r>
          </a:p>
        </p:txBody>
      </p:sp>
      <p:sp>
        <p:nvSpPr>
          <p:cNvPr id="2139" name="Presentation theme"/>
          <p:cNvSpPr txBox="1">
            <a:spLocks noGrp="1"/>
          </p:cNvSpPr>
          <p:nvPr>
            <p:ph type="body" idx="13"/>
          </p:nvPr>
        </p:nvSpPr>
        <p:spPr>
          <a:prstGeom prst="rect">
            <a:avLst/>
          </a:prstGeom>
        </p:spPr>
        <p:txBody>
          <a:bodyPr/>
          <a:lstStyle/>
          <a:p>
            <a:r>
              <a:t>Presentation theme</a:t>
            </a:r>
          </a:p>
        </p:txBody>
      </p:sp>
      <p:sp>
        <p:nvSpPr>
          <p:cNvPr id="2140" name="#"/>
          <p:cNvSpPr txBox="1">
            <a:spLocks noGrp="1"/>
          </p:cNvSpPr>
          <p:nvPr>
            <p:ph type="body" idx="14"/>
          </p:nvPr>
        </p:nvSpPr>
        <p:spPr>
          <a:prstGeom prst="rect">
            <a:avLst/>
          </a:prstGeom>
        </p:spPr>
        <p:txBody>
          <a:bodyPr/>
          <a:lstStyle/>
          <a:p>
            <a:r>
              <a:t>#</a:t>
            </a:r>
          </a:p>
        </p:txBody>
      </p:sp>
      <p:sp>
        <p:nvSpPr>
          <p:cNvPr id="214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2142" name="The traditional:"/>
          <p:cNvSpPr txBox="1">
            <a:spLocks noGrp="1"/>
          </p:cNvSpPr>
          <p:nvPr>
            <p:ph type="body" idx="15"/>
          </p:nvPr>
        </p:nvSpPr>
        <p:spPr>
          <a:xfrm>
            <a:off x="1422400" y="3314631"/>
            <a:ext cx="10160000" cy="826135"/>
          </a:xfrm>
          <a:prstGeom prst="rect">
            <a:avLst/>
          </a:prstGeom>
        </p:spPr>
        <p:txBody>
          <a:bodyPr/>
          <a:lstStyle>
            <a:lvl1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lvl1pPr>
          </a:lstStyle>
          <a:p>
            <a:r>
              <a:t>The traditional:</a:t>
            </a:r>
          </a:p>
        </p:txBody>
      </p:sp>
      <p:sp>
        <p:nvSpPr>
          <p:cNvPr id="2143" name="introduction…"/>
          <p:cNvSpPr txBox="1"/>
          <p:nvPr/>
        </p:nvSpPr>
        <p:spPr>
          <a:xfrm>
            <a:off x="5348935" y="4468392"/>
            <a:ext cx="2306930" cy="42782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r>
              <a:t>introduction</a:t>
            </a:r>
          </a:p>
          <a:p>
            <a:r>
              <a:t>literature review</a:t>
            </a:r>
          </a:p>
          <a:p>
            <a:r>
              <a:t>methods</a:t>
            </a:r>
          </a:p>
          <a:p>
            <a:r>
              <a:t>results</a:t>
            </a:r>
          </a:p>
          <a:p>
            <a:r>
              <a:t>discussion</a:t>
            </a:r>
          </a:p>
          <a:p>
            <a:r>
              <a:t>conclusion</a:t>
            </a:r>
          </a:p>
        </p:txBody>
      </p:sp>
      <p:sp>
        <p:nvSpPr>
          <p:cNvPr id="2144" name="Line"/>
          <p:cNvSpPr/>
          <p:nvPr/>
        </p:nvSpPr>
        <p:spPr>
          <a:xfrm>
            <a:off x="6502400" y="4892895"/>
            <a:ext cx="1" cy="309564"/>
          </a:xfrm>
          <a:prstGeom prst="line">
            <a:avLst/>
          </a:prstGeom>
          <a:ln w="50800">
            <a:solidFill>
              <a:srgbClr val="5DD0E1"/>
            </a:solidFill>
            <a:miter lim="400000"/>
            <a:tailEnd type="triangle"/>
          </a:ln>
        </p:spPr>
        <p:txBody>
          <a:bodyPr lIns="50800" tIns="50800" rIns="50800" bIns="50800" anchor="ctr"/>
          <a:lstStyle/>
          <a:p>
            <a:endParaRPr/>
          </a:p>
        </p:txBody>
      </p:sp>
      <p:sp>
        <p:nvSpPr>
          <p:cNvPr id="2145" name="Line"/>
          <p:cNvSpPr/>
          <p:nvPr/>
        </p:nvSpPr>
        <p:spPr>
          <a:xfrm>
            <a:off x="6502399" y="5679885"/>
            <a:ext cx="1" cy="309564"/>
          </a:xfrm>
          <a:prstGeom prst="line">
            <a:avLst/>
          </a:prstGeom>
          <a:ln w="50800">
            <a:solidFill>
              <a:srgbClr val="5DD0E1"/>
            </a:solidFill>
            <a:miter lim="400000"/>
            <a:tailEnd type="triangle"/>
          </a:ln>
        </p:spPr>
        <p:txBody>
          <a:bodyPr lIns="50800" tIns="50800" rIns="50800" bIns="50800" anchor="ctr"/>
          <a:lstStyle/>
          <a:p>
            <a:endParaRPr/>
          </a:p>
        </p:txBody>
      </p:sp>
      <p:sp>
        <p:nvSpPr>
          <p:cNvPr id="2146" name="Line"/>
          <p:cNvSpPr/>
          <p:nvPr/>
        </p:nvSpPr>
        <p:spPr>
          <a:xfrm>
            <a:off x="6502400" y="6466875"/>
            <a:ext cx="1" cy="309564"/>
          </a:xfrm>
          <a:prstGeom prst="line">
            <a:avLst/>
          </a:prstGeom>
          <a:ln w="50800">
            <a:solidFill>
              <a:srgbClr val="5DD0E1"/>
            </a:solidFill>
            <a:miter lim="400000"/>
            <a:tailEnd type="triangle"/>
          </a:ln>
        </p:spPr>
        <p:txBody>
          <a:bodyPr lIns="50800" tIns="50800" rIns="50800" bIns="50800" anchor="ctr"/>
          <a:lstStyle/>
          <a:p>
            <a:endParaRPr/>
          </a:p>
        </p:txBody>
      </p:sp>
      <p:sp>
        <p:nvSpPr>
          <p:cNvPr id="2147" name="Line"/>
          <p:cNvSpPr/>
          <p:nvPr/>
        </p:nvSpPr>
        <p:spPr>
          <a:xfrm>
            <a:off x="6502400" y="7253865"/>
            <a:ext cx="1" cy="309564"/>
          </a:xfrm>
          <a:prstGeom prst="line">
            <a:avLst/>
          </a:prstGeom>
          <a:ln w="50800">
            <a:solidFill>
              <a:srgbClr val="5DD0E1"/>
            </a:solidFill>
            <a:miter lim="400000"/>
            <a:tailEnd type="triangle"/>
          </a:ln>
        </p:spPr>
        <p:txBody>
          <a:bodyPr lIns="50800" tIns="50800" rIns="50800" bIns="50800" anchor="ctr"/>
          <a:lstStyle/>
          <a:p>
            <a:endParaRPr/>
          </a:p>
        </p:txBody>
      </p:sp>
      <p:sp>
        <p:nvSpPr>
          <p:cNvPr id="2148" name="Line"/>
          <p:cNvSpPr/>
          <p:nvPr/>
        </p:nvSpPr>
        <p:spPr>
          <a:xfrm>
            <a:off x="6502399" y="8040855"/>
            <a:ext cx="1" cy="309564"/>
          </a:xfrm>
          <a:prstGeom prst="line">
            <a:avLst/>
          </a:prstGeom>
          <a:ln w="50800">
            <a:solidFill>
              <a:srgbClr val="5DD0E1"/>
            </a:solidFill>
            <a:miter lim="400000"/>
            <a:tailEnd type="triangle"/>
          </a:ln>
        </p:spPr>
        <p:txBody>
          <a:bodyPr lIns="50800" tIns="50800" rIns="50800" bIns="50800" anchor="ctr"/>
          <a:lstStyle/>
          <a:p>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 name="Headings"/>
          <p:cNvSpPr txBox="1">
            <a:spLocks noGrp="1"/>
          </p:cNvSpPr>
          <p:nvPr>
            <p:ph type="title"/>
          </p:nvPr>
        </p:nvSpPr>
        <p:spPr>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Headings</a:t>
            </a:r>
          </a:p>
        </p:txBody>
      </p:sp>
      <p:sp>
        <p:nvSpPr>
          <p:cNvPr id="2151" name="Presentation theme"/>
          <p:cNvSpPr txBox="1">
            <a:spLocks noGrp="1"/>
          </p:cNvSpPr>
          <p:nvPr>
            <p:ph type="body" idx="13"/>
          </p:nvPr>
        </p:nvSpPr>
        <p:spPr>
          <a:prstGeom prst="rect">
            <a:avLst/>
          </a:prstGeom>
        </p:spPr>
        <p:txBody>
          <a:bodyPr/>
          <a:lstStyle/>
          <a:p>
            <a:r>
              <a:t>Presentation theme</a:t>
            </a:r>
          </a:p>
        </p:txBody>
      </p:sp>
      <p:sp>
        <p:nvSpPr>
          <p:cNvPr id="2152" name="#"/>
          <p:cNvSpPr txBox="1">
            <a:spLocks noGrp="1"/>
          </p:cNvSpPr>
          <p:nvPr>
            <p:ph type="body" idx="14"/>
          </p:nvPr>
        </p:nvSpPr>
        <p:spPr>
          <a:prstGeom prst="rect">
            <a:avLst/>
          </a:prstGeom>
        </p:spPr>
        <p:txBody>
          <a:bodyPr/>
          <a:lstStyle/>
          <a:p>
            <a:r>
              <a:t>#</a:t>
            </a:r>
          </a:p>
        </p:txBody>
      </p:sp>
      <p:sp>
        <p:nvSpPr>
          <p:cNvPr id="215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
        <p:nvSpPr>
          <p:cNvPr id="2154" name="In many disciplines you can use custom headings, or perhaps a “hybrid structure” (Sword, 2012)…"/>
          <p:cNvSpPr txBox="1">
            <a:spLocks noGrp="1"/>
          </p:cNvSpPr>
          <p:nvPr>
            <p:ph type="body" idx="15"/>
          </p:nvPr>
        </p:nvSpPr>
        <p:spPr>
          <a:xfrm>
            <a:off x="1422400" y="3314631"/>
            <a:ext cx="10160000" cy="5259973"/>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In many disciplines you can use custom headings, or perhaps a “hybrid structure” (Sword, 2012)</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be descriptive of the section</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use a quotation or </a:t>
            </a:r>
            <a:r>
              <a:rPr i="1">
                <a:latin typeface="Helvetica Neue"/>
                <a:ea typeface="Helvetica Neue"/>
                <a:cs typeface="Helvetica Neue"/>
                <a:sym typeface="Helvetica Neue"/>
              </a:rPr>
              <a:t>in vivo </a:t>
            </a:r>
            <a:r>
              <a:t>term</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6" name="Headings"/>
          <p:cNvSpPr txBox="1">
            <a:spLocks noGrp="1"/>
          </p:cNvSpPr>
          <p:nvPr>
            <p:ph type="title"/>
          </p:nvPr>
        </p:nvSpPr>
        <p:spPr>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Headings</a:t>
            </a:r>
          </a:p>
        </p:txBody>
      </p:sp>
      <p:sp>
        <p:nvSpPr>
          <p:cNvPr id="2157" name="Presentation theme"/>
          <p:cNvSpPr txBox="1">
            <a:spLocks noGrp="1"/>
          </p:cNvSpPr>
          <p:nvPr>
            <p:ph type="body" idx="13"/>
          </p:nvPr>
        </p:nvSpPr>
        <p:spPr>
          <a:prstGeom prst="rect">
            <a:avLst/>
          </a:prstGeom>
        </p:spPr>
        <p:txBody>
          <a:bodyPr/>
          <a:lstStyle/>
          <a:p>
            <a:r>
              <a:t>Presentation theme</a:t>
            </a:r>
          </a:p>
        </p:txBody>
      </p:sp>
      <p:sp>
        <p:nvSpPr>
          <p:cNvPr id="2158" name="#"/>
          <p:cNvSpPr txBox="1">
            <a:spLocks noGrp="1"/>
          </p:cNvSpPr>
          <p:nvPr>
            <p:ph type="body" idx="14"/>
          </p:nvPr>
        </p:nvSpPr>
        <p:spPr>
          <a:prstGeom prst="rect">
            <a:avLst/>
          </a:prstGeom>
        </p:spPr>
        <p:txBody>
          <a:bodyPr/>
          <a:lstStyle/>
          <a:p>
            <a:r>
              <a:t>#</a:t>
            </a:r>
          </a:p>
        </p:txBody>
      </p:sp>
      <p:sp>
        <p:nvSpPr>
          <p:cNvPr id="215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2160" name="Consider how often headings appear—not too often, not too infrequently…"/>
          <p:cNvSpPr txBox="1">
            <a:spLocks noGrp="1"/>
          </p:cNvSpPr>
          <p:nvPr>
            <p:ph type="body" idx="15"/>
          </p:nvPr>
        </p:nvSpPr>
        <p:spPr>
          <a:xfrm>
            <a:off x="1422400" y="3314631"/>
            <a:ext cx="10160000" cy="5259973"/>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Consider how often headings appear—not too often, not too infrequently</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Use headings to “chunk” topics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Headings can’t do all the transition work</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2" name="Signposts and Transitions"/>
          <p:cNvSpPr txBox="1">
            <a:spLocks noGrp="1"/>
          </p:cNvSpPr>
          <p:nvPr>
            <p:ph type="title"/>
          </p:nvPr>
        </p:nvSpPr>
        <p:spPr>
          <a:xfrm>
            <a:off x="1270000" y="1328446"/>
            <a:ext cx="10160000" cy="2222289"/>
          </a:xfrm>
          <a:prstGeom prst="rect">
            <a:avLst/>
          </a:prstGeom>
        </p:spPr>
        <p:txBody>
          <a:bodyPr/>
          <a:lstStyle>
            <a:lvl1pPr defTabSz="455675">
              <a:defRPr sz="8189" cap="all" spc="409">
                <a:solidFill>
                  <a:schemeClr val="accent1"/>
                </a:solidFill>
                <a:latin typeface="+mn-lt"/>
                <a:ea typeface="+mn-ea"/>
                <a:cs typeface="+mn-cs"/>
                <a:sym typeface="Helvetica Neue Thin"/>
              </a:defRPr>
            </a:lvl1pPr>
          </a:lstStyle>
          <a:p>
            <a:r>
              <a:t>Signposts and Transitions</a:t>
            </a:r>
          </a:p>
        </p:txBody>
      </p:sp>
      <p:grpSp>
        <p:nvGrpSpPr>
          <p:cNvPr id="2241" name="Group"/>
          <p:cNvGrpSpPr/>
          <p:nvPr/>
        </p:nvGrpSpPr>
        <p:grpSpPr>
          <a:xfrm>
            <a:off x="881067" y="4171949"/>
            <a:ext cx="11242666" cy="1751790"/>
            <a:chOff x="0" y="0"/>
            <a:chExt cx="11242664" cy="1751788"/>
          </a:xfrm>
        </p:grpSpPr>
        <p:grpSp>
          <p:nvGrpSpPr>
            <p:cNvPr id="2167" name="Group"/>
            <p:cNvGrpSpPr/>
            <p:nvPr/>
          </p:nvGrpSpPr>
          <p:grpSpPr>
            <a:xfrm>
              <a:off x="4887300" y="0"/>
              <a:ext cx="1750997" cy="1751789"/>
              <a:chOff x="0" y="0"/>
              <a:chExt cx="1750996" cy="1751788"/>
            </a:xfrm>
          </p:grpSpPr>
          <p:sp>
            <p:nvSpPr>
              <p:cNvPr id="2163" name="Circle"/>
              <p:cNvSpPr/>
              <p:nvPr/>
            </p:nvSpPr>
            <p:spPr>
              <a:xfrm>
                <a:off x="0" y="791"/>
                <a:ext cx="1750997" cy="175099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64" name="Circle"/>
              <p:cNvSpPr/>
              <p:nvPr/>
            </p:nvSpPr>
            <p:spPr>
              <a:xfrm>
                <a:off x="64420" y="65212"/>
                <a:ext cx="1622154" cy="1622155"/>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65" name="Shape"/>
              <p:cNvSpPr/>
              <p:nvPr/>
            </p:nvSpPr>
            <p:spPr>
              <a:xfrm>
                <a:off x="475" y="0"/>
                <a:ext cx="871465" cy="175099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66" name="Shape"/>
              <p:cNvSpPr/>
              <p:nvPr/>
            </p:nvSpPr>
            <p:spPr>
              <a:xfrm>
                <a:off x="390985" y="239344"/>
                <a:ext cx="932186" cy="1190427"/>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174" name="Group"/>
            <p:cNvGrpSpPr/>
            <p:nvPr/>
          </p:nvGrpSpPr>
          <p:grpSpPr>
            <a:xfrm>
              <a:off x="3191921" y="-1"/>
              <a:ext cx="3427412" cy="1751790"/>
              <a:chOff x="0" y="0"/>
              <a:chExt cx="3427411" cy="1751788"/>
            </a:xfrm>
          </p:grpSpPr>
          <p:sp>
            <p:nvSpPr>
              <p:cNvPr id="2168" name="Shape"/>
              <p:cNvSpPr/>
              <p:nvPr/>
            </p:nvSpPr>
            <p:spPr>
              <a:xfrm>
                <a:off x="0" y="0"/>
                <a:ext cx="3427412"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69" name="Shape"/>
              <p:cNvSpPr/>
              <p:nvPr/>
            </p:nvSpPr>
            <p:spPr>
              <a:xfrm>
                <a:off x="76164" y="76164"/>
                <a:ext cx="3275083" cy="15994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70" name="Shape"/>
              <p:cNvSpPr/>
              <p:nvPr/>
            </p:nvSpPr>
            <p:spPr>
              <a:xfrm>
                <a:off x="2543901" y="213261"/>
                <a:ext cx="670250" cy="134049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71" name="Shape"/>
              <p:cNvSpPr/>
              <p:nvPr/>
            </p:nvSpPr>
            <p:spPr>
              <a:xfrm>
                <a:off x="0" y="0"/>
                <a:ext cx="1706090"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72" name="Shape"/>
              <p:cNvSpPr/>
              <p:nvPr/>
            </p:nvSpPr>
            <p:spPr>
              <a:xfrm>
                <a:off x="213261" y="258959"/>
                <a:ext cx="1051074" cy="1215378"/>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73" name="Shape"/>
              <p:cNvSpPr/>
              <p:nvPr/>
            </p:nvSpPr>
            <p:spPr>
              <a:xfrm>
                <a:off x="1447129" y="578851"/>
                <a:ext cx="938284" cy="609319"/>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183" name="Group"/>
            <p:cNvGrpSpPr/>
            <p:nvPr/>
          </p:nvGrpSpPr>
          <p:grpSpPr>
            <a:xfrm>
              <a:off x="0" y="-1"/>
              <a:ext cx="1239533" cy="1751790"/>
              <a:chOff x="0" y="0"/>
              <a:chExt cx="1239532" cy="1751788"/>
            </a:xfrm>
          </p:grpSpPr>
          <p:sp>
            <p:nvSpPr>
              <p:cNvPr id="2175" name="Rounded Rectangle"/>
              <p:cNvSpPr/>
              <p:nvPr/>
            </p:nvSpPr>
            <p:spPr>
              <a:xfrm>
                <a:off x="0" y="0"/>
                <a:ext cx="1239533" cy="1739140"/>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2176" name="Rounded Rectangle"/>
              <p:cNvSpPr/>
              <p:nvPr/>
            </p:nvSpPr>
            <p:spPr>
              <a:xfrm>
                <a:off x="28458" y="31620"/>
                <a:ext cx="1176292" cy="1675900"/>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2177" name="Rounded Rectangle"/>
              <p:cNvSpPr/>
              <p:nvPr/>
            </p:nvSpPr>
            <p:spPr>
              <a:xfrm>
                <a:off x="72727" y="75889"/>
                <a:ext cx="1087754" cy="303560"/>
              </a:xfrm>
              <a:prstGeom prst="roundRect">
                <a:avLst>
                  <a:gd name="adj" fmla="val 9302"/>
                </a:avLst>
              </a:prstGeom>
              <a:solidFill>
                <a:srgbClr val="434A54"/>
              </a:solidFill>
              <a:ln w="12700" cap="flat">
                <a:noFill/>
                <a:miter lim="400000"/>
              </a:ln>
              <a:effectLst/>
            </p:spPr>
            <p:txBody>
              <a:bodyPr wrap="square" lIns="0" tIns="0" rIns="0" bIns="0" numCol="1" anchor="ctr">
                <a:normAutofit fontScale="85000" lnSpcReduction="20000"/>
              </a:bodyPr>
              <a:lstStyle/>
              <a:p>
                <a:pPr algn="l">
                  <a:spcBef>
                    <a:spcPts val="2500"/>
                  </a:spcBef>
                  <a:defRPr sz="2400" spc="-72">
                    <a:solidFill>
                      <a:srgbClr val="FFFFFF"/>
                    </a:solidFill>
                    <a:latin typeface="Verdana"/>
                    <a:ea typeface="Verdana"/>
                    <a:cs typeface="Verdana"/>
                    <a:sym typeface="Verdana"/>
                  </a:defRPr>
                </a:pPr>
                <a:endParaRPr/>
              </a:p>
            </p:txBody>
          </p:sp>
          <p:sp>
            <p:nvSpPr>
              <p:cNvPr id="2178" name="Shape"/>
              <p:cNvSpPr/>
              <p:nvPr/>
            </p:nvSpPr>
            <p:spPr>
              <a:xfrm>
                <a:off x="0" y="0"/>
                <a:ext cx="619767" cy="173914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79" name="Shape"/>
              <p:cNvSpPr/>
              <p:nvPr/>
            </p:nvSpPr>
            <p:spPr>
              <a:xfrm>
                <a:off x="125947" y="684449"/>
                <a:ext cx="973919" cy="720953"/>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80" name="CAUTION"/>
              <p:cNvSpPr txBox="1"/>
              <p:nvPr/>
            </p:nvSpPr>
            <p:spPr>
              <a:xfrm>
                <a:off x="139803" y="69565"/>
                <a:ext cx="950637" cy="3478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292100">
                  <a:spcBef>
                    <a:spcPts val="1200"/>
                  </a:spcBef>
                  <a:defRPr sz="2000" b="1" cap="all" spc="59">
                    <a:solidFill>
                      <a:srgbClr val="FDCE54"/>
                    </a:solidFill>
                    <a:latin typeface="Avenir Next Condensed"/>
                    <a:ea typeface="Avenir Next Condensed"/>
                    <a:cs typeface="Avenir Next Condensed"/>
                    <a:sym typeface="Avenir Next Condensed"/>
                  </a:defRPr>
                </a:lvl1pPr>
              </a:lstStyle>
              <a:p>
                <a:r>
                  <a:t>CAUTION</a:t>
                </a:r>
              </a:p>
            </p:txBody>
          </p:sp>
          <p:sp>
            <p:nvSpPr>
              <p:cNvPr id="2181" name="SLIPPERY"/>
              <p:cNvSpPr txBox="1"/>
              <p:nvPr/>
            </p:nvSpPr>
            <p:spPr>
              <a:xfrm>
                <a:off x="140811" y="354152"/>
                <a:ext cx="948622" cy="3478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297941">
                  <a:spcBef>
                    <a:spcPts val="1200"/>
                  </a:spcBef>
                  <a:defRPr sz="2040" b="1" cap="all" spc="-81">
                    <a:solidFill>
                      <a:srgbClr val="434A54"/>
                    </a:solidFill>
                    <a:latin typeface="Avenir Next Condensed"/>
                    <a:ea typeface="Avenir Next Condensed"/>
                    <a:cs typeface="Avenir Next Condensed"/>
                    <a:sym typeface="Avenir Next Condensed"/>
                  </a:defRPr>
                </a:lvl1pPr>
              </a:lstStyle>
              <a:p>
                <a:r>
                  <a:t>SLIPPERY</a:t>
                </a:r>
              </a:p>
            </p:txBody>
          </p:sp>
          <p:sp>
            <p:nvSpPr>
              <p:cNvPr id="2182" name="WHEN WET"/>
              <p:cNvSpPr txBox="1"/>
              <p:nvPr/>
            </p:nvSpPr>
            <p:spPr>
              <a:xfrm>
                <a:off x="100846" y="1403960"/>
                <a:ext cx="1028552" cy="3478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292100">
                  <a:spcBef>
                    <a:spcPts val="1200"/>
                  </a:spcBef>
                  <a:defRPr sz="2000" b="1" cap="all" spc="-79">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2190" name="Group"/>
            <p:cNvGrpSpPr/>
            <p:nvPr/>
          </p:nvGrpSpPr>
          <p:grpSpPr>
            <a:xfrm>
              <a:off x="8854654" y="-1"/>
              <a:ext cx="2388011" cy="1751790"/>
              <a:chOff x="0" y="0"/>
              <a:chExt cx="2388009" cy="1751788"/>
            </a:xfrm>
          </p:grpSpPr>
          <p:grpSp>
            <p:nvGrpSpPr>
              <p:cNvPr id="2187" name="Group"/>
              <p:cNvGrpSpPr/>
              <p:nvPr/>
            </p:nvGrpSpPr>
            <p:grpSpPr>
              <a:xfrm>
                <a:off x="-1" y="-1"/>
                <a:ext cx="2388011" cy="1751790"/>
                <a:chOff x="0" y="0"/>
                <a:chExt cx="2388009" cy="1751788"/>
              </a:xfrm>
            </p:grpSpPr>
            <p:sp>
              <p:nvSpPr>
                <p:cNvPr id="2184" name="Rounded Rectangle"/>
                <p:cNvSpPr/>
                <p:nvPr/>
              </p:nvSpPr>
              <p:spPr>
                <a:xfrm>
                  <a:off x="0" y="0"/>
                  <a:ext cx="2388010" cy="1751789"/>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2185" name="Shape"/>
                <p:cNvSpPr/>
                <p:nvPr/>
              </p:nvSpPr>
              <p:spPr>
                <a:xfrm rot="10800000" flipH="1">
                  <a:off x="43576" y="758236"/>
                  <a:ext cx="2300858" cy="949976"/>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86" name="Shape"/>
                <p:cNvSpPr/>
                <p:nvPr/>
              </p:nvSpPr>
              <p:spPr>
                <a:xfrm>
                  <a:off x="0" y="0"/>
                  <a:ext cx="1194005"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188" name="CAUTION"/>
              <p:cNvSpPr txBox="1"/>
              <p:nvPr/>
            </p:nvSpPr>
            <p:spPr>
              <a:xfrm>
                <a:off x="178991" y="84365"/>
                <a:ext cx="2034183" cy="6390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03097">
                  <a:lnSpc>
                    <a:spcPct val="90000"/>
                  </a:lnSpc>
                  <a:spcBef>
                    <a:spcPts val="0"/>
                  </a:spcBef>
                  <a:defRPr sz="427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2189" name="AREA UNDER…"/>
              <p:cNvSpPr txBox="1"/>
              <p:nvPr/>
            </p:nvSpPr>
            <p:spPr>
              <a:xfrm>
                <a:off x="172591" y="808184"/>
                <a:ext cx="2034183" cy="84136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43991">
                  <a:lnSpc>
                    <a:spcPct val="90000"/>
                  </a:lnSpc>
                  <a:spcBef>
                    <a:spcPts val="0"/>
                  </a:spcBef>
                  <a:defRPr sz="258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43991">
                  <a:lnSpc>
                    <a:spcPct val="90000"/>
                  </a:lnSpc>
                  <a:spcBef>
                    <a:spcPts val="0"/>
                  </a:spcBef>
                  <a:defRPr sz="258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2197" name="Group"/>
            <p:cNvGrpSpPr/>
            <p:nvPr/>
          </p:nvGrpSpPr>
          <p:grpSpPr>
            <a:xfrm>
              <a:off x="6491303" y="-1"/>
              <a:ext cx="1971680" cy="1751790"/>
              <a:chOff x="0" y="0"/>
              <a:chExt cx="1971678" cy="1751788"/>
            </a:xfrm>
          </p:grpSpPr>
          <p:grpSp>
            <p:nvGrpSpPr>
              <p:cNvPr id="2195" name="Group"/>
              <p:cNvGrpSpPr/>
              <p:nvPr/>
            </p:nvGrpSpPr>
            <p:grpSpPr>
              <a:xfrm>
                <a:off x="0" y="-1"/>
                <a:ext cx="1971679" cy="1751790"/>
                <a:chOff x="0" y="0"/>
                <a:chExt cx="1971678" cy="1751788"/>
              </a:xfrm>
            </p:grpSpPr>
            <p:sp>
              <p:nvSpPr>
                <p:cNvPr id="2191" name="Shape"/>
                <p:cNvSpPr/>
                <p:nvPr/>
              </p:nvSpPr>
              <p:spPr>
                <a:xfrm>
                  <a:off x="85156" y="85038"/>
                  <a:ext cx="1801333" cy="1581087"/>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92" name="Shape"/>
                <p:cNvSpPr/>
                <p:nvPr/>
              </p:nvSpPr>
              <p:spPr>
                <a:xfrm>
                  <a:off x="0" y="0"/>
                  <a:ext cx="1971679" cy="1751789"/>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93" name="Shape"/>
                <p:cNvSpPr/>
                <p:nvPr/>
              </p:nvSpPr>
              <p:spPr>
                <a:xfrm>
                  <a:off x="544999" y="382672"/>
                  <a:ext cx="871246" cy="764714"/>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94" name="Shape"/>
                <p:cNvSpPr/>
                <p:nvPr/>
              </p:nvSpPr>
              <p:spPr>
                <a:xfrm>
                  <a:off x="0" y="0"/>
                  <a:ext cx="982332" cy="1751664"/>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196" name="YIELD"/>
              <p:cNvSpPr txBox="1"/>
              <p:nvPr/>
            </p:nvSpPr>
            <p:spPr>
              <a:xfrm>
                <a:off x="648871" y="437255"/>
                <a:ext cx="667000" cy="2638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56362">
                  <a:spcBef>
                    <a:spcPts val="1500"/>
                  </a:spcBef>
                  <a:defRPr sz="1769"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2204" name="Group"/>
            <p:cNvGrpSpPr/>
            <p:nvPr/>
          </p:nvGrpSpPr>
          <p:grpSpPr>
            <a:xfrm>
              <a:off x="7977958" y="0"/>
              <a:ext cx="2427060" cy="1751789"/>
              <a:chOff x="0" y="0"/>
              <a:chExt cx="2427059" cy="1751788"/>
            </a:xfrm>
          </p:grpSpPr>
          <p:grpSp>
            <p:nvGrpSpPr>
              <p:cNvPr id="2202" name="Group"/>
              <p:cNvGrpSpPr/>
              <p:nvPr/>
            </p:nvGrpSpPr>
            <p:grpSpPr>
              <a:xfrm>
                <a:off x="0" y="0"/>
                <a:ext cx="2427060" cy="1751789"/>
                <a:chOff x="0" y="0"/>
                <a:chExt cx="2427059" cy="1751788"/>
              </a:xfrm>
            </p:grpSpPr>
            <p:sp>
              <p:nvSpPr>
                <p:cNvPr id="2198" name="Shape"/>
                <p:cNvSpPr/>
                <p:nvPr/>
              </p:nvSpPr>
              <p:spPr>
                <a:xfrm rot="5400000">
                  <a:off x="338063" y="-338058"/>
                  <a:ext cx="1750933" cy="2427060"/>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99" name="Shape"/>
                <p:cNvSpPr/>
                <p:nvPr/>
              </p:nvSpPr>
              <p:spPr>
                <a:xfrm rot="5400000">
                  <a:off x="394210" y="-281857"/>
                  <a:ext cx="1639495" cy="2315503"/>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00" name="Shape"/>
                <p:cNvSpPr/>
                <p:nvPr/>
              </p:nvSpPr>
              <p:spPr>
                <a:xfrm>
                  <a:off x="4" y="0"/>
                  <a:ext cx="1202712"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01" name="Arrow"/>
                <p:cNvSpPr/>
                <p:nvPr/>
              </p:nvSpPr>
              <p:spPr>
                <a:xfrm>
                  <a:off x="297872" y="936368"/>
                  <a:ext cx="1865890" cy="505325"/>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fontScale="6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203" name="DETOUR"/>
              <p:cNvSpPr txBox="1"/>
              <p:nvPr/>
            </p:nvSpPr>
            <p:spPr>
              <a:xfrm>
                <a:off x="225774" y="269476"/>
                <a:ext cx="1967389" cy="67112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438150">
                  <a:lnSpc>
                    <a:spcPct val="100000"/>
                  </a:lnSpc>
                  <a:spcBef>
                    <a:spcPts val="0"/>
                  </a:spcBef>
                  <a:defRPr sz="450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2210" name="Group"/>
            <p:cNvGrpSpPr/>
            <p:nvPr/>
          </p:nvGrpSpPr>
          <p:grpSpPr>
            <a:xfrm>
              <a:off x="7458422" y="-1"/>
              <a:ext cx="1751787" cy="1751790"/>
              <a:chOff x="0" y="0"/>
              <a:chExt cx="1751786" cy="1751788"/>
            </a:xfrm>
          </p:grpSpPr>
          <p:grpSp>
            <p:nvGrpSpPr>
              <p:cNvPr id="2208" name="Group"/>
              <p:cNvGrpSpPr/>
              <p:nvPr/>
            </p:nvGrpSpPr>
            <p:grpSpPr>
              <a:xfrm>
                <a:off x="-1" y="-1"/>
                <a:ext cx="1751788" cy="1751790"/>
                <a:chOff x="0" y="0"/>
                <a:chExt cx="1751786" cy="1751788"/>
              </a:xfrm>
            </p:grpSpPr>
            <p:sp>
              <p:nvSpPr>
                <p:cNvPr id="2205" name="Shape"/>
                <p:cNvSpPr/>
                <p:nvPr/>
              </p:nvSpPr>
              <p:spPr>
                <a:xfrm>
                  <a:off x="-1" y="-1"/>
                  <a:ext cx="1751788" cy="1751790"/>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06" name="Shape"/>
                <p:cNvSpPr/>
                <p:nvPr/>
              </p:nvSpPr>
              <p:spPr>
                <a:xfrm>
                  <a:off x="37493" y="37493"/>
                  <a:ext cx="1676798" cy="1676799"/>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07" name="Shape"/>
                <p:cNvSpPr/>
                <p:nvPr/>
              </p:nvSpPr>
              <p:spPr>
                <a:xfrm>
                  <a:off x="0" y="0"/>
                  <a:ext cx="875894" cy="1751787"/>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209" name="SLOW"/>
              <p:cNvSpPr txBox="1"/>
              <p:nvPr/>
            </p:nvSpPr>
            <p:spPr>
              <a:xfrm>
                <a:off x="277147" y="580539"/>
                <a:ext cx="1192973" cy="59020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15468">
                  <a:lnSpc>
                    <a:spcPct val="100000"/>
                  </a:lnSpc>
                  <a:spcBef>
                    <a:spcPts val="0"/>
                  </a:spcBef>
                  <a:defRPr sz="388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2217" name="Group"/>
            <p:cNvGrpSpPr/>
            <p:nvPr/>
          </p:nvGrpSpPr>
          <p:grpSpPr>
            <a:xfrm>
              <a:off x="5869267" y="-1"/>
              <a:ext cx="1501408" cy="1751790"/>
              <a:chOff x="0" y="0"/>
              <a:chExt cx="1501407" cy="1751788"/>
            </a:xfrm>
          </p:grpSpPr>
          <p:grpSp>
            <p:nvGrpSpPr>
              <p:cNvPr id="2213" name="Group"/>
              <p:cNvGrpSpPr/>
              <p:nvPr/>
            </p:nvGrpSpPr>
            <p:grpSpPr>
              <a:xfrm>
                <a:off x="0" y="-1"/>
                <a:ext cx="1501408" cy="1751180"/>
                <a:chOff x="0" y="0"/>
                <a:chExt cx="1501407" cy="1751178"/>
              </a:xfrm>
            </p:grpSpPr>
            <p:sp>
              <p:nvSpPr>
                <p:cNvPr id="2211" name="Shape"/>
                <p:cNvSpPr/>
                <p:nvPr/>
              </p:nvSpPr>
              <p:spPr>
                <a:xfrm>
                  <a:off x="0" y="0"/>
                  <a:ext cx="1501408" cy="1751179"/>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12" name="Shape"/>
                <p:cNvSpPr/>
                <p:nvPr/>
              </p:nvSpPr>
              <p:spPr>
                <a:xfrm>
                  <a:off x="40376" y="40550"/>
                  <a:ext cx="1421270" cy="1670689"/>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214" name="Shape"/>
              <p:cNvSpPr/>
              <p:nvPr/>
            </p:nvSpPr>
            <p:spPr>
              <a:xfrm>
                <a:off x="0" y="0"/>
                <a:ext cx="751012"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15" name="25"/>
              <p:cNvSpPr txBox="1"/>
              <p:nvPr/>
            </p:nvSpPr>
            <p:spPr>
              <a:xfrm>
                <a:off x="244616" y="677939"/>
                <a:ext cx="1018370" cy="10321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21310">
                  <a:spcBef>
                    <a:spcPts val="1300"/>
                  </a:spcBef>
                  <a:defRPr sz="6600" b="1" cap="all" spc="132">
                    <a:solidFill>
                      <a:srgbClr val="484848"/>
                    </a:solidFill>
                    <a:latin typeface="Helvetica Neue"/>
                    <a:ea typeface="Helvetica Neue"/>
                    <a:cs typeface="Helvetica Neue"/>
                    <a:sym typeface="Helvetica Neue"/>
                  </a:defRPr>
                </a:lvl1pPr>
              </a:lstStyle>
              <a:p>
                <a:r>
                  <a:t>25</a:t>
                </a:r>
              </a:p>
            </p:txBody>
          </p:sp>
          <p:sp>
            <p:nvSpPr>
              <p:cNvPr id="2216" name="Speed…"/>
              <p:cNvSpPr txBox="1"/>
              <p:nvPr/>
            </p:nvSpPr>
            <p:spPr>
              <a:xfrm>
                <a:off x="242052" y="155292"/>
                <a:ext cx="1018371" cy="656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09625">
                  <a:lnSpc>
                    <a:spcPct val="80000"/>
                  </a:lnSpc>
                  <a:spcBef>
                    <a:spcPts val="0"/>
                  </a:spcBef>
                  <a:defRPr sz="2384" cap="all" spc="0">
                    <a:solidFill>
                      <a:srgbClr val="4D4D4D"/>
                    </a:solidFill>
                    <a:latin typeface="Helvetica Neue Medium"/>
                    <a:ea typeface="Helvetica Neue Medium"/>
                    <a:cs typeface="Helvetica Neue Medium"/>
                    <a:sym typeface="Helvetica Neue Medium"/>
                  </a:defRPr>
                </a:pPr>
                <a:r>
                  <a:t>Speed</a:t>
                </a:r>
              </a:p>
              <a:p>
                <a:pPr defTabSz="309625">
                  <a:lnSpc>
                    <a:spcPct val="80000"/>
                  </a:lnSpc>
                  <a:spcBef>
                    <a:spcPts val="0"/>
                  </a:spcBef>
                  <a:defRPr sz="2384" cap="all" spc="0">
                    <a:solidFill>
                      <a:srgbClr val="4D4D4D"/>
                    </a:solidFill>
                    <a:latin typeface="Helvetica Neue Medium"/>
                    <a:ea typeface="Helvetica Neue Medium"/>
                    <a:cs typeface="Helvetica Neue Medium"/>
                    <a:sym typeface="Helvetica Neue Medium"/>
                  </a:defRPr>
                </a:pPr>
                <a:r>
                  <a:t>limit</a:t>
                </a:r>
              </a:p>
            </p:txBody>
          </p:sp>
        </p:grpSp>
        <p:grpSp>
          <p:nvGrpSpPr>
            <p:cNvPr id="2223" name="Group"/>
            <p:cNvGrpSpPr/>
            <p:nvPr/>
          </p:nvGrpSpPr>
          <p:grpSpPr>
            <a:xfrm>
              <a:off x="601044" y="-1"/>
              <a:ext cx="1751789" cy="1751790"/>
              <a:chOff x="0" y="0"/>
              <a:chExt cx="1751788" cy="1751788"/>
            </a:xfrm>
          </p:grpSpPr>
          <p:sp>
            <p:nvSpPr>
              <p:cNvPr id="2218" name="Shape"/>
              <p:cNvSpPr/>
              <p:nvPr/>
            </p:nvSpPr>
            <p:spPr>
              <a:xfrm>
                <a:off x="8759" y="8758"/>
                <a:ext cx="1734271" cy="1734271"/>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19" name="Shape"/>
              <p:cNvSpPr/>
              <p:nvPr/>
            </p:nvSpPr>
            <p:spPr>
              <a:xfrm>
                <a:off x="8759" y="8758"/>
                <a:ext cx="1734271" cy="1734271"/>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20" name="Shape"/>
              <p:cNvSpPr/>
              <p:nvPr/>
            </p:nvSpPr>
            <p:spPr>
              <a:xfrm>
                <a:off x="0" y="0"/>
                <a:ext cx="1751789" cy="1751788"/>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21" name="Shape"/>
              <p:cNvSpPr/>
              <p:nvPr/>
            </p:nvSpPr>
            <p:spPr>
              <a:xfrm>
                <a:off x="0" y="0"/>
                <a:ext cx="875895"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22" name="Shape"/>
              <p:cNvSpPr/>
              <p:nvPr/>
            </p:nvSpPr>
            <p:spPr>
              <a:xfrm>
                <a:off x="299100" y="664610"/>
                <a:ext cx="1158672" cy="421598"/>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fontScale="9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228" name="Group"/>
            <p:cNvGrpSpPr/>
            <p:nvPr/>
          </p:nvGrpSpPr>
          <p:grpSpPr>
            <a:xfrm>
              <a:off x="3172561" y="-1"/>
              <a:ext cx="1751788" cy="1751790"/>
              <a:chOff x="0" y="0"/>
              <a:chExt cx="1751787" cy="1751788"/>
            </a:xfrm>
          </p:grpSpPr>
          <p:sp>
            <p:nvSpPr>
              <p:cNvPr id="2224" name="Circle"/>
              <p:cNvSpPr/>
              <p:nvPr/>
            </p:nvSpPr>
            <p:spPr>
              <a:xfrm>
                <a:off x="0" y="0"/>
                <a:ext cx="1751788" cy="1751789"/>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25" name="Shape"/>
              <p:cNvSpPr/>
              <p:nvPr/>
            </p:nvSpPr>
            <p:spPr>
              <a:xfrm>
                <a:off x="86722" y="86722"/>
                <a:ext cx="1578344" cy="157834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26" name="Shape"/>
              <p:cNvSpPr/>
              <p:nvPr/>
            </p:nvSpPr>
            <p:spPr>
              <a:xfrm>
                <a:off x="0" y="0"/>
                <a:ext cx="875894" cy="1751789"/>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27" name="Rounded Rectangle"/>
              <p:cNvSpPr/>
              <p:nvPr/>
            </p:nvSpPr>
            <p:spPr>
              <a:xfrm>
                <a:off x="355560" y="745810"/>
                <a:ext cx="1040667" cy="260168"/>
              </a:xfrm>
              <a:prstGeom prst="roundRect">
                <a:avLst>
                  <a:gd name="adj" fmla="val 11242"/>
                </a:avLst>
              </a:prstGeom>
              <a:solidFill>
                <a:srgbClr val="FFFFFF"/>
              </a:solidFill>
              <a:ln w="12700" cap="flat">
                <a:noFill/>
                <a:miter lim="400000"/>
              </a:ln>
              <a:effectLst/>
            </p:spPr>
            <p:txBody>
              <a:bodyPr wrap="square" lIns="0" tIns="0" rIns="0" bIns="0" numCol="1" anchor="ctr">
                <a:normAutofit fontScale="70000" lnSpcReduction="20000"/>
              </a:bodyPr>
              <a:lstStyle/>
              <a:p>
                <a:pPr>
                  <a:spcBef>
                    <a:spcPts val="2500"/>
                  </a:spcBef>
                  <a:defRPr sz="2400" spc="-72">
                    <a:solidFill>
                      <a:srgbClr val="FFFFFF"/>
                    </a:solidFill>
                    <a:latin typeface="Verdana"/>
                    <a:ea typeface="Verdana"/>
                    <a:cs typeface="Verdana"/>
                    <a:sym typeface="Verdana"/>
                  </a:defRPr>
                </a:pPr>
                <a:endParaRPr/>
              </a:p>
            </p:txBody>
          </p:sp>
        </p:grpSp>
        <p:grpSp>
          <p:nvGrpSpPr>
            <p:cNvPr id="2233" name="Group"/>
            <p:cNvGrpSpPr/>
            <p:nvPr/>
          </p:nvGrpSpPr>
          <p:grpSpPr>
            <a:xfrm>
              <a:off x="2315388" y="-1"/>
              <a:ext cx="1751789" cy="1751790"/>
              <a:chOff x="0" y="0"/>
              <a:chExt cx="1751788" cy="1751788"/>
            </a:xfrm>
          </p:grpSpPr>
          <p:sp>
            <p:nvSpPr>
              <p:cNvPr id="2229" name="Shape"/>
              <p:cNvSpPr/>
              <p:nvPr/>
            </p:nvSpPr>
            <p:spPr>
              <a:xfrm>
                <a:off x="0" y="0"/>
                <a:ext cx="1751788" cy="1751789"/>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30" name="Shape"/>
              <p:cNvSpPr/>
              <p:nvPr/>
            </p:nvSpPr>
            <p:spPr>
              <a:xfrm>
                <a:off x="100677" y="100677"/>
                <a:ext cx="1550434" cy="1550432"/>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31" name="Shape"/>
              <p:cNvSpPr/>
              <p:nvPr/>
            </p:nvSpPr>
            <p:spPr>
              <a:xfrm>
                <a:off x="0" y="0"/>
                <a:ext cx="875894" cy="175178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32" name="Shape"/>
              <p:cNvSpPr/>
              <p:nvPr/>
            </p:nvSpPr>
            <p:spPr>
              <a:xfrm>
                <a:off x="438995" y="295485"/>
                <a:ext cx="875895" cy="115796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240" name="Group"/>
            <p:cNvGrpSpPr/>
            <p:nvPr/>
          </p:nvGrpSpPr>
          <p:grpSpPr>
            <a:xfrm>
              <a:off x="1458216" y="-1"/>
              <a:ext cx="1751789" cy="1751790"/>
              <a:chOff x="0" y="0"/>
              <a:chExt cx="1751788" cy="1751788"/>
            </a:xfrm>
          </p:grpSpPr>
          <p:grpSp>
            <p:nvGrpSpPr>
              <p:cNvPr id="2238" name="Group"/>
              <p:cNvGrpSpPr/>
              <p:nvPr/>
            </p:nvGrpSpPr>
            <p:grpSpPr>
              <a:xfrm>
                <a:off x="-1" y="-1"/>
                <a:ext cx="1751789" cy="1751790"/>
                <a:chOff x="0" y="0"/>
                <a:chExt cx="1751788" cy="1751788"/>
              </a:xfrm>
            </p:grpSpPr>
            <p:sp>
              <p:nvSpPr>
                <p:cNvPr id="2234" name="Shape"/>
                <p:cNvSpPr/>
                <p:nvPr/>
              </p:nvSpPr>
              <p:spPr>
                <a:xfrm>
                  <a:off x="-1" y="-1"/>
                  <a:ext cx="1751789" cy="1751790"/>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35" name="Shape"/>
                <p:cNvSpPr/>
                <p:nvPr/>
              </p:nvSpPr>
              <p:spPr>
                <a:xfrm>
                  <a:off x="37493" y="37493"/>
                  <a:ext cx="1676802" cy="1676801"/>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36" name="Shape"/>
                <p:cNvSpPr/>
                <p:nvPr/>
              </p:nvSpPr>
              <p:spPr>
                <a:xfrm>
                  <a:off x="-1" y="0"/>
                  <a:ext cx="875896" cy="1751786"/>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37" name="Shape"/>
                <p:cNvSpPr/>
                <p:nvPr/>
              </p:nvSpPr>
              <p:spPr>
                <a:xfrm>
                  <a:off x="599900" y="393684"/>
                  <a:ext cx="554909" cy="509916"/>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lnSpcReduction="1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239" name="BEWARE OF…"/>
              <p:cNvSpPr txBox="1"/>
              <p:nvPr/>
            </p:nvSpPr>
            <p:spPr>
              <a:xfrm>
                <a:off x="373973" y="975267"/>
                <a:ext cx="1002978" cy="4640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50520">
                  <a:lnSpc>
                    <a:spcPct val="80000"/>
                  </a:lnSpc>
                  <a:spcBef>
                    <a:spcPts val="0"/>
                  </a:spcBef>
                  <a:defRPr sz="1680" cap="all" spc="0">
                    <a:solidFill>
                      <a:srgbClr val="434A54"/>
                    </a:solidFill>
                    <a:latin typeface="Helvetica Neue Bold Condensed"/>
                    <a:ea typeface="Helvetica Neue Bold Condensed"/>
                    <a:cs typeface="Helvetica Neue Bold Condensed"/>
                    <a:sym typeface="Helvetica Neue Bold Condensed"/>
                  </a:defRPr>
                </a:pPr>
                <a:r>
                  <a:t>BEWARE OF</a:t>
                </a:r>
              </a:p>
              <a:p>
                <a:pPr defTabSz="350520">
                  <a:lnSpc>
                    <a:spcPct val="80000"/>
                  </a:lnSpc>
                  <a:spcBef>
                    <a:spcPts val="0"/>
                  </a:spcBef>
                  <a:defRPr sz="1680"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3" name="Presentation theme"/>
          <p:cNvSpPr txBox="1">
            <a:spLocks noGrp="1"/>
          </p:cNvSpPr>
          <p:nvPr>
            <p:ph type="body" idx="13"/>
          </p:nvPr>
        </p:nvSpPr>
        <p:spPr>
          <a:prstGeom prst="rect">
            <a:avLst/>
          </a:prstGeom>
        </p:spPr>
        <p:txBody>
          <a:bodyPr/>
          <a:lstStyle/>
          <a:p>
            <a:r>
              <a:t>Presentation theme</a:t>
            </a:r>
          </a:p>
        </p:txBody>
      </p:sp>
      <p:sp>
        <p:nvSpPr>
          <p:cNvPr id="2244" name="#"/>
          <p:cNvSpPr txBox="1">
            <a:spLocks noGrp="1"/>
          </p:cNvSpPr>
          <p:nvPr>
            <p:ph type="body" idx="14"/>
          </p:nvPr>
        </p:nvSpPr>
        <p:spPr>
          <a:prstGeom prst="rect">
            <a:avLst/>
          </a:prstGeom>
        </p:spPr>
        <p:txBody>
          <a:bodyPr/>
          <a:lstStyle/>
          <a:p>
            <a:r>
              <a:t>#</a:t>
            </a:r>
          </a:p>
        </p:txBody>
      </p:sp>
      <p:sp>
        <p:nvSpPr>
          <p:cNvPr id="224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sp>
        <p:nvSpPr>
          <p:cNvPr id="2246" name="Connecting arguments and ideas from one part of your manuscript to another.…"/>
          <p:cNvSpPr txBox="1">
            <a:spLocks noGrp="1"/>
          </p:cNvSpPr>
          <p:nvPr>
            <p:ph type="body" idx="15"/>
          </p:nvPr>
        </p:nvSpPr>
        <p:spPr>
          <a:xfrm>
            <a:off x="1422400" y="3922007"/>
            <a:ext cx="10160000" cy="5168148"/>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Connecting arguments and ideas from one part of your manuscript to another.</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Develops “flow” to your writing</a:t>
            </a:r>
          </a:p>
        </p:txBody>
      </p:sp>
      <p:sp>
        <p:nvSpPr>
          <p:cNvPr id="2247" name="Signposts and Transitions"/>
          <p:cNvSpPr txBox="1">
            <a:spLocks noGrp="1"/>
          </p:cNvSpPr>
          <p:nvPr>
            <p:ph type="title"/>
          </p:nvPr>
        </p:nvSpPr>
        <p:spPr>
          <a:xfrm>
            <a:off x="1270000" y="1328446"/>
            <a:ext cx="10160000" cy="2222289"/>
          </a:xfrm>
          <a:prstGeom prst="rect">
            <a:avLst/>
          </a:prstGeom>
        </p:spPr>
        <p:txBody>
          <a:bodyPr/>
          <a:lstStyle>
            <a:lvl1pPr defTabSz="455675">
              <a:defRPr sz="8189" cap="all" spc="409">
                <a:solidFill>
                  <a:schemeClr val="accent1"/>
                </a:solidFill>
                <a:latin typeface="+mn-lt"/>
                <a:ea typeface="+mn-ea"/>
                <a:cs typeface="+mn-cs"/>
                <a:sym typeface="Helvetica Neue Thin"/>
              </a:defRPr>
            </a:lvl1pPr>
          </a:lstStyle>
          <a:p>
            <a:r>
              <a:t>Signposts and Transitions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9" name="Presentation theme"/>
          <p:cNvSpPr txBox="1">
            <a:spLocks noGrp="1"/>
          </p:cNvSpPr>
          <p:nvPr>
            <p:ph type="body" idx="13"/>
          </p:nvPr>
        </p:nvSpPr>
        <p:spPr>
          <a:prstGeom prst="rect">
            <a:avLst/>
          </a:prstGeom>
        </p:spPr>
        <p:txBody>
          <a:bodyPr/>
          <a:lstStyle/>
          <a:p>
            <a:r>
              <a:t>Presentation theme</a:t>
            </a:r>
          </a:p>
        </p:txBody>
      </p:sp>
      <p:sp>
        <p:nvSpPr>
          <p:cNvPr id="2250" name="#"/>
          <p:cNvSpPr txBox="1">
            <a:spLocks noGrp="1"/>
          </p:cNvSpPr>
          <p:nvPr>
            <p:ph type="body" idx="14"/>
          </p:nvPr>
        </p:nvSpPr>
        <p:spPr>
          <a:prstGeom prst="rect">
            <a:avLst/>
          </a:prstGeom>
        </p:spPr>
        <p:txBody>
          <a:bodyPr/>
          <a:lstStyle/>
          <a:p>
            <a:r>
              <a:t>#</a:t>
            </a:r>
          </a:p>
        </p:txBody>
      </p:sp>
      <p:sp>
        <p:nvSpPr>
          <p:cNvPr id="22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2252" name="Come within and between sentences, paragraphs, sections, and chapters…"/>
          <p:cNvSpPr txBox="1">
            <a:spLocks noGrp="1"/>
          </p:cNvSpPr>
          <p:nvPr>
            <p:ph type="body" idx="15"/>
          </p:nvPr>
        </p:nvSpPr>
        <p:spPr>
          <a:xfrm>
            <a:off x="1422400" y="3396755"/>
            <a:ext cx="10160000" cy="5693400"/>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Come within and between sentences, paragraphs, sections, and chapters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Basic rule:  </a:t>
            </a:r>
            <a:r>
              <a:rPr i="1">
                <a:latin typeface="Helvetica Neue"/>
                <a:ea typeface="Helvetica Neue"/>
                <a:cs typeface="Helvetica Neue"/>
                <a:sym typeface="Helvetica Neue"/>
              </a:rPr>
              <a:t>Find a linkage between the current paragraph and the previous one, and make the linkage clear within the first couple of sentences.</a:t>
            </a:r>
          </a:p>
        </p:txBody>
      </p:sp>
      <p:sp>
        <p:nvSpPr>
          <p:cNvPr id="2253" name="Transitions"/>
          <p:cNvSpPr txBox="1">
            <a:spLocks noGrp="1"/>
          </p:cNvSpPr>
          <p:nvPr>
            <p:ph type="title"/>
          </p:nvPr>
        </p:nvSpPr>
        <p:spPr>
          <a:xfrm>
            <a:off x="1270000" y="1328446"/>
            <a:ext cx="10160000" cy="1628451"/>
          </a:xfrm>
          <a:prstGeom prst="rect">
            <a:avLst/>
          </a:prstGeom>
        </p:spPr>
        <p:txBody>
          <a:bodyPr/>
          <a:lstStyle>
            <a:lvl1pPr>
              <a:defRPr sz="10500" cap="all" spc="524">
                <a:solidFill>
                  <a:schemeClr val="accent1"/>
                </a:solidFill>
                <a:latin typeface="+mn-lt"/>
                <a:ea typeface="+mn-ea"/>
                <a:cs typeface="+mn-cs"/>
                <a:sym typeface="Helvetica Neue Thin"/>
              </a:defRPr>
            </a:lvl1pPr>
          </a:lstStyle>
          <a:p>
            <a:r>
              <a:t>Transitions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5" name="Figure 2-4.pdf" descr="Figure 2-4.pdf"/>
          <p:cNvPicPr>
            <a:picLocks noChangeAspect="1"/>
          </p:cNvPicPr>
          <p:nvPr/>
        </p:nvPicPr>
        <p:blipFill>
          <a:blip r:embed="rId2">
            <a:extLst/>
          </a:blip>
          <a:srcRect l="6298" t="1656" r="6298" b="6740"/>
          <a:stretch>
            <a:fillRect/>
          </a:stretch>
        </p:blipFill>
        <p:spPr>
          <a:xfrm>
            <a:off x="2904292" y="-3458"/>
            <a:ext cx="7196319" cy="9760424"/>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7" name="Figure 2-4.pdf" descr="Figure 2-4.pdf"/>
          <p:cNvPicPr>
            <a:picLocks noChangeAspect="1"/>
          </p:cNvPicPr>
          <p:nvPr/>
        </p:nvPicPr>
        <p:blipFill>
          <a:blip r:embed="rId2">
            <a:extLst/>
          </a:blip>
          <a:srcRect l="6298" t="1656" r="6298" b="6740"/>
          <a:stretch>
            <a:fillRect/>
          </a:stretch>
        </p:blipFill>
        <p:spPr>
          <a:xfrm>
            <a:off x="307181" y="254067"/>
            <a:ext cx="12390445" cy="16805258"/>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9" name="Figure 2-4.pdf" descr="Figure 2-4.pdf"/>
          <p:cNvPicPr>
            <a:picLocks noChangeAspect="1"/>
          </p:cNvPicPr>
          <p:nvPr/>
        </p:nvPicPr>
        <p:blipFill>
          <a:blip r:embed="rId2">
            <a:extLst/>
          </a:blip>
          <a:srcRect l="6298" t="1656" r="6298" b="6740"/>
          <a:stretch>
            <a:fillRect/>
          </a:stretch>
        </p:blipFill>
        <p:spPr>
          <a:xfrm>
            <a:off x="307181" y="-8355801"/>
            <a:ext cx="12390445" cy="16805258"/>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1" name="Presentation theme"/>
          <p:cNvSpPr txBox="1">
            <a:spLocks noGrp="1"/>
          </p:cNvSpPr>
          <p:nvPr>
            <p:ph type="body" idx="13"/>
          </p:nvPr>
        </p:nvSpPr>
        <p:spPr>
          <a:prstGeom prst="rect">
            <a:avLst/>
          </a:prstGeom>
        </p:spPr>
        <p:txBody>
          <a:bodyPr/>
          <a:lstStyle/>
          <a:p>
            <a:r>
              <a:t>Presentation theme</a:t>
            </a:r>
          </a:p>
        </p:txBody>
      </p:sp>
      <p:sp>
        <p:nvSpPr>
          <p:cNvPr id="2262" name="#"/>
          <p:cNvSpPr txBox="1">
            <a:spLocks noGrp="1"/>
          </p:cNvSpPr>
          <p:nvPr>
            <p:ph type="body" idx="14"/>
          </p:nvPr>
        </p:nvSpPr>
        <p:spPr>
          <a:prstGeom prst="rect">
            <a:avLst/>
          </a:prstGeom>
        </p:spPr>
        <p:txBody>
          <a:bodyPr/>
          <a:lstStyle/>
          <a:p>
            <a:r>
              <a:t>#</a:t>
            </a:r>
          </a:p>
        </p:txBody>
      </p:sp>
      <p:sp>
        <p:nvSpPr>
          <p:cNvPr id="226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
        <p:nvSpPr>
          <p:cNvPr id="2264" name="Calls attention to itself AS structure…"/>
          <p:cNvSpPr txBox="1">
            <a:spLocks noGrp="1"/>
          </p:cNvSpPr>
          <p:nvPr>
            <p:ph type="body" idx="15"/>
          </p:nvPr>
        </p:nvSpPr>
        <p:spPr>
          <a:xfrm>
            <a:off x="1422400" y="3396755"/>
            <a:ext cx="10160000" cy="5693400"/>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Calls attention to itself AS structure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Might be used to</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enumerate a process or provide chronology</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introduce major components of an argument</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keep readers patient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Keep it strategic!  Keep the focus on participants, not just your writing.</a:t>
            </a:r>
          </a:p>
        </p:txBody>
      </p:sp>
      <p:sp>
        <p:nvSpPr>
          <p:cNvPr id="2265" name="signposting"/>
          <p:cNvSpPr txBox="1">
            <a:spLocks noGrp="1"/>
          </p:cNvSpPr>
          <p:nvPr>
            <p:ph type="title"/>
          </p:nvPr>
        </p:nvSpPr>
        <p:spPr>
          <a:xfrm>
            <a:off x="1270000" y="1328446"/>
            <a:ext cx="10160000" cy="1628451"/>
          </a:xfrm>
          <a:prstGeom prst="rect">
            <a:avLst/>
          </a:prstGeom>
        </p:spPr>
        <p:txBody>
          <a:bodyPr/>
          <a:lstStyle>
            <a:lvl1pPr>
              <a:defRPr sz="10500" cap="all" spc="524">
                <a:solidFill>
                  <a:schemeClr val="accent1"/>
                </a:solidFill>
                <a:latin typeface="+mn-lt"/>
                <a:ea typeface="+mn-ea"/>
                <a:cs typeface="+mn-cs"/>
                <a:sym typeface="Helvetica Neue Thin"/>
              </a:defRPr>
            </a:lvl1pPr>
          </a:lstStyle>
          <a:p>
            <a:r>
              <a:t>signposting</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6" name="Learn about common elements that provide structure in qualitative writing"/>
          <p:cNvSpPr txBox="1">
            <a:spLocks noGrp="1"/>
          </p:cNvSpPr>
          <p:nvPr>
            <p:ph type="body" idx="1"/>
          </p:nvPr>
        </p:nvSpPr>
        <p:spPr>
          <a:prstGeom prst="rect">
            <a:avLst/>
          </a:prstGeom>
        </p:spPr>
        <p:txBody>
          <a:bodyPr/>
          <a:lstStyle>
            <a:lvl1pPr>
              <a:defRPr sz="5600" spc="0"/>
            </a:lvl1pPr>
          </a:lstStyle>
          <a:p>
            <a:r>
              <a:t>Learn about common elements that provide structure in qualitative writing</a:t>
            </a:r>
          </a:p>
        </p:txBody>
      </p:sp>
      <p:sp>
        <p:nvSpPr>
          <p:cNvPr id="2097" name="Objectives"/>
          <p:cNvSpPr>
            <a:spLocks noGrp="1"/>
          </p:cNvSpPr>
          <p:nvPr>
            <p:ph type="title"/>
          </p:nvPr>
        </p:nvSpPr>
        <p:spPr>
          <a:prstGeom prst="rect">
            <a:avLst/>
          </a:prstGeom>
        </p:spPr>
        <p:txBody>
          <a:bodyPr/>
          <a:lstStyle/>
          <a:p>
            <a:r>
              <a:t>Objectives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7" name="Stating Your Thesis: Early, Explicitly, and Frequently"/>
          <p:cNvSpPr txBox="1">
            <a:spLocks noGrp="1"/>
          </p:cNvSpPr>
          <p:nvPr>
            <p:ph type="title"/>
          </p:nvPr>
        </p:nvSpPr>
        <p:spPr>
          <a:xfrm>
            <a:off x="1283447" y="1098278"/>
            <a:ext cx="10437905" cy="2154095"/>
          </a:xfrm>
          <a:prstGeom prst="rect">
            <a:avLst/>
          </a:prstGeom>
        </p:spPr>
        <p:txBody>
          <a:bodyPr/>
          <a:lstStyle>
            <a:lvl1pPr defTabSz="297941">
              <a:defRPr sz="5355" cap="all" spc="267">
                <a:solidFill>
                  <a:schemeClr val="accent1"/>
                </a:solidFill>
                <a:latin typeface="+mn-lt"/>
                <a:ea typeface="+mn-ea"/>
                <a:cs typeface="+mn-cs"/>
                <a:sym typeface="Helvetica Neue Thin"/>
              </a:defRPr>
            </a:lvl1pPr>
          </a:lstStyle>
          <a:p>
            <a:r>
              <a:rPr dirty="0"/>
              <a:t>Stating Your Thesis: Early, Explicitly, and Frequently</a:t>
            </a:r>
          </a:p>
        </p:txBody>
      </p:sp>
      <p:sp>
        <p:nvSpPr>
          <p:cNvPr id="2268" name="Presentation theme"/>
          <p:cNvSpPr txBox="1">
            <a:spLocks noGrp="1"/>
          </p:cNvSpPr>
          <p:nvPr>
            <p:ph type="body" idx="13"/>
          </p:nvPr>
        </p:nvSpPr>
        <p:spPr>
          <a:prstGeom prst="rect">
            <a:avLst/>
          </a:prstGeom>
        </p:spPr>
        <p:txBody>
          <a:bodyPr/>
          <a:lstStyle/>
          <a:p>
            <a:r>
              <a:t>Presentation theme</a:t>
            </a:r>
          </a:p>
        </p:txBody>
      </p:sp>
      <p:sp>
        <p:nvSpPr>
          <p:cNvPr id="2269" name="#"/>
          <p:cNvSpPr txBox="1">
            <a:spLocks noGrp="1"/>
          </p:cNvSpPr>
          <p:nvPr>
            <p:ph type="body" idx="14"/>
          </p:nvPr>
        </p:nvSpPr>
        <p:spPr>
          <a:prstGeom prst="rect">
            <a:avLst/>
          </a:prstGeom>
        </p:spPr>
        <p:txBody>
          <a:bodyPr/>
          <a:lstStyle/>
          <a:p>
            <a:r>
              <a:t>#</a:t>
            </a:r>
          </a:p>
        </p:txBody>
      </p:sp>
      <p:sp>
        <p:nvSpPr>
          <p:cNvPr id="227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pic>
        <p:nvPicPr>
          <p:cNvPr id="2271" name="ozcurtain.png" descr="ozcurtain.png"/>
          <p:cNvPicPr>
            <a:picLocks noChangeAspect="1"/>
          </p:cNvPicPr>
          <p:nvPr/>
        </p:nvPicPr>
        <p:blipFill>
          <a:blip r:embed="rId2">
            <a:extLst/>
          </a:blip>
          <a:stretch>
            <a:fillRect/>
          </a:stretch>
        </p:blipFill>
        <p:spPr>
          <a:xfrm>
            <a:off x="3458358" y="3706955"/>
            <a:ext cx="6088084" cy="5418104"/>
          </a:xfrm>
          <a:prstGeom prst="rect">
            <a:avLst/>
          </a:prstGeom>
          <a:ln w="12700">
            <a:miter lim="400000"/>
          </a:ln>
        </p:spPr>
      </p:pic>
      <p:sp>
        <p:nvSpPr>
          <p:cNvPr id="2272" name="Railroad Crossing"/>
          <p:cNvSpPr/>
          <p:nvPr/>
        </p:nvSpPr>
        <p:spPr>
          <a:xfrm>
            <a:off x="2492451" y="3116817"/>
            <a:ext cx="6302717" cy="6302717"/>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44" y="0"/>
                  <a:pt x="0" y="4844"/>
                  <a:pt x="0" y="10799"/>
                </a:cubicBezTo>
                <a:cubicBezTo>
                  <a:pt x="0" y="16754"/>
                  <a:pt x="4844" y="21600"/>
                  <a:pt x="10799" y="21600"/>
                </a:cubicBezTo>
                <a:cubicBezTo>
                  <a:pt x="16754" y="21600"/>
                  <a:pt x="21600" y="16754"/>
                  <a:pt x="21600" y="10799"/>
                </a:cubicBezTo>
                <a:cubicBezTo>
                  <a:pt x="21600" y="4844"/>
                  <a:pt x="16754" y="0"/>
                  <a:pt x="10799" y="0"/>
                </a:cubicBezTo>
                <a:close/>
                <a:moveTo>
                  <a:pt x="10799" y="792"/>
                </a:moveTo>
                <a:cubicBezTo>
                  <a:pt x="13009" y="792"/>
                  <a:pt x="15054" y="1511"/>
                  <a:pt x="16712" y="2729"/>
                </a:cubicBezTo>
                <a:lnTo>
                  <a:pt x="10799" y="8641"/>
                </a:lnTo>
                <a:lnTo>
                  <a:pt x="4888" y="2729"/>
                </a:lnTo>
                <a:cubicBezTo>
                  <a:pt x="6546" y="1511"/>
                  <a:pt x="8589" y="792"/>
                  <a:pt x="10799" y="792"/>
                </a:cubicBezTo>
                <a:close/>
                <a:moveTo>
                  <a:pt x="2729" y="4888"/>
                </a:moveTo>
                <a:lnTo>
                  <a:pt x="8641" y="10799"/>
                </a:lnTo>
                <a:lnTo>
                  <a:pt x="2729" y="16712"/>
                </a:lnTo>
                <a:cubicBezTo>
                  <a:pt x="1511" y="15054"/>
                  <a:pt x="792" y="13009"/>
                  <a:pt x="792" y="10799"/>
                </a:cubicBezTo>
                <a:cubicBezTo>
                  <a:pt x="792" y="8589"/>
                  <a:pt x="1511" y="6546"/>
                  <a:pt x="2729" y="4888"/>
                </a:cubicBezTo>
                <a:close/>
                <a:moveTo>
                  <a:pt x="18871" y="4888"/>
                </a:moveTo>
                <a:cubicBezTo>
                  <a:pt x="20089" y="6546"/>
                  <a:pt x="20808" y="8589"/>
                  <a:pt x="20808" y="10799"/>
                </a:cubicBezTo>
                <a:cubicBezTo>
                  <a:pt x="20808" y="13009"/>
                  <a:pt x="20089" y="15054"/>
                  <a:pt x="18871" y="16712"/>
                </a:cubicBezTo>
                <a:lnTo>
                  <a:pt x="12959" y="10799"/>
                </a:lnTo>
                <a:lnTo>
                  <a:pt x="18871" y="4888"/>
                </a:lnTo>
                <a:close/>
                <a:moveTo>
                  <a:pt x="10799" y="12959"/>
                </a:moveTo>
                <a:lnTo>
                  <a:pt x="16712" y="18871"/>
                </a:lnTo>
                <a:cubicBezTo>
                  <a:pt x="15054" y="20089"/>
                  <a:pt x="13009" y="20808"/>
                  <a:pt x="10799" y="20808"/>
                </a:cubicBezTo>
                <a:cubicBezTo>
                  <a:pt x="8589" y="20808"/>
                  <a:pt x="6546" y="20089"/>
                  <a:pt x="4888" y="18871"/>
                </a:cubicBezTo>
                <a:lnTo>
                  <a:pt x="10799" y="12959"/>
                </a:lnTo>
                <a:close/>
              </a:path>
            </a:pathLst>
          </a:custGeom>
          <a:solidFill>
            <a:schemeClr val="accent5"/>
          </a:solidFill>
          <a:ln w="12700">
            <a:miter lim="400000"/>
          </a:ln>
        </p:spPr>
        <p:txBody>
          <a:bodyPr lIns="0" tIns="0" rIns="0" bIns="0" anchor="ctr"/>
          <a:lstStyle/>
          <a:p>
            <a:pPr>
              <a:defRPr>
                <a:solidFill>
                  <a:srgbClr val="FFFFFF"/>
                </a:solidFill>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1" nodeType="clickEffect">
                                  <p:stCondLst>
                                    <p:cond delay="0"/>
                                  </p:stCondLst>
                                  <p:iterate>
                                    <p:tmAbs val="0"/>
                                  </p:iterate>
                                  <p:childTnLst>
                                    <p:set>
                                      <p:cBhvr>
                                        <p:cTn id="6" fill="hold"/>
                                        <p:tgtEl>
                                          <p:spTgt spid="2272"/>
                                        </p:tgtEl>
                                        <p:attrNameLst>
                                          <p:attrName>style.visibility</p:attrName>
                                        </p:attrNameLst>
                                      </p:cBhvr>
                                      <p:to>
                                        <p:strVal val="visible"/>
                                      </p:to>
                                    </p:set>
                                    <p:anim calcmode="lin" valueType="num">
                                      <p:cBhvr>
                                        <p:cTn id="7" dur="1500" fill="hold"/>
                                        <p:tgtEl>
                                          <p:spTgt spid="2272"/>
                                        </p:tgtEl>
                                        <p:attrNameLst>
                                          <p:attrName>ppt_x</p:attrName>
                                        </p:attrNameLst>
                                      </p:cBhvr>
                                      <p:tavLst>
                                        <p:tav tm="0">
                                          <p:val>
                                            <p:strVal val="#ppt_x"/>
                                          </p:val>
                                        </p:tav>
                                        <p:tav tm="100000">
                                          <p:val>
                                            <p:strVal val="#ppt_x"/>
                                          </p:val>
                                        </p:tav>
                                      </p:tavLst>
                                    </p:anim>
                                    <p:anim calcmode="lin" valueType="num">
                                      <p:cBhvr>
                                        <p:cTn id="8" dur="1500" fill="hold"/>
                                        <p:tgtEl>
                                          <p:spTgt spid="227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2" grpId="1"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4" name="Presentation theme"/>
          <p:cNvSpPr txBox="1">
            <a:spLocks noGrp="1"/>
          </p:cNvSpPr>
          <p:nvPr>
            <p:ph type="body" idx="13"/>
          </p:nvPr>
        </p:nvSpPr>
        <p:spPr>
          <a:prstGeom prst="rect">
            <a:avLst/>
          </a:prstGeom>
        </p:spPr>
        <p:txBody>
          <a:bodyPr/>
          <a:lstStyle/>
          <a:p>
            <a:r>
              <a:t>Presentation theme</a:t>
            </a:r>
          </a:p>
        </p:txBody>
      </p:sp>
      <p:sp>
        <p:nvSpPr>
          <p:cNvPr id="2275" name="#"/>
          <p:cNvSpPr txBox="1">
            <a:spLocks noGrp="1"/>
          </p:cNvSpPr>
          <p:nvPr>
            <p:ph type="body" idx="14"/>
          </p:nvPr>
        </p:nvSpPr>
        <p:spPr>
          <a:prstGeom prst="rect">
            <a:avLst/>
          </a:prstGeom>
        </p:spPr>
        <p:txBody>
          <a:bodyPr/>
          <a:lstStyle/>
          <a:p>
            <a:r>
              <a:t>#</a:t>
            </a:r>
          </a:p>
        </p:txBody>
      </p:sp>
      <p:sp>
        <p:nvSpPr>
          <p:cNvPr id="227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
        <p:nvSpPr>
          <p:cNvPr id="2277" name="Make your thesis explicit.…"/>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71000"/>
              <a:defRPr sz="3600" b="1" spc="0">
                <a:solidFill>
                  <a:srgbClr val="53585F"/>
                </a:solidFill>
              </a:defRPr>
            </a:pPr>
            <a:r>
              <a:t>Make your thesis explicit.</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“My argument is…”</a:t>
            </a:r>
          </a:p>
          <a:p>
            <a:pPr marL="439615" indent="-439615">
              <a:lnSpc>
                <a:spcPct val="110000"/>
              </a:lnSpc>
              <a:spcBef>
                <a:spcPts val="1600"/>
              </a:spcBef>
              <a:buClr>
                <a:srgbClr val="774D76"/>
              </a:buClr>
              <a:buSzPct val="171000"/>
              <a:defRPr sz="3600" b="1" spc="0">
                <a:solidFill>
                  <a:srgbClr val="53585F"/>
                </a:solidFill>
              </a:defRPr>
            </a:pPr>
            <a:r>
              <a:t>State your thesis more than once.</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 will argue…” </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“Again, my argument that … is bolstered by this finding,” </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“As I have argued throughout… .”</a:t>
            </a:r>
          </a:p>
        </p:txBody>
      </p:sp>
      <p:sp>
        <p:nvSpPr>
          <p:cNvPr id="2278" name="Stating Your Thesis: Early, Explicitly, and Frequently"/>
          <p:cNvSpPr txBox="1"/>
          <p:nvPr/>
        </p:nvSpPr>
        <p:spPr>
          <a:xfrm>
            <a:off x="1422400" y="1222904"/>
            <a:ext cx="10608235" cy="21540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297941">
              <a:lnSpc>
                <a:spcPct val="80000"/>
              </a:lnSpc>
              <a:spcBef>
                <a:spcPts val="0"/>
              </a:spcBef>
              <a:defRPr sz="5355" cap="all" spc="267">
                <a:solidFill>
                  <a:schemeClr val="accent1"/>
                </a:solidFill>
                <a:latin typeface="+mn-lt"/>
                <a:ea typeface="+mn-ea"/>
                <a:cs typeface="+mn-cs"/>
                <a:sym typeface="Helvetica Neue Thin"/>
              </a:defRPr>
            </a:lvl1pPr>
          </a:lstStyle>
          <a:p>
            <a:r>
              <a:rPr dirty="0"/>
              <a:t>Stating Your Thesis: Early, Explicitly, and Frequently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0" name="What Your Study is Not About (“Delimitations”)"/>
          <p:cNvSpPr txBox="1">
            <a:spLocks noGrp="1"/>
          </p:cNvSpPr>
          <p:nvPr>
            <p:ph type="title"/>
          </p:nvPr>
        </p:nvSpPr>
        <p:spPr>
          <a:prstGeom prst="rect">
            <a:avLst/>
          </a:prstGeom>
        </p:spPr>
        <p:txBody>
          <a:bodyPr/>
          <a:lstStyle>
            <a:lvl1pPr defTabSz="280415">
              <a:defRPr sz="5040" cap="all" spc="251">
                <a:solidFill>
                  <a:schemeClr val="accent1"/>
                </a:solidFill>
                <a:latin typeface="+mn-lt"/>
                <a:ea typeface="+mn-ea"/>
                <a:cs typeface="+mn-cs"/>
                <a:sym typeface="Helvetica Neue Thin"/>
              </a:defRPr>
            </a:lvl1pPr>
          </a:lstStyle>
          <a:p>
            <a:r>
              <a:rPr dirty="0"/>
              <a:t>What Your Study is </a:t>
            </a:r>
            <a:r>
              <a:rPr b="1" dirty="0"/>
              <a:t>Not</a:t>
            </a:r>
            <a:r>
              <a:rPr dirty="0"/>
              <a:t> About (“Delimitations”)</a:t>
            </a:r>
          </a:p>
        </p:txBody>
      </p:sp>
      <p:sp>
        <p:nvSpPr>
          <p:cNvPr id="2281" name="Presentation theme"/>
          <p:cNvSpPr txBox="1">
            <a:spLocks noGrp="1"/>
          </p:cNvSpPr>
          <p:nvPr>
            <p:ph type="body" idx="13"/>
          </p:nvPr>
        </p:nvSpPr>
        <p:spPr>
          <a:prstGeom prst="rect">
            <a:avLst/>
          </a:prstGeom>
        </p:spPr>
        <p:txBody>
          <a:bodyPr/>
          <a:lstStyle/>
          <a:p>
            <a:r>
              <a:t>Presentation theme</a:t>
            </a:r>
          </a:p>
        </p:txBody>
      </p:sp>
      <p:sp>
        <p:nvSpPr>
          <p:cNvPr id="2282" name="#"/>
          <p:cNvSpPr txBox="1">
            <a:spLocks noGrp="1"/>
          </p:cNvSpPr>
          <p:nvPr>
            <p:ph type="body" idx="14"/>
          </p:nvPr>
        </p:nvSpPr>
        <p:spPr>
          <a:prstGeom prst="rect">
            <a:avLst/>
          </a:prstGeom>
        </p:spPr>
        <p:txBody>
          <a:bodyPr/>
          <a:lstStyle/>
          <a:p>
            <a:r>
              <a:t>#</a:t>
            </a:r>
          </a:p>
        </p:txBody>
      </p:sp>
      <p:sp>
        <p:nvSpPr>
          <p:cNvPr id="228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sp>
        <p:nvSpPr>
          <p:cNvPr id="2284" name="If you’re stuck on what your study is about, start with what it is NOT about (Wolcott, 2009, p. 6), your delimitations.…"/>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rPr dirty="0"/>
              <a:t>If you’re stuck on what your study is about, start with what it is NOT about (Wolcott, 2009, p. 6), your </a:t>
            </a:r>
            <a:r>
              <a:rPr b="1" i="1" dirty="0">
                <a:latin typeface="Helvetica Neue"/>
                <a:ea typeface="Helvetica Neue"/>
                <a:cs typeface="Helvetica Neue"/>
                <a:sym typeface="Helvetica Neue"/>
              </a:rPr>
              <a:t>delimitations. </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rPr dirty="0"/>
              <a:t>Better defines what your study IS about.</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6" name="Content Footnotes or Endnotes"/>
          <p:cNvSpPr txBox="1">
            <a:spLocks noGrp="1"/>
          </p:cNvSpPr>
          <p:nvPr>
            <p:ph type="title"/>
          </p:nvPr>
        </p:nvSpPr>
        <p:spPr>
          <a:xfrm>
            <a:off x="1422399" y="1389843"/>
            <a:ext cx="10160001" cy="1916429"/>
          </a:xfrm>
          <a:prstGeom prst="rect">
            <a:avLst/>
          </a:prstGeom>
        </p:spPr>
        <p:txBody>
          <a:bodyPr/>
          <a:lstStyle>
            <a:lvl1pPr defTabSz="385572">
              <a:defRPr sz="6930" cap="all" spc="346">
                <a:solidFill>
                  <a:schemeClr val="accent1"/>
                </a:solidFill>
                <a:latin typeface="+mn-lt"/>
                <a:ea typeface="+mn-ea"/>
                <a:cs typeface="+mn-cs"/>
                <a:sym typeface="Helvetica Neue Thin"/>
              </a:defRPr>
            </a:lvl1pPr>
          </a:lstStyle>
          <a:p>
            <a:r>
              <a:t>Content Footnotes or Endnotes</a:t>
            </a:r>
          </a:p>
        </p:txBody>
      </p:sp>
      <p:sp>
        <p:nvSpPr>
          <p:cNvPr id="2287" name="Presentation theme"/>
          <p:cNvSpPr txBox="1">
            <a:spLocks noGrp="1"/>
          </p:cNvSpPr>
          <p:nvPr>
            <p:ph type="body" idx="13"/>
          </p:nvPr>
        </p:nvSpPr>
        <p:spPr>
          <a:prstGeom prst="rect">
            <a:avLst/>
          </a:prstGeom>
        </p:spPr>
        <p:txBody>
          <a:bodyPr/>
          <a:lstStyle/>
          <a:p>
            <a:r>
              <a:t>Presentation theme</a:t>
            </a:r>
          </a:p>
        </p:txBody>
      </p:sp>
      <p:sp>
        <p:nvSpPr>
          <p:cNvPr id="2288" name="#"/>
          <p:cNvSpPr txBox="1">
            <a:spLocks noGrp="1"/>
          </p:cNvSpPr>
          <p:nvPr>
            <p:ph type="body" idx="14"/>
          </p:nvPr>
        </p:nvSpPr>
        <p:spPr>
          <a:prstGeom prst="rect">
            <a:avLst/>
          </a:prstGeom>
        </p:spPr>
        <p:txBody>
          <a:bodyPr/>
          <a:lstStyle/>
          <a:p>
            <a:r>
              <a:t>#</a:t>
            </a:r>
          </a:p>
        </p:txBody>
      </p:sp>
      <p:sp>
        <p:nvSpPr>
          <p:cNvPr id="228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
        <p:nvSpPr>
          <p:cNvPr id="2290" name="Only use in dire situations…"/>
          <p:cNvSpPr txBox="1">
            <a:spLocks noGrp="1"/>
          </p:cNvSpPr>
          <p:nvPr>
            <p:ph type="body" idx="15"/>
          </p:nvPr>
        </p:nvSpPr>
        <p:spPr>
          <a:xfrm>
            <a:off x="1422399" y="3633898"/>
            <a:ext cx="10160001" cy="5775524"/>
          </a:xfrm>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Only use in </a:t>
            </a:r>
            <a:r>
              <a:rPr b="1" i="1">
                <a:latin typeface="Helvetica Neue"/>
                <a:ea typeface="Helvetica Neue"/>
                <a:cs typeface="Helvetica Neue"/>
                <a:sym typeface="Helvetica Neue"/>
              </a:rPr>
              <a:t>dire</a:t>
            </a:r>
            <a:r>
              <a:t> situations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They are distracting to readers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Either:</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integrate the information</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cut it</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2" name="Organized Findings"/>
          <p:cNvSpPr txBox="1">
            <a:spLocks noGrp="1"/>
          </p:cNvSpPr>
          <p:nvPr>
            <p:ph type="title"/>
          </p:nvPr>
        </p:nvSpPr>
        <p:spPr>
          <a:xfrm>
            <a:off x="1270000" y="1590004"/>
            <a:ext cx="10312400" cy="1397001"/>
          </a:xfrm>
          <a:prstGeom prst="rect">
            <a:avLst/>
          </a:prstGeom>
        </p:spPr>
        <p:txBody>
          <a:bodyPr/>
          <a:lstStyle>
            <a:lvl1pPr defTabSz="414781">
              <a:defRPr sz="7454" cap="all" spc="372">
                <a:solidFill>
                  <a:schemeClr val="accent1"/>
                </a:solidFill>
                <a:latin typeface="+mn-lt"/>
                <a:ea typeface="+mn-ea"/>
                <a:cs typeface="+mn-cs"/>
                <a:sym typeface="Helvetica Neue Thin"/>
              </a:defRPr>
            </a:lvl1pPr>
          </a:lstStyle>
          <a:p>
            <a:r>
              <a:rPr dirty="0"/>
              <a:t>Organized Findings</a:t>
            </a:r>
          </a:p>
        </p:txBody>
      </p:sp>
      <p:sp>
        <p:nvSpPr>
          <p:cNvPr id="2293" name="Presentation theme"/>
          <p:cNvSpPr txBox="1">
            <a:spLocks noGrp="1"/>
          </p:cNvSpPr>
          <p:nvPr>
            <p:ph type="body" idx="13"/>
          </p:nvPr>
        </p:nvSpPr>
        <p:spPr>
          <a:prstGeom prst="rect">
            <a:avLst/>
          </a:prstGeom>
        </p:spPr>
        <p:txBody>
          <a:bodyPr/>
          <a:lstStyle/>
          <a:p>
            <a:r>
              <a:t>Presentation theme</a:t>
            </a:r>
          </a:p>
        </p:txBody>
      </p:sp>
      <p:sp>
        <p:nvSpPr>
          <p:cNvPr id="2294" name="#"/>
          <p:cNvSpPr txBox="1">
            <a:spLocks noGrp="1"/>
          </p:cNvSpPr>
          <p:nvPr>
            <p:ph type="body" idx="14"/>
          </p:nvPr>
        </p:nvSpPr>
        <p:spPr>
          <a:prstGeom prst="rect">
            <a:avLst/>
          </a:prstGeom>
        </p:spPr>
        <p:txBody>
          <a:bodyPr/>
          <a:lstStyle/>
          <a:p>
            <a:r>
              <a:t>#</a:t>
            </a:r>
          </a:p>
        </p:txBody>
      </p:sp>
      <p:sp>
        <p:nvSpPr>
          <p:cNvPr id="229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sp>
        <p:nvSpPr>
          <p:cNvPr id="2296" name="Chapter 6 has specific organizational options…"/>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Chapter 6 has specific organizational options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Pick your organization to best reflect findings and help readers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Get advice from others about whether your organization works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8" name="Strong Endings"/>
          <p:cNvSpPr txBox="1">
            <a:spLocks noGrp="1"/>
          </p:cNvSpPr>
          <p:nvPr>
            <p:ph type="title"/>
          </p:nvPr>
        </p:nvSpPr>
        <p:spPr>
          <a:prstGeom prst="rect">
            <a:avLst/>
          </a:prstGeom>
        </p:spPr>
        <p:txBody>
          <a:bodyPr/>
          <a:lstStyle>
            <a:lvl1pPr defTabSz="514095">
              <a:defRPr sz="9240">
                <a:solidFill>
                  <a:schemeClr val="accent1"/>
                </a:solidFill>
                <a:latin typeface="+mn-lt"/>
                <a:ea typeface="+mn-ea"/>
                <a:cs typeface="+mn-cs"/>
                <a:sym typeface="Helvetica Neue Thin"/>
              </a:defRPr>
            </a:lvl1pPr>
          </a:lstStyle>
          <a:p>
            <a:r>
              <a:t>Strong Endings</a:t>
            </a:r>
          </a:p>
        </p:txBody>
      </p:sp>
      <p:sp>
        <p:nvSpPr>
          <p:cNvPr id="2299" name="Presentation theme"/>
          <p:cNvSpPr txBox="1">
            <a:spLocks noGrp="1"/>
          </p:cNvSpPr>
          <p:nvPr>
            <p:ph type="body" idx="13"/>
          </p:nvPr>
        </p:nvSpPr>
        <p:spPr>
          <a:prstGeom prst="rect">
            <a:avLst/>
          </a:prstGeom>
        </p:spPr>
        <p:txBody>
          <a:bodyPr/>
          <a:lstStyle/>
          <a:p>
            <a:r>
              <a:t>Presentation theme</a:t>
            </a:r>
          </a:p>
        </p:txBody>
      </p:sp>
      <p:sp>
        <p:nvSpPr>
          <p:cNvPr id="2300" name="#"/>
          <p:cNvSpPr txBox="1">
            <a:spLocks noGrp="1"/>
          </p:cNvSpPr>
          <p:nvPr>
            <p:ph type="body" idx="14"/>
          </p:nvPr>
        </p:nvSpPr>
        <p:spPr>
          <a:prstGeom prst="rect">
            <a:avLst/>
          </a:prstGeom>
        </p:spPr>
        <p:txBody>
          <a:bodyPr/>
          <a:lstStyle/>
          <a:p>
            <a:r>
              <a:t>#</a:t>
            </a:r>
          </a:p>
        </p:txBody>
      </p:sp>
      <p:sp>
        <p:nvSpPr>
          <p:cNvPr id="230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sp>
        <p:nvSpPr>
          <p:cNvPr id="2302" name="You can summarize…"/>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 name="Title Activity"/>
          <p:cNvSpPr>
            <a:spLocks noGrp="1"/>
          </p:cNvSpPr>
          <p:nvPr>
            <p:ph type="title"/>
          </p:nvPr>
        </p:nvSpPr>
        <p:spPr>
          <a:prstGeom prst="rect">
            <a:avLst/>
          </a:prstGeom>
        </p:spPr>
        <p:txBody>
          <a:bodyPr/>
          <a:lstStyle/>
          <a:p>
            <a:r>
              <a:t>Title Activity</a:t>
            </a:r>
          </a:p>
        </p:txBody>
      </p:sp>
      <p:sp>
        <p:nvSpPr>
          <p:cNvPr id="2305" name="Write a title for your study…"/>
          <p:cNvSpPr txBox="1">
            <a:spLocks noGrp="1"/>
          </p:cNvSpPr>
          <p:nvPr>
            <p:ph type="body" idx="1"/>
          </p:nvPr>
        </p:nvSpPr>
        <p:spPr>
          <a:prstGeom prst="rect">
            <a:avLst/>
          </a:prstGeom>
        </p:spPr>
        <p:txBody>
          <a:bodyPr/>
          <a:lstStyle/>
          <a:p>
            <a:pPr marL="380999" indent="-380999">
              <a:defRPr sz="4500" spc="0"/>
            </a:pPr>
            <a:r>
              <a:t>Write a title for your study</a:t>
            </a:r>
          </a:p>
          <a:p>
            <a:pPr marL="380999" indent="-380999">
              <a:defRPr sz="4500" spc="0"/>
            </a:pPr>
            <a:r>
              <a:t>Check it against the characteristics of good titles from the chapter.</a:t>
            </a:r>
          </a:p>
          <a:p>
            <a:pPr marL="380999" indent="-380999">
              <a:defRPr sz="4500" spc="0"/>
            </a:pPr>
            <a:r>
              <a:t>Now try drafting a few alternatives using different approaches.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7" name="Abstract Activity"/>
          <p:cNvSpPr>
            <a:spLocks noGrp="1"/>
          </p:cNvSpPr>
          <p:nvPr>
            <p:ph type="title" idx="4294967295"/>
          </p:nvPr>
        </p:nvSpPr>
        <p:spPr>
          <a:xfrm>
            <a:off x="2036233" y="8015977"/>
            <a:ext cx="10160001" cy="1274301"/>
          </a:xfrm>
          <a:prstGeom prst="rect">
            <a:avLst/>
          </a:prstGeom>
        </p:spPr>
        <p:txBody>
          <a:bodyPr lIns="0" tIns="0" rIns="0" bIns="0"/>
          <a:lstStyle>
            <a:lvl1pPr>
              <a:lnSpc>
                <a:spcPct val="80000"/>
              </a:lnSpc>
              <a:defRPr sz="7000" b="1" cap="all" spc="349">
                <a:solidFill>
                  <a:schemeClr val="accent5">
                    <a:hueOff val="-444211"/>
                    <a:satOff val="-14915"/>
                    <a:lumOff val="22857"/>
                  </a:schemeClr>
                </a:solidFill>
                <a:latin typeface="Avenir Next"/>
                <a:ea typeface="Avenir Next"/>
                <a:cs typeface="Avenir Next"/>
                <a:sym typeface="Avenir Next"/>
              </a:defRPr>
            </a:lvl1pPr>
          </a:lstStyle>
          <a:p>
            <a:r>
              <a:t>Abstract Activity</a:t>
            </a:r>
          </a:p>
        </p:txBody>
      </p:sp>
      <p:sp>
        <p:nvSpPr>
          <p:cNvPr id="2308" name="Find a non- structured abstract (without headings) from an article in a journal…"/>
          <p:cNvSpPr txBox="1">
            <a:spLocks noGrp="1"/>
          </p:cNvSpPr>
          <p:nvPr>
            <p:ph type="body" idx="4294967295"/>
          </p:nvPr>
        </p:nvSpPr>
        <p:spPr>
          <a:xfrm>
            <a:off x="2036233" y="392400"/>
            <a:ext cx="10160001" cy="7488840"/>
          </a:xfrm>
          <a:prstGeom prst="rect">
            <a:avLst/>
          </a:prstGeom>
        </p:spPr>
        <p:txBody>
          <a:bodyPr lIns="0" tIns="0" rIns="0" bIns="0" anchor="t">
            <a:noAutofit/>
          </a:bodyPr>
          <a:lstStyle/>
          <a:p>
            <a:pPr marL="380999" indent="-380999">
              <a:lnSpc>
                <a:spcPct val="110000"/>
              </a:lnSpc>
              <a:spcBef>
                <a:spcPts val="2600"/>
              </a:spcBef>
              <a:buClr>
                <a:schemeClr val="accent5">
                  <a:hueOff val="-444211"/>
                  <a:satOff val="-14915"/>
                  <a:lumOff val="22857"/>
                </a:schemeClr>
              </a:buClr>
              <a:buSzPct val="100000"/>
              <a:defRPr sz="4500" spc="0">
                <a:solidFill>
                  <a:srgbClr val="53585F"/>
                </a:solidFill>
                <a:latin typeface="Avenir Next"/>
                <a:ea typeface="Avenir Next"/>
                <a:cs typeface="Avenir Next"/>
                <a:sym typeface="Avenir Next"/>
              </a:defRPr>
            </a:pPr>
            <a:r>
              <a:t>Find a non- structured abstract (without headings) from an article in a journal </a:t>
            </a:r>
          </a:p>
          <a:p>
            <a:pPr marL="380999" indent="-380999">
              <a:lnSpc>
                <a:spcPct val="110000"/>
              </a:lnSpc>
              <a:spcBef>
                <a:spcPts val="2600"/>
              </a:spcBef>
              <a:buClr>
                <a:schemeClr val="accent5">
                  <a:hueOff val="-444211"/>
                  <a:satOff val="-14915"/>
                  <a:lumOff val="22857"/>
                </a:schemeClr>
              </a:buClr>
              <a:buSzPct val="100000"/>
              <a:defRPr sz="4500" spc="0">
                <a:solidFill>
                  <a:srgbClr val="53585F"/>
                </a:solidFill>
                <a:latin typeface="Avenir Next"/>
                <a:ea typeface="Avenir Next"/>
                <a:cs typeface="Avenir Next"/>
                <a:sym typeface="Avenir Next"/>
              </a:defRPr>
            </a:pPr>
            <a:r>
              <a:t>Draw a dividing line between parts of the abstracts where headings might go for a structured abstract. </a:t>
            </a:r>
          </a:p>
          <a:p>
            <a:pPr marL="380999" indent="-380999">
              <a:lnSpc>
                <a:spcPct val="110000"/>
              </a:lnSpc>
              <a:spcBef>
                <a:spcPts val="2600"/>
              </a:spcBef>
              <a:buClr>
                <a:schemeClr val="accent5">
                  <a:hueOff val="-444211"/>
                  <a:satOff val="-14915"/>
                  <a:lumOff val="22857"/>
                </a:schemeClr>
              </a:buClr>
              <a:buSzPct val="100000"/>
              <a:defRPr sz="4500" spc="0">
                <a:solidFill>
                  <a:srgbClr val="53585F"/>
                </a:solidFill>
                <a:latin typeface="Avenir Next"/>
                <a:ea typeface="Avenir Next"/>
                <a:cs typeface="Avenir Next"/>
                <a:sym typeface="Avenir Next"/>
              </a:defRPr>
            </a:pPr>
            <a:r>
              <a:t>Label the parts with “appropriate” headings.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0" name="Shape"/>
          <p:cNvSpPr>
            <a:spLocks noGrp="1"/>
          </p:cNvSpPr>
          <p:nvPr>
            <p:ph type="body" idx="1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p:spPr>
        <p:txBody>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dirty="0"/>
          </a:p>
        </p:txBody>
      </p:sp>
      <p:sp>
        <p:nvSpPr>
          <p:cNvPr id="2311" name="Transitions &amp; Signposts Activity"/>
          <p:cNvSpPr>
            <a:spLocks noGrp="1"/>
          </p:cNvSpPr>
          <p:nvPr>
            <p:ph type="title"/>
          </p:nvPr>
        </p:nvSpPr>
        <p:spPr>
          <a:xfrm>
            <a:off x="408894" y="511571"/>
            <a:ext cx="12187012" cy="1770064"/>
          </a:xfrm>
          <a:prstGeom prst="rect">
            <a:avLst/>
          </a:prstGeom>
        </p:spPr>
        <p:txBody>
          <a:bodyPr/>
          <a:lstStyle>
            <a:lvl1pPr defTabSz="467359">
              <a:defRPr sz="5600" spc="279"/>
            </a:lvl1pPr>
          </a:lstStyle>
          <a:p>
            <a:r>
              <a:rPr dirty="0"/>
              <a:t>Transitions &amp; Signposts Activity</a:t>
            </a:r>
          </a:p>
        </p:txBody>
      </p:sp>
      <p:sp>
        <p:nvSpPr>
          <p:cNvPr id="2312" name="In a copy of a well written journal article or book chapter, draw a wavy line under transitions between paragraphs.…"/>
          <p:cNvSpPr txBox="1">
            <a:spLocks noGrp="1"/>
          </p:cNvSpPr>
          <p:nvPr>
            <p:ph type="body" idx="1"/>
          </p:nvPr>
        </p:nvSpPr>
        <p:spPr>
          <a:xfrm>
            <a:off x="465930" y="3243197"/>
            <a:ext cx="12187012" cy="5946262"/>
          </a:xfrm>
          <a:prstGeom prst="rect">
            <a:avLst/>
          </a:prstGeom>
        </p:spPr>
        <p:txBody>
          <a:bodyPr/>
          <a:lstStyle/>
          <a:p>
            <a:pPr marL="322384" indent="-322384">
              <a:defRPr sz="3400" spc="0"/>
            </a:pPr>
            <a:r>
              <a:t>In a copy of a well written journal article or book chapter, draw a wavy line under </a:t>
            </a:r>
            <a:r>
              <a:rPr b="1"/>
              <a:t>transitions</a:t>
            </a:r>
            <a:r>
              <a:t> between paragraphs. </a:t>
            </a:r>
          </a:p>
          <a:p>
            <a:pPr marL="322384" indent="-322384">
              <a:defRPr sz="3400" spc="0"/>
            </a:pPr>
            <a:r>
              <a:t>In the margins, label the relationship the transition establishes between the paragraph’s main ideas (see Figure 2.4 ). </a:t>
            </a:r>
          </a:p>
          <a:p>
            <a:pPr marL="322384" indent="-322384">
              <a:defRPr sz="3400" spc="0"/>
            </a:pPr>
            <a:r>
              <a:t>Then circle the </a:t>
            </a:r>
            <a:r>
              <a:rPr b="1"/>
              <a:t>signposts</a:t>
            </a:r>
            <a:r>
              <a:t> used throughout. </a:t>
            </a:r>
          </a:p>
          <a:p>
            <a:pPr marL="322384" indent="-322384">
              <a:defRPr sz="3400" spc="0"/>
            </a:pPr>
            <a:r>
              <a:t>Draw an arrow beside it indicating whether the sign points forward ( → ) or backward ( ← ) in the text.</a:t>
            </a:r>
          </a:p>
        </p:txBody>
      </p:sp>
      <p:sp>
        <p:nvSpPr>
          <p:cNvPr id="2313" name="Shape"/>
          <p:cNvSpPr/>
          <p:nvPr/>
        </p:nvSpPr>
        <p:spPr>
          <a:xfrm>
            <a:off x="2268935" y="4451361"/>
            <a:ext cx="1713707" cy="1662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3300"/>
                </a:lnTo>
                <a:cubicBezTo>
                  <a:pt x="292" y="13300"/>
                  <a:pt x="666" y="15023"/>
                  <a:pt x="1060" y="16806"/>
                </a:cubicBezTo>
                <a:cubicBezTo>
                  <a:pt x="1552" y="19034"/>
                  <a:pt x="2107" y="21600"/>
                  <a:pt x="2701" y="21600"/>
                </a:cubicBezTo>
                <a:cubicBezTo>
                  <a:pt x="3285" y="21600"/>
                  <a:pt x="3803" y="19185"/>
                  <a:pt x="4257" y="17012"/>
                </a:cubicBezTo>
                <a:cubicBezTo>
                  <a:pt x="4657" y="15118"/>
                  <a:pt x="5035" y="13300"/>
                  <a:pt x="5403" y="13300"/>
                </a:cubicBezTo>
                <a:cubicBezTo>
                  <a:pt x="5770" y="13300"/>
                  <a:pt x="6143" y="15118"/>
                  <a:pt x="6543" y="17012"/>
                </a:cubicBezTo>
                <a:cubicBezTo>
                  <a:pt x="6997" y="19185"/>
                  <a:pt x="7514" y="21600"/>
                  <a:pt x="8104" y="21600"/>
                </a:cubicBezTo>
                <a:cubicBezTo>
                  <a:pt x="8688" y="21600"/>
                  <a:pt x="9187" y="19236"/>
                  <a:pt x="9624" y="17063"/>
                </a:cubicBezTo>
                <a:cubicBezTo>
                  <a:pt x="10019" y="15113"/>
                  <a:pt x="10389" y="13300"/>
                  <a:pt x="10800" y="13300"/>
                </a:cubicBezTo>
                <a:cubicBezTo>
                  <a:pt x="11184" y="13300"/>
                  <a:pt x="11512" y="14911"/>
                  <a:pt x="11886" y="16806"/>
                </a:cubicBezTo>
                <a:cubicBezTo>
                  <a:pt x="12329" y="19034"/>
                  <a:pt x="12836" y="21600"/>
                  <a:pt x="13501" y="21600"/>
                </a:cubicBezTo>
                <a:cubicBezTo>
                  <a:pt x="14172" y="21600"/>
                  <a:pt x="14688" y="19038"/>
                  <a:pt x="15142" y="16754"/>
                </a:cubicBezTo>
                <a:cubicBezTo>
                  <a:pt x="15515" y="14916"/>
                  <a:pt x="15835" y="13300"/>
                  <a:pt x="16197" y="13300"/>
                </a:cubicBezTo>
                <a:cubicBezTo>
                  <a:pt x="16565" y="13300"/>
                  <a:pt x="16899" y="14959"/>
                  <a:pt x="17288" y="16909"/>
                </a:cubicBezTo>
                <a:cubicBezTo>
                  <a:pt x="17742" y="19137"/>
                  <a:pt x="18261" y="21600"/>
                  <a:pt x="18899" y="21600"/>
                </a:cubicBezTo>
                <a:cubicBezTo>
                  <a:pt x="19553" y="21600"/>
                  <a:pt x="20113" y="18991"/>
                  <a:pt x="20605" y="16651"/>
                </a:cubicBezTo>
                <a:cubicBezTo>
                  <a:pt x="20972" y="14924"/>
                  <a:pt x="21319" y="13300"/>
                  <a:pt x="21600" y="13300"/>
                </a:cubicBezTo>
                <a:lnTo>
                  <a:pt x="21600" y="0"/>
                </a:lnTo>
                <a:cubicBezTo>
                  <a:pt x="21038" y="0"/>
                  <a:pt x="20545" y="2308"/>
                  <a:pt x="20069" y="4537"/>
                </a:cubicBezTo>
                <a:cubicBezTo>
                  <a:pt x="19653" y="6431"/>
                  <a:pt x="19267" y="8300"/>
                  <a:pt x="18894" y="8300"/>
                </a:cubicBezTo>
                <a:cubicBezTo>
                  <a:pt x="18548" y="8300"/>
                  <a:pt x="18217" y="6684"/>
                  <a:pt x="17838" y="4846"/>
                </a:cubicBezTo>
                <a:cubicBezTo>
                  <a:pt x="17373" y="2562"/>
                  <a:pt x="16852" y="0"/>
                  <a:pt x="16197" y="0"/>
                </a:cubicBezTo>
                <a:cubicBezTo>
                  <a:pt x="15543" y="0"/>
                  <a:pt x="15036" y="2566"/>
                  <a:pt x="14582" y="4794"/>
                </a:cubicBezTo>
                <a:cubicBezTo>
                  <a:pt x="14203" y="6689"/>
                  <a:pt x="13874" y="8300"/>
                  <a:pt x="13501" y="8300"/>
                </a:cubicBezTo>
                <a:cubicBezTo>
                  <a:pt x="13134" y="8300"/>
                  <a:pt x="12818" y="6684"/>
                  <a:pt x="12451" y="4846"/>
                </a:cubicBezTo>
                <a:cubicBezTo>
                  <a:pt x="11997" y="2562"/>
                  <a:pt x="11481" y="0"/>
                  <a:pt x="10800" y="0"/>
                </a:cubicBezTo>
                <a:cubicBezTo>
                  <a:pt x="10103" y="0"/>
                  <a:pt x="9555" y="2660"/>
                  <a:pt x="9074" y="5000"/>
                </a:cubicBezTo>
                <a:cubicBezTo>
                  <a:pt x="8712" y="6783"/>
                  <a:pt x="8401" y="8300"/>
                  <a:pt x="8104" y="8300"/>
                </a:cubicBezTo>
                <a:cubicBezTo>
                  <a:pt x="7801" y="8300"/>
                  <a:pt x="7467" y="6736"/>
                  <a:pt x="7083" y="4897"/>
                </a:cubicBezTo>
                <a:cubicBezTo>
                  <a:pt x="6602" y="2613"/>
                  <a:pt x="6051" y="0"/>
                  <a:pt x="5403" y="0"/>
                </a:cubicBezTo>
                <a:cubicBezTo>
                  <a:pt x="4748" y="0"/>
                  <a:pt x="4203" y="2613"/>
                  <a:pt x="3717" y="4897"/>
                </a:cubicBezTo>
                <a:cubicBezTo>
                  <a:pt x="3349" y="6624"/>
                  <a:pt x="2999" y="8300"/>
                  <a:pt x="2701" y="8300"/>
                </a:cubicBezTo>
                <a:cubicBezTo>
                  <a:pt x="2382" y="8300"/>
                  <a:pt x="1997" y="6534"/>
                  <a:pt x="1586" y="4640"/>
                </a:cubicBezTo>
                <a:cubicBezTo>
                  <a:pt x="1083" y="2355"/>
                  <a:pt x="568" y="0"/>
                  <a:pt x="0" y="0"/>
                </a:cubicBezTo>
                <a:close/>
              </a:path>
            </a:pathLst>
          </a:custGeom>
          <a:solidFill>
            <a:schemeClr val="accent5"/>
          </a:solidFill>
          <a:ln w="12700">
            <a:miter lim="400000"/>
          </a:ln>
        </p:spPr>
        <p:txBody>
          <a:bodyPr lIns="0" tIns="0" rIns="0" bIns="0" anchor="ctr"/>
          <a:lstStyle/>
          <a:p>
            <a:pPr>
              <a:defRPr>
                <a:solidFill>
                  <a:srgbClr val="FFFFFF"/>
                </a:solidFill>
              </a:defRPr>
            </a:pPr>
            <a:endParaRPr/>
          </a:p>
        </p:txBody>
      </p:sp>
      <p:pic>
        <p:nvPicPr>
          <p:cNvPr id="2314" name="Oval" descr="Oval"/>
          <p:cNvPicPr>
            <a:picLocks/>
          </p:cNvPicPr>
          <p:nvPr/>
        </p:nvPicPr>
        <p:blipFill>
          <a:blip r:embed="rId2">
            <a:extLst/>
          </a:blip>
          <a:stretch>
            <a:fillRect/>
          </a:stretch>
        </p:blipFill>
        <p:spPr>
          <a:xfrm>
            <a:off x="3561849" y="6593517"/>
            <a:ext cx="2387851" cy="1106876"/>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 name="You can absolutely write out of order!"/>
          <p:cNvSpPr txBox="1">
            <a:spLocks noGrp="1"/>
          </p:cNvSpPr>
          <p:nvPr>
            <p:ph type="body" sz="quarter" idx="1"/>
          </p:nvPr>
        </p:nvSpPr>
        <p:spPr>
          <a:prstGeom prst="rect">
            <a:avLst/>
          </a:prstGeom>
        </p:spPr>
        <p:txBody>
          <a:bodyPr/>
          <a:lstStyle>
            <a:lvl1pPr>
              <a:defRPr sz="6800" i="1"/>
            </a:lvl1pPr>
          </a:lstStyle>
          <a:p>
            <a:r>
              <a:t>You can absolutely write out of order!</a:t>
            </a:r>
          </a:p>
        </p:txBody>
      </p:sp>
      <p:sp>
        <p:nvSpPr>
          <p:cNvPr id="2100" name="(p. 19)"/>
          <p:cNvSpPr txBox="1"/>
          <p:nvPr/>
        </p:nvSpPr>
        <p:spPr>
          <a:xfrm>
            <a:off x="9595173" y="7745336"/>
            <a:ext cx="912166" cy="3968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lnSpcReduction="10000"/>
          </a:bodyPr>
          <a:lstStyle/>
          <a:p>
            <a:r>
              <a:t>(p. 19)</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2" name="Outlines and Other Planning Devices"/>
          <p:cNvSpPr txBox="1">
            <a:spLocks noGrp="1"/>
          </p:cNvSpPr>
          <p:nvPr>
            <p:ph type="title"/>
          </p:nvPr>
        </p:nvSpPr>
        <p:spPr>
          <a:prstGeom prst="rect">
            <a:avLst/>
          </a:prstGeom>
        </p:spPr>
        <p:txBody>
          <a:bodyPr/>
          <a:lstStyle>
            <a:lvl1pPr defTabSz="280415">
              <a:defRPr sz="5040" cap="all" spc="251">
                <a:solidFill>
                  <a:schemeClr val="accent1"/>
                </a:solidFill>
                <a:latin typeface="+mn-lt"/>
                <a:ea typeface="+mn-ea"/>
                <a:cs typeface="+mn-cs"/>
                <a:sym typeface="Helvetica Neue Thin"/>
              </a:defRPr>
            </a:lvl1pPr>
          </a:lstStyle>
          <a:p>
            <a:r>
              <a:t>Outlines and Other Planning Devices</a:t>
            </a:r>
          </a:p>
        </p:txBody>
      </p:sp>
      <p:sp>
        <p:nvSpPr>
          <p:cNvPr id="2103" name="Outlines"/>
          <p:cNvSpPr txBox="1">
            <a:spLocks noGrp="1"/>
          </p:cNvSpPr>
          <p:nvPr>
            <p:ph type="body" idx="13"/>
          </p:nvPr>
        </p:nvSpPr>
        <p:spPr>
          <a:prstGeom prst="rect">
            <a:avLst/>
          </a:prstGeom>
        </p:spPr>
        <p:txBody>
          <a:bodyPr/>
          <a:lstStyle/>
          <a:p>
            <a:r>
              <a:t>Outlines</a:t>
            </a:r>
          </a:p>
        </p:txBody>
      </p:sp>
      <p:sp>
        <p:nvSpPr>
          <p:cNvPr id="2104" name="#"/>
          <p:cNvSpPr txBox="1">
            <a:spLocks noGrp="1"/>
          </p:cNvSpPr>
          <p:nvPr>
            <p:ph type="body" idx="14"/>
          </p:nvPr>
        </p:nvSpPr>
        <p:spPr>
          <a:prstGeom prst="rect">
            <a:avLst/>
          </a:prstGeom>
        </p:spPr>
        <p:txBody>
          <a:bodyPr/>
          <a:lstStyle/>
          <a:p>
            <a:r>
              <a:t>#</a:t>
            </a:r>
          </a:p>
        </p:txBody>
      </p:sp>
      <p:sp>
        <p:nvSpPr>
          <p:cNvPr id="2105"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2106" name="Formatting doesn’t matter!…"/>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Formatting doesn’t matter!</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Outlines are </a:t>
            </a:r>
            <a:r>
              <a:rPr i="1">
                <a:latin typeface="Helvetica Neue"/>
                <a:ea typeface="Helvetica Neue"/>
                <a:cs typeface="Helvetica Neue"/>
                <a:sym typeface="Helvetica Neue"/>
              </a:rPr>
              <a:t>living</a:t>
            </a:r>
            <a:r>
              <a:t> documents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8" name="Titles"/>
          <p:cNvSpPr txBox="1">
            <a:spLocks noGrp="1"/>
          </p:cNvSpPr>
          <p:nvPr>
            <p:ph type="title"/>
          </p:nvPr>
        </p:nvSpPr>
        <p:spPr>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Titles</a:t>
            </a:r>
          </a:p>
        </p:txBody>
      </p:sp>
      <p:sp>
        <p:nvSpPr>
          <p:cNvPr id="2109" name="Presentation theme"/>
          <p:cNvSpPr txBox="1">
            <a:spLocks noGrp="1"/>
          </p:cNvSpPr>
          <p:nvPr>
            <p:ph type="body" idx="13"/>
          </p:nvPr>
        </p:nvSpPr>
        <p:spPr>
          <a:prstGeom prst="rect">
            <a:avLst/>
          </a:prstGeom>
        </p:spPr>
        <p:txBody>
          <a:bodyPr/>
          <a:lstStyle/>
          <a:p>
            <a:r>
              <a:t>Presentation theme</a:t>
            </a:r>
          </a:p>
        </p:txBody>
      </p:sp>
      <p:sp>
        <p:nvSpPr>
          <p:cNvPr id="2110" name="#"/>
          <p:cNvSpPr txBox="1">
            <a:spLocks noGrp="1"/>
          </p:cNvSpPr>
          <p:nvPr>
            <p:ph type="body" idx="14"/>
          </p:nvPr>
        </p:nvSpPr>
        <p:spPr>
          <a:prstGeom prst="rect">
            <a:avLst/>
          </a:prstGeom>
        </p:spPr>
        <p:txBody>
          <a:bodyPr/>
          <a:lstStyle/>
          <a:p>
            <a:r>
              <a:t>#</a:t>
            </a:r>
          </a:p>
        </p:txBody>
      </p:sp>
      <p:sp>
        <p:nvSpPr>
          <p:cNvPr id="2111"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2112" name="Must represent the content well…"/>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3000"/>
              <a:defRPr sz="4000" b="1" spc="0">
                <a:solidFill>
                  <a:srgbClr val="53585F"/>
                </a:solidFill>
              </a:defRPr>
            </a:pPr>
            <a:r>
              <a:t>Must represent the content well</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identify the key participants, locations, topics, and relationships</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identify the central conceptual or theoretical relationship</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consider mentioning methodology</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embed keywords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4" name="Titles"/>
          <p:cNvSpPr txBox="1">
            <a:spLocks noGrp="1"/>
          </p:cNvSpPr>
          <p:nvPr>
            <p:ph type="title"/>
          </p:nvPr>
        </p:nvSpPr>
        <p:spPr>
          <a:xfrm>
            <a:off x="1270000" y="1158204"/>
            <a:ext cx="10160000" cy="1397001"/>
          </a:xfrm>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Titles</a:t>
            </a:r>
          </a:p>
        </p:txBody>
      </p:sp>
      <p:sp>
        <p:nvSpPr>
          <p:cNvPr id="2115" name="Presentation theme"/>
          <p:cNvSpPr txBox="1">
            <a:spLocks noGrp="1"/>
          </p:cNvSpPr>
          <p:nvPr>
            <p:ph type="body" idx="13"/>
          </p:nvPr>
        </p:nvSpPr>
        <p:spPr>
          <a:prstGeom prst="rect">
            <a:avLst/>
          </a:prstGeom>
        </p:spPr>
        <p:txBody>
          <a:bodyPr/>
          <a:lstStyle/>
          <a:p>
            <a:r>
              <a:t>Presentation theme</a:t>
            </a:r>
          </a:p>
        </p:txBody>
      </p:sp>
      <p:sp>
        <p:nvSpPr>
          <p:cNvPr id="2116" name="#"/>
          <p:cNvSpPr txBox="1">
            <a:spLocks noGrp="1"/>
          </p:cNvSpPr>
          <p:nvPr>
            <p:ph type="body" idx="14"/>
          </p:nvPr>
        </p:nvSpPr>
        <p:spPr>
          <a:prstGeom prst="rect">
            <a:avLst/>
          </a:prstGeom>
        </p:spPr>
        <p:txBody>
          <a:bodyPr/>
          <a:lstStyle/>
          <a:p>
            <a:r>
              <a:t>#</a:t>
            </a:r>
          </a:p>
        </p:txBody>
      </p:sp>
      <p:sp>
        <p:nvSpPr>
          <p:cNvPr id="2117"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2118" name="Must be qualitative…"/>
          <p:cNvSpPr txBox="1">
            <a:spLocks noGrp="1"/>
          </p:cNvSpPr>
          <p:nvPr>
            <p:ph type="body" idx="15"/>
          </p:nvPr>
        </p:nvSpPr>
        <p:spPr>
          <a:xfrm>
            <a:off x="1422400" y="2564642"/>
            <a:ext cx="10160001" cy="6568227"/>
          </a:xfrm>
          <a:prstGeom prst="rect">
            <a:avLst/>
          </a:prstGeom>
        </p:spPr>
        <p:txBody>
          <a:bodyPr/>
          <a:lstStyle/>
          <a:p>
            <a:pPr marL="439615" indent="-439615">
              <a:lnSpc>
                <a:spcPct val="110000"/>
              </a:lnSpc>
              <a:spcBef>
                <a:spcPts val="1600"/>
              </a:spcBef>
              <a:buClr>
                <a:srgbClr val="774D76"/>
              </a:buClr>
              <a:buSzPct val="103000"/>
              <a:defRPr sz="4000" b="1" spc="0">
                <a:solidFill>
                  <a:srgbClr val="53585F"/>
                </a:solidFill>
              </a:defRPr>
            </a:pPr>
            <a:r>
              <a:t>Must be qualitative</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Avoid words and phrases like </a:t>
            </a:r>
            <a:r>
              <a:rPr i="1">
                <a:latin typeface="Helvetica Neue"/>
                <a:ea typeface="Helvetica Neue"/>
                <a:cs typeface="Helvetica Neue"/>
                <a:sym typeface="Helvetica Neue"/>
              </a:rPr>
              <a:t>factors, predict, comparing, testing, </a:t>
            </a:r>
            <a:r>
              <a:t>or</a:t>
            </a:r>
            <a:r>
              <a:rPr i="1">
                <a:latin typeface="Helvetica Neue"/>
                <a:ea typeface="Helvetica Neue"/>
                <a:cs typeface="Helvetica Neue"/>
                <a:sym typeface="Helvetica Neue"/>
              </a:rPr>
              <a:t> measuring</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Use words like </a:t>
            </a:r>
            <a:r>
              <a:rPr i="1">
                <a:latin typeface="Helvetica Neue"/>
                <a:ea typeface="Helvetica Neue"/>
                <a:cs typeface="Helvetica Neue"/>
                <a:sym typeface="Helvetica Neue"/>
              </a:rPr>
              <a:t>beliefs, perceptions, experiences, process, </a:t>
            </a:r>
            <a:r>
              <a:t>and</a:t>
            </a:r>
            <a:r>
              <a:rPr i="1">
                <a:latin typeface="Helvetica Neue"/>
                <a:ea typeface="Helvetica Neue"/>
                <a:cs typeface="Helvetica Neue"/>
                <a:sym typeface="Helvetica Neue"/>
              </a:rPr>
              <a:t> phenomena</a:t>
            </a:r>
          </a:p>
          <a:p>
            <a:pPr marL="668215" lvl="1"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Focus on the study’s relative size, its particular participants, and its chronology</a:t>
            </a:r>
          </a:p>
          <a:p>
            <a:pPr marL="0" lvl="1" indent="228600">
              <a:lnSpc>
                <a:spcPct val="30000"/>
              </a:lnSpc>
              <a:spcBef>
                <a:spcPts val="1600"/>
              </a:spcBef>
              <a:buSzTx/>
              <a:buNone/>
              <a:defRPr sz="3600" spc="0">
                <a:solidFill>
                  <a:srgbClr val="53585F"/>
                </a:solidFill>
                <a:latin typeface="Helvetica Neue Light"/>
                <a:ea typeface="Helvetica Neue Light"/>
                <a:cs typeface="Helvetica Neue Light"/>
                <a:sym typeface="Helvetica Neue Light"/>
              </a:defRPr>
            </a:pPr>
            <a:endParaRPr/>
          </a:p>
          <a:p>
            <a:pPr marL="439615" indent="-439615">
              <a:lnSpc>
                <a:spcPct val="110000"/>
              </a:lnSpc>
              <a:spcBef>
                <a:spcPts val="1600"/>
              </a:spcBef>
              <a:buClr>
                <a:srgbClr val="774D76"/>
              </a:buClr>
              <a:buSzPct val="103000"/>
              <a:defRPr sz="4000" b="1" spc="0">
                <a:solidFill>
                  <a:srgbClr val="53585F"/>
                </a:solidFill>
              </a:defRPr>
            </a:pPr>
            <a:r>
              <a:t>Consider the length</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 name="Abstracts"/>
          <p:cNvSpPr txBox="1">
            <a:spLocks noGrp="1"/>
          </p:cNvSpPr>
          <p:nvPr>
            <p:ph type="title"/>
          </p:nvPr>
        </p:nvSpPr>
        <p:spPr>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Abstracts</a:t>
            </a:r>
          </a:p>
        </p:txBody>
      </p:sp>
      <p:sp>
        <p:nvSpPr>
          <p:cNvPr id="2121" name="Presentation theme"/>
          <p:cNvSpPr txBox="1">
            <a:spLocks noGrp="1"/>
          </p:cNvSpPr>
          <p:nvPr>
            <p:ph type="body" idx="13"/>
          </p:nvPr>
        </p:nvSpPr>
        <p:spPr>
          <a:prstGeom prst="rect">
            <a:avLst/>
          </a:prstGeom>
        </p:spPr>
        <p:txBody>
          <a:bodyPr/>
          <a:lstStyle/>
          <a:p>
            <a:r>
              <a:t>Presentation theme</a:t>
            </a:r>
          </a:p>
        </p:txBody>
      </p:sp>
      <p:sp>
        <p:nvSpPr>
          <p:cNvPr id="2122" name="#"/>
          <p:cNvSpPr txBox="1">
            <a:spLocks noGrp="1"/>
          </p:cNvSpPr>
          <p:nvPr>
            <p:ph type="body" idx="14"/>
          </p:nvPr>
        </p:nvSpPr>
        <p:spPr>
          <a:prstGeom prst="rect">
            <a:avLst/>
          </a:prstGeom>
        </p:spPr>
        <p:txBody>
          <a:bodyPr/>
          <a:lstStyle/>
          <a:p>
            <a:r>
              <a:t>#</a:t>
            </a:r>
          </a:p>
        </p:txBody>
      </p:sp>
      <p:sp>
        <p:nvSpPr>
          <p:cNvPr id="2123"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2124" name="Structured vs. Non-structured…"/>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Structured vs. Non-structured</a:t>
            </a:r>
          </a:p>
          <a:p>
            <a:pPr marL="896815" lvl="2"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Not really that different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Decide on keywords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6" name="The All-Important Introduction"/>
          <p:cNvSpPr txBox="1">
            <a:spLocks noGrp="1"/>
          </p:cNvSpPr>
          <p:nvPr>
            <p:ph type="title"/>
          </p:nvPr>
        </p:nvSpPr>
        <p:spPr>
          <a:xfrm>
            <a:off x="1270000" y="1172003"/>
            <a:ext cx="10160000" cy="1815002"/>
          </a:xfrm>
          <a:prstGeom prst="rect">
            <a:avLst/>
          </a:prstGeom>
        </p:spPr>
        <p:txBody>
          <a:bodyPr/>
          <a:lstStyle>
            <a:lvl1pPr defTabSz="368045">
              <a:defRPr sz="6615" cap="all" spc="330">
                <a:solidFill>
                  <a:schemeClr val="accent1"/>
                </a:solidFill>
                <a:latin typeface="+mn-lt"/>
                <a:ea typeface="+mn-ea"/>
                <a:cs typeface="+mn-cs"/>
                <a:sym typeface="Helvetica Neue Thin"/>
              </a:defRPr>
            </a:lvl1pPr>
          </a:lstStyle>
          <a:p>
            <a:r>
              <a:t>The All-Important Introduction</a:t>
            </a:r>
          </a:p>
        </p:txBody>
      </p:sp>
      <p:sp>
        <p:nvSpPr>
          <p:cNvPr id="2127" name="Presentation theme"/>
          <p:cNvSpPr txBox="1">
            <a:spLocks noGrp="1"/>
          </p:cNvSpPr>
          <p:nvPr>
            <p:ph type="body" idx="13"/>
          </p:nvPr>
        </p:nvSpPr>
        <p:spPr>
          <a:prstGeom prst="rect">
            <a:avLst/>
          </a:prstGeom>
        </p:spPr>
        <p:txBody>
          <a:bodyPr/>
          <a:lstStyle/>
          <a:p>
            <a:r>
              <a:t>Presentation theme</a:t>
            </a:r>
          </a:p>
        </p:txBody>
      </p:sp>
      <p:sp>
        <p:nvSpPr>
          <p:cNvPr id="2128" name="#"/>
          <p:cNvSpPr txBox="1">
            <a:spLocks noGrp="1"/>
          </p:cNvSpPr>
          <p:nvPr>
            <p:ph type="body" idx="14"/>
          </p:nvPr>
        </p:nvSpPr>
        <p:spPr>
          <a:prstGeom prst="rect">
            <a:avLst/>
          </a:prstGeom>
        </p:spPr>
        <p:txBody>
          <a:bodyPr/>
          <a:lstStyle/>
          <a:p>
            <a:r>
              <a:t>#</a:t>
            </a:r>
          </a:p>
        </p:txBody>
      </p:sp>
      <p:sp>
        <p:nvSpPr>
          <p:cNvPr id="2129"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2130" name="Introductions hook the reader, define the topic, forge a tone and style, and acquaint readers with key terms…"/>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Introductions hook the reader, define the topic, forge a tone and style, and acquaint readers with key terms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Gives the article’s topic immediately</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Many options beyond the straightforward</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Avoid dictionaries and distant history</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2" name="Overviews"/>
          <p:cNvSpPr txBox="1">
            <a:spLocks noGrp="1"/>
          </p:cNvSpPr>
          <p:nvPr>
            <p:ph type="title"/>
          </p:nvPr>
        </p:nvSpPr>
        <p:spPr>
          <a:prstGeom prst="rect">
            <a:avLst/>
          </a:prstGeom>
        </p:spPr>
        <p:txBody>
          <a:bodyPr/>
          <a:lstStyle>
            <a:lvl1pPr defTabSz="514095">
              <a:defRPr sz="9240" cap="all" spc="462">
                <a:solidFill>
                  <a:schemeClr val="accent1"/>
                </a:solidFill>
                <a:latin typeface="+mn-lt"/>
                <a:ea typeface="+mn-ea"/>
                <a:cs typeface="+mn-cs"/>
                <a:sym typeface="Helvetica Neue Thin"/>
              </a:defRPr>
            </a:lvl1pPr>
          </a:lstStyle>
          <a:p>
            <a:r>
              <a:t>Overviews</a:t>
            </a:r>
          </a:p>
        </p:txBody>
      </p:sp>
      <p:sp>
        <p:nvSpPr>
          <p:cNvPr id="2133" name="Presentation theme"/>
          <p:cNvSpPr txBox="1">
            <a:spLocks noGrp="1"/>
          </p:cNvSpPr>
          <p:nvPr>
            <p:ph type="body" idx="13"/>
          </p:nvPr>
        </p:nvSpPr>
        <p:spPr>
          <a:prstGeom prst="rect">
            <a:avLst/>
          </a:prstGeom>
        </p:spPr>
        <p:txBody>
          <a:bodyPr/>
          <a:lstStyle/>
          <a:p>
            <a:r>
              <a:t>Presentation theme</a:t>
            </a:r>
          </a:p>
        </p:txBody>
      </p:sp>
      <p:sp>
        <p:nvSpPr>
          <p:cNvPr id="2134" name="#"/>
          <p:cNvSpPr txBox="1">
            <a:spLocks noGrp="1"/>
          </p:cNvSpPr>
          <p:nvPr>
            <p:ph type="body" idx="14"/>
          </p:nvPr>
        </p:nvSpPr>
        <p:spPr>
          <a:prstGeom prst="rect">
            <a:avLst/>
          </a:prstGeom>
        </p:spPr>
        <p:txBody>
          <a:bodyPr/>
          <a:lstStyle/>
          <a:p>
            <a:r>
              <a:t>#</a:t>
            </a:r>
          </a:p>
        </p:txBody>
      </p:sp>
      <p:sp>
        <p:nvSpPr>
          <p:cNvPr id="2135"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2136" name="Previews how the argument will progress through the manuscript…"/>
          <p:cNvSpPr txBox="1">
            <a:spLocks noGrp="1"/>
          </p:cNvSpPr>
          <p:nvPr>
            <p:ph type="body" idx="15"/>
          </p:nvPr>
        </p:nvSpPr>
        <p:spPr>
          <a:prstGeom prst="rect">
            <a:avLst/>
          </a:prstGeom>
        </p:spPr>
        <p:txBody>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Previews how the argument will progress through the manuscript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Place near the beginning—end of the first chapter for a book</a:t>
            </a:r>
          </a:p>
        </p:txBody>
      </p:sp>
    </p:spTree>
  </p:cSld>
  <p:clrMapOvr>
    <a:masterClrMapping/>
  </p:clrMapOvr>
  <p:transition spd="med"/>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817</Words>
  <Application>Microsoft Macintosh PowerPoint</Application>
  <PresentationFormat>Custom</PresentationFormat>
  <Paragraphs>174</Paragraphs>
  <Slides>28</Slides>
  <Notes>0</Notes>
  <HiddenSlides>0</HiddenSlides>
  <MMClips>0</MMClips>
  <ScaleCrop>false</ScaleCrop>
  <HeadingPairs>
    <vt:vector size="6" baseType="variant">
      <vt:variant>
        <vt:lpstr>Fonts Used</vt:lpstr>
      </vt:variant>
      <vt:variant>
        <vt:i4>25</vt:i4>
      </vt:variant>
      <vt:variant>
        <vt:lpstr>Theme</vt:lpstr>
      </vt:variant>
      <vt:variant>
        <vt:i4>1</vt:i4>
      </vt:variant>
      <vt:variant>
        <vt:lpstr>Slide Titles</vt:lpstr>
      </vt:variant>
      <vt:variant>
        <vt:i4>28</vt:i4>
      </vt:variant>
    </vt:vector>
  </HeadingPairs>
  <TitlesOfParts>
    <vt:vector size="54" baseType="lpstr">
      <vt:lpstr>Avenir Book</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Times New Roman</vt:lpstr>
      <vt:lpstr>Verdana</vt:lpstr>
      <vt:lpstr>White</vt:lpstr>
      <vt:lpstr>Chapter Two: Writing with Structure</vt:lpstr>
      <vt:lpstr>Objectives</vt:lpstr>
      <vt:lpstr>PowerPoint Presentation</vt:lpstr>
      <vt:lpstr>Outlines and Other Planning Devices</vt:lpstr>
      <vt:lpstr>Titles</vt:lpstr>
      <vt:lpstr>Titles</vt:lpstr>
      <vt:lpstr>Abstracts</vt:lpstr>
      <vt:lpstr>The All-Important Introduction</vt:lpstr>
      <vt:lpstr>Overviews</vt:lpstr>
      <vt:lpstr>Headings</vt:lpstr>
      <vt:lpstr>Headings</vt:lpstr>
      <vt:lpstr>Headings</vt:lpstr>
      <vt:lpstr>Signposts and Transitions</vt:lpstr>
      <vt:lpstr>Signposts and Transitions</vt:lpstr>
      <vt:lpstr>Transitions</vt:lpstr>
      <vt:lpstr>PowerPoint Presentation</vt:lpstr>
      <vt:lpstr>PowerPoint Presentation</vt:lpstr>
      <vt:lpstr>PowerPoint Presentation</vt:lpstr>
      <vt:lpstr>signposting</vt:lpstr>
      <vt:lpstr>Stating Your Thesis: Early, Explicitly, and Frequently</vt:lpstr>
      <vt:lpstr>PowerPoint Presentation</vt:lpstr>
      <vt:lpstr>What Your Study is Not About (“Delimitations”)</vt:lpstr>
      <vt:lpstr>Content Footnotes or Endnotes</vt:lpstr>
      <vt:lpstr>Organized Findings</vt:lpstr>
      <vt:lpstr>Strong Endings</vt:lpstr>
      <vt:lpstr>Title Activity</vt:lpstr>
      <vt:lpstr>Abstract Activity</vt:lpstr>
      <vt:lpstr>Transitions &amp; Signposts Activity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Two: Writing with Structure</dc:title>
  <cp:lastModifiedBy>Weaver-Hightower, Marcus</cp:lastModifiedBy>
  <cp:revision>1</cp:revision>
  <dcterms:modified xsi:type="dcterms:W3CDTF">2018-08-28T21:39:57Z</dcterms:modified>
</cp:coreProperties>
</file>