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7BA87FAA-B03F-45FB-B223-3350D949531F}"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B293-ED4D-8A79-E097B363B48B}"/>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B293-ED4D-8A79-E097B363B48B}"/>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B293-ED4D-8A79-E097B363B48B}"/>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B293-ED4D-8A79-E097B363B48B}"/>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B293-ED4D-8A79-E097B363B48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02" name="Shape 2102"/>
          <p:cNvSpPr>
            <a:spLocks noGrp="1" noRot="1" noChangeAspect="1"/>
          </p:cNvSpPr>
          <p:nvPr>
            <p:ph type="sldImg"/>
          </p:nvPr>
        </p:nvSpPr>
        <p:spPr>
          <a:xfrm>
            <a:off x="1143000" y="685800"/>
            <a:ext cx="4572000" cy="3429000"/>
          </a:xfrm>
          <a:prstGeom prst="rect">
            <a:avLst/>
          </a:prstGeom>
        </p:spPr>
        <p:txBody>
          <a:bodyPr/>
          <a:lstStyle/>
          <a:p>
            <a:endParaRPr/>
          </a:p>
        </p:txBody>
      </p:sp>
      <p:sp>
        <p:nvSpPr>
          <p:cNvPr id="2103" name="Shape 210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200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2001"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02"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03"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2011"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2012"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2013"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2014"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22"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23"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24"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25"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6"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2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3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35"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36"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7"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45"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46"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4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48"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56"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7"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8"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6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67"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68"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69"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70"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71"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72"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3"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4"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75"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8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85"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9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9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95"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2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6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8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1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2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2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0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1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3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7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7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4">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18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C34130"/>
                </a:solidFill>
                <a:latin typeface="Avenir Next"/>
                <a:ea typeface="Avenir Next"/>
                <a:cs typeface="Avenir Next"/>
                <a:sym typeface="Avenir Next"/>
              </a:defRPr>
            </a:lvl1pPr>
          </a:lstStyle>
          <a:p>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9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20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05"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0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2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1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1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3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3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5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5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5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5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5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6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6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6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6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6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6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6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7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7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7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7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8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8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8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8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8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8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8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96"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7"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30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307"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1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17"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1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2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3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4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4"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7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8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85"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9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6"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405"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6"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407"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8"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9"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0"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1"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2"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3"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4"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8"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0"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1"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2"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3"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4"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5"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6"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7"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8"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31" name="Group"/>
          <p:cNvGrpSpPr/>
          <p:nvPr/>
        </p:nvGrpSpPr>
        <p:grpSpPr>
          <a:xfrm>
            <a:off x="9962039" y="3071283"/>
            <a:ext cx="1179331" cy="1179330"/>
            <a:chOff x="0" y="0"/>
            <a:chExt cx="1179329" cy="1179329"/>
          </a:xfrm>
        </p:grpSpPr>
        <p:sp>
          <p:nvSpPr>
            <p:cNvPr id="1429"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0"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3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4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41"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42"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3"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4"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5"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6"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7"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8"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49"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0"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1"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2"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3"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55"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56"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57"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8"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59"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0"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1"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2"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6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71"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72"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73"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74"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5"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6"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7"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78"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79"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0"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81"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82"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3"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8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92"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93"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94"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5"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6"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0"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1"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2"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3"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504"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505"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506"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7"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8"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9"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1"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2"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3"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4"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22"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23"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24"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2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26"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27"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28"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29"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0"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1"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2"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4"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41"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2"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3"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4"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45"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46"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47"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8"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4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57"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58"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59"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60"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61"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62"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63"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64"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6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7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74"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75"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6"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7"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8"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79"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80"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81"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82"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83"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84"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85"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86"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87"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8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8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96"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97"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8"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1"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3"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4"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5"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6"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7"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8"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9"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0"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1"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12"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3"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14"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5"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6"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17"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24"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5"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6"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7"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8"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9"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38"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39"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44" name="Group"/>
          <p:cNvGrpSpPr/>
          <p:nvPr/>
        </p:nvGrpSpPr>
        <p:grpSpPr>
          <a:xfrm>
            <a:off x="9410317" y="6348412"/>
            <a:ext cx="2315355" cy="2280148"/>
            <a:chOff x="0" y="0"/>
            <a:chExt cx="2315354" cy="2280146"/>
          </a:xfrm>
        </p:grpSpPr>
        <p:sp>
          <p:nvSpPr>
            <p:cNvPr id="1640"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1"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2"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3"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45"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4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4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54"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55"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60" name="Group"/>
          <p:cNvGrpSpPr/>
          <p:nvPr/>
        </p:nvGrpSpPr>
        <p:grpSpPr>
          <a:xfrm>
            <a:off x="9410317" y="6348412"/>
            <a:ext cx="2315355" cy="2280148"/>
            <a:chOff x="0" y="0"/>
            <a:chExt cx="2315354" cy="2280146"/>
          </a:xfrm>
        </p:grpSpPr>
        <p:sp>
          <p:nvSpPr>
            <p:cNvPr id="1656"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7"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8"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9"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61"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3"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70"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71"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2"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3"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4"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5"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6"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7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85"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8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87"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8"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9"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90"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91"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92"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93"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94"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95"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6"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7"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9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706"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707"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08"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09"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1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17"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18"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19"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20"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1"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22"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29"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30"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31"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3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39"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42" name="Group"/>
          <p:cNvGrpSpPr/>
          <p:nvPr/>
        </p:nvGrpSpPr>
        <p:grpSpPr>
          <a:xfrm>
            <a:off x="7131071" y="3263900"/>
            <a:ext cx="4597402" cy="4597401"/>
            <a:chOff x="0" y="0"/>
            <a:chExt cx="4597400" cy="4597400"/>
          </a:xfrm>
        </p:grpSpPr>
        <p:graphicFrame>
          <p:nvGraphicFramePr>
            <p:cNvPr id="1740"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41"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43"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4"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5"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6"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7"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8"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49"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50"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51"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52"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3"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4"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5"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5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64"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65"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66"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7"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8"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9"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0"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1"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2"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4"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5"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6"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7"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8"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9"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0"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1"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2"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3"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4"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85"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6"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87"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8"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89"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90"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91"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92"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93"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94"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9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80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804"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5"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6"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7"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8"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9"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10"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1"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2"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3"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814"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5"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6"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7"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18"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19"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20"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21"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22"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23"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24"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25"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2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3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5"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36"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37"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38"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39"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0"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1"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2"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3"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4"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5"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6"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4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5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55"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56"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5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6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65"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66"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67"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6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75"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76"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7"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8"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9"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0"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1"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82"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83"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84"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85"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86"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87"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88"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89"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90"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91"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92"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93"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94"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95"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96"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97"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99"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906"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07"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8"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9"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17"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18"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19"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0"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1"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28"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29"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30"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1"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3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39"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40"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41"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2"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5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51"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2"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6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61"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2"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70"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71"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72"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73"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81"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82"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83"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84"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92"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theme" Target="../theme/theme1.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5" name="Chapter 9:…"/>
          <p:cNvSpPr txBox="1">
            <a:spLocks noGrp="1"/>
          </p:cNvSpPr>
          <p:nvPr>
            <p:ph type="ctrTitle"/>
          </p:nvPr>
        </p:nvSpPr>
        <p:spPr>
          <a:xfrm>
            <a:off x="1270000" y="2311400"/>
            <a:ext cx="10464801" cy="4445001"/>
          </a:xfrm>
          <a:prstGeom prst="rect">
            <a:avLst/>
          </a:prstGeom>
        </p:spPr>
        <p:txBody>
          <a:bodyPr/>
          <a:lstStyle/>
          <a:p>
            <a:pPr defTabSz="288036">
              <a:tabLst>
                <a:tab pos="215900" algn="l"/>
                <a:tab pos="444500" algn="l"/>
                <a:tab pos="660400" algn="l"/>
                <a:tab pos="889000" algn="l"/>
                <a:tab pos="1117600" algn="l"/>
                <a:tab pos="1333500" algn="l"/>
                <a:tab pos="1562100" algn="l"/>
                <a:tab pos="1790700" algn="l"/>
                <a:tab pos="2006600" algn="l"/>
                <a:tab pos="2235200" algn="l"/>
                <a:tab pos="2463800" algn="l"/>
                <a:tab pos="2679700" algn="l"/>
              </a:tabLst>
              <a:defRPr sz="6930" spc="138">
                <a:effectLst>
                  <a:outerShdw blurRad="40005" dist="32004" dir="7080000" rotWithShape="0">
                    <a:srgbClr val="A6AAA9"/>
                  </a:outerShdw>
                </a:effectLst>
              </a:defRPr>
            </a:pPr>
            <a:r>
              <a:t>Chapter 9: </a:t>
            </a:r>
          </a:p>
          <a:p>
            <a:pPr defTabSz="288036">
              <a:tabLst>
                <a:tab pos="215900" algn="l"/>
                <a:tab pos="444500" algn="l"/>
                <a:tab pos="660400" algn="l"/>
                <a:tab pos="889000" algn="l"/>
                <a:tab pos="1117600" algn="l"/>
                <a:tab pos="1333500" algn="l"/>
                <a:tab pos="1562100" algn="l"/>
                <a:tab pos="1790700" algn="l"/>
                <a:tab pos="2006600" algn="l"/>
                <a:tab pos="2235200" algn="l"/>
                <a:tab pos="2463800" algn="l"/>
                <a:tab pos="2679700" algn="l"/>
              </a:tabLst>
              <a:defRPr sz="6930" spc="138">
                <a:effectLst>
                  <a:outerShdw blurRad="40005" dist="32004" dir="7080000" rotWithShape="0">
                    <a:srgbClr val="A6AAA9"/>
                  </a:outerShdw>
                </a:effectLst>
              </a:defRPr>
            </a:pPr>
            <a:r>
              <a:t>Writing about qualitative methods</a:t>
            </a:r>
          </a:p>
        </p:txBody>
      </p:sp>
      <p:pic>
        <p:nvPicPr>
          <p:cNvPr id="2106" name="routledgelogo.png" descr="routledgelogo.png"/>
          <p:cNvPicPr>
            <a:picLocks noChangeAspect="1"/>
          </p:cNvPicPr>
          <p:nvPr/>
        </p:nvPicPr>
        <p:blipFill>
          <a:blip r:embed="rId2">
            <a:extLst/>
          </a:blip>
          <a:srcRect r="80797"/>
          <a:stretch>
            <a:fillRect/>
          </a:stretch>
        </p:blipFill>
        <p:spPr>
          <a:xfrm>
            <a:off x="12090816" y="8610327"/>
            <a:ext cx="633262" cy="930911"/>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Declare your observation focus and how you knew an event “counted”?…"/>
          <p:cNvSpPr txBox="1">
            <a:spLocks noGrp="1"/>
          </p:cNvSpPr>
          <p:nvPr>
            <p:ph type="body" idx="1"/>
          </p:nvPr>
        </p:nvSpPr>
        <p:spPr>
          <a:prstGeom prst="rect">
            <a:avLst/>
          </a:prstGeom>
        </p:spPr>
        <p:txBody>
          <a:bodyPr/>
          <a:lstStyle/>
          <a:p>
            <a:pPr>
              <a:defRPr sz="3600" spc="0"/>
            </a:pPr>
            <a:r>
              <a:t>Declare your observation focus and how you knew an event “counted”?</a:t>
            </a:r>
          </a:p>
          <a:p>
            <a:pPr>
              <a:defRPr sz="3600" spc="0"/>
            </a:pPr>
            <a:r>
              <a:t>Detail the particulars: who, how long, where, how many, when?</a:t>
            </a:r>
          </a:p>
          <a:p>
            <a:pPr>
              <a:defRPr sz="3600" spc="0"/>
            </a:pPr>
            <a:r>
              <a:t>What was your level of participation (participant </a:t>
            </a:r>
            <a:r>
              <a:rPr sz="3500" spc="0"/>
              <a:t>↔︎</a:t>
            </a:r>
            <a:r>
              <a:t> observer) and how did it impact participants?</a:t>
            </a:r>
          </a:p>
        </p:txBody>
      </p:sp>
      <p:sp>
        <p:nvSpPr>
          <p:cNvPr id="2138" name="Observing"/>
          <p:cNvSpPr>
            <a:spLocks noGrp="1"/>
          </p:cNvSpPr>
          <p:nvPr>
            <p:ph type="title"/>
          </p:nvPr>
        </p:nvSpPr>
        <p:spPr>
          <a:xfrm>
            <a:off x="2036233" y="255289"/>
            <a:ext cx="10160001" cy="2045098"/>
          </a:xfrm>
          <a:prstGeom prst="rect">
            <a:avLst/>
          </a:prstGeom>
        </p:spPr>
        <p:txBody>
          <a:bodyPr/>
          <a:lstStyle/>
          <a:p>
            <a:r>
              <a:t>Observing</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 name="Describe your specific model and approach to interviewing.…"/>
          <p:cNvSpPr txBox="1">
            <a:spLocks noGrp="1"/>
          </p:cNvSpPr>
          <p:nvPr>
            <p:ph type="body" idx="1"/>
          </p:nvPr>
        </p:nvSpPr>
        <p:spPr>
          <a:prstGeom prst="rect">
            <a:avLst/>
          </a:prstGeom>
        </p:spPr>
        <p:txBody>
          <a:bodyPr/>
          <a:lstStyle/>
          <a:p>
            <a:pPr>
              <a:defRPr sz="3300" spc="0"/>
            </a:pPr>
            <a:r>
              <a:t>Describe your specific model and approach to interviewing.</a:t>
            </a:r>
          </a:p>
          <a:p>
            <a:pPr>
              <a:defRPr sz="3300" spc="0"/>
            </a:pPr>
            <a:r>
              <a:t>Give precise details (numbers, timing, location, length, how many interviews of each person).</a:t>
            </a:r>
          </a:p>
          <a:p>
            <a:pPr>
              <a:defRPr sz="3300" spc="0"/>
            </a:pPr>
            <a:r>
              <a:t>Include the questions you asked—at least a sampling.</a:t>
            </a:r>
          </a:p>
          <a:p>
            <a:pPr>
              <a:defRPr sz="3300" spc="0"/>
            </a:pPr>
            <a:r>
              <a:t>Discuss any challenges, missteps, or complications.</a:t>
            </a:r>
          </a:p>
        </p:txBody>
      </p:sp>
      <p:sp>
        <p:nvSpPr>
          <p:cNvPr id="2141" name="Interviewing"/>
          <p:cNvSpPr>
            <a:spLocks noGrp="1"/>
          </p:cNvSpPr>
          <p:nvPr>
            <p:ph type="title"/>
          </p:nvPr>
        </p:nvSpPr>
        <p:spPr>
          <a:xfrm>
            <a:off x="2036233" y="255289"/>
            <a:ext cx="10160001" cy="2045098"/>
          </a:xfrm>
          <a:prstGeom prst="rect">
            <a:avLst/>
          </a:prstGeom>
        </p:spPr>
        <p:txBody>
          <a:bodyPr/>
          <a:lstStyle/>
          <a:p>
            <a:r>
              <a:t>Interviewing</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3" name="You can’t just say “verbatim”!…"/>
          <p:cNvSpPr txBox="1">
            <a:spLocks noGrp="1"/>
          </p:cNvSpPr>
          <p:nvPr>
            <p:ph type="body" idx="1"/>
          </p:nvPr>
        </p:nvSpPr>
        <p:spPr>
          <a:xfrm>
            <a:off x="2036233" y="1989038"/>
            <a:ext cx="10160001" cy="5775524"/>
          </a:xfrm>
          <a:prstGeom prst="rect">
            <a:avLst/>
          </a:prstGeom>
        </p:spPr>
        <p:txBody>
          <a:bodyPr/>
          <a:lstStyle/>
          <a:p>
            <a:r>
              <a:t>You can’t just say “verbatim”!</a:t>
            </a:r>
          </a:p>
          <a:p>
            <a:r>
              <a:t>Give details about decisions like amount transcribed, level of linguistic detail, and who did the transcribing and how they were trained. </a:t>
            </a:r>
          </a:p>
          <a:p>
            <a:r>
              <a:t>Provide readers with the transcription conventions used.</a:t>
            </a:r>
          </a:p>
        </p:txBody>
      </p:sp>
      <p:sp>
        <p:nvSpPr>
          <p:cNvPr id="2144" name="Transcription"/>
          <p:cNvSpPr>
            <a:spLocks noGrp="1"/>
          </p:cNvSpPr>
          <p:nvPr>
            <p:ph type="title"/>
          </p:nvPr>
        </p:nvSpPr>
        <p:spPr>
          <a:xfrm>
            <a:off x="2036233" y="255289"/>
            <a:ext cx="10160001" cy="1487621"/>
          </a:xfrm>
          <a:prstGeom prst="rect">
            <a:avLst/>
          </a:prstGeom>
        </p:spPr>
        <p:txBody>
          <a:bodyPr/>
          <a:lstStyle/>
          <a:p>
            <a:r>
              <a:t>Transcription</a:t>
            </a:r>
          </a:p>
        </p:txBody>
      </p:sp>
      <p:grpSp>
        <p:nvGrpSpPr>
          <p:cNvPr id="2147" name="Image"/>
          <p:cNvGrpSpPr/>
          <p:nvPr/>
        </p:nvGrpSpPr>
        <p:grpSpPr>
          <a:xfrm rot="21360000">
            <a:off x="3033023" y="5392781"/>
            <a:ext cx="6938754" cy="5602403"/>
            <a:chOff x="0" y="0"/>
            <a:chExt cx="6938753" cy="5602401"/>
          </a:xfrm>
        </p:grpSpPr>
        <p:pic>
          <p:nvPicPr>
            <p:cNvPr id="2146" name="Image" descr="Image"/>
            <p:cNvPicPr>
              <a:picLocks noChangeAspect="1"/>
            </p:cNvPicPr>
            <p:nvPr/>
          </p:nvPicPr>
          <p:blipFill>
            <a:blip r:embed="rId2">
              <a:extLst/>
            </a:blip>
            <a:stretch>
              <a:fillRect/>
            </a:stretch>
          </p:blipFill>
          <p:spPr>
            <a:xfrm>
              <a:off x="126999" y="88899"/>
              <a:ext cx="6684755" cy="5272203"/>
            </a:xfrm>
            <a:prstGeom prst="rect">
              <a:avLst/>
            </a:prstGeom>
            <a:ln>
              <a:noFill/>
            </a:ln>
            <a:effectLst/>
          </p:spPr>
        </p:pic>
        <p:pic>
          <p:nvPicPr>
            <p:cNvPr id="2145" name="Image" descr="Image"/>
            <p:cNvPicPr>
              <a:picLocks/>
            </p:cNvPicPr>
            <p:nvPr/>
          </p:nvPicPr>
          <p:blipFill>
            <a:blip r:embed="rId3">
              <a:extLst/>
            </a:blip>
            <a:stretch>
              <a:fillRect/>
            </a:stretch>
          </p:blipFill>
          <p:spPr>
            <a:xfrm>
              <a:off x="-1" y="-1"/>
              <a:ext cx="6938755" cy="5602403"/>
            </a:xfrm>
            <a:prstGeom prst="rect">
              <a:avLst/>
            </a:prstGeom>
            <a:effectLst/>
          </p:spPr>
        </p:pic>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9" name="Describe the source and characteristics of these materials much as you would participants.  How many?  Selection criteria? Unique or ubiquitous? How did you find and access them?  What are they physically like?"/>
          <p:cNvSpPr txBox="1">
            <a:spLocks noGrp="1"/>
          </p:cNvSpPr>
          <p:nvPr>
            <p:ph type="body" idx="1"/>
          </p:nvPr>
        </p:nvSpPr>
        <p:spPr>
          <a:prstGeom prst="rect">
            <a:avLst/>
          </a:prstGeom>
        </p:spPr>
        <p:txBody>
          <a:bodyPr/>
          <a:lstStyle>
            <a:lvl1pPr>
              <a:defRPr sz="3600" spc="0"/>
            </a:lvl1pPr>
          </a:lstStyle>
          <a:p>
            <a:r>
              <a:t>Describe the source and characteristics of these materials much as you would participants.  How many?  Selection criteria? Unique or ubiquitous? How did you find and access them?  What are they physically like?</a:t>
            </a:r>
          </a:p>
        </p:txBody>
      </p:sp>
      <p:sp>
        <p:nvSpPr>
          <p:cNvPr id="2150" name="Documents, media, &amp; Artifacts"/>
          <p:cNvSpPr>
            <a:spLocks noGrp="1"/>
          </p:cNvSpPr>
          <p:nvPr>
            <p:ph type="title"/>
          </p:nvPr>
        </p:nvSpPr>
        <p:spPr>
          <a:xfrm>
            <a:off x="2036233" y="255289"/>
            <a:ext cx="10160001" cy="2045098"/>
          </a:xfrm>
          <a:prstGeom prst="rect">
            <a:avLst/>
          </a:prstGeom>
        </p:spPr>
        <p:txBody>
          <a:bodyPr/>
          <a:lstStyle>
            <a:lvl1pPr defTabSz="543305">
              <a:defRPr sz="6510" spc="325"/>
            </a:lvl1pPr>
          </a:lstStyle>
          <a:p>
            <a:r>
              <a:t>Documents, media, &amp; Artifacts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 name="Avoid boilerplates.  Outline the steps of your thinking instead.…"/>
          <p:cNvSpPr txBox="1">
            <a:spLocks noGrp="1"/>
          </p:cNvSpPr>
          <p:nvPr>
            <p:ph type="body" idx="1"/>
          </p:nvPr>
        </p:nvSpPr>
        <p:spPr>
          <a:xfrm>
            <a:off x="2036233" y="1982452"/>
            <a:ext cx="10160001" cy="7073309"/>
          </a:xfrm>
          <a:prstGeom prst="rect">
            <a:avLst/>
          </a:prstGeom>
        </p:spPr>
        <p:txBody>
          <a:bodyPr/>
          <a:lstStyle/>
          <a:p>
            <a:pPr>
              <a:defRPr sz="3200" spc="0"/>
            </a:pPr>
            <a:r>
              <a:t>Avoid boilerplates.  Outline the steps of your thinking instead.</a:t>
            </a:r>
          </a:p>
          <a:p>
            <a:pPr>
              <a:defRPr sz="3200" spc="0"/>
            </a:pPr>
            <a:r>
              <a:t>If you used coding, describe the procedure in detail.</a:t>
            </a:r>
          </a:p>
          <a:p>
            <a:pPr>
              <a:defRPr sz="3200" spc="0"/>
            </a:pPr>
            <a:r>
              <a:t>Consider showing readers “the life of a code” as an example of your thinking.  Consider diagrams and codebooks, too.</a:t>
            </a:r>
          </a:p>
          <a:p>
            <a:pPr>
              <a:defRPr sz="3200" spc="0"/>
            </a:pPr>
            <a:r>
              <a:t>Doesn’t have to be described only in the methods.</a:t>
            </a:r>
          </a:p>
          <a:p>
            <a:pPr>
              <a:defRPr sz="3200" spc="0"/>
            </a:pPr>
            <a:r>
              <a:t>You </a:t>
            </a:r>
            <a:r>
              <a:rPr i="1"/>
              <a:t>don’t</a:t>
            </a:r>
            <a:r>
              <a:t> have to do coding.  If you don’t, you should still explain your process.</a:t>
            </a:r>
          </a:p>
        </p:txBody>
      </p:sp>
      <p:sp>
        <p:nvSpPr>
          <p:cNvPr id="2153" name="Data analysis"/>
          <p:cNvSpPr>
            <a:spLocks noGrp="1"/>
          </p:cNvSpPr>
          <p:nvPr>
            <p:ph type="title"/>
          </p:nvPr>
        </p:nvSpPr>
        <p:spPr>
          <a:xfrm>
            <a:off x="2036233" y="255289"/>
            <a:ext cx="10160001" cy="1357909"/>
          </a:xfrm>
          <a:prstGeom prst="rect">
            <a:avLst/>
          </a:prstGeom>
        </p:spPr>
        <p:txBody>
          <a:bodyPr/>
          <a:lstStyle/>
          <a:p>
            <a:r>
              <a:t>Data analysis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5" name="Decide about computer and software usage based on…"/>
          <p:cNvSpPr txBox="1">
            <a:spLocks noGrp="1"/>
          </p:cNvSpPr>
          <p:nvPr>
            <p:ph type="body" idx="1"/>
          </p:nvPr>
        </p:nvSpPr>
        <p:spPr>
          <a:xfrm>
            <a:off x="2036233" y="2532258"/>
            <a:ext cx="10160001" cy="6660886"/>
          </a:xfrm>
          <a:prstGeom prst="rect">
            <a:avLst/>
          </a:prstGeom>
        </p:spPr>
        <p:txBody>
          <a:bodyPr/>
          <a:lstStyle/>
          <a:p>
            <a:pPr>
              <a:defRPr sz="3200" spc="0"/>
            </a:pPr>
            <a:r>
              <a:t>Decide about computer and software usage based on </a:t>
            </a:r>
          </a:p>
          <a:p>
            <a:pPr lvl="2">
              <a:defRPr sz="3200" spc="0"/>
            </a:pPr>
            <a:r>
              <a:t>your comfort with computers</a:t>
            </a:r>
          </a:p>
          <a:p>
            <a:pPr lvl="2">
              <a:defRPr sz="3200" spc="0"/>
            </a:pPr>
            <a:r>
              <a:t>the size of your data set</a:t>
            </a:r>
          </a:p>
          <a:p>
            <a:pPr lvl="2">
              <a:defRPr sz="3200" spc="0"/>
            </a:pPr>
            <a:r>
              <a:t>your budget</a:t>
            </a:r>
          </a:p>
          <a:p>
            <a:pPr>
              <a:defRPr sz="3200" spc="0"/>
            </a:pPr>
            <a:r>
              <a:t>If you use a computer for analysis, explain </a:t>
            </a:r>
            <a:r>
              <a:rPr u="sng"/>
              <a:t>how</a:t>
            </a:r>
            <a:r>
              <a:t> you used it, NOT just which software package.</a:t>
            </a:r>
          </a:p>
          <a:p>
            <a:pPr>
              <a:defRPr sz="3200" spc="0"/>
            </a:pPr>
            <a:r>
              <a:t>Describe both affordances </a:t>
            </a:r>
            <a:r>
              <a:rPr i="1"/>
              <a:t>and</a:t>
            </a:r>
            <a:r>
              <a:t> barriers.</a:t>
            </a:r>
          </a:p>
        </p:txBody>
      </p:sp>
      <p:sp>
        <p:nvSpPr>
          <p:cNvPr id="2156" name="computer usage"/>
          <p:cNvSpPr>
            <a:spLocks noGrp="1"/>
          </p:cNvSpPr>
          <p:nvPr>
            <p:ph type="title"/>
          </p:nvPr>
        </p:nvSpPr>
        <p:spPr>
          <a:xfrm>
            <a:off x="2036233" y="255289"/>
            <a:ext cx="10160001" cy="2045098"/>
          </a:xfrm>
          <a:prstGeom prst="rect">
            <a:avLst/>
          </a:prstGeom>
        </p:spPr>
        <p:txBody>
          <a:bodyPr/>
          <a:lstStyle/>
          <a:p>
            <a:r>
              <a:t>computer usage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 name="Validity is an argument, not a settled fact.…"/>
          <p:cNvSpPr txBox="1">
            <a:spLocks noGrp="1"/>
          </p:cNvSpPr>
          <p:nvPr>
            <p:ph type="body" idx="1"/>
          </p:nvPr>
        </p:nvSpPr>
        <p:spPr>
          <a:prstGeom prst="rect">
            <a:avLst/>
          </a:prstGeom>
        </p:spPr>
        <p:txBody>
          <a:bodyPr/>
          <a:lstStyle/>
          <a:p>
            <a:pPr>
              <a:defRPr sz="3600" spc="0"/>
            </a:pPr>
            <a:r>
              <a:t>Validity is an argument, not a settled fact.</a:t>
            </a:r>
          </a:p>
          <a:p>
            <a:pPr>
              <a:defRPr sz="3600" spc="0"/>
            </a:pPr>
            <a:r>
              <a:t>Many approaches are available.</a:t>
            </a:r>
          </a:p>
          <a:p>
            <a:pPr>
              <a:defRPr sz="3600" spc="0"/>
            </a:pPr>
            <a:r>
              <a:t>Don’t just say </a:t>
            </a:r>
            <a:r>
              <a:rPr i="1"/>
              <a:t>what</a:t>
            </a:r>
            <a:r>
              <a:t> you did; say what you </a:t>
            </a:r>
            <a:r>
              <a:rPr i="1"/>
              <a:t>learned</a:t>
            </a:r>
            <a:r>
              <a:t> about the truth of your points from doing the techniques. (See also Chapter 7.)</a:t>
            </a:r>
          </a:p>
        </p:txBody>
      </p:sp>
      <p:sp>
        <p:nvSpPr>
          <p:cNvPr id="2159" name="Validity"/>
          <p:cNvSpPr>
            <a:spLocks noGrp="1"/>
          </p:cNvSpPr>
          <p:nvPr>
            <p:ph type="title"/>
          </p:nvPr>
        </p:nvSpPr>
        <p:spPr>
          <a:xfrm>
            <a:off x="2036233" y="255289"/>
            <a:ext cx="10160001" cy="2045098"/>
          </a:xfrm>
          <a:prstGeom prst="rect">
            <a:avLst/>
          </a:prstGeom>
        </p:spPr>
        <p:txBody>
          <a:bodyPr/>
          <a:lstStyle/>
          <a:p>
            <a:r>
              <a:t>Validity</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 name="Reliability is the sense that the study could be repeatable.…"/>
          <p:cNvSpPr txBox="1">
            <a:spLocks noGrp="1"/>
          </p:cNvSpPr>
          <p:nvPr>
            <p:ph type="body" idx="1"/>
          </p:nvPr>
        </p:nvSpPr>
        <p:spPr>
          <a:xfrm>
            <a:off x="2036233" y="1688632"/>
            <a:ext cx="10160001" cy="7274654"/>
          </a:xfrm>
          <a:prstGeom prst="rect">
            <a:avLst/>
          </a:prstGeom>
        </p:spPr>
        <p:txBody>
          <a:bodyPr/>
          <a:lstStyle/>
          <a:p>
            <a:pPr marL="380999" indent="-380999">
              <a:defRPr sz="2900" spc="0"/>
            </a:pPr>
            <a:r>
              <a:t>Reliability is the sense that the study </a:t>
            </a:r>
            <a:r>
              <a:rPr i="1"/>
              <a:t>could be</a:t>
            </a:r>
            <a:r>
              <a:t> repeatable.</a:t>
            </a:r>
          </a:p>
          <a:p>
            <a:pPr marL="380999" indent="-380999">
              <a:defRPr sz="2900" spc="0"/>
            </a:pPr>
            <a:r>
              <a:t>The most common form in qualitative research is </a:t>
            </a:r>
            <a:r>
              <a:rPr b="1"/>
              <a:t>interrater reliability, </a:t>
            </a:r>
            <a:r>
              <a:t>having another person code part of the same data to determine whether others would see the same things in the data.</a:t>
            </a:r>
          </a:p>
          <a:p>
            <a:pPr marL="380999" indent="-380999">
              <a:defRPr sz="2900" spc="0"/>
            </a:pPr>
            <a:r>
              <a:t>Give as much detail as possible (number of coders, training, code development, how agreement was determined, amount coded, etc.)</a:t>
            </a:r>
          </a:p>
          <a:p>
            <a:pPr marL="380999" indent="-380999">
              <a:defRPr sz="2900" spc="0"/>
            </a:pPr>
            <a:r>
              <a:t>Explain particularly high or low agreement.</a:t>
            </a:r>
          </a:p>
          <a:p>
            <a:pPr marL="380999" indent="-380999">
              <a:defRPr sz="2900" spc="0"/>
            </a:pPr>
            <a:r>
              <a:t>Explain what you learned about your study from doing it.</a:t>
            </a:r>
          </a:p>
        </p:txBody>
      </p:sp>
      <p:sp>
        <p:nvSpPr>
          <p:cNvPr id="2162" name="Reliability"/>
          <p:cNvSpPr>
            <a:spLocks noGrp="1"/>
          </p:cNvSpPr>
          <p:nvPr>
            <p:ph type="title"/>
          </p:nvPr>
        </p:nvSpPr>
        <p:spPr>
          <a:xfrm>
            <a:off x="2036233" y="255289"/>
            <a:ext cx="10160001" cy="1434502"/>
          </a:xfrm>
          <a:prstGeom prst="rect">
            <a:avLst/>
          </a:prstGeom>
        </p:spPr>
        <p:txBody>
          <a:bodyPr/>
          <a:lstStyle/>
          <a:p>
            <a:r>
              <a:t>Reliability</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4" name="Readers need to know who you are because you are the conduit for the information.…"/>
          <p:cNvSpPr txBox="1">
            <a:spLocks noGrp="1"/>
          </p:cNvSpPr>
          <p:nvPr>
            <p:ph type="body" idx="1"/>
          </p:nvPr>
        </p:nvSpPr>
        <p:spPr>
          <a:prstGeom prst="rect">
            <a:avLst/>
          </a:prstGeom>
        </p:spPr>
        <p:txBody>
          <a:bodyPr/>
          <a:lstStyle/>
          <a:p>
            <a:pPr>
              <a:defRPr sz="3200" spc="0"/>
            </a:pPr>
            <a:r>
              <a:t>Readers need to know who you are because you are the conduit for the information.</a:t>
            </a:r>
          </a:p>
          <a:p>
            <a:pPr>
              <a:defRPr sz="3200" spc="0"/>
            </a:pPr>
            <a:r>
              <a:t>Focus on those parts of your background and beliefs that could reasonably impact the study.</a:t>
            </a:r>
          </a:p>
          <a:p>
            <a:pPr>
              <a:defRPr sz="3200" spc="0"/>
            </a:pPr>
            <a:r>
              <a:t>Include what your discipline and the particular journal or publisher tends to prefer.</a:t>
            </a:r>
          </a:p>
          <a:p>
            <a:pPr>
              <a:defRPr sz="3200" spc="0"/>
            </a:pPr>
            <a:r>
              <a:t>You don’t have to be overly intimate in your disclosures.</a:t>
            </a:r>
          </a:p>
        </p:txBody>
      </p:sp>
      <p:sp>
        <p:nvSpPr>
          <p:cNvPr id="2165" name="Writing about yourself"/>
          <p:cNvSpPr>
            <a:spLocks noGrp="1"/>
          </p:cNvSpPr>
          <p:nvPr>
            <p:ph type="title"/>
          </p:nvPr>
        </p:nvSpPr>
        <p:spPr>
          <a:xfrm>
            <a:off x="2036233" y="255289"/>
            <a:ext cx="10160001" cy="2045098"/>
          </a:xfrm>
          <a:prstGeom prst="rect">
            <a:avLst/>
          </a:prstGeom>
        </p:spPr>
        <p:txBody>
          <a:bodyPr/>
          <a:lstStyle>
            <a:lvl1pPr defTabSz="543305">
              <a:defRPr sz="6510" spc="325"/>
            </a:lvl1pPr>
          </a:lstStyle>
          <a:p>
            <a:r>
              <a:t>Writing about yourself</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7" name="Shape"/>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168" name="Activity 1: Research Questions"/>
          <p:cNvSpPr>
            <a:spLocks noGrp="1"/>
          </p:cNvSpPr>
          <p:nvPr>
            <p:ph type="title"/>
          </p:nvPr>
        </p:nvSpPr>
        <p:spPr>
          <a:xfrm>
            <a:off x="1105646" y="198903"/>
            <a:ext cx="10793506" cy="2142465"/>
          </a:xfrm>
          <a:prstGeom prst="rect">
            <a:avLst/>
          </a:prstGeom>
        </p:spPr>
        <p:txBody>
          <a:bodyPr/>
          <a:lstStyle>
            <a:lvl1pPr defTabSz="543305">
              <a:defRPr sz="6510" spc="325"/>
            </a:lvl1pPr>
          </a:lstStyle>
          <a:p>
            <a:r>
              <a:rPr dirty="0"/>
              <a:t>Activity 1: Research Questions</a:t>
            </a:r>
          </a:p>
        </p:txBody>
      </p:sp>
      <p:sp>
        <p:nvSpPr>
          <p:cNvPr id="2169" name="Write down a research question from your current study.…"/>
          <p:cNvSpPr txBox="1">
            <a:spLocks noGrp="1"/>
          </p:cNvSpPr>
          <p:nvPr>
            <p:ph type="body" idx="1"/>
          </p:nvPr>
        </p:nvSpPr>
        <p:spPr>
          <a:xfrm>
            <a:off x="516466" y="2939983"/>
            <a:ext cx="12208934" cy="6338255"/>
          </a:xfrm>
          <a:prstGeom prst="rect">
            <a:avLst/>
          </a:prstGeom>
        </p:spPr>
        <p:txBody>
          <a:bodyPr/>
          <a:lstStyle/>
          <a:p>
            <a:pPr>
              <a:defRPr sz="2300" spc="0"/>
            </a:pPr>
            <a:r>
              <a:t>Write down a research question from your current study. </a:t>
            </a:r>
          </a:p>
          <a:p>
            <a:pPr>
              <a:spcBef>
                <a:spcPts val="1400"/>
              </a:spcBef>
              <a:defRPr sz="2300" spc="0"/>
            </a:pPr>
            <a:r>
              <a:t>Answer the following:</a:t>
            </a:r>
          </a:p>
          <a:p>
            <a:pPr lvl="2">
              <a:spcBef>
                <a:spcPts val="500"/>
              </a:spcBef>
              <a:defRPr sz="2300" spc="0"/>
            </a:pPr>
            <a:r>
              <a:t>Is it </a:t>
            </a:r>
            <a:r>
              <a:rPr b="1"/>
              <a:t>concise</a:t>
            </a:r>
            <a:r>
              <a:t>? Or could I cut words without affecting meaning?</a:t>
            </a:r>
          </a:p>
          <a:p>
            <a:pPr lvl="2">
              <a:spcBef>
                <a:spcPts val="500"/>
              </a:spcBef>
              <a:defRPr sz="2300" spc="0"/>
            </a:pPr>
            <a:r>
              <a:t>Is it a </a:t>
            </a:r>
            <a:r>
              <a:rPr b="1"/>
              <a:t>single</a:t>
            </a:r>
            <a:r>
              <a:t> question?</a:t>
            </a:r>
          </a:p>
          <a:p>
            <a:pPr lvl="2">
              <a:spcBef>
                <a:spcPts val="500"/>
              </a:spcBef>
              <a:defRPr sz="2300" spc="0"/>
            </a:pPr>
            <a:r>
              <a:t>Is it a </a:t>
            </a:r>
            <a:r>
              <a:rPr b="1"/>
              <a:t>qualitative</a:t>
            </a:r>
            <a:r>
              <a:t> question, or have I included quantitative elements?</a:t>
            </a:r>
          </a:p>
          <a:p>
            <a:pPr lvl="2">
              <a:spcBef>
                <a:spcPts val="500"/>
              </a:spcBef>
              <a:defRPr sz="2300" spc="0"/>
            </a:pPr>
            <a:r>
              <a:t>Have I identified the </a:t>
            </a:r>
            <a:r>
              <a:rPr b="1"/>
              <a:t>population</a:t>
            </a:r>
            <a:r>
              <a:t> participating in the study?</a:t>
            </a:r>
          </a:p>
          <a:p>
            <a:pPr lvl="2">
              <a:spcBef>
                <a:spcPts val="500"/>
              </a:spcBef>
              <a:defRPr sz="2300" spc="0"/>
            </a:pPr>
            <a:r>
              <a:t>Can I detect a </a:t>
            </a:r>
            <a:r>
              <a:rPr b="1"/>
              <a:t>potential theoretical result </a:t>
            </a:r>
            <a:r>
              <a:t>from answering the question? That is, are two or more concepts in a relationship, even if one of the concepts or the relationship isn’t currently known?</a:t>
            </a:r>
          </a:p>
          <a:p>
            <a:pPr lvl="2">
              <a:defRPr sz="2300" spc="0"/>
            </a:pPr>
            <a:r>
              <a:t>Does the question demand that I make </a:t>
            </a:r>
            <a:r>
              <a:rPr b="1"/>
              <a:t>evaluative judgments or practical pronouncements</a:t>
            </a:r>
            <a:r>
              <a:t>?</a:t>
            </a:r>
          </a:p>
          <a:p>
            <a:pPr>
              <a:defRPr sz="2300" spc="0"/>
            </a:pPr>
            <a:r>
              <a:t>Share the question with peers, and ask them to assess it similarly.</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8" name="Methods sections are NOT meant for:"/>
          <p:cNvSpPr txBox="1">
            <a:spLocks noGrp="1"/>
          </p:cNvSpPr>
          <p:nvPr>
            <p:ph type="title"/>
          </p:nvPr>
        </p:nvSpPr>
        <p:spPr>
          <a:xfrm>
            <a:off x="1270000" y="1590004"/>
            <a:ext cx="10160000" cy="2177522"/>
          </a:xfrm>
          <a:prstGeom prst="rect">
            <a:avLst/>
          </a:prstGeom>
        </p:spPr>
        <p:txBody>
          <a:bodyPr/>
          <a:lstStyle>
            <a:lvl1pPr defTabSz="537463">
              <a:defRPr sz="8280"/>
            </a:lvl1pPr>
          </a:lstStyle>
          <a:p>
            <a:r>
              <a:t>Methods sections are NOT meant for:</a:t>
            </a:r>
          </a:p>
        </p:txBody>
      </p:sp>
      <p:sp>
        <p:nvSpPr>
          <p:cNvPr id="2109" name="Presentation theme"/>
          <p:cNvSpPr txBox="1">
            <a:spLocks noGrp="1"/>
          </p:cNvSpPr>
          <p:nvPr>
            <p:ph type="body" idx="13"/>
          </p:nvPr>
        </p:nvSpPr>
        <p:spPr>
          <a:prstGeom prst="rect">
            <a:avLst/>
          </a:prstGeom>
        </p:spPr>
        <p:txBody>
          <a:bodyPr/>
          <a:lstStyle/>
          <a:p>
            <a:r>
              <a:t>Presentation theme</a:t>
            </a:r>
          </a:p>
        </p:txBody>
      </p:sp>
      <p:sp>
        <p:nvSpPr>
          <p:cNvPr id="2110" name="#"/>
          <p:cNvSpPr txBox="1">
            <a:spLocks noGrp="1"/>
          </p:cNvSpPr>
          <p:nvPr>
            <p:ph type="body" idx="14"/>
          </p:nvPr>
        </p:nvSpPr>
        <p:spPr>
          <a:prstGeom prst="rect">
            <a:avLst/>
          </a:prstGeom>
        </p:spPr>
        <p:txBody>
          <a:bodyPr/>
          <a:lstStyle/>
          <a:p>
            <a:r>
              <a:t>#</a:t>
            </a:r>
          </a:p>
        </p:txBody>
      </p:sp>
      <p:sp>
        <p:nvSpPr>
          <p:cNvPr id="2111"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112" name="providing recipe-like steps for replication…"/>
          <p:cNvSpPr txBox="1">
            <a:spLocks noGrp="1"/>
          </p:cNvSpPr>
          <p:nvPr>
            <p:ph type="body" idx="15"/>
          </p:nvPr>
        </p:nvSpPr>
        <p:spPr>
          <a:xfrm>
            <a:off x="1422399" y="4614580"/>
            <a:ext cx="10160001" cy="1736131"/>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providing recipe-like steps for replication</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proving you know a rote set of processes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1" name="Shape"/>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172" name="Activity 2: The life of a code"/>
          <p:cNvSpPr>
            <a:spLocks noGrp="1"/>
          </p:cNvSpPr>
          <p:nvPr>
            <p:ph type="title"/>
          </p:nvPr>
        </p:nvSpPr>
        <p:spPr>
          <a:xfrm>
            <a:off x="1422400" y="180974"/>
            <a:ext cx="10160000" cy="2142465"/>
          </a:xfrm>
          <a:prstGeom prst="rect">
            <a:avLst/>
          </a:prstGeom>
        </p:spPr>
        <p:txBody>
          <a:bodyPr/>
          <a:lstStyle>
            <a:lvl1pPr defTabSz="566674">
              <a:defRPr sz="6790" spc="339"/>
            </a:lvl1pPr>
          </a:lstStyle>
          <a:p>
            <a:r>
              <a:t>Activity 2: The life of a code</a:t>
            </a:r>
          </a:p>
        </p:txBody>
      </p:sp>
      <p:sp>
        <p:nvSpPr>
          <p:cNvPr id="2173" name="Practice describing the genesis of a single code. Look at any memos about the code or definitions you wrote down. Look at examples of where you applied it in a transcript or fieldnote. What about the data suggested that code would fi t? What does that label explain about the data? What might it leave out? Take a few minutes after you have pondered the code and write a paragraph about it.  Be descriptive, endeavoring to explain thickly how you created the code and applied it throughout the data analysis.…"/>
          <p:cNvSpPr txBox="1">
            <a:spLocks noGrp="1"/>
          </p:cNvSpPr>
          <p:nvPr>
            <p:ph type="body" sz="half" idx="1"/>
          </p:nvPr>
        </p:nvSpPr>
        <p:spPr>
          <a:xfrm>
            <a:off x="1518708" y="3619500"/>
            <a:ext cx="10419293" cy="4826000"/>
          </a:xfrm>
          <a:prstGeom prst="rect">
            <a:avLst/>
          </a:prstGeom>
        </p:spPr>
        <p:txBody>
          <a:bodyPr/>
          <a:lstStyle/>
          <a:p>
            <a:pPr marL="322384" indent="-322384">
              <a:defRPr sz="2600" spc="0"/>
            </a:pPr>
            <a:r>
              <a:t>Practice describing the genesis of a single code. Look at any memos about the code or definitions you wrote down. Look at examples of where you applied it in a transcript or fieldnote. What about the data suggested that code would fi t? What does that label explain about the data? What might it leave out? Take a few minutes after you have pondered the code and write a paragraph about it.  Be descriptive, endeavoring to explain thickly how you created the code and applied it throughout the data analysis. </a:t>
            </a:r>
          </a:p>
          <a:p>
            <a:pPr marL="322384" indent="-322384">
              <a:defRPr sz="2600" spc="0"/>
            </a:pPr>
            <a:r>
              <a:t>Exchange paragraphs with a peer.</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5" name="Shape"/>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176" name="Activity 3: what you learned from validity techniques"/>
          <p:cNvSpPr>
            <a:spLocks noGrp="1"/>
          </p:cNvSpPr>
          <p:nvPr>
            <p:ph type="title"/>
          </p:nvPr>
        </p:nvSpPr>
        <p:spPr>
          <a:xfrm>
            <a:off x="332482" y="-5292"/>
            <a:ext cx="12339836" cy="2294203"/>
          </a:xfrm>
          <a:prstGeom prst="rect">
            <a:avLst/>
          </a:prstGeom>
        </p:spPr>
        <p:txBody>
          <a:bodyPr/>
          <a:lstStyle>
            <a:lvl1pPr defTabSz="455675">
              <a:defRPr sz="5460" spc="272"/>
            </a:lvl1pPr>
          </a:lstStyle>
          <a:p>
            <a:r>
              <a:t>Activity 3: what you learned from validity techniques</a:t>
            </a:r>
          </a:p>
        </p:txBody>
      </p:sp>
      <p:sp>
        <p:nvSpPr>
          <p:cNvPr id="2177" name="Write a paragraph about a validity technique you used.…"/>
          <p:cNvSpPr txBox="1">
            <a:spLocks noGrp="1"/>
          </p:cNvSpPr>
          <p:nvPr>
            <p:ph type="body" idx="1"/>
          </p:nvPr>
        </p:nvSpPr>
        <p:spPr>
          <a:xfrm>
            <a:off x="685800" y="3196166"/>
            <a:ext cx="11633201" cy="5825890"/>
          </a:xfrm>
          <a:prstGeom prst="rect">
            <a:avLst/>
          </a:prstGeom>
        </p:spPr>
        <p:txBody>
          <a:bodyPr/>
          <a:lstStyle/>
          <a:p>
            <a:pPr marL="322384" indent="-322384">
              <a:defRPr sz="3100" spc="0"/>
            </a:pPr>
            <a:r>
              <a:t>Write a paragraph about a validity technique you used. </a:t>
            </a:r>
          </a:p>
          <a:p>
            <a:pPr marL="322384" indent="-322384">
              <a:defRPr sz="3100" spc="0"/>
            </a:pPr>
            <a:r>
              <a:t>First, name it, provide a citation, and explain the process.</a:t>
            </a:r>
          </a:p>
          <a:p>
            <a:pPr marL="322384" indent="-322384">
              <a:defRPr sz="3100" spc="0"/>
            </a:pPr>
            <a:r>
              <a:t>Then, think about what you learned about the validity of your study from using that technique. Did it confirm your interpretation of the data? Did it disconfirm your interpretation? How did doing the procedure deepen or alter how you thought of the idea? Write at least two sentences, beginning the first with the phrase “From doing the validity procedure, I learned that…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4" name="Rather, good methods sections:"/>
          <p:cNvSpPr txBox="1">
            <a:spLocks noGrp="1"/>
          </p:cNvSpPr>
          <p:nvPr>
            <p:ph type="title"/>
          </p:nvPr>
        </p:nvSpPr>
        <p:spPr>
          <a:xfrm>
            <a:off x="1270000" y="1590004"/>
            <a:ext cx="10160000" cy="2177522"/>
          </a:xfrm>
          <a:prstGeom prst="rect">
            <a:avLst/>
          </a:prstGeom>
        </p:spPr>
        <p:txBody>
          <a:bodyPr/>
          <a:lstStyle/>
          <a:p>
            <a:pPr defTabSz="537463">
              <a:defRPr sz="8280"/>
            </a:pPr>
            <a:r>
              <a:t>Rather, </a:t>
            </a:r>
            <a:r>
              <a:rPr i="1"/>
              <a:t>good</a:t>
            </a:r>
            <a:r>
              <a:t> methods sections:</a:t>
            </a:r>
          </a:p>
        </p:txBody>
      </p:sp>
      <p:sp>
        <p:nvSpPr>
          <p:cNvPr id="2115" name="Presentation theme"/>
          <p:cNvSpPr txBox="1">
            <a:spLocks noGrp="1"/>
          </p:cNvSpPr>
          <p:nvPr>
            <p:ph type="body" idx="13"/>
          </p:nvPr>
        </p:nvSpPr>
        <p:spPr>
          <a:prstGeom prst="rect">
            <a:avLst/>
          </a:prstGeom>
        </p:spPr>
        <p:txBody>
          <a:bodyPr/>
          <a:lstStyle/>
          <a:p>
            <a:r>
              <a:t>Presentation theme</a:t>
            </a:r>
          </a:p>
        </p:txBody>
      </p:sp>
      <p:sp>
        <p:nvSpPr>
          <p:cNvPr id="2116" name="#"/>
          <p:cNvSpPr txBox="1">
            <a:spLocks noGrp="1"/>
          </p:cNvSpPr>
          <p:nvPr>
            <p:ph type="body" idx="14"/>
          </p:nvPr>
        </p:nvSpPr>
        <p:spPr>
          <a:prstGeom prst="rect">
            <a:avLst/>
          </a:prstGeom>
        </p:spPr>
        <p:txBody>
          <a:bodyPr/>
          <a:lstStyle/>
          <a:p>
            <a:r>
              <a:t>#</a:t>
            </a:r>
          </a:p>
        </p:txBody>
      </p:sp>
      <p:sp>
        <p:nvSpPr>
          <p:cNvPr id="2117"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118" name="deepen understanding of the participants and the subject…"/>
          <p:cNvSpPr txBox="1">
            <a:spLocks noGrp="1"/>
          </p:cNvSpPr>
          <p:nvPr>
            <p:ph type="body" idx="15"/>
          </p:nvPr>
        </p:nvSpPr>
        <p:spPr>
          <a:xfrm>
            <a:off x="1422399" y="4094554"/>
            <a:ext cx="10160001" cy="5108431"/>
          </a:xfrm>
          <a:prstGeom prst="rect">
            <a:avLst/>
          </a:prstGeom>
        </p:spPr>
        <p:txBody>
          <a:bodyPr/>
          <a:lstStyle/>
          <a:p>
            <a:pPr marL="439615" indent="-439615">
              <a:lnSpc>
                <a:spcPct val="110000"/>
              </a:lnSpc>
              <a:spcBef>
                <a:spcPts val="1600"/>
              </a:spcBef>
              <a:buClr>
                <a:srgbClr val="774D76"/>
              </a:buClr>
              <a:buSzPct val="100000"/>
              <a:defRPr sz="3100" spc="0">
                <a:solidFill>
                  <a:srgbClr val="53585F"/>
                </a:solidFill>
                <a:latin typeface="Helvetica Neue Light"/>
                <a:ea typeface="Helvetica Neue Light"/>
                <a:cs typeface="Helvetica Neue Light"/>
                <a:sym typeface="Helvetica Neue Light"/>
              </a:defRPr>
            </a:pPr>
            <a:r>
              <a:t>deepen understanding of the participants and the subject</a:t>
            </a:r>
          </a:p>
          <a:p>
            <a:pPr marL="439615" indent="-439615">
              <a:lnSpc>
                <a:spcPct val="110000"/>
              </a:lnSpc>
              <a:spcBef>
                <a:spcPts val="1600"/>
              </a:spcBef>
              <a:buClr>
                <a:srgbClr val="774D76"/>
              </a:buClr>
              <a:buSzPct val="100000"/>
              <a:defRPr sz="3100" spc="0">
                <a:solidFill>
                  <a:srgbClr val="53585F"/>
                </a:solidFill>
                <a:latin typeface="Helvetica Neue Light"/>
                <a:ea typeface="Helvetica Neue Light"/>
                <a:cs typeface="Helvetica Neue Light"/>
                <a:sym typeface="Helvetica Neue Light"/>
              </a:defRPr>
            </a:pPr>
            <a:r>
              <a:t>provide readers insight into character, context, emotion, feeling tone, and culture</a:t>
            </a:r>
          </a:p>
          <a:p>
            <a:pPr marL="439615" indent="-439615">
              <a:lnSpc>
                <a:spcPct val="110000"/>
              </a:lnSpc>
              <a:spcBef>
                <a:spcPts val="1600"/>
              </a:spcBef>
              <a:buClr>
                <a:srgbClr val="774D76"/>
              </a:buClr>
              <a:buSzPct val="100000"/>
              <a:defRPr sz="3100" spc="0">
                <a:solidFill>
                  <a:srgbClr val="53585F"/>
                </a:solidFill>
                <a:latin typeface="Helvetica Neue Light"/>
                <a:ea typeface="Helvetica Neue Light"/>
                <a:cs typeface="Helvetica Neue Light"/>
                <a:sym typeface="Helvetica Neue Light"/>
              </a:defRPr>
            </a:pPr>
            <a:r>
              <a:t>show researchers confronting the actual locations and people in their study and having to adapt to circumstance and wrestle with ethical quandaries. </a:t>
            </a:r>
          </a:p>
          <a:p>
            <a:pPr marL="439615" indent="-439615">
              <a:lnSpc>
                <a:spcPct val="110000"/>
              </a:lnSpc>
              <a:spcBef>
                <a:spcPts val="1600"/>
              </a:spcBef>
              <a:buClr>
                <a:srgbClr val="774D76"/>
              </a:buClr>
              <a:buSzPct val="100000"/>
              <a:defRPr sz="3100" spc="0">
                <a:solidFill>
                  <a:srgbClr val="53585F"/>
                </a:solidFill>
                <a:latin typeface="Helvetica Neue Light"/>
                <a:ea typeface="Helvetica Neue Light"/>
                <a:cs typeface="Helvetica Neue Light"/>
                <a:sym typeface="Helvetica Neue Light"/>
              </a:defRPr>
            </a:pPr>
            <a:r>
              <a:t>give the audience insight into your role as researcher, your trustworthiness, and your perceptiveness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 name="Methods can be integrated into the narrative, but otherwise ordering them into the chronological ideal usually works best: design → recruit → collect → analyze → validate → report…"/>
          <p:cNvSpPr txBox="1">
            <a:spLocks noGrp="1"/>
          </p:cNvSpPr>
          <p:nvPr>
            <p:ph type="body" idx="1"/>
          </p:nvPr>
        </p:nvSpPr>
        <p:spPr>
          <a:prstGeom prst="rect">
            <a:avLst/>
          </a:prstGeom>
        </p:spPr>
        <p:txBody>
          <a:bodyPr/>
          <a:lstStyle/>
          <a:p>
            <a:r>
              <a:t>Methods can be integrated into the narrative, but otherwise </a:t>
            </a:r>
            <a:r>
              <a:rPr b="1"/>
              <a:t>ordering</a:t>
            </a:r>
            <a:r>
              <a:t> them into the chronological ideal usually works best: design → recruit → collect → analyze → validate → report</a:t>
            </a:r>
          </a:p>
          <a:p>
            <a:r>
              <a:rPr b="1"/>
              <a:t>Placement</a:t>
            </a:r>
            <a:r>
              <a:t> of the methods depends on the type of document and the organization.  Can be its own chapter or section, or it can be integrated.</a:t>
            </a:r>
          </a:p>
          <a:p>
            <a:r>
              <a:rPr b="1"/>
              <a:t>Extent</a:t>
            </a:r>
            <a:r>
              <a:t> of methodological discussion also depends on document type and audience.  More should be included for longer documents or scholarly audiences.</a:t>
            </a:r>
          </a:p>
        </p:txBody>
      </p:sp>
      <p:sp>
        <p:nvSpPr>
          <p:cNvPr id="2121" name="Organizing options"/>
          <p:cNvSpPr>
            <a:spLocks noGrp="1"/>
          </p:cNvSpPr>
          <p:nvPr>
            <p:ph type="title"/>
          </p:nvPr>
        </p:nvSpPr>
        <p:spPr>
          <a:prstGeom prst="rect">
            <a:avLst/>
          </a:prstGeom>
        </p:spPr>
        <p:txBody>
          <a:bodyPr/>
          <a:lstStyle>
            <a:lvl1pPr defTabSz="537463">
              <a:defRPr sz="6440" spc="321"/>
            </a:lvl1pPr>
          </a:lstStyle>
          <a:p>
            <a:r>
              <a:t>Organizing options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Specific Methods Tasks"/>
          <p:cNvSpPr>
            <a:spLocks noGrp="1"/>
          </p:cNvSpPr>
          <p:nvPr>
            <p:ph type="title"/>
          </p:nvPr>
        </p:nvSpPr>
        <p:spPr>
          <a:xfrm>
            <a:off x="2036233" y="2509242"/>
            <a:ext cx="10160001" cy="4735116"/>
          </a:xfrm>
          <a:prstGeom prst="rect">
            <a:avLst/>
          </a:prstGeom>
        </p:spPr>
        <p:txBody>
          <a:bodyPr/>
          <a:lstStyle/>
          <a:p>
            <a:r>
              <a:t>Specific Methods Tasks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Small mistakes shouldn’t disqualify your study, so admit them."/>
          <p:cNvSpPr txBox="1">
            <a:spLocks noGrp="1"/>
          </p:cNvSpPr>
          <p:nvPr>
            <p:ph type="body" idx="1"/>
          </p:nvPr>
        </p:nvSpPr>
        <p:spPr>
          <a:prstGeom prst="rect">
            <a:avLst/>
          </a:prstGeom>
        </p:spPr>
        <p:txBody>
          <a:bodyPr/>
          <a:lstStyle>
            <a:lvl1pPr marL="380999" indent="-380999">
              <a:defRPr sz="4400" spc="0"/>
            </a:lvl1pPr>
          </a:lstStyle>
          <a:p>
            <a:r>
              <a:t>Small mistakes shouldn’t disqualify your study, so admit them.</a:t>
            </a:r>
          </a:p>
        </p:txBody>
      </p:sp>
      <p:sp>
        <p:nvSpPr>
          <p:cNvPr id="2126" name="Honesty"/>
          <p:cNvSpPr>
            <a:spLocks noGrp="1"/>
          </p:cNvSpPr>
          <p:nvPr>
            <p:ph type="title"/>
          </p:nvPr>
        </p:nvSpPr>
        <p:spPr>
          <a:prstGeom prst="rect">
            <a:avLst/>
          </a:prstGeom>
        </p:spPr>
        <p:txBody>
          <a:bodyPr/>
          <a:lstStyle/>
          <a:p>
            <a:r>
              <a:t>Honesty</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Methodology is the larger conceptual basis for how you do your study.  Methods are the particular processes you undertake.…"/>
          <p:cNvSpPr txBox="1">
            <a:spLocks noGrp="1"/>
          </p:cNvSpPr>
          <p:nvPr>
            <p:ph type="body" idx="1"/>
          </p:nvPr>
        </p:nvSpPr>
        <p:spPr>
          <a:prstGeom prst="rect">
            <a:avLst/>
          </a:prstGeom>
        </p:spPr>
        <p:txBody>
          <a:bodyPr/>
          <a:lstStyle/>
          <a:p>
            <a:pPr>
              <a:defRPr sz="3600" spc="0"/>
            </a:pPr>
            <a:r>
              <a:rPr b="1"/>
              <a:t>Methodology</a:t>
            </a:r>
            <a:r>
              <a:t> is the larger conceptual basis for how you do your study.  </a:t>
            </a:r>
            <a:r>
              <a:rPr b="1"/>
              <a:t>Methods</a:t>
            </a:r>
            <a:r>
              <a:t> are the particular processes you undertake.</a:t>
            </a:r>
          </a:p>
          <a:p>
            <a:pPr>
              <a:defRPr sz="3600" spc="0"/>
            </a:pPr>
            <a:r>
              <a:t>Make sure the methods you employ don’t violate fundamental principles of your methodology.  Explain any tensions.</a:t>
            </a:r>
          </a:p>
        </p:txBody>
      </p:sp>
      <p:sp>
        <p:nvSpPr>
          <p:cNvPr id="2129" name="Aligning methods and methodology"/>
          <p:cNvSpPr>
            <a:spLocks noGrp="1"/>
          </p:cNvSpPr>
          <p:nvPr>
            <p:ph type="title"/>
          </p:nvPr>
        </p:nvSpPr>
        <p:spPr>
          <a:xfrm>
            <a:off x="2036233" y="255289"/>
            <a:ext cx="10160001" cy="2045098"/>
          </a:xfrm>
          <a:prstGeom prst="rect">
            <a:avLst/>
          </a:prstGeom>
        </p:spPr>
        <p:txBody>
          <a:bodyPr/>
          <a:lstStyle>
            <a:lvl1pPr defTabSz="543305">
              <a:defRPr sz="6510" spc="325"/>
            </a:lvl1pPr>
          </a:lstStyle>
          <a:p>
            <a:r>
              <a:t>Aligning methods and methodology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These can change over time as the research evolves.  You don’t have to stick with opening hypotheses.…"/>
          <p:cNvSpPr txBox="1">
            <a:spLocks noGrp="1"/>
          </p:cNvSpPr>
          <p:nvPr>
            <p:ph type="body" idx="1"/>
          </p:nvPr>
        </p:nvSpPr>
        <p:spPr>
          <a:xfrm>
            <a:off x="2036233" y="2538209"/>
            <a:ext cx="10160001" cy="6648984"/>
          </a:xfrm>
          <a:prstGeom prst="rect">
            <a:avLst/>
          </a:prstGeom>
        </p:spPr>
        <p:txBody>
          <a:bodyPr/>
          <a:lstStyle/>
          <a:p>
            <a:r>
              <a:t>These can change over time as the research evolves.  You don’t have to stick with opening hypotheses.</a:t>
            </a:r>
          </a:p>
          <a:p>
            <a:r>
              <a:t>Research questions should:</a:t>
            </a:r>
          </a:p>
          <a:p>
            <a:pPr lvl="2"/>
            <a:r>
              <a:t>be concise</a:t>
            </a:r>
          </a:p>
          <a:p>
            <a:pPr lvl="2"/>
            <a:r>
              <a:t>have qualitative purpose</a:t>
            </a:r>
          </a:p>
          <a:p>
            <a:pPr lvl="2"/>
            <a:r>
              <a:t>reflect the study population</a:t>
            </a:r>
          </a:p>
          <a:p>
            <a:pPr lvl="2"/>
            <a:r>
              <a:t>reflect the theoretical conclusions sought (include central concepts)</a:t>
            </a:r>
          </a:p>
          <a:p>
            <a:pPr lvl="2"/>
            <a:r>
              <a:t>avoid evaluation, judgement, and seeking practical goals</a:t>
            </a:r>
          </a:p>
        </p:txBody>
      </p:sp>
      <p:sp>
        <p:nvSpPr>
          <p:cNvPr id="2132" name="Research Questions"/>
          <p:cNvSpPr>
            <a:spLocks noGrp="1"/>
          </p:cNvSpPr>
          <p:nvPr>
            <p:ph type="title"/>
          </p:nvPr>
        </p:nvSpPr>
        <p:spPr>
          <a:xfrm>
            <a:off x="2036233" y="255289"/>
            <a:ext cx="10160001" cy="2045098"/>
          </a:xfrm>
          <a:prstGeom prst="rect">
            <a:avLst/>
          </a:prstGeom>
        </p:spPr>
        <p:txBody>
          <a:bodyPr/>
          <a:lstStyle>
            <a:lvl1pPr defTabSz="543305">
              <a:defRPr sz="6510" spc="325"/>
            </a:lvl1pPr>
          </a:lstStyle>
          <a:p>
            <a:r>
              <a:t>Research Questions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3 basic tasks…"/>
          <p:cNvSpPr txBox="1">
            <a:spLocks noGrp="1"/>
          </p:cNvSpPr>
          <p:nvPr>
            <p:ph type="body" idx="1"/>
          </p:nvPr>
        </p:nvSpPr>
        <p:spPr>
          <a:prstGeom prst="rect">
            <a:avLst/>
          </a:prstGeom>
        </p:spPr>
        <p:txBody>
          <a:bodyPr/>
          <a:lstStyle/>
          <a:p>
            <a:pPr>
              <a:defRPr sz="3700" spc="0"/>
            </a:pPr>
            <a:r>
              <a:t>3 basic tasks</a:t>
            </a:r>
          </a:p>
          <a:p>
            <a:pPr marL="1093611" lvl="1" indent="-458611">
              <a:buClrTx/>
              <a:buAutoNum type="arabicPeriod"/>
              <a:defRPr sz="3700" spc="0"/>
            </a:pPr>
            <a:r>
              <a:t>Give a rationale for the participants you sought</a:t>
            </a:r>
          </a:p>
          <a:p>
            <a:pPr marL="1093611" lvl="1" indent="-458611">
              <a:buClrTx/>
              <a:buAutoNum type="arabicPeriod"/>
              <a:defRPr sz="3700" spc="0"/>
            </a:pPr>
            <a:r>
              <a:t>Describe recruiting</a:t>
            </a:r>
          </a:p>
          <a:p>
            <a:pPr marL="1093611" lvl="1" indent="-458611">
              <a:buClrTx/>
              <a:buAutoNum type="arabicPeriod"/>
              <a:defRPr sz="3700" spc="0"/>
            </a:pPr>
            <a:r>
              <a:t>Describe those who actually participated</a:t>
            </a:r>
          </a:p>
        </p:txBody>
      </p:sp>
      <p:sp>
        <p:nvSpPr>
          <p:cNvPr id="2135" name="Participants &amp; Recruiting"/>
          <p:cNvSpPr>
            <a:spLocks noGrp="1"/>
          </p:cNvSpPr>
          <p:nvPr>
            <p:ph type="title"/>
          </p:nvPr>
        </p:nvSpPr>
        <p:spPr>
          <a:xfrm>
            <a:off x="2036233" y="255289"/>
            <a:ext cx="10160001" cy="2045098"/>
          </a:xfrm>
          <a:prstGeom prst="rect">
            <a:avLst/>
          </a:prstGeom>
        </p:spPr>
        <p:txBody>
          <a:bodyPr/>
          <a:lstStyle>
            <a:lvl1pPr defTabSz="543305">
              <a:defRPr sz="6510" spc="325"/>
            </a:lvl1pPr>
          </a:lstStyle>
          <a:p>
            <a:r>
              <a:t>Participants &amp; Recruiting</a:t>
            </a:r>
          </a:p>
        </p:txBody>
      </p:sp>
    </p:spTree>
  </p:cSld>
  <p:clrMapOvr>
    <a:masterClrMapping/>
  </p:clrMapOvr>
  <p:transition spd="med"/>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1160</Words>
  <Application>Microsoft Macintosh PowerPoint</Application>
  <PresentationFormat>Custom</PresentationFormat>
  <Paragraphs>99</Paragraphs>
  <Slides>21</Slides>
  <Notes>0</Notes>
  <HiddenSlides>0</HiddenSlides>
  <MMClips>0</MMClips>
  <ScaleCrop>false</ScaleCrop>
  <HeadingPairs>
    <vt:vector size="6" baseType="variant">
      <vt:variant>
        <vt:lpstr>Fonts Used</vt:lpstr>
      </vt:variant>
      <vt:variant>
        <vt:i4>25</vt:i4>
      </vt:variant>
      <vt:variant>
        <vt:lpstr>Theme</vt:lpstr>
      </vt:variant>
      <vt:variant>
        <vt:i4>1</vt:i4>
      </vt:variant>
      <vt:variant>
        <vt:lpstr>Slide Titles</vt:lpstr>
      </vt:variant>
      <vt:variant>
        <vt:i4>21</vt:i4>
      </vt:variant>
    </vt:vector>
  </HeadingPairs>
  <TitlesOfParts>
    <vt:vector size="47" baseType="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Chapter 9:  Writing about qualitative methods</vt:lpstr>
      <vt:lpstr>Methods sections are NOT meant for:</vt:lpstr>
      <vt:lpstr>Rather, good methods sections:</vt:lpstr>
      <vt:lpstr>Organizing options</vt:lpstr>
      <vt:lpstr>Specific Methods Tasks</vt:lpstr>
      <vt:lpstr>Honesty</vt:lpstr>
      <vt:lpstr>Aligning methods and methodology</vt:lpstr>
      <vt:lpstr>Research Questions</vt:lpstr>
      <vt:lpstr>Participants &amp; Recruiting</vt:lpstr>
      <vt:lpstr>Observing</vt:lpstr>
      <vt:lpstr>Interviewing</vt:lpstr>
      <vt:lpstr>Transcription</vt:lpstr>
      <vt:lpstr>Documents, media, &amp; Artifacts</vt:lpstr>
      <vt:lpstr>Data analysis</vt:lpstr>
      <vt:lpstr>computer usage</vt:lpstr>
      <vt:lpstr>Validity</vt:lpstr>
      <vt:lpstr>Reliability</vt:lpstr>
      <vt:lpstr>Writing about yourself</vt:lpstr>
      <vt:lpstr>Activity 1: Research Questions</vt:lpstr>
      <vt:lpstr>Activity 2: The life of a code</vt:lpstr>
      <vt:lpstr>Activity 3: what you learned from validity techniques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Writing about qualitative methods</dc:title>
  <cp:lastModifiedBy>Weaver-Hightower, Marcus</cp:lastModifiedBy>
  <cp:revision>1</cp:revision>
  <dcterms:modified xsi:type="dcterms:W3CDTF">2018-10-08T19:58:17Z</dcterms:modified>
</cp:coreProperties>
</file>