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6" r:id="rId7"/>
    <p:sldId id="267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65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911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4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58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563" y="1587532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7246640" y="5847135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© 2018 Peter Joyce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3385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143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75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32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00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43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33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72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9A0D1-70BC-4CC5-A4D8-14EA438E22F7}" type="datetimeFigureOut">
              <a:rPr lang="en-GB" smtClean="0"/>
              <a:pPr/>
              <a:t>12/01/2018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6DF68-21AE-4651-B1F6-F64472C94BB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87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What causes a person to commit a crime?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Here, we will consider the views put forward by classicist criminologists.</a:t>
            </a:r>
          </a:p>
          <a:p>
            <a:r>
              <a:rPr lang="en-GB" dirty="0"/>
              <a:t>There are two key figures associated with classicist criminology –</a:t>
            </a:r>
          </a:p>
          <a:p>
            <a:r>
              <a:rPr lang="en-GB" dirty="0"/>
              <a:t>Cesare Beccaria [1748–1794](who published a key work, </a:t>
            </a:r>
            <a:r>
              <a:rPr lang="en-GB" i="1" dirty="0"/>
              <a:t>On Crimes &amp; Punishments, </a:t>
            </a:r>
            <a:r>
              <a:rPr lang="en-GB" dirty="0"/>
              <a:t>in 1764)</a:t>
            </a:r>
          </a:p>
          <a:p>
            <a:r>
              <a:rPr lang="en-GB" dirty="0"/>
              <a:t>Jeremy Bentham [1748–1832] Key ideas associated with him include the </a:t>
            </a:r>
            <a:r>
              <a:rPr lang="en-GB" dirty="0">
                <a:solidFill>
                  <a:srgbClr val="FF0000"/>
                </a:solidFill>
              </a:rPr>
              <a:t>pleasure-pain principle </a:t>
            </a:r>
            <a:r>
              <a:rPr lang="en-GB" dirty="0"/>
              <a:t>and the belief that the role of government is to promote </a:t>
            </a:r>
            <a:r>
              <a:rPr lang="en-GB" dirty="0">
                <a:solidFill>
                  <a:srgbClr val="FF0000"/>
                </a:solidFill>
              </a:rPr>
              <a:t>the greatest good to the greatest number</a:t>
            </a:r>
            <a:r>
              <a:rPr lang="en-GB" dirty="0"/>
              <a:t>: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he applied both to the operations of the criminal justice system</a:t>
            </a:r>
          </a:p>
        </p:txBody>
      </p:sp>
    </p:spTree>
    <p:extLst>
      <p:ext uri="{BB962C8B-B14F-4D97-AF65-F5344CB8AC3E}">
        <p14:creationId xmlns:p14="http://schemas.microsoft.com/office/powerpoint/2010/main" val="113928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vitality of classicist criminology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Despite its weaknesses, classicist criminology has exerted an influence over contemporary responses to crime (especially those associated with administrative criminology) –</a:t>
            </a:r>
          </a:p>
          <a:p>
            <a:r>
              <a:rPr lang="en-GB" dirty="0"/>
              <a:t>Rationality was a key aspect of new right criminology (and conservative responses to crime in general).</a:t>
            </a:r>
          </a:p>
          <a:p>
            <a:r>
              <a:rPr lang="en-GB" dirty="0"/>
              <a:t>Surveillance is a key aspect of contemporary crime prevention policies.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303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References / further 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Beccaria</a:t>
            </a:r>
            <a:r>
              <a:rPr lang="en-GB" dirty="0"/>
              <a:t>, C. (1764) </a:t>
            </a:r>
            <a:r>
              <a:rPr lang="en-GB" i="1" dirty="0"/>
              <a:t>Dei </a:t>
            </a:r>
            <a:r>
              <a:rPr lang="en-GB" i="1" dirty="0" err="1"/>
              <a:t>deliti</a:t>
            </a:r>
            <a:r>
              <a:rPr lang="en-GB" i="1" dirty="0"/>
              <a:t> e </a:t>
            </a:r>
            <a:r>
              <a:rPr lang="en-GB" i="1" dirty="0" err="1"/>
              <a:t>delle</a:t>
            </a:r>
            <a:r>
              <a:rPr lang="en-GB" i="1" dirty="0"/>
              <a:t> </a:t>
            </a:r>
            <a:r>
              <a:rPr lang="en-GB" i="1" dirty="0" err="1"/>
              <a:t>pene</a:t>
            </a:r>
            <a:r>
              <a:rPr lang="en-GB" dirty="0"/>
              <a:t> (</a:t>
            </a:r>
            <a:r>
              <a:rPr lang="en-GB" i="1" dirty="0"/>
              <a:t>On Crimes and Punishments</a:t>
            </a:r>
            <a:r>
              <a:rPr lang="en-GB" dirty="0"/>
              <a:t>), trans. H. </a:t>
            </a:r>
            <a:r>
              <a:rPr lang="en-GB" dirty="0" err="1"/>
              <a:t>Paolucci</a:t>
            </a:r>
            <a:r>
              <a:rPr lang="en-GB" dirty="0"/>
              <a:t> (1963).</a:t>
            </a:r>
          </a:p>
          <a:p>
            <a:r>
              <a:rPr lang="en-US" dirty="0"/>
              <a:t>Joyce, P. (2017) </a:t>
            </a:r>
            <a:r>
              <a:rPr lang="en-US" i="1" dirty="0"/>
              <a:t>Criminal Justice: An Introduction</a:t>
            </a:r>
            <a:r>
              <a:rPr lang="en-US" dirty="0"/>
              <a:t>, 3 ed. London: </a:t>
            </a:r>
            <a:r>
              <a:rPr lang="en-US" dirty="0" err="1"/>
              <a:t>Routledge</a:t>
            </a:r>
            <a:r>
              <a:rPr lang="en-US" dirty="0"/>
              <a:t>.</a:t>
            </a:r>
          </a:p>
          <a:p>
            <a:pPr eaLnBrk="0" hangingPunct="0"/>
            <a:r>
              <a:rPr lang="en-US" dirty="0" err="1"/>
              <a:t>Walklate</a:t>
            </a:r>
            <a:r>
              <a:rPr lang="en-US" dirty="0"/>
              <a:t>, S. (2014) </a:t>
            </a:r>
            <a:r>
              <a:rPr lang="en-US" i="1" dirty="0"/>
              <a:t>Criminology: The Basics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2 ed. London: </a:t>
            </a:r>
            <a:r>
              <a:rPr lang="en-US" dirty="0" err="1"/>
              <a:t>Routledge</a:t>
            </a:r>
            <a:r>
              <a:rPr lang="en-US" dirty="0"/>
              <a:t>. </a:t>
            </a:r>
            <a:endParaRPr lang="en-GB" dirty="0"/>
          </a:p>
          <a:p>
            <a:pPr eaLnBrk="0" hangingPunct="0"/>
            <a:r>
              <a:rPr lang="en-US" dirty="0"/>
              <a:t>Williams, K. (2012) </a:t>
            </a:r>
            <a:r>
              <a:rPr lang="en-US" i="1" dirty="0"/>
              <a:t>Textbook on Criminology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7 ed. Oxford: Oxford University Press.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What underpinned the classicist approach to criminal justice reform?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Classicist criminologists viewed crime as a major threat to the social contract. </a:t>
            </a:r>
          </a:p>
          <a:p>
            <a:r>
              <a:rPr lang="en-GB" dirty="0"/>
              <a:t>Classicist criminology reacted against the operations of the eighteenth century criminal justice system, especially its unpredictability.</a:t>
            </a:r>
          </a:p>
          <a:p>
            <a:r>
              <a:rPr lang="en-GB" dirty="0"/>
              <a:t>This meant that people committed crime </a:t>
            </a:r>
            <a:r>
              <a:rPr lang="en-GB" dirty="0">
                <a:solidFill>
                  <a:srgbClr val="FF0000"/>
                </a:solidFill>
              </a:rPr>
              <a:t>because they thought they could get away with it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98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What were the key classicist views concerning crime?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 main views of classicist criminologists as to why people committed crime included:</a:t>
            </a:r>
          </a:p>
          <a:p>
            <a:r>
              <a:rPr lang="en-GB" dirty="0"/>
              <a:t>Crime was an act undertaken by a </a:t>
            </a:r>
            <a:r>
              <a:rPr lang="en-GB" dirty="0">
                <a:solidFill>
                  <a:srgbClr val="FF0000"/>
                </a:solidFill>
              </a:rPr>
              <a:t>rational </a:t>
            </a:r>
            <a:r>
              <a:rPr lang="en-GB" dirty="0"/>
              <a:t>human being who carefully weighed up the pros and cons of a criminal act before deciding whether to commit it or not.</a:t>
            </a:r>
          </a:p>
          <a:p>
            <a:r>
              <a:rPr lang="en-GB" dirty="0"/>
              <a:t>The focus of their concern was the reform of the criminal justice system to aid this rational thought process.</a:t>
            </a:r>
          </a:p>
        </p:txBody>
      </p:sp>
    </p:spTree>
    <p:extLst>
      <p:ext uri="{BB962C8B-B14F-4D97-AF65-F5344CB8AC3E}">
        <p14:creationId xmlns:p14="http://schemas.microsoft.com/office/powerpoint/2010/main" val="2145911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Classicist ideas regarding the reform of the criminal justice system (CJS)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CJS should deliver a uniform and consistent response to crime – and all should be equal before the law.</a:t>
            </a:r>
          </a:p>
          <a:p>
            <a:r>
              <a:rPr lang="en-GB" dirty="0"/>
              <a:t>Punishments should seek to </a:t>
            </a:r>
            <a:r>
              <a:rPr lang="en-GB" dirty="0">
                <a:solidFill>
                  <a:srgbClr val="FF0000"/>
                </a:solidFill>
              </a:rPr>
              <a:t>deter </a:t>
            </a:r>
            <a:r>
              <a:rPr lang="en-GB" dirty="0"/>
              <a:t>the commission of crime rather than wreak vengeance on offenders – hence they should not be unnecessarily severe (to ensure enforcement).</a:t>
            </a:r>
          </a:p>
          <a:p>
            <a:r>
              <a:rPr lang="en-GB" dirty="0"/>
              <a:t>Discretion by </a:t>
            </a:r>
            <a:r>
              <a:rPr lang="en-GB" dirty="0" err="1"/>
              <a:t>sentencers</a:t>
            </a:r>
            <a:r>
              <a:rPr lang="en-GB" dirty="0"/>
              <a:t> should be avoided.</a:t>
            </a:r>
          </a:p>
          <a:p>
            <a:r>
              <a:rPr lang="en-GB" dirty="0"/>
              <a:t>Punishment should fit the crime (not be tailored to the person who committed it).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660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Jeremy Bentham and criminal justice reform in Britain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Bentham and those who supported his views inspired reforms in a number of areas affecting criminal justice policy.</a:t>
            </a:r>
          </a:p>
          <a:p>
            <a:r>
              <a:rPr lang="en-GB" dirty="0"/>
              <a:t>These embraced the penal code, policing and prisons.</a:t>
            </a:r>
          </a:p>
        </p:txBody>
      </p:sp>
    </p:spTree>
    <p:extLst>
      <p:ext uri="{BB962C8B-B14F-4D97-AF65-F5344CB8AC3E}">
        <p14:creationId xmlns:p14="http://schemas.microsoft.com/office/powerpoint/2010/main" val="39920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The penal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In eighteenth century Britain, most criminal offences carried the death penalty.</a:t>
            </a:r>
          </a:p>
          <a:p>
            <a:r>
              <a:rPr lang="en-GB" dirty="0"/>
              <a:t>A key piece of legislation relating to capital punishment was the so-called Black Act of 1723 (directed at poachers), which created over 50 capital offences.</a:t>
            </a:r>
          </a:p>
          <a:p>
            <a:r>
              <a:rPr lang="en-GB" dirty="0"/>
              <a:t>Classicists sought the reform of the penal code, and inspired the removal of the death penalty from a number of offences in the early nineteenth century – most provisions of the Black Act being repealed in 1823.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235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Policing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/>
              <a:t>The system of policing in late eighteenth century England and Wales was based upon the parish constable system.</a:t>
            </a:r>
          </a:p>
          <a:p>
            <a:r>
              <a:rPr lang="en-GB" dirty="0"/>
              <a:t>This was based on the voluntary principle and operated across small geographic areas.</a:t>
            </a:r>
          </a:p>
          <a:p>
            <a:r>
              <a:rPr lang="en-GB" dirty="0"/>
              <a:t>The industrial revolution and the growth of towns rendered this system obsolete – crime and disorder were major problems.</a:t>
            </a:r>
          </a:p>
          <a:p>
            <a:r>
              <a:rPr lang="en-GB" dirty="0"/>
              <a:t>Classicists wished to reform the historical system of policing in order to deter the commission of crime.</a:t>
            </a:r>
          </a:p>
          <a:p>
            <a:r>
              <a:rPr lang="en-GB" dirty="0"/>
              <a:t>Their views paved the way for the creation of professional policing in the early years of the nineteenth century.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02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</a:rPr>
              <a:t>Prison reform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Bentham’s major contribution to prison reform was to suggest their positive role in deterring criminal behaviour.</a:t>
            </a:r>
          </a:p>
          <a:p>
            <a:r>
              <a:rPr lang="en-GB" dirty="0"/>
              <a:t>Bentham put forward a blueprint for a prison design that would secure this end – called the </a:t>
            </a:r>
            <a:r>
              <a:rPr lang="en-GB" dirty="0" err="1">
                <a:solidFill>
                  <a:srgbClr val="FF0000"/>
                </a:solidFill>
              </a:rPr>
              <a:t>Panopticon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(1791).</a:t>
            </a:r>
          </a:p>
          <a:p>
            <a:r>
              <a:rPr lang="en-GB" dirty="0"/>
              <a:t>Based on the pleasure-pain principle, he viewed prisons as machines to </a:t>
            </a:r>
            <a:r>
              <a:rPr lang="en-GB" dirty="0">
                <a:solidFill>
                  <a:srgbClr val="FF0000"/>
                </a:solidFill>
              </a:rPr>
              <a:t>grind rogues honest</a:t>
            </a:r>
            <a:r>
              <a:rPr lang="en-GB" dirty="0"/>
              <a:t>.</a:t>
            </a:r>
          </a:p>
          <a:p>
            <a:r>
              <a:rPr lang="en-GB" dirty="0">
                <a:solidFill>
                  <a:srgbClr val="FF0000"/>
                </a:solidFill>
              </a:rPr>
              <a:t>Surveillance </a:t>
            </a:r>
            <a:r>
              <a:rPr lang="en-GB" dirty="0"/>
              <a:t>within prisons was a key way to transform the behaviour of criminals.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598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rgbClr val="0070C0"/>
                </a:solidFill>
              </a:rPr>
              <a:t>Problems with classicist criminology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Their ideas were based upon philosophical speculation rather than scientific fact.</a:t>
            </a:r>
          </a:p>
          <a:p>
            <a:r>
              <a:rPr lang="en-GB" dirty="0"/>
              <a:t>They over-emphasised the importance of rationality governing criminal behaviour.</a:t>
            </a:r>
          </a:p>
          <a:p>
            <a:r>
              <a:rPr lang="en-GB" dirty="0"/>
              <a:t>Equality before the law did not mean equal access to it.</a:t>
            </a:r>
          </a:p>
          <a:p>
            <a:r>
              <a:rPr lang="en-GB" dirty="0"/>
              <a:t>The importance of discretion was undervalued in their thinking. </a:t>
            </a:r>
          </a:p>
        </p:txBody>
      </p:sp>
    </p:spTree>
    <p:extLst>
      <p:ext uri="{BB962C8B-B14F-4D97-AF65-F5344CB8AC3E}">
        <p14:creationId xmlns:p14="http://schemas.microsoft.com/office/powerpoint/2010/main" val="300689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788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What causes a person to commit a crime?</vt:lpstr>
      <vt:lpstr>What underpinned the classicist approach to criminal justice reform?</vt:lpstr>
      <vt:lpstr>What were the key classicist views concerning crime?</vt:lpstr>
      <vt:lpstr>Classicist ideas regarding the reform of the criminal justice system (CJS)</vt:lpstr>
      <vt:lpstr>Jeremy Bentham and criminal justice reform in Britain</vt:lpstr>
      <vt:lpstr>The penal code</vt:lpstr>
      <vt:lpstr>Policing</vt:lpstr>
      <vt:lpstr>Prison reform</vt:lpstr>
      <vt:lpstr>Problems with classicist criminology</vt:lpstr>
      <vt:lpstr>The vitality of classicist criminology</vt:lpstr>
      <vt:lpstr>References / further reading</vt:lpstr>
    </vt:vector>
  </TitlesOfParts>
  <Company>MMU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week 1</dc:title>
  <dc:creator>MMU User</dc:creator>
  <cp:lastModifiedBy>Armstrong, Miriam</cp:lastModifiedBy>
  <cp:revision>22</cp:revision>
  <dcterms:created xsi:type="dcterms:W3CDTF">2013-10-04T10:44:18Z</dcterms:created>
  <dcterms:modified xsi:type="dcterms:W3CDTF">2018-01-12T15:52:51Z</dcterms:modified>
</cp:coreProperties>
</file>