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74" r:id="rId2"/>
    <p:sldId id="275" r:id="rId3"/>
    <p:sldId id="276" r:id="rId4"/>
    <p:sldId id="277" r:id="rId5"/>
    <p:sldId id="287" r:id="rId6"/>
    <p:sldId id="297" r:id="rId7"/>
    <p:sldId id="280" r:id="rId8"/>
    <p:sldId id="289" r:id="rId9"/>
    <p:sldId id="281" r:id="rId10"/>
    <p:sldId id="288" r:id="rId11"/>
    <p:sldId id="290" r:id="rId12"/>
    <p:sldId id="292" r:id="rId13"/>
    <p:sldId id="293" r:id="rId14"/>
    <p:sldId id="294" r:id="rId15"/>
    <p:sldId id="295" r:id="rId16"/>
    <p:sldId id="296" r:id="rId17"/>
    <p:sldId id="298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0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22773A-54F5-4E94-B46B-13273D9F36AE}" type="datetimeFigureOut">
              <a:rPr lang="en-GB" smtClean="0"/>
              <a:pPr/>
              <a:t>12/01/2018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6B9E0E-C0B7-43D8-98BE-24F46851FA6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9204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3BBBB-2649-471A-B053-79DB11637A38}" type="datetimeFigureOut">
              <a:rPr lang="en-GB" smtClean="0"/>
              <a:pPr/>
              <a:t>12/01/2018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10B2E-311C-48FE-990A-14493832E0E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0429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3BBBB-2649-471A-B053-79DB11637A38}" type="datetimeFigureOut">
              <a:rPr lang="en-GB" smtClean="0"/>
              <a:pPr/>
              <a:t>12/01/2018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10B2E-311C-48FE-990A-14493832E0E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5255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3BBBB-2649-471A-B053-79DB11637A38}" type="datetimeFigureOut">
              <a:rPr lang="en-GB" smtClean="0"/>
              <a:pPr/>
              <a:t>12/01/2018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10B2E-311C-48FE-990A-14493832E0E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0279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3BBBB-2649-471A-B053-79DB11637A38}" type="datetimeFigureOut">
              <a:rPr lang="en-GB" smtClean="0"/>
              <a:pPr/>
              <a:t>12/01/2018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10B2E-311C-48FE-990A-14493832E0E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6108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3BBBB-2649-471A-B053-79DB11637A38}" type="datetimeFigureOut">
              <a:rPr lang="en-GB" smtClean="0"/>
              <a:pPr/>
              <a:t>12/01/2018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10B2E-311C-48FE-990A-14493832E0E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0344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3BBBB-2649-471A-B053-79DB11637A38}" type="datetimeFigureOut">
              <a:rPr lang="en-GB" smtClean="0"/>
              <a:pPr/>
              <a:t>12/01/2018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10B2E-311C-48FE-990A-14493832E0E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7019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3BBBB-2649-471A-B053-79DB11637A38}" type="datetimeFigureOut">
              <a:rPr lang="en-GB" smtClean="0"/>
              <a:pPr/>
              <a:t>12/01/2018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10B2E-311C-48FE-990A-14493832E0E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2141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3BBBB-2649-471A-B053-79DB11637A38}" type="datetimeFigureOut">
              <a:rPr lang="en-GB" smtClean="0"/>
              <a:pPr/>
              <a:t>12/01/2018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10B2E-311C-48FE-990A-14493832E0E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8068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3BBBB-2649-471A-B053-79DB11637A38}" type="datetimeFigureOut">
              <a:rPr lang="en-GB" smtClean="0"/>
              <a:pPr/>
              <a:t>12/01/2018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10B2E-311C-48FE-990A-14493832E0E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6279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3BBBB-2649-471A-B053-79DB11637A38}" type="datetimeFigureOut">
              <a:rPr lang="en-GB" smtClean="0"/>
              <a:pPr/>
              <a:t>12/01/2018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10B2E-311C-48FE-990A-14493832E0E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3825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3BBBB-2649-471A-B053-79DB11637A38}" type="datetimeFigureOut">
              <a:rPr lang="en-GB" smtClean="0"/>
              <a:pPr/>
              <a:t>12/01/2018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10B2E-311C-48FE-990A-14493832E0E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0031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23BBBB-2649-471A-B053-79DB11637A38}" type="datetimeFigureOut">
              <a:rPr lang="en-GB" smtClean="0"/>
              <a:pPr/>
              <a:t>12/01/2018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810B2E-311C-48FE-990A-14493832E0E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xtBox 6"/>
          <p:cNvSpPr txBox="1"/>
          <p:nvPr userDrawn="1"/>
        </p:nvSpPr>
        <p:spPr>
          <a:xfrm>
            <a:off x="7246640" y="5849164"/>
            <a:ext cx="14401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© 2018 Peter Joyce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481922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70C0"/>
                </a:solidFill>
              </a:rPr>
              <a:t>The delivery of punishment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Prisons play an important part in delivering the state’s response to crime.</a:t>
            </a:r>
          </a:p>
          <a:p>
            <a:pPr marL="0" indent="0">
              <a:buNone/>
            </a:pPr>
            <a:r>
              <a:rPr lang="en-GB" dirty="0"/>
              <a:t>Here we will consider their role and operations.</a:t>
            </a:r>
          </a:p>
        </p:txBody>
      </p:sp>
    </p:spTree>
    <p:extLst>
      <p:ext uri="{BB962C8B-B14F-4D97-AF65-F5344CB8AC3E}">
        <p14:creationId xmlns:p14="http://schemas.microsoft.com/office/powerpoint/2010/main" val="10964470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70C0"/>
                </a:solidFill>
              </a:rPr>
              <a:t>‘Prison works’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/>
              <a:t>The desire to get tough with criminals promoted prisons as the cornerstone of Conservative government penal policy.</a:t>
            </a:r>
          </a:p>
          <a:p>
            <a:r>
              <a:rPr lang="en-GB" dirty="0"/>
              <a:t>Prisons ‘worked’ in the sense that they provided tangible proof that wrongdoers were being apprehended and punished and also by removing offenders from communities, thus protecting the public.</a:t>
            </a:r>
          </a:p>
          <a:p>
            <a:r>
              <a:rPr lang="en-GB" dirty="0"/>
              <a:t>This approach led to a dramatic rise in the prison population in 1993 that has been subsequently sustained.</a:t>
            </a:r>
          </a:p>
          <a:p>
            <a:r>
              <a:rPr lang="en-GB" dirty="0"/>
              <a:t>The regime within prisons also became harsher (‘decent, but austere’): the introduction of mandatory drug tests were one aspect of this.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66961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solidFill>
                  <a:srgbClr val="0070C0"/>
                </a:solidFill>
              </a:rPr>
              <a:t>But did this new approach work?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Harsh regimes may promote disorder within prisons.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70C0"/>
                </a:solidFill>
              </a:rPr>
              <a:t>The Woolf Report (1991)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The investigation into the Strangeways prison riot was conducted by Lord Woolf.</a:t>
            </a:r>
          </a:p>
          <a:p>
            <a:r>
              <a:rPr lang="en-GB" dirty="0"/>
              <a:t>In his report he emphasised the importance of balancing security, control and justice within prisons in order to maintain order.</a:t>
            </a:r>
          </a:p>
          <a:p>
            <a:r>
              <a:rPr lang="en-GB" dirty="0"/>
              <a:t>This might suggest that perceptions of injustice within prisons may divert a prisoner’s energies into rebellion rather than reform/ rehabilitation.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solidFill>
                  <a:srgbClr val="0070C0"/>
                </a:solidFill>
              </a:rPr>
              <a:t>But did the new approach work? (2)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/>
              <a:t>Overcrowding became a significant problem after 1993. </a:t>
            </a:r>
          </a:p>
          <a:p>
            <a:r>
              <a:rPr lang="en-GB" dirty="0"/>
              <a:t>It remains a significant problem today, aggravated by post-2010 spending cuts.</a:t>
            </a:r>
          </a:p>
          <a:p>
            <a:r>
              <a:rPr lang="en-GB" dirty="0"/>
              <a:t>Overcrowding leads to prisoners being locked in their cells for lengthy periods of time as security becomes the pre-eminent concern of prison staff.</a:t>
            </a:r>
          </a:p>
          <a:p>
            <a:r>
              <a:rPr lang="en-GB" dirty="0"/>
              <a:t>The ability of prisoners to benefit from purposeful activities is accordingly reduced.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70C0"/>
                </a:solidFill>
              </a:rPr>
              <a:t>Post-1997 prison policy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The 1997 general election witnessed a change of government.</a:t>
            </a:r>
          </a:p>
          <a:p>
            <a:r>
              <a:rPr lang="en-GB" dirty="0"/>
              <a:t>The new government placed emphasis on ‘constructive’ prison regimes and Home Secretary Charles Clarke (2004–2006) placed tackling </a:t>
            </a:r>
            <a:r>
              <a:rPr lang="en-GB" i="1" u="sng" dirty="0"/>
              <a:t>re</a:t>
            </a:r>
            <a:r>
              <a:rPr lang="en-GB" i="1" dirty="0"/>
              <a:t>-</a:t>
            </a:r>
            <a:r>
              <a:rPr lang="en-GB" dirty="0"/>
              <a:t>offending at the heart of his law and order agenda – hence the creation of the National Offender Management Service in 2004.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70C0"/>
                </a:solidFill>
              </a:rPr>
              <a:t>Post-2010 prison policy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2010 Coalition government promised a ‘rehabilitation revolution’, a theme picked up by the 2015 Conservative government. </a:t>
            </a:r>
          </a:p>
          <a:p>
            <a:r>
              <a:rPr lang="en-GB" dirty="0"/>
              <a:t>But despite rhetoric and reforms that have included the designation of many institutions as ‘resettlement prisons’, this goal seems far off – and achieving it has not been aided by post-2010 public sector spending cuts.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70C0"/>
                </a:solidFill>
              </a:rPr>
              <a:t>The current prison crisis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GB" dirty="0"/>
              <a:t>Currently prisons are in a state of crisis.</a:t>
            </a:r>
          </a:p>
          <a:p>
            <a:r>
              <a:rPr lang="en-GB" dirty="0"/>
              <a:t>2016 witnessed over 100 suicides in prison.</a:t>
            </a:r>
          </a:p>
          <a:p>
            <a:r>
              <a:rPr lang="en-GB" dirty="0"/>
              <a:t>Disorder within prisons is a problem, evidenced by assaults on staff and riots (e.g. HMP Bedford and HMP Birmingham, 2016). </a:t>
            </a:r>
          </a:p>
          <a:p>
            <a:r>
              <a:rPr lang="en-GB" dirty="0"/>
              <a:t>Drug taking is rife.</a:t>
            </a:r>
          </a:p>
          <a:p>
            <a:r>
              <a:rPr lang="en-GB" dirty="0"/>
              <a:t>Strategies used to secure order maintenance by prison staff may lead to views that the inmates run these institutions.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70C0"/>
                </a:solidFill>
              </a:rPr>
              <a:t>References / further reading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err="1"/>
              <a:t>Cavadino</a:t>
            </a:r>
            <a:r>
              <a:rPr lang="en-GB" dirty="0"/>
              <a:t>, M., </a:t>
            </a:r>
            <a:r>
              <a:rPr lang="en-GB" dirty="0" err="1"/>
              <a:t>Dignan</a:t>
            </a:r>
            <a:r>
              <a:rPr lang="en-GB" dirty="0"/>
              <a:t>, J. and </a:t>
            </a:r>
            <a:r>
              <a:rPr lang="en-GB" dirty="0" err="1"/>
              <a:t>Mair</a:t>
            </a:r>
            <a:r>
              <a:rPr lang="en-GB" dirty="0"/>
              <a:t>, G. (2013) </a:t>
            </a:r>
            <a:r>
              <a:rPr lang="en-GB" i="1" dirty="0"/>
              <a:t>The Penal System: An Introduction</a:t>
            </a:r>
            <a:r>
              <a:rPr lang="en-GB" dirty="0"/>
              <a:t>, 5 ed. London: Sage.</a:t>
            </a:r>
          </a:p>
          <a:p>
            <a:r>
              <a:rPr lang="en-GB" dirty="0"/>
              <a:t>Gladstone, H. (1895) </a:t>
            </a:r>
            <a:r>
              <a:rPr lang="en-GB" i="1" dirty="0"/>
              <a:t>Report from the Departmental Committee on Prisons</a:t>
            </a:r>
            <a:r>
              <a:rPr lang="en-GB" dirty="0"/>
              <a:t>, </a:t>
            </a:r>
            <a:r>
              <a:rPr lang="en-GB" dirty="0" err="1"/>
              <a:t>Sessional</a:t>
            </a:r>
            <a:r>
              <a:rPr lang="en-GB" dirty="0"/>
              <a:t> Paper 1895, c. 7702. London: HMSO.</a:t>
            </a:r>
          </a:p>
          <a:p>
            <a:r>
              <a:rPr lang="en-GB" dirty="0"/>
              <a:t>Howard, M. (1993) Speech to the Conservative party conference, Blackpool, 6 October.</a:t>
            </a:r>
          </a:p>
          <a:p>
            <a:r>
              <a:rPr lang="en-GB" dirty="0"/>
              <a:t>Martinson, R. (1974) ‘Questions and Answers about Prison Reform’, </a:t>
            </a:r>
            <a:r>
              <a:rPr lang="en-GB" i="1" dirty="0"/>
              <a:t>Public Interest</a:t>
            </a:r>
            <a:r>
              <a:rPr lang="en-GB" dirty="0"/>
              <a:t>, 34: 22–54.</a:t>
            </a:r>
          </a:p>
          <a:p>
            <a:r>
              <a:rPr lang="en-GB" dirty="0"/>
              <a:t>Scott, D. and Flynn, N. (2014) </a:t>
            </a:r>
            <a:r>
              <a:rPr lang="en-GB" i="1" dirty="0"/>
              <a:t>Prisons and Punishment. The Essentials</a:t>
            </a:r>
            <a:r>
              <a:rPr lang="en-GB" dirty="0"/>
              <a:t>, 2 ed. London: Sage.</a:t>
            </a:r>
          </a:p>
          <a:p>
            <a:r>
              <a:rPr lang="en-GB" dirty="0"/>
              <a:t>Woolf, Lord (1991) </a:t>
            </a:r>
            <a:r>
              <a:rPr lang="en-GB" i="1" dirty="0"/>
              <a:t>Prison Disturbances 1990: Report of an Inquiry by the Rt. Hon. Lord Justice Woolf (part I and II) and His Honour Judge Stephen </a:t>
            </a:r>
            <a:r>
              <a:rPr lang="en-GB" i="1" dirty="0" err="1"/>
              <a:t>Tumim</a:t>
            </a:r>
            <a:r>
              <a:rPr lang="en-GB" i="1" dirty="0"/>
              <a:t> (part II)</a:t>
            </a:r>
            <a:r>
              <a:rPr lang="en-GB" dirty="0"/>
              <a:t>, Cm 1456. London: HMSO.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solidFill>
                  <a:srgbClr val="0070C0"/>
                </a:solidFill>
              </a:rPr>
              <a:t>The role of prisons – eighteenth and nineteenth centuries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Under the influence of utilitarian and evangelical reforms in the late eighteenth and early nineteenth centuries, prisons were seen as institutions both to punish offenders and to reform criminals.</a:t>
            </a:r>
          </a:p>
          <a:p>
            <a:r>
              <a:rPr lang="en-GB" dirty="0"/>
              <a:t>During the mid-nineteenth century, the deterrence of crime assumed prime position, resulting in harsh custodial regimes. Their key role became that of protecting the public.</a:t>
            </a:r>
          </a:p>
        </p:txBody>
      </p:sp>
    </p:spTree>
    <p:extLst>
      <p:ext uri="{BB962C8B-B14F-4D97-AF65-F5344CB8AC3E}">
        <p14:creationId xmlns:p14="http://schemas.microsoft.com/office/powerpoint/2010/main" val="692322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solidFill>
                  <a:srgbClr val="0070C0"/>
                </a:solidFill>
              </a:rPr>
              <a:t>The role of prisons – the Gladstone Report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The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n-GB" dirty="0"/>
              <a:t>1895 Gladstone Report argued that the emphasis on deterrence should be balanced with a similar emphasis on rehabilitation (whereby the state should play a positive role to bring about changes to the habits of offenders). </a:t>
            </a:r>
          </a:p>
          <a:p>
            <a:r>
              <a:rPr lang="en-GB" dirty="0"/>
              <a:t>The report argued that wrongdoers were sent to prisons </a:t>
            </a:r>
            <a:r>
              <a:rPr lang="en-GB" i="1" dirty="0">
                <a:solidFill>
                  <a:srgbClr val="FF0000"/>
                </a:solidFill>
              </a:rPr>
              <a:t>as</a:t>
            </a:r>
            <a:r>
              <a:rPr lang="en-GB" i="1" dirty="0"/>
              <a:t> </a:t>
            </a:r>
            <a:r>
              <a:rPr lang="en-GB" dirty="0"/>
              <a:t>rather than </a:t>
            </a:r>
            <a:r>
              <a:rPr lang="en-GB" i="1" dirty="0">
                <a:solidFill>
                  <a:srgbClr val="FF0000"/>
                </a:solidFill>
              </a:rPr>
              <a:t>for</a:t>
            </a:r>
            <a:r>
              <a:rPr lang="en-GB" i="1" dirty="0"/>
              <a:t> </a:t>
            </a:r>
            <a:r>
              <a:rPr lang="en-GB" dirty="0"/>
              <a:t>punishment.</a:t>
            </a:r>
          </a:p>
          <a:p>
            <a:r>
              <a:rPr lang="en-GB" dirty="0"/>
              <a:t>It was thus instrumental in initiating a movement away from harsh conditions, giving rise to what was known as the </a:t>
            </a:r>
            <a:r>
              <a:rPr lang="en-GB" dirty="0">
                <a:solidFill>
                  <a:srgbClr val="FF0000"/>
                </a:solidFill>
              </a:rPr>
              <a:t>treatment model</a:t>
            </a:r>
            <a:r>
              <a:rPr lang="en-GB" dirty="0"/>
              <a:t>.</a:t>
            </a:r>
            <a:r>
              <a:rPr lang="en-GB" dirty="0">
                <a:solidFill>
                  <a:srgbClr val="FF0000"/>
                </a:solidFill>
              </a:rPr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55399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70C0"/>
                </a:solidFill>
              </a:rPr>
              <a:t>Decline of the treatment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Influenced by the ‘nothing works’ arguments put forward by Martinson (1974) and a ‘new right’ political imperative of being seen to get tough with offenders, the rehabilitative ideal embraced by the treatment model gave way to a  retributivist philosophy.</a:t>
            </a:r>
          </a:p>
          <a:p>
            <a:r>
              <a:rPr lang="en-GB" dirty="0"/>
              <a:t>This was summarised by the intention of ‘getting tough with criminals’. </a:t>
            </a:r>
          </a:p>
          <a:p>
            <a:r>
              <a:rPr lang="en-GB" dirty="0"/>
              <a:t>The aim of reforming offenders was not totally abandoned – </a:t>
            </a:r>
            <a:r>
              <a:rPr lang="en-GB" b="1" dirty="0"/>
              <a:t>but</a:t>
            </a:r>
            <a:r>
              <a:rPr lang="en-GB" dirty="0"/>
              <a:t> it was downgraded to becoming a secondary aim of imprisonment. </a:t>
            </a:r>
          </a:p>
        </p:txBody>
      </p:sp>
    </p:spTree>
    <p:extLst>
      <p:ext uri="{BB962C8B-B14F-4D97-AF65-F5344CB8AC3E}">
        <p14:creationId xmlns:p14="http://schemas.microsoft.com/office/powerpoint/2010/main" val="1915994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solidFill>
                  <a:srgbClr val="0070C0"/>
                </a:solidFill>
              </a:rPr>
              <a:t>Why did prisons find it hard to rehabilitate offenders?</a:t>
            </a:r>
            <a:endParaRPr lang="en-GB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One reason to explain why reform and rehabilitation became downgraded as the main aim of prison was that they were failing to turn a prisoner’s life around.</a:t>
            </a:r>
          </a:p>
          <a:p>
            <a:r>
              <a:rPr lang="en-GB" dirty="0"/>
              <a:t>Accordingly, most persons who received a custodial sentence went on to re-offend when they were released (recidivism).</a:t>
            </a:r>
          </a:p>
          <a:p>
            <a:r>
              <a:rPr lang="en-GB" dirty="0"/>
              <a:t>It was thus argued that prisons were </a:t>
            </a:r>
            <a:r>
              <a:rPr lang="en-GB" dirty="0">
                <a:solidFill>
                  <a:srgbClr val="FF0000"/>
                </a:solidFill>
              </a:rPr>
              <a:t>an expensive way of making bad people worse</a:t>
            </a:r>
            <a:r>
              <a:rPr lang="en-GB" dirty="0"/>
              <a:t>.</a:t>
            </a:r>
            <a:endParaRPr lang="en-GB" dirty="0">
              <a:solidFill>
                <a:srgbClr val="FF0000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1854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70C0"/>
                </a:solidFill>
              </a:rPr>
              <a:t>Why was this the case?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The failure of prisons to enable the majority of inmates to leave and henceforth lead law-abiding lives was undermined by a number of factors.</a:t>
            </a:r>
          </a:p>
          <a:p>
            <a:r>
              <a:rPr lang="en-GB" dirty="0"/>
              <a:t>These included the nature of the prison environment, the effectiveness of measures to enable prisoners to transform their lives and the characteristics of those who received custodial sentences.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70C0"/>
                </a:solidFill>
              </a:rPr>
              <a:t>The prison environment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dirty="0"/>
              <a:t>One reason that explained the high level of recidivism was that the prison environment made reform/rehabilitation a difficult ideal to accomplish in practice.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This was/is not conducive to reforming inmates for reasons that include: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Prisoners may find it difficult to cope with confinement and experience personality changes and psychological deterioration.</a:t>
            </a:r>
          </a:p>
          <a:p>
            <a:r>
              <a:rPr lang="en-GB" dirty="0"/>
              <a:t>The emphasis on security (especially in times of overcrowding) may reduce the availability of purposeful activities that may aid rehabilitation.</a:t>
            </a:r>
          </a:p>
          <a:p>
            <a:r>
              <a:rPr lang="en-GB" dirty="0"/>
              <a:t>The violent nature of prison regimes may result in brutalising prisoners, making them worse than when they went in.</a:t>
            </a:r>
          </a:p>
          <a:p>
            <a:r>
              <a:rPr lang="en-GB" dirty="0"/>
              <a:t>Prisons may serve as ‘universities of crime’ – institutions in which inmates build contacts that will be used to continue criminal careers upon release.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54958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70C0"/>
                </a:solidFill>
              </a:rPr>
              <a:t>Also ...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Activities that are designed to make ‘bad people better’ (education, work training, programmes to address offending behaviour etc. – collectively referred to as ‘purposeful activities’) are not effectively delivered – especially to those receiving short sentences.</a:t>
            </a:r>
          </a:p>
          <a:p>
            <a:r>
              <a:rPr lang="en-GB" dirty="0"/>
              <a:t>Numerous factors related to the background of prisoners (including health [especially mental health] issues, poor education and home life styles) are not conducive to reform/rehabilitation.</a:t>
            </a:r>
          </a:p>
          <a:p>
            <a:r>
              <a:rPr lang="en-GB" dirty="0"/>
              <a:t>Labelling theory may aggravate the existing impediments to a prisoner ‘going straight’.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70C0"/>
                </a:solidFill>
              </a:rPr>
              <a:t>The new approach (1993–1997)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r>
              <a:rPr lang="en-GB" dirty="0"/>
              <a:t>The goal of rehabilitation gave way to one of retributivism – a philosophy enunciated by Michael Howard at the October 1993 Conservative Party Conference.</a:t>
            </a:r>
          </a:p>
          <a:p>
            <a:r>
              <a:rPr lang="en-GB" dirty="0"/>
              <a:t>He stated that </a:t>
            </a:r>
            <a:r>
              <a:rPr lang="en-GB" dirty="0">
                <a:solidFill>
                  <a:srgbClr val="FF0000"/>
                </a:solidFill>
              </a:rPr>
              <a:t>prison works</a:t>
            </a:r>
            <a:r>
              <a:rPr lang="en-GB" dirty="0"/>
              <a:t>.</a:t>
            </a:r>
          </a:p>
          <a:p>
            <a:pPr marL="0" indent="0">
              <a:buNone/>
            </a:pP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25918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1268</Words>
  <Application>Microsoft Office PowerPoint</Application>
  <PresentationFormat>On-screen Show (4:3)</PresentationFormat>
  <Paragraphs>73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The delivery of punishment</vt:lpstr>
      <vt:lpstr>The role of prisons – eighteenth and nineteenth centuries</vt:lpstr>
      <vt:lpstr>The role of prisons – the Gladstone Report</vt:lpstr>
      <vt:lpstr>Decline of the treatment model</vt:lpstr>
      <vt:lpstr>Why did prisons find it hard to rehabilitate offenders?</vt:lpstr>
      <vt:lpstr>Why was this the case?</vt:lpstr>
      <vt:lpstr>The prison environment</vt:lpstr>
      <vt:lpstr>Also ...</vt:lpstr>
      <vt:lpstr>The new approach (1993–1997)</vt:lpstr>
      <vt:lpstr>‘Prison works’</vt:lpstr>
      <vt:lpstr>But did this new approach work? (1)</vt:lpstr>
      <vt:lpstr>The Woolf Report (1991)</vt:lpstr>
      <vt:lpstr>But did the new approach work? (2)</vt:lpstr>
      <vt:lpstr>Post-1997 prison policy</vt:lpstr>
      <vt:lpstr>Post-2010 prison policy</vt:lpstr>
      <vt:lpstr>The current prison crisis</vt:lpstr>
      <vt:lpstr>References / further reading</vt:lpstr>
    </vt:vector>
  </TitlesOfParts>
  <Company>MMU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punishment of offenders</dc:title>
  <dc:creator>MMU User</dc:creator>
  <cp:lastModifiedBy>Armstrong, Miriam</cp:lastModifiedBy>
  <cp:revision>31</cp:revision>
  <dcterms:created xsi:type="dcterms:W3CDTF">2015-02-06T10:53:46Z</dcterms:created>
  <dcterms:modified xsi:type="dcterms:W3CDTF">2018-01-12T15:58:35Z</dcterms:modified>
</cp:coreProperties>
</file>