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320" r:id="rId4"/>
    <p:sldId id="319" r:id="rId5"/>
    <p:sldId id="259" r:id="rId6"/>
    <p:sldId id="260" r:id="rId7"/>
    <p:sldId id="262" r:id="rId8"/>
    <p:sldId id="326" r:id="rId9"/>
    <p:sldId id="277" r:id="rId10"/>
    <p:sldId id="321" r:id="rId11"/>
    <p:sldId id="322" r:id="rId12"/>
    <p:sldId id="323" r:id="rId13"/>
    <p:sldId id="327" r:id="rId14"/>
    <p:sldId id="324" r:id="rId15"/>
    <p:sldId id="325" r:id="rId16"/>
    <p:sldId id="279" r:id="rId17"/>
    <p:sldId id="280" r:id="rId18"/>
    <p:sldId id="289" r:id="rId19"/>
    <p:sldId id="298" r:id="rId20"/>
    <p:sldId id="299" r:id="rId21"/>
    <p:sldId id="328" r:id="rId22"/>
    <p:sldId id="300" r:id="rId23"/>
    <p:sldId id="301" r:id="rId24"/>
    <p:sldId id="330" r:id="rId25"/>
    <p:sldId id="32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F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3" autoAdjust="0"/>
    <p:restoredTop sz="94821"/>
  </p:normalViewPr>
  <p:slideViewPr>
    <p:cSldViewPr snapToGrid="0" snapToObjects="1">
      <p:cViewPr varScale="1">
        <p:scale>
          <a:sx n="68" d="100"/>
          <a:sy n="68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1B5EA-777A-074A-A2AB-A3C43C382D64}" type="datetimeFigureOut">
              <a:rPr lang="en-US" smtClean="0"/>
              <a:t>3/27/2017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18B92-063F-ED45-93E3-B9F57261E0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5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41E921-5378-40B9-911C-1800AE8729E8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56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79D0A3-7694-47FC-8AA4-F04471997214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31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2F139E-59AF-4963-9576-F9BB2B750A35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2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36FF13"/>
              </a:buClr>
              <a:buFont typeface="Wingdings" charset="2"/>
              <a:buChar char="ü"/>
              <a:defRPr/>
            </a:lvl1pPr>
            <a:lvl2pPr marL="742950" indent="-285750">
              <a:buClr>
                <a:srgbClr val="36FF13"/>
              </a:buClr>
              <a:buFont typeface="Wingdings" charset="2"/>
              <a:buChar char="ü"/>
              <a:defRPr/>
            </a:lvl2pPr>
            <a:lvl3pPr marL="1143000" indent="-228600">
              <a:buClr>
                <a:srgbClr val="36FF13"/>
              </a:buClr>
              <a:buFont typeface="Wingdings" charset="2"/>
              <a:buChar char="ü"/>
              <a:defRPr/>
            </a:lvl3pPr>
            <a:lvl4pPr marL="1600200" indent="-228600">
              <a:buClr>
                <a:srgbClr val="36FF13"/>
              </a:buClr>
              <a:buFont typeface="Wingdings" charset="2"/>
              <a:buChar char="ü"/>
              <a:defRPr/>
            </a:lvl4pPr>
            <a:lvl5pPr marL="2057400" indent="-228600">
              <a:buClr>
                <a:srgbClr val="36FF13"/>
              </a:buClr>
              <a:buFont typeface="Wingdings" charset="2"/>
              <a:buChar char="ü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3C2B2-F7E8-47A2-A208-7FF4F88C130E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C51228-6A62-4BD2-A103-6F7DA93B0A64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2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6FA378-D0B7-41CA-AD2C-A5F464CBFAA4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DB59DE-9CFD-4B0F-BC1B-DD48FA529646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9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756CD4-3A3B-4D43-AE48-51DE99029DBC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8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268CF3-F16E-401D-930A-1D4CE9A9455C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7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AD6C49-75B0-4F5F-BAE9-794C18AD88FE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2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16FB7C-B4F6-42D5-BB36-976A67582FC3}" type="datetime1">
              <a:rPr lang="en-US" smtClean="0"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A96F-81F2-794A-9C2C-BEF0D215E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7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6911"/>
            <a:ext cx="8229600" cy="10067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8990"/>
            <a:ext cx="8229600" cy="4665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0430" y="6515395"/>
            <a:ext cx="9026378" cy="164236"/>
            <a:chOff x="70430" y="6101097"/>
            <a:chExt cx="9026378" cy="164236"/>
          </a:xfrm>
        </p:grpSpPr>
        <p:sp>
          <p:nvSpPr>
            <p:cNvPr id="7" name="Rectangle 6"/>
            <p:cNvSpPr/>
            <p:nvPr userDrawn="1"/>
          </p:nvSpPr>
          <p:spPr>
            <a:xfrm>
              <a:off x="457200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30731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876407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892315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7606908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900581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172246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726989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505163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273591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12703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8466399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70430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4664517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3838930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2585013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 userDrawn="1"/>
          </p:nvSpPr>
          <p:spPr>
            <a:xfrm>
              <a:off x="8020901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5483311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3427062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3002189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217951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1752839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0430" y="173012"/>
            <a:ext cx="9026378" cy="164236"/>
            <a:chOff x="70430" y="6101097"/>
            <a:chExt cx="9026378" cy="164236"/>
          </a:xfrm>
        </p:grpSpPr>
        <p:sp>
          <p:nvSpPr>
            <p:cNvPr id="39" name="Rectangle 38"/>
            <p:cNvSpPr/>
            <p:nvPr userDrawn="1"/>
          </p:nvSpPr>
          <p:spPr>
            <a:xfrm>
              <a:off x="457200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130731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8876407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 userDrawn="1"/>
          </p:nvSpPr>
          <p:spPr>
            <a:xfrm>
              <a:off x="892315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 userDrawn="1"/>
          </p:nvSpPr>
          <p:spPr>
            <a:xfrm>
              <a:off x="7606908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 userDrawn="1"/>
          </p:nvSpPr>
          <p:spPr>
            <a:xfrm>
              <a:off x="5900581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 userDrawn="1"/>
          </p:nvSpPr>
          <p:spPr>
            <a:xfrm>
              <a:off x="7172246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 userDrawn="1"/>
          </p:nvSpPr>
          <p:spPr>
            <a:xfrm>
              <a:off x="6726989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 userDrawn="1"/>
          </p:nvSpPr>
          <p:spPr>
            <a:xfrm>
              <a:off x="505163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 userDrawn="1"/>
          </p:nvSpPr>
          <p:spPr>
            <a:xfrm>
              <a:off x="4273591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/>
            <p:cNvSpPr/>
            <p:nvPr userDrawn="1"/>
          </p:nvSpPr>
          <p:spPr>
            <a:xfrm>
              <a:off x="6312703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 userDrawn="1"/>
          </p:nvSpPr>
          <p:spPr>
            <a:xfrm>
              <a:off x="8466399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 userDrawn="1"/>
          </p:nvSpPr>
          <p:spPr>
            <a:xfrm>
              <a:off x="70430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 userDrawn="1"/>
          </p:nvSpPr>
          <p:spPr>
            <a:xfrm>
              <a:off x="4664517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 userDrawn="1"/>
          </p:nvSpPr>
          <p:spPr>
            <a:xfrm>
              <a:off x="3838930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 userDrawn="1"/>
          </p:nvSpPr>
          <p:spPr>
            <a:xfrm>
              <a:off x="2585013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 userDrawn="1"/>
          </p:nvSpPr>
          <p:spPr>
            <a:xfrm>
              <a:off x="8020901" y="6101097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 userDrawn="1"/>
          </p:nvSpPr>
          <p:spPr>
            <a:xfrm>
              <a:off x="5483311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 userDrawn="1"/>
          </p:nvSpPr>
          <p:spPr>
            <a:xfrm>
              <a:off x="3427062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 userDrawn="1"/>
          </p:nvSpPr>
          <p:spPr>
            <a:xfrm>
              <a:off x="3002189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 userDrawn="1"/>
          </p:nvSpPr>
          <p:spPr>
            <a:xfrm>
              <a:off x="2179516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 userDrawn="1"/>
          </p:nvSpPr>
          <p:spPr>
            <a:xfrm>
              <a:off x="1752839" y="6107889"/>
              <a:ext cx="220401" cy="15744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56842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77108"/>
            <a:ext cx="7772400" cy="2152355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8000" b="1" dirty="0"/>
              <a:t>The Development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6631"/>
            <a:ext cx="6400800" cy="135477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The Complete Guide to Film &amp; Digital Production: The People &amp; The Process</a:t>
            </a:r>
          </a:p>
          <a:p>
            <a:r>
              <a:rPr lang="en-US" sz="2400" dirty="0">
                <a:solidFill>
                  <a:schemeClr val="tx1"/>
                </a:solidFill>
              </a:rPr>
              <a:t>Lorene M. Wales, Ph.D.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© 2017 Taylor &amp; Francis</a:t>
            </a:r>
          </a:p>
        </p:txBody>
      </p:sp>
    </p:spTree>
    <p:extLst>
      <p:ext uri="{BB962C8B-B14F-4D97-AF65-F5344CB8AC3E}">
        <p14:creationId xmlns:p14="http://schemas.microsoft.com/office/powerpoint/2010/main" val="148555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828800"/>
            <a:ext cx="8503920" cy="4572000"/>
          </a:xfrm>
        </p:spPr>
        <p:txBody>
          <a:bodyPr>
            <a:normAutofit/>
          </a:bodyPr>
          <a:lstStyle/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Helps describe your project in a </a:t>
            </a:r>
            <a:r>
              <a:rPr lang="en-US" dirty="0">
                <a:solidFill>
                  <a:srgbClr val="FFFF00"/>
                </a:solidFill>
              </a:rPr>
              <a:t>concise</a:t>
            </a:r>
            <a:r>
              <a:rPr lang="en-US" dirty="0"/>
              <a:t> manner.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very brief one or two sentence </a:t>
            </a:r>
            <a:r>
              <a:rPr lang="en-US" dirty="0">
                <a:solidFill>
                  <a:srgbClr val="FFFF00"/>
                </a:solidFill>
              </a:rPr>
              <a:t>description</a:t>
            </a:r>
            <a:r>
              <a:rPr lang="en-US" dirty="0"/>
              <a:t> of the story.  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Something like this:</a:t>
            </a:r>
          </a:p>
          <a:p>
            <a:pPr marL="457200" lvl="1" indent="0">
              <a:buClr>
                <a:srgbClr val="36FF13"/>
              </a:buClr>
              <a:buNone/>
            </a:pPr>
            <a:r>
              <a:rPr lang="en-US" i="1" dirty="0"/>
              <a:t>“On his deathbed, a father tells the story of his life the way he remembers it: full of wild, impossible exaggerations. His grown son tries to separate the truth from the fantasy before it’s too late.”</a:t>
            </a:r>
          </a:p>
          <a:p>
            <a:pPr marL="457200" lvl="1" indent="0" algn="r">
              <a:buNone/>
            </a:pPr>
            <a:r>
              <a:rPr lang="en-US" sz="2000" i="1" dirty="0"/>
              <a:t>“Big Fish” (2003) www.imdb.com</a:t>
            </a:r>
          </a:p>
          <a:p>
            <a:pPr lvl="1"/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68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732" y="1766451"/>
            <a:ext cx="7696200" cy="4572000"/>
          </a:xfrm>
        </p:spPr>
        <p:txBody>
          <a:bodyPr>
            <a:noAutofit/>
          </a:bodyPr>
          <a:lstStyle/>
          <a:p>
            <a:pPr marL="0" indent="0">
              <a:buClr>
                <a:srgbClr val="36FF13"/>
              </a:buClr>
              <a:buNone/>
            </a:pPr>
            <a:r>
              <a:rPr lang="en-US" sz="2800" dirty="0">
                <a:solidFill>
                  <a:srgbClr val="FFFF00"/>
                </a:solidFill>
              </a:rPr>
              <a:t>Must</a:t>
            </a:r>
            <a:r>
              <a:rPr lang="en-US" sz="2800" dirty="0"/>
              <a:t> have the following: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endParaRPr lang="en-US" sz="1400" dirty="0"/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The protagonist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Their goal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The antagonist/antagonistic  force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endParaRPr lang="en-US" sz="1400" dirty="0"/>
          </a:p>
          <a:p>
            <a:pPr>
              <a:buClr>
                <a:srgbClr val="36FF13"/>
              </a:buClr>
              <a:buFont typeface="Wingdings" charset="2"/>
              <a:buChar char="ü"/>
            </a:pPr>
            <a:endParaRPr lang="en-US" sz="1400" dirty="0"/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Use an </a:t>
            </a:r>
            <a:r>
              <a:rPr lang="en-US" sz="2800" dirty="0">
                <a:solidFill>
                  <a:srgbClr val="FFFF00"/>
                </a:solidFill>
              </a:rPr>
              <a:t>adjective </a:t>
            </a:r>
            <a:r>
              <a:rPr lang="en-US" sz="2800" dirty="0"/>
              <a:t>to give a little depth to the protagonist</a:t>
            </a:r>
          </a:p>
          <a:p>
            <a:pPr lvl="1">
              <a:buClr>
                <a:srgbClr val="36FF13"/>
              </a:buClr>
              <a:buFont typeface="Wingdings" charset="2"/>
              <a:buChar char="ü"/>
            </a:pPr>
            <a:r>
              <a:rPr lang="en-US" sz="2000" dirty="0"/>
              <a:t>A bumbling superhero, or, a tough as nails executive.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3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500" y="2156361"/>
            <a:ext cx="7883236" cy="3567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Present the protagonist’s main goal.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bumbling superhero tries to </a:t>
            </a:r>
            <a:r>
              <a:rPr lang="en-US" u="sng" dirty="0"/>
              <a:t>save the world.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tough as nails executive battles to </a:t>
            </a:r>
            <a:r>
              <a:rPr lang="en-US" u="sng" dirty="0"/>
              <a:t>expose</a:t>
            </a:r>
            <a:r>
              <a:rPr lang="en-US" dirty="0"/>
              <a:t> the depravity of wall street.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9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707" y="1908372"/>
            <a:ext cx="7629896" cy="466513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Describe the Antagonist (or what the character is up against).</a:t>
            </a:r>
          </a:p>
          <a:p>
            <a:pPr marL="0" indent="0">
              <a:buNone/>
            </a:pPr>
            <a:endParaRPr lang="en-US" b="1" dirty="0">
              <a:solidFill>
                <a:srgbClr val="FFFF00"/>
              </a:solidFill>
            </a:endParaRP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bumbling superhero tries to save the world from the </a:t>
            </a:r>
            <a:r>
              <a:rPr lang="en-US" u="sng" dirty="0"/>
              <a:t>evil Dark Lord</a:t>
            </a:r>
            <a:r>
              <a:rPr lang="en-US" dirty="0"/>
              <a:t>.</a:t>
            </a:r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tough as nails executive battles to expose the depravity of </a:t>
            </a:r>
            <a:r>
              <a:rPr lang="en-US" u="sng" dirty="0"/>
              <a:t>wall street</a:t>
            </a:r>
            <a:r>
              <a:rPr lang="en-US" dirty="0"/>
              <a:t>.</a:t>
            </a:r>
          </a:p>
        </p:txBody>
      </p:sp>
      <p:pic>
        <p:nvPicPr>
          <p:cNvPr id="4" name="Picture 2" descr="uper Hero Gray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8965" y="3348841"/>
            <a:ext cx="927835" cy="108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oma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578" y="4644166"/>
            <a:ext cx="800025" cy="110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0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020" y="1365540"/>
            <a:ext cx="7813965" cy="47213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Try to include the stakes the character is up against.</a:t>
            </a:r>
          </a:p>
          <a:p>
            <a:endParaRPr lang="en-US" dirty="0"/>
          </a:p>
          <a:p>
            <a:pPr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 bumbling superhero tries to save the world from the evil Dark Lord </a:t>
            </a:r>
            <a:r>
              <a:rPr lang="en-US" u="sng" dirty="0"/>
              <a:t>before he destroys all humanity on Christmas Eve.</a:t>
            </a:r>
          </a:p>
        </p:txBody>
      </p:sp>
      <p:pic>
        <p:nvPicPr>
          <p:cNvPr id="5122" name="Picture 2" descr="uper Hero Gray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084" y="5284519"/>
            <a:ext cx="927835" cy="108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6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400" y="1313297"/>
            <a:ext cx="4460252" cy="479755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3600" dirty="0"/>
              <a:t>Do not reveal the ending to the story </a:t>
            </a:r>
            <a:r>
              <a:rPr lang="en-US" sz="3600" dirty="0">
                <a:solidFill>
                  <a:srgbClr val="FFFF00"/>
                </a:solidFill>
              </a:rPr>
              <a:t>ending</a:t>
            </a:r>
            <a:r>
              <a:rPr lang="en-US" sz="3600" dirty="0"/>
              <a:t>. </a:t>
            </a:r>
          </a:p>
          <a:p>
            <a:pPr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3600" dirty="0"/>
              <a:t>Don’t just tell, </a:t>
            </a:r>
            <a:r>
              <a:rPr lang="en-US" sz="3600" dirty="0">
                <a:solidFill>
                  <a:srgbClr val="FFFF00"/>
                </a:solidFill>
              </a:rPr>
              <a:t>sell</a:t>
            </a:r>
            <a:r>
              <a:rPr lang="en-US" sz="3600" dirty="0"/>
              <a:t> the idea!</a:t>
            </a:r>
          </a:p>
          <a:p>
            <a:endParaRPr lang="en-US" dirty="0"/>
          </a:p>
        </p:txBody>
      </p:sp>
      <p:pic>
        <p:nvPicPr>
          <p:cNvPr id="2050" name="Picture 2" descr="ell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652" y="239850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50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84909"/>
            <a:ext cx="7772400" cy="1066800"/>
          </a:xfrm>
        </p:spPr>
        <p:txBody>
          <a:bodyPr>
            <a:normAutofit/>
          </a:bodyPr>
          <a:lstStyle/>
          <a:p>
            <a:r>
              <a:rPr lang="en-US" dirty="0"/>
              <a:t>The Synopsis-Some Rules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1410355"/>
            <a:ext cx="80019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A synopsis is a fully developed story in written form, </a:t>
            </a:r>
            <a:r>
              <a:rPr lang="en-US" sz="2400" dirty="0">
                <a:solidFill>
                  <a:srgbClr val="FFFF00"/>
                </a:solidFill>
              </a:rPr>
              <a:t>prose style</a:t>
            </a:r>
            <a:r>
              <a:rPr lang="en-US" sz="2400" dirty="0"/>
              <a:t>.</a:t>
            </a:r>
            <a:endParaRPr lang="en-US" sz="1200" dirty="0"/>
          </a:p>
          <a:p>
            <a:pPr marL="342900" indent="-3429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Use a header that says, “Synopsis.” </a:t>
            </a:r>
          </a:p>
          <a:p>
            <a:pPr marL="342900" indent="-3429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State the genre, the title and include the writer’s contact details.</a:t>
            </a:r>
          </a:p>
          <a:p>
            <a:pPr marL="342900" indent="-3429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Within the body, state the setting, time and place and give a little background.</a:t>
            </a:r>
          </a:p>
          <a:p>
            <a:pPr marL="342900" indent="-3429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Tell the story in the third person present tense (he, she, they etc.)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95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Synopsis-Guidelines</a:t>
            </a:r>
          </a:p>
        </p:txBody>
      </p:sp>
      <p:sp>
        <p:nvSpPr>
          <p:cNvPr id="5" name="Rectangle 4"/>
          <p:cNvSpPr/>
          <p:nvPr/>
        </p:nvSpPr>
        <p:spPr>
          <a:xfrm>
            <a:off x="943594" y="1663535"/>
            <a:ext cx="74468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pPr marL="342900" indent="-342900">
              <a:buClr>
                <a:srgbClr val="36FF13"/>
              </a:buClr>
              <a:buFont typeface="Wingdings" charset="2"/>
              <a:buChar char="ü"/>
            </a:pPr>
            <a:r>
              <a:rPr lang="en-US" sz="3200" dirty="0"/>
              <a:t>Describe the main </a:t>
            </a:r>
            <a:r>
              <a:rPr lang="en-US" sz="3200" dirty="0">
                <a:solidFill>
                  <a:srgbClr val="FFFF00"/>
                </a:solidFill>
              </a:rPr>
              <a:t>protagonists</a:t>
            </a:r>
            <a:r>
              <a:rPr lang="en-US" sz="3200" dirty="0"/>
              <a:t> as they appear in the story. </a:t>
            </a:r>
          </a:p>
          <a:p>
            <a:pPr marL="342900" indent="-342900">
              <a:buClr>
                <a:srgbClr val="36FF13"/>
              </a:buClr>
              <a:buFont typeface="Wingdings" charset="2"/>
              <a:buChar char="ü"/>
            </a:pPr>
            <a:r>
              <a:rPr lang="en-US" sz="3200" dirty="0"/>
              <a:t>Tell the story in the same </a:t>
            </a:r>
            <a:r>
              <a:rPr lang="en-US" sz="3200" dirty="0">
                <a:solidFill>
                  <a:srgbClr val="FFFF00"/>
                </a:solidFill>
              </a:rPr>
              <a:t>order</a:t>
            </a:r>
            <a:r>
              <a:rPr lang="en-US" sz="3200" dirty="0"/>
              <a:t> as the screenplay.</a:t>
            </a:r>
          </a:p>
          <a:p>
            <a:pPr marL="342900" indent="-342900">
              <a:buClr>
                <a:srgbClr val="36FF13"/>
              </a:buClr>
              <a:buFont typeface="Wingdings" charset="2"/>
              <a:buChar char="ü"/>
            </a:pPr>
            <a:r>
              <a:rPr lang="en-US" sz="3200" dirty="0"/>
              <a:t>Include </a:t>
            </a:r>
            <a:r>
              <a:rPr lang="en-US" sz="3200" dirty="0">
                <a:solidFill>
                  <a:srgbClr val="FFFF00"/>
                </a:solidFill>
              </a:rPr>
              <a:t>key</a:t>
            </a:r>
            <a:r>
              <a:rPr lang="en-US" sz="3200" dirty="0"/>
              <a:t> scenes and culminating climaxes, as in act 2.</a:t>
            </a:r>
          </a:p>
          <a:p>
            <a:pPr marL="342900" indent="-342900">
              <a:buClr>
                <a:srgbClr val="36FF13"/>
              </a:buClr>
              <a:buFont typeface="Wingdings" charset="2"/>
              <a:buChar char="ü"/>
            </a:pPr>
            <a:r>
              <a:rPr lang="en-US" sz="3200" dirty="0"/>
              <a:t>The </a:t>
            </a:r>
            <a:r>
              <a:rPr lang="en-US" sz="3200" dirty="0">
                <a:solidFill>
                  <a:srgbClr val="FFFF00"/>
                </a:solidFill>
              </a:rPr>
              <a:t>ending</a:t>
            </a:r>
            <a:r>
              <a:rPr lang="en-US" sz="3200" dirty="0"/>
              <a:t> </a:t>
            </a:r>
            <a:r>
              <a:rPr lang="en-US" sz="3200" u="sng" dirty="0"/>
              <a:t>must be revealed</a:t>
            </a:r>
            <a:r>
              <a:rPr lang="en-US" sz="3200" dirty="0"/>
              <a:t>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44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3" y="1878279"/>
            <a:ext cx="5237018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One more </a:t>
            </a:r>
            <a:r>
              <a:rPr lang="en-US" dirty="0">
                <a:solidFill>
                  <a:srgbClr val="FFFF00"/>
                </a:solidFill>
              </a:rPr>
              <a:t>question</a:t>
            </a:r>
            <a:r>
              <a:rPr lang="en-US" dirty="0"/>
              <a:t> to ask yourself is: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 what?</a:t>
            </a:r>
          </a:p>
          <a:p>
            <a:r>
              <a:rPr lang="en-US" dirty="0"/>
              <a:t>Seriously, does your work have a point?  </a:t>
            </a:r>
          </a:p>
          <a:p>
            <a:r>
              <a:rPr lang="en-US" dirty="0"/>
              <a:t>Is it going to move people, entertain them, cause them to think?</a:t>
            </a:r>
          </a:p>
          <a:p>
            <a:r>
              <a:rPr lang="en-US" dirty="0"/>
              <a:t>Otherwise, why do it?</a:t>
            </a:r>
          </a:p>
        </p:txBody>
      </p:sp>
      <p:pic>
        <p:nvPicPr>
          <p:cNvPr id="4098" name="Picture 2" descr="lah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7" y="2529444"/>
            <a:ext cx="284797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13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961" y="2086502"/>
            <a:ext cx="7665522" cy="4665133"/>
          </a:xfrm>
        </p:spPr>
        <p:txBody>
          <a:bodyPr>
            <a:normAutofit/>
          </a:bodyPr>
          <a:lstStyle/>
          <a:p>
            <a:pPr>
              <a:spcBef>
                <a:spcPts val="1368"/>
              </a:spcBef>
            </a:pPr>
            <a:r>
              <a:rPr lang="en-US" dirty="0"/>
              <a:t>A treatment in the development phase is a </a:t>
            </a:r>
            <a:r>
              <a:rPr lang="en-US" dirty="0">
                <a:solidFill>
                  <a:srgbClr val="FFFF00"/>
                </a:solidFill>
              </a:rPr>
              <a:t>one page </a:t>
            </a:r>
            <a:r>
              <a:rPr lang="en-US" dirty="0"/>
              <a:t>document that tells your story.  </a:t>
            </a:r>
          </a:p>
          <a:p>
            <a:pPr>
              <a:spcBef>
                <a:spcPts val="1368"/>
              </a:spcBef>
            </a:pPr>
            <a:r>
              <a:rPr lang="en-US" dirty="0"/>
              <a:t>It is meant to excite the reader into wanting to see a film made.  </a:t>
            </a:r>
          </a:p>
          <a:p>
            <a:pPr>
              <a:spcBef>
                <a:spcPts val="1368"/>
              </a:spcBef>
            </a:pPr>
            <a:r>
              <a:rPr lang="en-US" dirty="0"/>
              <a:t>This, like the logline goes with the adage, “Don’t tell your story, </a:t>
            </a:r>
            <a:r>
              <a:rPr lang="en-US" dirty="0">
                <a:solidFill>
                  <a:srgbClr val="FFFF00"/>
                </a:solidFill>
              </a:rPr>
              <a:t>sell</a:t>
            </a:r>
            <a:r>
              <a:rPr lang="en-US" dirty="0"/>
              <a:t> your story.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9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153"/>
            <a:ext cx="8229600" cy="1006756"/>
          </a:xfrm>
        </p:spPr>
        <p:txBody>
          <a:bodyPr>
            <a:normAutofit/>
          </a:bodyPr>
          <a:lstStyle/>
          <a:p>
            <a:r>
              <a:rPr lang="en-US" dirty="0"/>
              <a:t>The Development Process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03920" cy="4033374"/>
          </a:xfrm>
        </p:spPr>
        <p:txBody>
          <a:bodyPr>
            <a:normAutofit/>
          </a:bodyPr>
          <a:lstStyle/>
          <a:p>
            <a:r>
              <a:rPr lang="en-US" dirty="0"/>
              <a:t>The development process covers </a:t>
            </a:r>
            <a:r>
              <a:rPr lang="en-US" dirty="0">
                <a:solidFill>
                  <a:srgbClr val="FFFF00"/>
                </a:solidFill>
              </a:rPr>
              <a:t>4</a:t>
            </a:r>
            <a:r>
              <a:rPr lang="en-US" dirty="0"/>
              <a:t> major steps.</a:t>
            </a:r>
          </a:p>
          <a:p>
            <a:pPr marL="0" indent="0">
              <a:buNone/>
            </a:pPr>
            <a:endParaRPr lang="en-US" sz="2200" dirty="0"/>
          </a:p>
          <a:p>
            <a:pPr lvl="1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Finding the right script</a:t>
            </a:r>
          </a:p>
          <a:p>
            <a:pPr lvl="1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Working to develop a package</a:t>
            </a:r>
          </a:p>
          <a:p>
            <a:pPr lvl="1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The contract &amp; negotiation phase</a:t>
            </a:r>
          </a:p>
          <a:p>
            <a:pPr lvl="1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800" dirty="0"/>
              <a:t>The final deal is struck and the project is “green-lit.”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5729" y="2927571"/>
            <a:ext cx="1364155" cy="229286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© 2017 Taylor &amp; Francis</a:t>
            </a:r>
          </a:p>
        </p:txBody>
      </p:sp>
    </p:spTree>
    <p:extLst>
      <p:ext uri="{BB962C8B-B14F-4D97-AF65-F5344CB8AC3E}">
        <p14:creationId xmlns:p14="http://schemas.microsoft.com/office/powerpoint/2010/main" val="1232506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022" y="1527048"/>
            <a:ext cx="8045650" cy="494995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Title</a:t>
            </a:r>
          </a:p>
          <a:p>
            <a:r>
              <a:rPr lang="en-US" dirty="0"/>
              <a:t>Writer’s name and contact information</a:t>
            </a:r>
          </a:p>
          <a:p>
            <a:r>
              <a:rPr lang="en-US" dirty="0"/>
              <a:t>WGA Registration number </a:t>
            </a:r>
          </a:p>
          <a:p>
            <a:r>
              <a:rPr lang="en-US" dirty="0"/>
              <a:t>A short logline</a:t>
            </a:r>
          </a:p>
          <a:p>
            <a:r>
              <a:rPr lang="en-US" dirty="0"/>
              <a:t>Introduction to key characters</a:t>
            </a:r>
          </a:p>
          <a:p>
            <a:r>
              <a:rPr lang="en-US" dirty="0"/>
              <a:t>Who, what, when, why and where.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95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451" y="2157753"/>
            <a:ext cx="8229600" cy="466513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Act 1 </a:t>
            </a:r>
            <a:r>
              <a:rPr lang="en-US" dirty="0"/>
              <a:t>in one to three paragraphs. </a:t>
            </a:r>
          </a:p>
          <a:p>
            <a:pPr lvl="1"/>
            <a:r>
              <a:rPr lang="en-US" dirty="0"/>
              <a:t>Set the scene, dramatize the main conflicts.</a:t>
            </a:r>
          </a:p>
          <a:p>
            <a:r>
              <a:rPr lang="en-US" dirty="0">
                <a:solidFill>
                  <a:srgbClr val="FFFF00"/>
                </a:solidFill>
              </a:rPr>
              <a:t>Act 2</a:t>
            </a:r>
            <a:r>
              <a:rPr lang="en-US" dirty="0"/>
              <a:t> in two to six paragraphs. </a:t>
            </a:r>
          </a:p>
          <a:p>
            <a:pPr lvl="1"/>
            <a:r>
              <a:rPr lang="en-US" dirty="0"/>
              <a:t>Should dramatize how the conflicts introduced in Act 1 lead to a crisis.</a:t>
            </a:r>
          </a:p>
          <a:p>
            <a:r>
              <a:rPr lang="en-US" dirty="0">
                <a:solidFill>
                  <a:srgbClr val="FFFF00"/>
                </a:solidFill>
              </a:rPr>
              <a:t>Act 3</a:t>
            </a:r>
            <a:r>
              <a:rPr lang="en-US" dirty="0"/>
              <a:t> in one to three paragraphs. </a:t>
            </a:r>
          </a:p>
          <a:p>
            <a:pPr lvl="1"/>
            <a:r>
              <a:rPr lang="en-US" dirty="0"/>
              <a:t>Dramatize the final conflict and resolution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97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495" y="1774372"/>
            <a:ext cx="7604364" cy="4127665"/>
          </a:xfrm>
        </p:spPr>
        <p:txBody>
          <a:bodyPr/>
          <a:lstStyle/>
          <a:p>
            <a:r>
              <a:rPr lang="en-US" dirty="0"/>
              <a:t>The step outline is a </a:t>
            </a:r>
            <a:r>
              <a:rPr lang="en-US" dirty="0">
                <a:solidFill>
                  <a:srgbClr val="FFFF00"/>
                </a:solidFill>
              </a:rPr>
              <a:t>longer</a:t>
            </a:r>
            <a:r>
              <a:rPr lang="en-US" dirty="0"/>
              <a:t> version of the synopsis that flushes out the story in more detail.</a:t>
            </a:r>
          </a:p>
          <a:p>
            <a:r>
              <a:rPr lang="en-US" dirty="0"/>
              <a:t>Can be anywhere from 10 to 30 pages.</a:t>
            </a:r>
          </a:p>
          <a:p>
            <a:r>
              <a:rPr lang="en-US" dirty="0"/>
              <a:t>Can be written with scene headings or prose style.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7547" y="5209412"/>
            <a:ext cx="6424551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INT. BUSINESS OFFICE – DAY</a:t>
            </a:r>
          </a:p>
          <a:p>
            <a:endParaRPr lang="en-US" dirty="0"/>
          </a:p>
          <a:p>
            <a:r>
              <a:rPr lang="en-US" dirty="0"/>
              <a:t>Mary a tough as nails executive emerges from her office.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88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 &amp; Negotiations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790" y="1764554"/>
            <a:ext cx="682831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Your package could also have the following elements: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Script Agreement</a:t>
            </a:r>
          </a:p>
          <a:p>
            <a:r>
              <a:rPr lang="en-US" dirty="0"/>
              <a:t>Operating Agreement</a:t>
            </a:r>
          </a:p>
          <a:p>
            <a:r>
              <a:rPr lang="en-US" dirty="0"/>
              <a:t>Package/ATL</a:t>
            </a:r>
          </a:p>
        </p:txBody>
      </p:sp>
      <p:pic>
        <p:nvPicPr>
          <p:cNvPr id="3074" name="Picture 2" descr="pen Packag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530" y="3087584"/>
            <a:ext cx="2350283" cy="231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278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074" y="887093"/>
            <a:ext cx="8330541" cy="54543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Script</a:t>
            </a:r>
            <a:r>
              <a:rPr lang="en-US" dirty="0"/>
              <a:t> Agreement – Outlines terms for acquiring the script.</a:t>
            </a:r>
          </a:p>
          <a:p>
            <a:r>
              <a:rPr lang="en-US" dirty="0">
                <a:solidFill>
                  <a:srgbClr val="FFFF00"/>
                </a:solidFill>
              </a:rPr>
              <a:t>Operating</a:t>
            </a:r>
            <a:r>
              <a:rPr lang="en-US" dirty="0"/>
              <a:t> Agreement – Used in many productions to set up the legal entity that will produce the film.</a:t>
            </a:r>
          </a:p>
          <a:p>
            <a:r>
              <a:rPr lang="en-US" dirty="0">
                <a:solidFill>
                  <a:srgbClr val="FFFF00"/>
                </a:solidFill>
              </a:rPr>
              <a:t>Package/ATL</a:t>
            </a:r>
            <a:r>
              <a:rPr lang="en-US" dirty="0"/>
              <a:t> – A description of what Above-the-Line people will or could be involved:</a:t>
            </a:r>
          </a:p>
          <a:p>
            <a:pPr lvl="1"/>
            <a:r>
              <a:rPr lang="en-US" dirty="0"/>
              <a:t>Stars</a:t>
            </a:r>
          </a:p>
          <a:p>
            <a:pPr lvl="1"/>
            <a:r>
              <a:rPr lang="en-US" dirty="0"/>
              <a:t>Producer</a:t>
            </a:r>
          </a:p>
          <a:p>
            <a:pPr lvl="1"/>
            <a:r>
              <a:rPr lang="en-US" dirty="0"/>
              <a:t>Director</a:t>
            </a:r>
          </a:p>
          <a:p>
            <a:pPr lvl="1"/>
            <a:r>
              <a:rPr lang="en-US" dirty="0"/>
              <a:t>Director of Photography</a:t>
            </a:r>
          </a:p>
          <a:p>
            <a:pPr lvl="1"/>
            <a:r>
              <a:rPr lang="en-US" dirty="0"/>
              <a:t>Production Designer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1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048" y="2100649"/>
            <a:ext cx="7957751" cy="4344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The producer’s job is to be a leader, to develop a project from idea to script, to financing to production. 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Creating a good development package helps the producer get the project off the ground!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7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Script/Idea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3797"/>
            <a:ext cx="5073733" cy="4441371"/>
          </a:xfrm>
        </p:spPr>
        <p:txBody>
          <a:bodyPr>
            <a:normAutofit/>
          </a:bodyPr>
          <a:lstStyle/>
          <a:p>
            <a:pPr>
              <a:buClr>
                <a:srgbClr val="36FF13"/>
              </a:buClr>
              <a:buFont typeface="Wingdings" charset="2"/>
              <a:buChar char="ü"/>
            </a:pPr>
            <a:endParaRPr lang="en-US" dirty="0"/>
          </a:p>
          <a:p>
            <a:pPr>
              <a:spcBef>
                <a:spcPts val="12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Things to consider for a movie idea:</a:t>
            </a:r>
          </a:p>
          <a:p>
            <a:pPr lvl="1">
              <a:spcBef>
                <a:spcPts val="12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Is it intriguing? </a:t>
            </a:r>
          </a:p>
          <a:p>
            <a:pPr lvl="1">
              <a:spcBef>
                <a:spcPts val="12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Interesting? </a:t>
            </a:r>
          </a:p>
          <a:p>
            <a:pPr lvl="1">
              <a:spcBef>
                <a:spcPts val="12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Original?</a:t>
            </a:r>
          </a:p>
          <a:p>
            <a:pPr>
              <a:spcBef>
                <a:spcPts val="12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Most importantly, is there an </a:t>
            </a:r>
            <a:r>
              <a:rPr lang="en-US" dirty="0">
                <a:solidFill>
                  <a:srgbClr val="FFFF00"/>
                </a:solidFill>
              </a:rPr>
              <a:t>audience</a:t>
            </a:r>
            <a:r>
              <a:rPr lang="en-US" dirty="0"/>
              <a:t>?</a:t>
            </a:r>
          </a:p>
        </p:txBody>
      </p:sp>
      <p:pic>
        <p:nvPicPr>
          <p:cNvPr id="1026" name="Picture 2" descr="arger Crowd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533" y="2872267"/>
            <a:ext cx="283845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The development stage can take a long time.  Includes:</a:t>
            </a:r>
          </a:p>
          <a:p>
            <a:pPr marL="857250" lvl="1" indent="-4572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Acquiring the rights to a story idea</a:t>
            </a:r>
          </a:p>
          <a:p>
            <a:pPr marL="857250" lvl="1" indent="-4572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Polishing the screenplay</a:t>
            </a:r>
          </a:p>
          <a:p>
            <a:pPr marL="857250" lvl="1" indent="-4572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Finding the right talent (director, cast and crew)</a:t>
            </a:r>
          </a:p>
          <a:p>
            <a:pPr marL="857250" lvl="1" indent="-45720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dirty="0"/>
              <a:t>Production financing.</a:t>
            </a:r>
          </a:p>
        </p:txBody>
      </p:sp>
      <p:pic>
        <p:nvPicPr>
          <p:cNvPr id="1026" name="Picture 2" descr="ttp://www.clker.com/cliparts/9/3/9/c/11970936401849735750johnny_automatic_open_book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363" y="3218214"/>
            <a:ext cx="2137558" cy="1104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5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857"/>
            <a:ext cx="7772400" cy="1066800"/>
          </a:xfrm>
        </p:spPr>
        <p:txBody>
          <a:bodyPr>
            <a:normAutofit/>
          </a:bodyPr>
          <a:lstStyle/>
          <a:p>
            <a:r>
              <a:rPr lang="en-US" dirty="0"/>
              <a:t>Developing the Script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5054" y="1469157"/>
            <a:ext cx="6768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36FF13"/>
              </a:buClr>
            </a:pPr>
            <a:endParaRPr lang="en-US" dirty="0"/>
          </a:p>
          <a:p>
            <a:pPr marL="285750" indent="-28575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When a producer has rights to a script, they work with a screenwriter, to build on the concept and make sure it appeals to a wide audience.  </a:t>
            </a:r>
          </a:p>
          <a:p>
            <a:pPr marL="285750" indent="-28575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Could take several months and involves </a:t>
            </a:r>
            <a:r>
              <a:rPr lang="en-US" sz="2400" dirty="0">
                <a:solidFill>
                  <a:srgbClr val="FFFF00"/>
                </a:solidFill>
              </a:rPr>
              <a:t>re-writes</a:t>
            </a:r>
            <a:r>
              <a:rPr lang="en-US" sz="2400" dirty="0"/>
              <a:t> until all are satisfied.  </a:t>
            </a:r>
          </a:p>
          <a:p>
            <a:pPr marL="285750" indent="-285750">
              <a:lnSpc>
                <a:spcPct val="150000"/>
              </a:lnSpc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During this phase, elements such as B or C storylines, characterization, dialogue and overall style are </a:t>
            </a:r>
            <a:r>
              <a:rPr lang="en-US" sz="2400" dirty="0">
                <a:solidFill>
                  <a:srgbClr val="FFFF00"/>
                </a:solidFill>
              </a:rPr>
              <a:t>shaped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pic>
        <p:nvPicPr>
          <p:cNvPr id="2050" name="Picture 2" descr="ttp://www.clker.com/cliparts/6/a/e/4/1194984487771841386feather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68187"/>
            <a:ext cx="993210" cy="106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tp://www.clker.com/cliparts/6/a/e/4/1194984487771841386feather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43" y="3225798"/>
            <a:ext cx="1114453" cy="119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ttp://www.clker.com/cliparts/6/a/e/4/1194984487771841386feather.svg.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51169"/>
            <a:ext cx="993210" cy="106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8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Package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573974" y="1294292"/>
            <a:ext cx="52330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When the script is ready, the producer prepares a </a:t>
            </a:r>
            <a:r>
              <a:rPr lang="en-US" sz="2400" dirty="0">
                <a:solidFill>
                  <a:srgbClr val="FFFF00"/>
                </a:solidFill>
              </a:rPr>
              <a:t>package</a:t>
            </a:r>
            <a:r>
              <a:rPr lang="en-US" sz="2400" dirty="0"/>
              <a:t> to pitch to potential investors. </a:t>
            </a:r>
          </a:p>
          <a:p>
            <a:pPr marL="342900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This includes: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The polished screenplay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Treatment/synopsis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Possible director/cast biographies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Possible distribution &amp; subsequent revenue stream.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Marketing/Viability of the project.</a:t>
            </a:r>
          </a:p>
          <a:p>
            <a:pPr marL="800100" lvl="1" indent="-342900">
              <a:spcBef>
                <a:spcPts val="600"/>
              </a:spcBef>
              <a:buClr>
                <a:srgbClr val="36FF13"/>
              </a:buClr>
              <a:buFont typeface="Wingdings" charset="2"/>
              <a:buChar char="ü"/>
            </a:pPr>
            <a:r>
              <a:rPr lang="en-US" sz="2400" dirty="0"/>
              <a:t>Potential budget.</a:t>
            </a:r>
          </a:p>
        </p:txBody>
      </p:sp>
      <p:pic>
        <p:nvPicPr>
          <p:cNvPr id="3074" name="Picture 2" descr="ttp://www.clker.com/cliparts/T/O/B/K/D/b/notebook-white-m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017" y="2375065"/>
            <a:ext cx="22574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02680" y="2897579"/>
            <a:ext cx="1531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Prospectus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“The Greatest Movie Ever Made”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353" y="1612073"/>
            <a:ext cx="486129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Clr>
                <a:srgbClr val="36FF13"/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Producer begins to </a:t>
            </a:r>
            <a:r>
              <a:rPr lang="en-US" sz="2800" dirty="0">
                <a:solidFill>
                  <a:srgbClr val="FFFF00"/>
                </a:solidFill>
              </a:rPr>
              <a:t>pitch</a:t>
            </a:r>
            <a:r>
              <a:rPr lang="en-US" sz="2800" dirty="0"/>
              <a:t> the project to potential investors.</a:t>
            </a:r>
          </a:p>
          <a:p>
            <a:pPr marL="457200" indent="-457200">
              <a:spcBef>
                <a:spcPts val="600"/>
              </a:spcBef>
              <a:buClr>
                <a:srgbClr val="36FF13"/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Needs to convince them the film will make it’s money back.</a:t>
            </a:r>
          </a:p>
          <a:p>
            <a:pPr marL="457200" indent="-457200">
              <a:spcBef>
                <a:spcPts val="600"/>
              </a:spcBef>
              <a:buClr>
                <a:srgbClr val="36FF13"/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May try to raise funds through </a:t>
            </a:r>
            <a:r>
              <a:rPr lang="en-US" sz="2800" dirty="0">
                <a:solidFill>
                  <a:srgbClr val="FFFF00"/>
                </a:solidFill>
              </a:rPr>
              <a:t>crowdfunding</a:t>
            </a:r>
            <a:r>
              <a:rPr lang="en-US" sz="2800" dirty="0"/>
              <a:t>.</a:t>
            </a:r>
          </a:p>
          <a:p>
            <a:pPr marL="457200" indent="-457200">
              <a:spcBef>
                <a:spcPts val="600"/>
              </a:spcBef>
              <a:buClr>
                <a:srgbClr val="36FF13"/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May try to get media </a:t>
            </a:r>
            <a:r>
              <a:rPr lang="en-US" sz="2800" dirty="0">
                <a:solidFill>
                  <a:srgbClr val="FFFF00"/>
                </a:solidFill>
              </a:rPr>
              <a:t>grants</a:t>
            </a:r>
            <a:r>
              <a:rPr lang="en-US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osmoke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49" y="2244437"/>
            <a:ext cx="28003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8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79" y="810043"/>
            <a:ext cx="8104909" cy="4866362"/>
          </a:xfrm>
        </p:spPr>
        <p:txBody>
          <a:bodyPr>
            <a:normAutofit/>
          </a:bodyPr>
          <a:lstStyle/>
          <a:p>
            <a:r>
              <a:rPr lang="en-US" sz="4800" dirty="0"/>
              <a:t>THE DEVELOPMENT </a:t>
            </a:r>
            <a:br>
              <a:rPr lang="en-US" sz="4800" dirty="0"/>
            </a:br>
            <a:r>
              <a:rPr lang="en-US" sz="4800" dirty="0"/>
              <a:t>PACKAGE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98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The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904" y="1786246"/>
            <a:ext cx="719644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</a:t>
            </a:r>
            <a:r>
              <a:rPr lang="en-US" dirty="0">
                <a:solidFill>
                  <a:srgbClr val="FFFF00"/>
                </a:solidFill>
              </a:rPr>
              <a:t>4</a:t>
            </a:r>
            <a:r>
              <a:rPr lang="en-US" dirty="0"/>
              <a:t> different documents needed when developing a project that will be used in the Package.</a:t>
            </a:r>
            <a:endParaRPr lang="en-US" sz="28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The Logline</a:t>
            </a:r>
          </a:p>
          <a:p>
            <a:r>
              <a:rPr lang="en-US" dirty="0"/>
              <a:t>The Synopsis</a:t>
            </a:r>
          </a:p>
          <a:p>
            <a:r>
              <a:rPr lang="en-US" dirty="0"/>
              <a:t>The Treatment</a:t>
            </a:r>
          </a:p>
          <a:p>
            <a:r>
              <a:rPr lang="en-US" dirty="0"/>
              <a:t>The Step 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Taylor &amp; Francis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75294"/>
      </p:ext>
    </p:extLst>
  </p:cSld>
  <p:clrMapOvr>
    <a:masterClrMapping/>
  </p:clrMapOvr>
</p:sld>
</file>

<file path=ppt/theme/theme1.xml><?xml version="1.0" encoding="utf-8"?>
<a:theme xmlns:a="http://schemas.openxmlformats.org/drawingml/2006/main" name="Film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Film Template.potx</Template>
  <TotalTime>221</TotalTime>
  <Words>1168</Words>
  <Application>Microsoft Office PowerPoint</Application>
  <PresentationFormat>On-screen Show (4:3)</PresentationFormat>
  <Paragraphs>180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Film Template</vt:lpstr>
      <vt:lpstr>The Development Process</vt:lpstr>
      <vt:lpstr>The Development Process </vt:lpstr>
      <vt:lpstr>The Script/Idea</vt:lpstr>
      <vt:lpstr>Acquisition</vt:lpstr>
      <vt:lpstr>Developing the Script</vt:lpstr>
      <vt:lpstr>The Package</vt:lpstr>
      <vt:lpstr>Financing</vt:lpstr>
      <vt:lpstr>THE DEVELOPMENT  PACKAGE</vt:lpstr>
      <vt:lpstr>Elements of The Package</vt:lpstr>
      <vt:lpstr>The Logline</vt:lpstr>
      <vt:lpstr>How to Write a Logline</vt:lpstr>
      <vt:lpstr>The Logline</vt:lpstr>
      <vt:lpstr>The Logline</vt:lpstr>
      <vt:lpstr>The Logline</vt:lpstr>
      <vt:lpstr>The Logline</vt:lpstr>
      <vt:lpstr>The Synopsis-Some Rules</vt:lpstr>
      <vt:lpstr>The Synopsis-Guidelines</vt:lpstr>
      <vt:lpstr>Before you Finish</vt:lpstr>
      <vt:lpstr>The Treatment</vt:lpstr>
      <vt:lpstr>Structure of a Treatment</vt:lpstr>
      <vt:lpstr>Structure of a Treatment</vt:lpstr>
      <vt:lpstr>The Step Outline</vt:lpstr>
      <vt:lpstr>Contracts &amp; Negotiations</vt:lpstr>
      <vt:lpstr>PowerPoint Presentation</vt:lpstr>
      <vt:lpstr>Conclusion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Wales , Lorene M (Cinematic Arts)</dc:creator>
  <cp:lastModifiedBy>Laura Booth</cp:lastModifiedBy>
  <cp:revision>33</cp:revision>
  <dcterms:created xsi:type="dcterms:W3CDTF">2016-08-30T16:08:46Z</dcterms:created>
  <dcterms:modified xsi:type="dcterms:W3CDTF">2017-03-27T20:29:03Z</dcterms:modified>
</cp:coreProperties>
</file>