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17" r:id="rId2"/>
    <p:sldId id="319" r:id="rId3"/>
    <p:sldId id="320" r:id="rId4"/>
    <p:sldId id="321" r:id="rId5"/>
    <p:sldId id="322" r:id="rId6"/>
    <p:sldId id="323" r:id="rId7"/>
    <p:sldId id="324" r:id="rId8"/>
    <p:sldId id="325" r:id="rId9"/>
    <p:sldId id="326" r:id="rId10"/>
    <p:sldId id="327" r:id="rId11"/>
    <p:sldId id="328" r:id="rId12"/>
    <p:sldId id="331" r:id="rId13"/>
    <p:sldId id="332" r:id="rId14"/>
    <p:sldId id="333" r:id="rId15"/>
    <p:sldId id="335" r:id="rId16"/>
    <p:sldId id="334" r:id="rId17"/>
    <p:sldId id="336" r:id="rId18"/>
    <p:sldId id="337" r:id="rId19"/>
    <p:sldId id="340" r:id="rId20"/>
    <p:sldId id="329" r:id="rId21"/>
    <p:sldId id="285" r:id="rId22"/>
    <p:sldId id="330" r:id="rId23"/>
    <p:sldId id="341" r:id="rId2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00"/>
    <a:srgbClr val="00FA00"/>
    <a:srgbClr val="F095EB"/>
    <a:srgbClr val="00FDF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25"/>
    <p:restoredTop sz="94643"/>
  </p:normalViewPr>
  <p:slideViewPr>
    <p:cSldViewPr snapToGrid="0" snapToObjects="1">
      <p:cViewPr varScale="1">
        <p:scale>
          <a:sx n="68" d="100"/>
          <a:sy n="68" d="100"/>
        </p:scale>
        <p:origin x="1098"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FE5258E-4712-954D-81D2-D63E920520CC}" type="datetimeFigureOut">
              <a:rPr lang="en-US" altLang="en-US"/>
              <a:pPr>
                <a:defRPr/>
              </a:pPr>
              <a:t>3/27/2017</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ACDD7A-C60E-6E46-A4BF-58A42191256A}" type="slidenum">
              <a:rPr lang="en-US" altLang="en-US"/>
              <a:pPr>
                <a:defRPr/>
              </a:pPr>
              <a:t>‹#›</a:t>
            </a:fld>
            <a:endParaRPr lang="en-US" altLang="en-US" dirty="0"/>
          </a:p>
        </p:txBody>
      </p:sp>
    </p:spTree>
    <p:extLst>
      <p:ext uri="{BB962C8B-B14F-4D97-AF65-F5344CB8AC3E}">
        <p14:creationId xmlns:p14="http://schemas.microsoft.com/office/powerpoint/2010/main" val="6083273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5EAB2DD-EC9F-A346-94BE-276FF15E6959}" type="slidenum">
              <a:rPr lang="en-US" altLang="en-US" sz="1200"/>
              <a:pPr eaLnBrk="1" hangingPunct="1"/>
              <a:t>1</a:t>
            </a:fld>
            <a:endParaRPr lang="en-US" altLang="en-US" sz="12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en-US" dirty="0">
                <a:latin typeface="Times New Roman" charset="0"/>
              </a:rPr>
              <a:t>Emergency Form	</a:t>
            </a:r>
          </a:p>
          <a:p>
            <a:pPr eaLnBrk="1" hangingPunct="1"/>
            <a:r>
              <a:rPr lang="en-US" altLang="en-US" dirty="0">
                <a:latin typeface="Times New Roman" charset="0"/>
              </a:rPr>
              <a:t>Accident/Injury Report</a:t>
            </a:r>
          </a:p>
        </p:txBody>
      </p:sp>
    </p:spTree>
    <p:extLst>
      <p:ext uri="{BB962C8B-B14F-4D97-AF65-F5344CB8AC3E}">
        <p14:creationId xmlns:p14="http://schemas.microsoft.com/office/powerpoint/2010/main" val="75013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BD5ABDB-F8B7-422C-8AAB-3F0F48AFC494}" type="datetime1">
              <a:rPr lang="en-US" altLang="en-US" smtClean="0"/>
              <a:t>3/27/2017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54A5F3D-7809-0645-A50E-F79CCA8B6335}" type="slidenum">
              <a:rPr lang="en-US" altLang="en-US"/>
              <a:pPr>
                <a:defRPr/>
              </a:pPr>
              <a:t>‹#›</a:t>
            </a:fld>
            <a:endParaRPr lang="en-US" altLang="en-US" dirty="0"/>
          </a:p>
        </p:txBody>
      </p:sp>
    </p:spTree>
    <p:extLst>
      <p:ext uri="{BB962C8B-B14F-4D97-AF65-F5344CB8AC3E}">
        <p14:creationId xmlns:p14="http://schemas.microsoft.com/office/powerpoint/2010/main" val="158150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44569C1-7323-43C8-8A28-C59C49933087}" type="datetime1">
              <a:rPr lang="en-US" altLang="en-US" smtClean="0"/>
              <a:t>3/27/2017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9065A56-50B0-4042-BE16-B8313CE5B8A0}" type="slidenum">
              <a:rPr lang="en-US" altLang="en-US"/>
              <a:pPr>
                <a:defRPr/>
              </a:pPr>
              <a:t>‹#›</a:t>
            </a:fld>
            <a:endParaRPr lang="en-US" altLang="en-US" dirty="0"/>
          </a:p>
        </p:txBody>
      </p:sp>
    </p:spTree>
    <p:extLst>
      <p:ext uri="{BB962C8B-B14F-4D97-AF65-F5344CB8AC3E}">
        <p14:creationId xmlns:p14="http://schemas.microsoft.com/office/powerpoint/2010/main" val="1467108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1714BDD-6D21-45F6-9860-38F18F1BED7A}" type="datetime1">
              <a:rPr lang="en-US" altLang="en-US" smtClean="0"/>
              <a:t>3/27/2017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983E8CC-8CA1-E74C-A2F2-12828495B7F8}" type="slidenum">
              <a:rPr lang="en-US" altLang="en-US"/>
              <a:pPr>
                <a:defRPr/>
              </a:pPr>
              <a:t>‹#›</a:t>
            </a:fld>
            <a:endParaRPr lang="en-US" altLang="en-US" dirty="0"/>
          </a:p>
        </p:txBody>
      </p:sp>
    </p:spTree>
    <p:extLst>
      <p:ext uri="{BB962C8B-B14F-4D97-AF65-F5344CB8AC3E}">
        <p14:creationId xmlns:p14="http://schemas.microsoft.com/office/powerpoint/2010/main" val="27759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D8F0FBA-FE3F-4A27-A592-902EE6FB760D}" type="datetime1">
              <a:rPr lang="en-US" altLang="en-US" smtClean="0"/>
              <a:t>3/27/2017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0170585-A7AD-6B44-8B78-A3970A020A24}" type="slidenum">
              <a:rPr lang="en-US" altLang="en-US"/>
              <a:pPr>
                <a:defRPr/>
              </a:pPr>
              <a:t>‹#›</a:t>
            </a:fld>
            <a:endParaRPr lang="en-US" altLang="en-US" dirty="0"/>
          </a:p>
        </p:txBody>
      </p:sp>
    </p:spTree>
    <p:extLst>
      <p:ext uri="{BB962C8B-B14F-4D97-AF65-F5344CB8AC3E}">
        <p14:creationId xmlns:p14="http://schemas.microsoft.com/office/powerpoint/2010/main" val="88516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EB1C240-EA7D-4BEB-AF9A-B5CA2A0F2EB1}" type="datetime1">
              <a:rPr lang="en-US" altLang="en-US" smtClean="0"/>
              <a:t>3/27/2017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916EA58-87A8-8447-AB67-021A08BE938C}" type="slidenum">
              <a:rPr lang="en-US" altLang="en-US"/>
              <a:pPr>
                <a:defRPr/>
              </a:pPr>
              <a:t>‹#›</a:t>
            </a:fld>
            <a:endParaRPr lang="en-US" altLang="en-US" dirty="0"/>
          </a:p>
        </p:txBody>
      </p:sp>
    </p:spTree>
    <p:extLst>
      <p:ext uri="{BB962C8B-B14F-4D97-AF65-F5344CB8AC3E}">
        <p14:creationId xmlns:p14="http://schemas.microsoft.com/office/powerpoint/2010/main" val="136763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4209750-B99B-4F6C-847E-C48499A031A7}" type="datetime1">
              <a:rPr lang="en-US" altLang="en-US" smtClean="0"/>
              <a:t>3/27/2017</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85A6804-FC16-8A4B-AD5B-DD2398E083A8}" type="slidenum">
              <a:rPr lang="en-US" altLang="en-US"/>
              <a:pPr>
                <a:defRPr/>
              </a:pPr>
              <a:t>‹#›</a:t>
            </a:fld>
            <a:endParaRPr lang="en-US" altLang="en-US" dirty="0"/>
          </a:p>
        </p:txBody>
      </p:sp>
    </p:spTree>
    <p:extLst>
      <p:ext uri="{BB962C8B-B14F-4D97-AF65-F5344CB8AC3E}">
        <p14:creationId xmlns:p14="http://schemas.microsoft.com/office/powerpoint/2010/main" val="138148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979A7BA-8DB9-49C6-AB73-1778DBD8F831}" type="datetime1">
              <a:rPr lang="en-US" altLang="en-US" smtClean="0"/>
              <a:t>3/27/2017</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F1B0F81-AF7F-5A48-B853-8CD29114C8E9}" type="slidenum">
              <a:rPr lang="en-US" altLang="en-US"/>
              <a:pPr>
                <a:defRPr/>
              </a:pPr>
              <a:t>‹#›</a:t>
            </a:fld>
            <a:endParaRPr lang="en-US" altLang="en-US" dirty="0"/>
          </a:p>
        </p:txBody>
      </p:sp>
    </p:spTree>
    <p:extLst>
      <p:ext uri="{BB962C8B-B14F-4D97-AF65-F5344CB8AC3E}">
        <p14:creationId xmlns:p14="http://schemas.microsoft.com/office/powerpoint/2010/main" val="2038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022E983-E8BD-4492-9D63-D83ABCAD9F14}" type="datetime1">
              <a:rPr lang="en-US" altLang="en-US" smtClean="0"/>
              <a:t>3/27/2017</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E8D2818-0938-2747-9C46-AAFA0DC020FB}" type="slidenum">
              <a:rPr lang="en-US" altLang="en-US"/>
              <a:pPr>
                <a:defRPr/>
              </a:pPr>
              <a:t>‹#›</a:t>
            </a:fld>
            <a:endParaRPr lang="en-US" altLang="en-US" dirty="0"/>
          </a:p>
        </p:txBody>
      </p:sp>
    </p:spTree>
    <p:extLst>
      <p:ext uri="{BB962C8B-B14F-4D97-AF65-F5344CB8AC3E}">
        <p14:creationId xmlns:p14="http://schemas.microsoft.com/office/powerpoint/2010/main" val="107721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D4408A8-103B-447F-BBDD-F4333F35D928}" type="datetime1">
              <a:rPr lang="en-US" altLang="en-US" smtClean="0"/>
              <a:t>3/27/2017</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7C71C4D-FE9A-D546-9D5C-26BFD8A92B97}" type="slidenum">
              <a:rPr lang="en-US" altLang="en-US"/>
              <a:pPr>
                <a:defRPr/>
              </a:pPr>
              <a:t>‹#›</a:t>
            </a:fld>
            <a:endParaRPr lang="en-US" altLang="en-US" dirty="0"/>
          </a:p>
        </p:txBody>
      </p:sp>
    </p:spTree>
    <p:extLst>
      <p:ext uri="{BB962C8B-B14F-4D97-AF65-F5344CB8AC3E}">
        <p14:creationId xmlns:p14="http://schemas.microsoft.com/office/powerpoint/2010/main" val="144714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0F2D2D9-978F-4C3D-90E5-8DAA8DBB1841}" type="datetime1">
              <a:rPr lang="en-US" altLang="en-US" smtClean="0"/>
              <a:t>3/27/2017</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36C6C49-8E4A-D440-9518-F9B81B8B12CE}" type="slidenum">
              <a:rPr lang="en-US" altLang="en-US"/>
              <a:pPr>
                <a:defRPr/>
              </a:pPr>
              <a:t>‹#›</a:t>
            </a:fld>
            <a:endParaRPr lang="en-US" altLang="en-US" dirty="0"/>
          </a:p>
        </p:txBody>
      </p:sp>
    </p:spTree>
    <p:extLst>
      <p:ext uri="{BB962C8B-B14F-4D97-AF65-F5344CB8AC3E}">
        <p14:creationId xmlns:p14="http://schemas.microsoft.com/office/powerpoint/2010/main" val="186332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8ACB933-2C9A-4D16-9FC0-6BAE4F90D914}" type="datetime1">
              <a:rPr lang="en-US" altLang="en-US" smtClean="0"/>
              <a:t>3/27/2017</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B825B91-F0B8-EA4D-A881-81D5014E2CB4}" type="slidenum">
              <a:rPr lang="en-US" altLang="en-US"/>
              <a:pPr>
                <a:defRPr/>
              </a:pPr>
              <a:t>‹#›</a:t>
            </a:fld>
            <a:endParaRPr lang="en-US" altLang="en-US" dirty="0"/>
          </a:p>
        </p:txBody>
      </p:sp>
    </p:spTree>
    <p:extLst>
      <p:ext uri="{BB962C8B-B14F-4D97-AF65-F5344CB8AC3E}">
        <p14:creationId xmlns:p14="http://schemas.microsoft.com/office/powerpoint/2010/main" val="15494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77838"/>
            <a:ext cx="8229600" cy="1006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36"/>
          <p:cNvGrpSpPr>
            <a:grpSpLocks/>
          </p:cNvGrpSpPr>
          <p:nvPr/>
        </p:nvGrpSpPr>
        <p:grpSpPr bwMode="auto">
          <a:xfrm>
            <a:off x="69850" y="6515100"/>
            <a:ext cx="9026525" cy="165100"/>
            <a:chOff x="70430" y="6101097"/>
            <a:chExt cx="9026378" cy="164236"/>
          </a:xfrm>
        </p:grpSpPr>
        <p:sp>
          <p:nvSpPr>
            <p:cNvPr id="7" name="Rectangle 6"/>
            <p:cNvSpPr/>
            <p:nvPr userDrawn="1"/>
          </p:nvSpPr>
          <p:spPr>
            <a:xfrm>
              <a:off x="457774" y="6107414"/>
              <a:ext cx="219071"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userDrawn="1"/>
          </p:nvSpPr>
          <p:spPr>
            <a:xfrm>
              <a:off x="1307073" y="6107414"/>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userDrawn="1"/>
          </p:nvSpPr>
          <p:spPr>
            <a:xfrm>
              <a:off x="8876150" y="6107414"/>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p:cNvSpPr/>
            <p:nvPr userDrawn="1"/>
          </p:nvSpPr>
          <p:spPr>
            <a:xfrm>
              <a:off x="892742"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userDrawn="1"/>
          </p:nvSpPr>
          <p:spPr>
            <a:xfrm>
              <a:off x="7606170" y="6101097"/>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p:cNvSpPr/>
            <p:nvPr userDrawn="1"/>
          </p:nvSpPr>
          <p:spPr>
            <a:xfrm>
              <a:off x="5901223" y="6101097"/>
              <a:ext cx="219071"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p:cNvSpPr/>
            <p:nvPr userDrawn="1"/>
          </p:nvSpPr>
          <p:spPr>
            <a:xfrm>
              <a:off x="7172789" y="6101097"/>
              <a:ext cx="219071"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p:cNvSpPr/>
            <p:nvPr userDrawn="1"/>
          </p:nvSpPr>
          <p:spPr>
            <a:xfrm>
              <a:off x="6726710" y="6101097"/>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22"/>
            <p:cNvSpPr/>
            <p:nvPr userDrawn="1"/>
          </p:nvSpPr>
          <p:spPr>
            <a:xfrm>
              <a:off x="5051924"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Rectangle 23"/>
            <p:cNvSpPr/>
            <p:nvPr userDrawn="1"/>
          </p:nvSpPr>
          <p:spPr>
            <a:xfrm>
              <a:off x="4274062"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Rectangle 24"/>
            <p:cNvSpPr/>
            <p:nvPr userDrawn="1"/>
          </p:nvSpPr>
          <p:spPr>
            <a:xfrm>
              <a:off x="6312378" y="6101097"/>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Rectangle 25"/>
            <p:cNvSpPr/>
            <p:nvPr userDrawn="1"/>
          </p:nvSpPr>
          <p:spPr>
            <a:xfrm>
              <a:off x="8466581" y="6101097"/>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Rectangle 26"/>
            <p:cNvSpPr/>
            <p:nvPr userDrawn="1"/>
          </p:nvSpPr>
          <p:spPr>
            <a:xfrm>
              <a:off x="70430" y="6101097"/>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ectangle 27"/>
            <p:cNvSpPr/>
            <p:nvPr userDrawn="1"/>
          </p:nvSpPr>
          <p:spPr>
            <a:xfrm>
              <a:off x="4664580"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Rectangle 28"/>
            <p:cNvSpPr/>
            <p:nvPr userDrawn="1"/>
          </p:nvSpPr>
          <p:spPr>
            <a:xfrm>
              <a:off x="3839094"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 name="Rectangle 29"/>
            <p:cNvSpPr/>
            <p:nvPr userDrawn="1"/>
          </p:nvSpPr>
          <p:spPr>
            <a:xfrm>
              <a:off x="2584989"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Rectangle 30"/>
            <p:cNvSpPr/>
            <p:nvPr userDrawn="1"/>
          </p:nvSpPr>
          <p:spPr>
            <a:xfrm>
              <a:off x="8020501" y="6101097"/>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Rectangle 31"/>
            <p:cNvSpPr/>
            <p:nvPr userDrawn="1"/>
          </p:nvSpPr>
          <p:spPr>
            <a:xfrm>
              <a:off x="5483717"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Rectangle 32"/>
            <p:cNvSpPr/>
            <p:nvPr userDrawn="1"/>
          </p:nvSpPr>
          <p:spPr>
            <a:xfrm>
              <a:off x="3426350"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Rectangle 33"/>
            <p:cNvSpPr/>
            <p:nvPr userDrawn="1"/>
          </p:nvSpPr>
          <p:spPr>
            <a:xfrm>
              <a:off x="3002495" y="6107414"/>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Rectangle 34"/>
            <p:cNvSpPr/>
            <p:nvPr userDrawn="1"/>
          </p:nvSpPr>
          <p:spPr>
            <a:xfrm>
              <a:off x="2180184" y="6107414"/>
              <a:ext cx="219071"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Rectangle 35"/>
            <p:cNvSpPr/>
            <p:nvPr userDrawn="1"/>
          </p:nvSpPr>
          <p:spPr>
            <a:xfrm>
              <a:off x="1753153"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029" name="Group 37"/>
          <p:cNvGrpSpPr>
            <a:grpSpLocks/>
          </p:cNvGrpSpPr>
          <p:nvPr/>
        </p:nvGrpSpPr>
        <p:grpSpPr bwMode="auto">
          <a:xfrm>
            <a:off x="69850" y="173038"/>
            <a:ext cx="9026525" cy="163512"/>
            <a:chOff x="70430" y="6101097"/>
            <a:chExt cx="9026378" cy="164236"/>
          </a:xfrm>
        </p:grpSpPr>
        <p:sp>
          <p:nvSpPr>
            <p:cNvPr id="39" name="Rectangle 38"/>
            <p:cNvSpPr/>
            <p:nvPr userDrawn="1"/>
          </p:nvSpPr>
          <p:spPr>
            <a:xfrm>
              <a:off x="457774" y="6107475"/>
              <a:ext cx="219071"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 name="Rectangle 39"/>
            <p:cNvSpPr/>
            <p:nvPr userDrawn="1"/>
          </p:nvSpPr>
          <p:spPr>
            <a:xfrm>
              <a:off x="1307073" y="6107475"/>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Rectangle 40"/>
            <p:cNvSpPr/>
            <p:nvPr userDrawn="1"/>
          </p:nvSpPr>
          <p:spPr>
            <a:xfrm>
              <a:off x="8876150" y="6107475"/>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Rectangle 41"/>
            <p:cNvSpPr/>
            <p:nvPr userDrawn="1"/>
          </p:nvSpPr>
          <p:spPr>
            <a:xfrm>
              <a:off x="892742"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Rectangle 42"/>
            <p:cNvSpPr/>
            <p:nvPr userDrawn="1"/>
          </p:nvSpPr>
          <p:spPr>
            <a:xfrm>
              <a:off x="7606170" y="6101097"/>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 name="Rectangle 43"/>
            <p:cNvSpPr/>
            <p:nvPr userDrawn="1"/>
          </p:nvSpPr>
          <p:spPr>
            <a:xfrm>
              <a:off x="5901223" y="6101097"/>
              <a:ext cx="219071"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5" name="Rectangle 44"/>
            <p:cNvSpPr/>
            <p:nvPr userDrawn="1"/>
          </p:nvSpPr>
          <p:spPr>
            <a:xfrm>
              <a:off x="7172789" y="6101097"/>
              <a:ext cx="219071"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6" name="Rectangle 45"/>
            <p:cNvSpPr/>
            <p:nvPr userDrawn="1"/>
          </p:nvSpPr>
          <p:spPr>
            <a:xfrm>
              <a:off x="6726710" y="6101097"/>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7" name="Rectangle 46"/>
            <p:cNvSpPr/>
            <p:nvPr userDrawn="1"/>
          </p:nvSpPr>
          <p:spPr>
            <a:xfrm>
              <a:off x="5051924"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8" name="Rectangle 47"/>
            <p:cNvSpPr/>
            <p:nvPr userDrawn="1"/>
          </p:nvSpPr>
          <p:spPr>
            <a:xfrm>
              <a:off x="4274062"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9" name="Rectangle 48"/>
            <p:cNvSpPr/>
            <p:nvPr userDrawn="1"/>
          </p:nvSpPr>
          <p:spPr>
            <a:xfrm>
              <a:off x="6312378" y="6101097"/>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0" name="Rectangle 49"/>
            <p:cNvSpPr/>
            <p:nvPr userDrawn="1"/>
          </p:nvSpPr>
          <p:spPr>
            <a:xfrm>
              <a:off x="8466581" y="6101097"/>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 name="Rectangle 50"/>
            <p:cNvSpPr/>
            <p:nvPr userDrawn="1"/>
          </p:nvSpPr>
          <p:spPr>
            <a:xfrm>
              <a:off x="70430" y="6101097"/>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Rectangle 51"/>
            <p:cNvSpPr/>
            <p:nvPr userDrawn="1"/>
          </p:nvSpPr>
          <p:spPr>
            <a:xfrm>
              <a:off x="4664580"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3" name="Rectangle 52"/>
            <p:cNvSpPr/>
            <p:nvPr userDrawn="1"/>
          </p:nvSpPr>
          <p:spPr>
            <a:xfrm>
              <a:off x="3839094"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Rectangle 53"/>
            <p:cNvSpPr/>
            <p:nvPr userDrawn="1"/>
          </p:nvSpPr>
          <p:spPr>
            <a:xfrm>
              <a:off x="2584989"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 name="Rectangle 54"/>
            <p:cNvSpPr/>
            <p:nvPr userDrawn="1"/>
          </p:nvSpPr>
          <p:spPr>
            <a:xfrm>
              <a:off x="8020501" y="6101097"/>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Rectangle 55"/>
            <p:cNvSpPr/>
            <p:nvPr userDrawn="1"/>
          </p:nvSpPr>
          <p:spPr>
            <a:xfrm>
              <a:off x="5483717"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7" name="Rectangle 56"/>
            <p:cNvSpPr/>
            <p:nvPr userDrawn="1"/>
          </p:nvSpPr>
          <p:spPr>
            <a:xfrm>
              <a:off x="3426350"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8" name="Rectangle 57"/>
            <p:cNvSpPr/>
            <p:nvPr userDrawn="1"/>
          </p:nvSpPr>
          <p:spPr>
            <a:xfrm>
              <a:off x="3002495" y="6107475"/>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9" name="Rectangle 58"/>
            <p:cNvSpPr/>
            <p:nvPr userDrawn="1"/>
          </p:nvSpPr>
          <p:spPr>
            <a:xfrm>
              <a:off x="2180184" y="6107475"/>
              <a:ext cx="219071"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0" name="Rectangle 59"/>
            <p:cNvSpPr/>
            <p:nvPr userDrawn="1"/>
          </p:nvSpPr>
          <p:spPr>
            <a:xfrm>
              <a:off x="1753153"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00FA00"/>
        </a:buClr>
        <a:buFont typeface="Wingdings" charset="2"/>
        <a:buChar char="ü"/>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Clr>
          <a:srgbClr val="00FA00"/>
        </a:buClr>
        <a:buFont typeface="Wingdings" charset="2"/>
        <a:buChar char="ü"/>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Clr>
          <a:srgbClr val="00FA00"/>
        </a:buClr>
        <a:buFont typeface="Wingdings" charset="2"/>
        <a:buChar char="ü"/>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Clr>
          <a:srgbClr val="00FA00"/>
        </a:buClr>
        <a:buFont typeface="Wingdings" charset="2"/>
        <a:buChar char="ü"/>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Clr>
          <a:srgbClr val="00FA00"/>
        </a:buClr>
        <a:buFont typeface="Wingdings" charset="2"/>
        <a:buChar char="ü"/>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29994" y="1054346"/>
            <a:ext cx="7484011" cy="2895600"/>
          </a:xfrm>
        </p:spPr>
        <p:txBody>
          <a:bodyPr/>
          <a:lstStyle/>
          <a:p>
            <a:pPr algn="ctr" eaLnBrk="1" hangingPunct="1"/>
            <a:r>
              <a:rPr lang="en-US" altLang="en-US" sz="7200" dirty="0">
                <a:latin typeface="+mn-lt"/>
              </a:rPr>
              <a:t>Safety on Set</a:t>
            </a:r>
            <a:br>
              <a:rPr lang="en-US" altLang="en-US" sz="7200" dirty="0">
                <a:latin typeface="+mn-lt"/>
              </a:rPr>
            </a:br>
            <a:endParaRPr lang="en-US" altLang="en-US" sz="1800" dirty="0">
              <a:latin typeface="+mn-lt"/>
            </a:endParaRPr>
          </a:p>
        </p:txBody>
      </p:sp>
      <p:sp>
        <p:nvSpPr>
          <p:cNvPr id="2" name="Rectangle 1"/>
          <p:cNvSpPr/>
          <p:nvPr/>
        </p:nvSpPr>
        <p:spPr>
          <a:xfrm>
            <a:off x="2706129" y="4606661"/>
            <a:ext cx="5704006" cy="1015663"/>
          </a:xfrm>
          <a:prstGeom prst="rect">
            <a:avLst/>
          </a:prstGeom>
        </p:spPr>
        <p:txBody>
          <a:bodyPr wrap="square">
            <a:spAutoFit/>
          </a:bodyPr>
          <a:lstStyle/>
          <a:p>
            <a:pPr algn="ctr"/>
            <a:r>
              <a:rPr lang="en-US" altLang="en-US" sz="2000" dirty="0"/>
              <a:t>The Complete Guide to Film &amp; Digital Production:</a:t>
            </a:r>
          </a:p>
          <a:p>
            <a:pPr algn="ctr"/>
            <a:r>
              <a:rPr lang="en-US" sz="2000" dirty="0"/>
              <a:t>The People &amp; The Process</a:t>
            </a:r>
          </a:p>
          <a:p>
            <a:pPr algn="ctr"/>
            <a:r>
              <a:rPr lang="en-US" sz="2000" dirty="0"/>
              <a:t>Lorene M. Wales, Ph.D.</a:t>
            </a:r>
          </a:p>
        </p:txBody>
      </p:sp>
      <p:pic>
        <p:nvPicPr>
          <p:cNvPr id="1026" name="Picture 2" descr="https://openclipart.org/image/90px/svg_to_png/196256/14081367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64348">
            <a:off x="1145497" y="4860696"/>
            <a:ext cx="1338211" cy="71371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17212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58202"/>
            <a:ext cx="8229600" cy="1006475"/>
          </a:xfrm>
        </p:spPr>
        <p:txBody>
          <a:bodyPr/>
          <a:lstStyle/>
          <a:p>
            <a:r>
              <a:rPr lang="en-US" altLang="en-US" dirty="0"/>
              <a:t>Other Safety Considerations</a:t>
            </a:r>
          </a:p>
        </p:txBody>
      </p:sp>
      <p:sp>
        <p:nvSpPr>
          <p:cNvPr id="3" name="Content Placeholder 2"/>
          <p:cNvSpPr>
            <a:spLocks noGrp="1"/>
          </p:cNvSpPr>
          <p:nvPr>
            <p:ph idx="1"/>
          </p:nvPr>
        </p:nvSpPr>
        <p:spPr>
          <a:xfrm>
            <a:off x="457200" y="1924168"/>
            <a:ext cx="8458200" cy="4454525"/>
          </a:xfrm>
        </p:spPr>
        <p:txBody>
          <a:bodyPr/>
          <a:lstStyle/>
          <a:p>
            <a:pPr>
              <a:buFont typeface="Wingdings" panose="05000000000000000000" pitchFamily="2" charset="2"/>
              <a:buChar char="ü"/>
              <a:defRPr/>
            </a:pPr>
            <a:r>
              <a:rPr lang="en-US" sz="2800" dirty="0">
                <a:solidFill>
                  <a:srgbClr val="FFFF00"/>
                </a:solidFill>
              </a:rPr>
              <a:t>Power</a:t>
            </a:r>
          </a:p>
          <a:p>
            <a:pPr lvl="1">
              <a:buFont typeface="Wingdings" panose="05000000000000000000" pitchFamily="2" charset="2"/>
              <a:buChar char="ü"/>
              <a:defRPr/>
            </a:pPr>
            <a:r>
              <a:rPr lang="en-US" sz="2400" dirty="0"/>
              <a:t>Never attempt to “tie-in” to any location, or to operate a generator if you have not been properly trained.  </a:t>
            </a:r>
          </a:p>
          <a:p>
            <a:pPr lvl="1">
              <a:buFont typeface="Wingdings" panose="05000000000000000000" pitchFamily="2" charset="2"/>
              <a:buChar char="ü"/>
              <a:defRPr/>
            </a:pPr>
            <a:r>
              <a:rPr lang="en-US" sz="2400" dirty="0"/>
              <a:t>Never use electricity near water or when raining, or during a thunderstorm.</a:t>
            </a:r>
          </a:p>
          <a:p>
            <a:pPr lvl="1">
              <a:buFont typeface="Wingdings" panose="05000000000000000000" pitchFamily="2" charset="2"/>
              <a:buChar char="ü"/>
              <a:defRPr/>
            </a:pPr>
            <a:r>
              <a:rPr lang="en-US" sz="2400" dirty="0"/>
              <a:t>All crew operating lights must wear </a:t>
            </a:r>
            <a:r>
              <a:rPr lang="en-US" sz="2400" dirty="0">
                <a:solidFill>
                  <a:srgbClr val="FFFF00"/>
                </a:solidFill>
              </a:rPr>
              <a:t>protective</a:t>
            </a:r>
            <a:r>
              <a:rPr lang="en-US" sz="2400" dirty="0"/>
              <a:t> gloves.</a:t>
            </a:r>
          </a:p>
        </p:txBody>
      </p:sp>
      <p:pic>
        <p:nvPicPr>
          <p:cNvPr id="5122" name="Picture 2" descr="lug and outlet by lifta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575" y="4658497"/>
            <a:ext cx="4300150" cy="15283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74312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49105" y="567396"/>
            <a:ext cx="7772400" cy="1143000"/>
          </a:xfrm>
        </p:spPr>
        <p:txBody>
          <a:bodyPr/>
          <a:lstStyle/>
          <a:p>
            <a:r>
              <a:rPr lang="en-US" altLang="en-US" dirty="0"/>
              <a:t>Weather</a:t>
            </a:r>
          </a:p>
        </p:txBody>
      </p:sp>
      <p:sp>
        <p:nvSpPr>
          <p:cNvPr id="3" name="Content Placeholder 2"/>
          <p:cNvSpPr>
            <a:spLocks noGrp="1"/>
          </p:cNvSpPr>
          <p:nvPr>
            <p:ph idx="1"/>
          </p:nvPr>
        </p:nvSpPr>
        <p:spPr>
          <a:xfrm>
            <a:off x="328975" y="1814536"/>
            <a:ext cx="5491057" cy="4114800"/>
          </a:xfrm>
        </p:spPr>
        <p:txBody>
          <a:bodyPr/>
          <a:lstStyle/>
          <a:p>
            <a:pPr>
              <a:buFont typeface="Wingdings" panose="05000000000000000000" pitchFamily="2" charset="2"/>
              <a:buChar char="ü"/>
              <a:defRPr/>
            </a:pPr>
            <a:r>
              <a:rPr lang="en-US" sz="2400" dirty="0"/>
              <a:t>Keep mindful of extreme </a:t>
            </a:r>
            <a:r>
              <a:rPr lang="en-US" sz="2400" dirty="0">
                <a:solidFill>
                  <a:srgbClr val="FFFF00"/>
                </a:solidFill>
              </a:rPr>
              <a:t>temperatures</a:t>
            </a:r>
            <a:r>
              <a:rPr lang="en-US" sz="2400" dirty="0"/>
              <a:t>.</a:t>
            </a:r>
          </a:p>
          <a:p>
            <a:pPr lvl="1">
              <a:buFont typeface="Wingdings" panose="05000000000000000000" pitchFamily="2" charset="2"/>
              <a:buChar char="ü"/>
              <a:defRPr/>
            </a:pPr>
            <a:r>
              <a:rPr lang="en-US" sz="2400" dirty="0"/>
              <a:t>In cold weather insure crew and cast are properly protected from the elements.</a:t>
            </a:r>
          </a:p>
          <a:p>
            <a:pPr lvl="1">
              <a:buFont typeface="Wingdings" panose="05000000000000000000" pitchFamily="2" charset="2"/>
              <a:buChar char="ü"/>
              <a:defRPr/>
            </a:pPr>
            <a:r>
              <a:rPr lang="en-US" sz="2400" dirty="0"/>
              <a:t>In hot weather insure crew are given plenty of fluids and watched for heat stroke.</a:t>
            </a:r>
          </a:p>
          <a:p>
            <a:pPr lvl="1">
              <a:buFont typeface="Wingdings" panose="05000000000000000000" pitchFamily="2" charset="2"/>
              <a:buChar char="ü"/>
              <a:defRPr/>
            </a:pPr>
            <a:r>
              <a:rPr lang="en-US" sz="2400" dirty="0"/>
              <a:t>If a shoot needs to be cancelled for weather, the 1</a:t>
            </a:r>
            <a:r>
              <a:rPr lang="en-US" sz="2400" baseline="30000" dirty="0"/>
              <a:t>st</a:t>
            </a:r>
            <a:r>
              <a:rPr lang="en-US" sz="2400" dirty="0"/>
              <a:t> AD will make that determination in consultation with the Producer.</a:t>
            </a:r>
          </a:p>
        </p:txBody>
      </p:sp>
      <p:pic>
        <p:nvPicPr>
          <p:cNvPr id="4098" name="Picture 2" descr="ain - coloured by frank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772" y="2347782"/>
            <a:ext cx="2828733" cy="292753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213956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Children</a:t>
            </a:r>
          </a:p>
        </p:txBody>
      </p:sp>
      <p:sp>
        <p:nvSpPr>
          <p:cNvPr id="3" name="Content Placeholder 2"/>
          <p:cNvSpPr>
            <a:spLocks noGrp="1"/>
          </p:cNvSpPr>
          <p:nvPr>
            <p:ph idx="1"/>
          </p:nvPr>
        </p:nvSpPr>
        <p:spPr>
          <a:xfrm>
            <a:off x="3027405" y="1736125"/>
            <a:ext cx="5449330" cy="4665663"/>
          </a:xfrm>
        </p:spPr>
        <p:txBody>
          <a:bodyPr/>
          <a:lstStyle/>
          <a:p>
            <a:pPr lvl="0"/>
            <a:r>
              <a:rPr lang="en-GB" sz="2800" dirty="0"/>
              <a:t>Children should always be accompanied by an </a:t>
            </a:r>
            <a:r>
              <a:rPr lang="en-GB" sz="2800" dirty="0">
                <a:solidFill>
                  <a:srgbClr val="FFFF00"/>
                </a:solidFill>
              </a:rPr>
              <a:t>adult</a:t>
            </a:r>
            <a:r>
              <a:rPr lang="en-GB" sz="2800" dirty="0"/>
              <a:t> on set, at all times, and within arm’s length. </a:t>
            </a:r>
          </a:p>
          <a:p>
            <a:pPr lvl="0"/>
            <a:r>
              <a:rPr lang="en-GB" sz="2800" dirty="0"/>
              <a:t>Do not try to work a child for long periods of time.  </a:t>
            </a:r>
          </a:p>
          <a:p>
            <a:pPr lvl="0"/>
            <a:r>
              <a:rPr lang="en-GB" sz="2800" dirty="0"/>
              <a:t>Aside from possibly being outside labor policies, tired children do not perform well on camera.</a:t>
            </a:r>
            <a:endParaRPr lang="en-US" sz="2800" dirty="0"/>
          </a:p>
        </p:txBody>
      </p:sp>
      <p:pic>
        <p:nvPicPr>
          <p:cNvPr id="3074" name="Picture 2" descr="hild with a kite silhouette by lao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89" y="2091875"/>
            <a:ext cx="2299716"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50671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Animals</a:t>
            </a:r>
          </a:p>
        </p:txBody>
      </p:sp>
      <p:sp>
        <p:nvSpPr>
          <p:cNvPr id="3" name="Content Placeholder 2"/>
          <p:cNvSpPr>
            <a:spLocks noGrp="1"/>
          </p:cNvSpPr>
          <p:nvPr>
            <p:ph idx="1"/>
          </p:nvPr>
        </p:nvSpPr>
        <p:spPr>
          <a:xfrm>
            <a:off x="2854410" y="1902941"/>
            <a:ext cx="5832389" cy="4362922"/>
          </a:xfrm>
        </p:spPr>
        <p:txBody>
          <a:bodyPr/>
          <a:lstStyle/>
          <a:p>
            <a:pPr lvl="0"/>
            <a:r>
              <a:rPr lang="en-GB" sz="2400" dirty="0"/>
              <a:t>There must be someone to wrangle the animal at all times.</a:t>
            </a:r>
          </a:p>
          <a:p>
            <a:pPr lvl="0"/>
            <a:r>
              <a:rPr lang="en-GB" sz="2400" dirty="0"/>
              <a:t>In addition, animals need to be fed and have a place to do their business.  </a:t>
            </a:r>
          </a:p>
          <a:p>
            <a:pPr lvl="0"/>
            <a:r>
              <a:rPr lang="en-GB" sz="2400" dirty="0"/>
              <a:t>One major safety issue with animals is their interactions with humans.  </a:t>
            </a:r>
          </a:p>
          <a:p>
            <a:pPr lvl="0"/>
            <a:r>
              <a:rPr lang="en-GB" sz="2400" dirty="0"/>
              <a:t>Animals are unpredictable so depending on the kind of animal care needs to be taken as to their proximity and access to crew.  </a:t>
            </a:r>
            <a:endParaRPr lang="en-US" sz="2400" dirty="0"/>
          </a:p>
        </p:txBody>
      </p:sp>
      <p:pic>
        <p:nvPicPr>
          <p:cNvPr id="6146" name="Picture 2" descr="ock Art Domesticated Animals by SeriousT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97640">
            <a:off x="123569" y="2533383"/>
            <a:ext cx="2940907" cy="208804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41671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Deprivation</a:t>
            </a:r>
          </a:p>
        </p:txBody>
      </p:sp>
      <p:sp>
        <p:nvSpPr>
          <p:cNvPr id="3" name="Content Placeholder 2"/>
          <p:cNvSpPr>
            <a:spLocks noGrp="1"/>
          </p:cNvSpPr>
          <p:nvPr>
            <p:ph idx="1"/>
          </p:nvPr>
        </p:nvSpPr>
        <p:spPr>
          <a:xfrm>
            <a:off x="457200" y="2001795"/>
            <a:ext cx="7290486" cy="4665663"/>
          </a:xfrm>
        </p:spPr>
        <p:txBody>
          <a:bodyPr/>
          <a:lstStyle/>
          <a:p>
            <a:pPr lvl="0"/>
            <a:r>
              <a:rPr lang="en-GB" sz="2800" dirty="0"/>
              <a:t>Many filmmakers get carried away and shoot for 14-18 hour days. </a:t>
            </a:r>
          </a:p>
          <a:p>
            <a:pPr lvl="0"/>
            <a:r>
              <a:rPr lang="en-GB" sz="2800" dirty="0"/>
              <a:t>Crew members have been injured or killed by falling asleep while driving after an extremely long day.  </a:t>
            </a:r>
          </a:p>
          <a:p>
            <a:pPr lvl="0"/>
            <a:r>
              <a:rPr lang="en-GB" sz="2800" dirty="0"/>
              <a:t>In 2003 the </a:t>
            </a:r>
            <a:r>
              <a:rPr lang="en-GB" sz="2800" dirty="0">
                <a:solidFill>
                  <a:srgbClr val="FFFF00"/>
                </a:solidFill>
              </a:rPr>
              <a:t>12on12off</a:t>
            </a:r>
            <a:r>
              <a:rPr lang="en-GB" sz="2800" dirty="0"/>
              <a:t> movement began with two cinematographers, tired of seeing crews abused with long hours.  </a:t>
            </a:r>
            <a:endParaRPr lang="en-US" sz="2800" dirty="0"/>
          </a:p>
        </p:txBody>
      </p:sp>
      <p:pic>
        <p:nvPicPr>
          <p:cNvPr id="7170" name="Picture 2" descr="https://openclipart.org/image/90px/svg_to_png/22414/nicubunu-Emoticons-Sleeping-fa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270" y="981075"/>
            <a:ext cx="1149179" cy="113682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57420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Deprivation, Cont.</a:t>
            </a:r>
          </a:p>
        </p:txBody>
      </p:sp>
      <p:sp>
        <p:nvSpPr>
          <p:cNvPr id="3" name="Content Placeholder 2"/>
          <p:cNvSpPr>
            <a:spLocks noGrp="1"/>
          </p:cNvSpPr>
          <p:nvPr>
            <p:ph idx="1"/>
          </p:nvPr>
        </p:nvSpPr>
        <p:spPr>
          <a:xfrm>
            <a:off x="581378" y="2040467"/>
            <a:ext cx="8229600" cy="4665663"/>
          </a:xfrm>
        </p:spPr>
        <p:txBody>
          <a:bodyPr/>
          <a:lstStyle/>
          <a:p>
            <a:pPr lvl="0"/>
            <a:r>
              <a:rPr lang="en-GB" dirty="0"/>
              <a:t>One of those cinematographers, Haskell Wexler also producing the documentary </a:t>
            </a:r>
            <a:r>
              <a:rPr lang="en-GB" i="1" dirty="0">
                <a:solidFill>
                  <a:srgbClr val="FFFF00"/>
                </a:solidFill>
              </a:rPr>
              <a:t>Who Needs Sleep</a:t>
            </a:r>
            <a:r>
              <a:rPr lang="en-GB" dirty="0"/>
              <a:t> (2006) which really every filmmaker should see.  </a:t>
            </a:r>
          </a:p>
          <a:p>
            <a:pPr lvl="0"/>
            <a:r>
              <a:rPr lang="en-GB" dirty="0"/>
              <a:t>Needless to say, no shot is worth someone’s life, so make sure your crew gets adequate </a:t>
            </a:r>
            <a:r>
              <a:rPr lang="en-GB" dirty="0">
                <a:solidFill>
                  <a:srgbClr val="FFFF00"/>
                </a:solidFill>
              </a:rPr>
              <a:t>turnaround</a:t>
            </a:r>
            <a:r>
              <a:rPr lang="en-GB" dirty="0"/>
              <a:t>.    </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40642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Gun Safety</a:t>
            </a:r>
          </a:p>
        </p:txBody>
      </p:sp>
      <p:sp>
        <p:nvSpPr>
          <p:cNvPr id="3" name="Content Placeholder 2"/>
          <p:cNvSpPr>
            <a:spLocks noGrp="1"/>
          </p:cNvSpPr>
          <p:nvPr>
            <p:ph idx="1"/>
          </p:nvPr>
        </p:nvSpPr>
        <p:spPr>
          <a:xfrm>
            <a:off x="1717589" y="2551670"/>
            <a:ext cx="7426411" cy="4665663"/>
          </a:xfrm>
        </p:spPr>
        <p:txBody>
          <a:bodyPr/>
          <a:lstStyle/>
          <a:p>
            <a:pPr lvl="0"/>
            <a:r>
              <a:rPr lang="en-GB" sz="2800" dirty="0"/>
              <a:t>Crew members have been killed on sets in accidents with guns.  Brandon Lee lost his life in 1993 on a film set when a projectile was ejected from a gun pointed at his stomach.</a:t>
            </a:r>
          </a:p>
          <a:p>
            <a:pPr lvl="0"/>
            <a:r>
              <a:rPr lang="en-GB" sz="2800" dirty="0"/>
              <a:t>Apparently there was no safety check before the gun was given to the actor in the scene. </a:t>
            </a:r>
          </a:p>
          <a:p>
            <a:pPr lvl="0"/>
            <a:r>
              <a:rPr lang="en-GB" sz="2800" dirty="0"/>
              <a:t>Follow all appropriate safety checks on set when using guns.</a:t>
            </a:r>
            <a:endParaRPr lang="en-US" sz="2800" dirty="0"/>
          </a:p>
        </p:txBody>
      </p:sp>
      <p:pic>
        <p:nvPicPr>
          <p:cNvPr id="8194" name="Picture 2" descr="un by chat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67016"/>
            <a:ext cx="3062136" cy="21562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61552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Safety Issues to Consider</a:t>
            </a:r>
          </a:p>
        </p:txBody>
      </p:sp>
      <p:sp>
        <p:nvSpPr>
          <p:cNvPr id="3" name="Content Placeholder 2"/>
          <p:cNvSpPr>
            <a:spLocks noGrp="1"/>
          </p:cNvSpPr>
          <p:nvPr>
            <p:ph idx="1"/>
          </p:nvPr>
        </p:nvSpPr>
        <p:spPr>
          <a:xfrm>
            <a:off x="694269" y="1759929"/>
            <a:ext cx="8229600" cy="4665663"/>
          </a:xfrm>
        </p:spPr>
        <p:txBody>
          <a:bodyPr/>
          <a:lstStyle/>
          <a:p>
            <a:pPr marL="0" indent="0">
              <a:buNone/>
            </a:pPr>
            <a:r>
              <a:rPr lang="en-GB" sz="1600" dirty="0"/>
              <a:t>Underwater filming</a:t>
            </a:r>
            <a:endParaRPr lang="en-US" sz="1600" dirty="0"/>
          </a:p>
          <a:p>
            <a:pPr marL="0" indent="0">
              <a:buNone/>
            </a:pPr>
            <a:r>
              <a:rPr lang="en-GB" sz="1600" dirty="0"/>
              <a:t>Stunts</a:t>
            </a:r>
            <a:endParaRPr lang="en-US" sz="1600" dirty="0"/>
          </a:p>
          <a:p>
            <a:pPr marL="0" indent="0">
              <a:buNone/>
            </a:pPr>
            <a:r>
              <a:rPr lang="en-GB" sz="1600" dirty="0"/>
              <a:t>Working with aircraft</a:t>
            </a:r>
            <a:endParaRPr lang="en-US" sz="1600" dirty="0"/>
          </a:p>
          <a:p>
            <a:pPr marL="0" indent="0">
              <a:buNone/>
            </a:pPr>
            <a:r>
              <a:rPr lang="en-GB" sz="1600" dirty="0"/>
              <a:t>Using fog</a:t>
            </a:r>
            <a:endParaRPr lang="en-US" sz="1600" dirty="0"/>
          </a:p>
          <a:p>
            <a:pPr marL="0" indent="0">
              <a:buNone/>
            </a:pPr>
            <a:r>
              <a:rPr lang="en-GB" sz="1600" dirty="0"/>
              <a:t>Pyrotechnics</a:t>
            </a:r>
            <a:endParaRPr lang="en-US" sz="1600" dirty="0"/>
          </a:p>
          <a:p>
            <a:pPr marL="0" indent="0">
              <a:buNone/>
            </a:pPr>
            <a:r>
              <a:rPr lang="en-GB" sz="1600" dirty="0"/>
              <a:t>Using Polyurethane and polystyrene foam</a:t>
            </a:r>
            <a:endParaRPr lang="en-US" sz="1600" dirty="0"/>
          </a:p>
          <a:p>
            <a:pPr marL="0" indent="0">
              <a:buNone/>
            </a:pPr>
            <a:r>
              <a:rPr lang="en-GB" sz="1600" dirty="0"/>
              <a:t>Fire/flames on set</a:t>
            </a:r>
            <a:endParaRPr lang="en-US" sz="1600" dirty="0"/>
          </a:p>
          <a:p>
            <a:pPr marL="0" indent="0">
              <a:buNone/>
            </a:pPr>
            <a:r>
              <a:rPr lang="en-GB" sz="1600" dirty="0"/>
              <a:t>Working with electrical power tools</a:t>
            </a:r>
            <a:endParaRPr lang="en-US" sz="1600" dirty="0"/>
          </a:p>
          <a:p>
            <a:pPr marL="0" indent="0">
              <a:buNone/>
            </a:pPr>
            <a:r>
              <a:rPr lang="en-GB" sz="1600" dirty="0"/>
              <a:t>Working with moving vehicles</a:t>
            </a:r>
            <a:endParaRPr lang="en-US" sz="1600" dirty="0"/>
          </a:p>
          <a:p>
            <a:pPr marL="0" indent="0">
              <a:buNone/>
            </a:pPr>
            <a:r>
              <a:rPr lang="en-GB" sz="1600" dirty="0"/>
              <a:t>Working with picture vehicles</a:t>
            </a:r>
            <a:endParaRPr lang="en-US" sz="1600" dirty="0"/>
          </a:p>
          <a:p>
            <a:pPr marL="0" indent="0">
              <a:buNone/>
            </a:pPr>
            <a:r>
              <a:rPr lang="en-GB" sz="1600" dirty="0"/>
              <a:t>Working with elevated work platforms</a:t>
            </a:r>
            <a:endParaRPr lang="en-US" sz="1600" dirty="0"/>
          </a:p>
          <a:p>
            <a:pPr marL="0" indent="0">
              <a:buNone/>
            </a:pPr>
            <a:r>
              <a:rPr lang="en-GB" sz="1600" dirty="0"/>
              <a:t>Appropriate clothing</a:t>
            </a:r>
            <a:endParaRPr lang="en-US" sz="1600" dirty="0"/>
          </a:p>
          <a:p>
            <a:pPr marL="0" indent="0">
              <a:buNone/>
            </a:pPr>
            <a:r>
              <a:rPr lang="en-GB" sz="1600" dirty="0"/>
              <a:t>Personal protective equipment</a:t>
            </a:r>
            <a:endParaRPr lang="en-US" sz="1600" dirty="0"/>
          </a:p>
          <a:p>
            <a:pPr marL="0" indent="0">
              <a:buNone/>
            </a:pPr>
            <a:r>
              <a:rPr lang="en-GB" sz="1600" dirty="0"/>
              <a:t>Airbags, boxes or free fall catch systems</a:t>
            </a:r>
            <a:endParaRPr lang="en-US" sz="1600" dirty="0"/>
          </a:p>
        </p:txBody>
      </p:sp>
      <p:sp>
        <p:nvSpPr>
          <p:cNvPr id="5" name="Rectangle 4"/>
          <p:cNvSpPr/>
          <p:nvPr/>
        </p:nvSpPr>
        <p:spPr>
          <a:xfrm>
            <a:off x="4487334" y="1771218"/>
            <a:ext cx="4199466" cy="3970318"/>
          </a:xfrm>
          <a:prstGeom prst="rect">
            <a:avLst/>
          </a:prstGeom>
        </p:spPr>
        <p:txBody>
          <a:bodyPr wrap="square">
            <a:spAutoFit/>
          </a:bodyPr>
          <a:lstStyle/>
          <a:p>
            <a:r>
              <a:rPr lang="en-GB" dirty="0"/>
              <a:t>Camera boom vehicles</a:t>
            </a:r>
            <a:endParaRPr lang="en-US" dirty="0"/>
          </a:p>
          <a:p>
            <a:r>
              <a:rPr lang="en-GB" dirty="0"/>
              <a:t>Portable generators</a:t>
            </a:r>
            <a:endParaRPr lang="en-US" dirty="0"/>
          </a:p>
          <a:p>
            <a:r>
              <a:rPr lang="en-GB" dirty="0"/>
              <a:t>Cranes</a:t>
            </a:r>
            <a:endParaRPr lang="en-US" dirty="0"/>
          </a:p>
          <a:p>
            <a:r>
              <a:rPr lang="en-GB" dirty="0"/>
              <a:t>Edged and piercing props</a:t>
            </a:r>
            <a:endParaRPr lang="en-US" dirty="0"/>
          </a:p>
          <a:p>
            <a:r>
              <a:rPr lang="en-GB" dirty="0"/>
              <a:t>Extreme cold and hot weather conditions</a:t>
            </a:r>
            <a:endParaRPr lang="en-US" dirty="0"/>
          </a:p>
          <a:p>
            <a:r>
              <a:rPr lang="en-GB" dirty="0"/>
              <a:t>Food handling</a:t>
            </a:r>
            <a:endParaRPr lang="en-US" dirty="0"/>
          </a:p>
          <a:p>
            <a:r>
              <a:rPr lang="en-GB" dirty="0"/>
              <a:t>Working around indigenous critters</a:t>
            </a:r>
            <a:endParaRPr lang="en-US" dirty="0"/>
          </a:p>
          <a:p>
            <a:r>
              <a:rPr lang="en-GB" dirty="0"/>
              <a:t>Working around water stuff, ponds, etc.</a:t>
            </a:r>
            <a:endParaRPr lang="en-US" dirty="0"/>
          </a:p>
          <a:p>
            <a:r>
              <a:rPr lang="en-GB" dirty="0"/>
              <a:t>Infancy</a:t>
            </a:r>
            <a:endParaRPr lang="en-US" dirty="0"/>
          </a:p>
          <a:p>
            <a:r>
              <a:rPr lang="en-GB" dirty="0"/>
              <a:t>Seat belts and helmets</a:t>
            </a:r>
            <a:endParaRPr lang="en-US" dirty="0"/>
          </a:p>
          <a:p>
            <a:r>
              <a:rPr lang="en-GB" dirty="0"/>
              <a:t>Drones</a:t>
            </a:r>
            <a:endParaRPr lang="en-US" dirty="0"/>
          </a:p>
          <a:p>
            <a:r>
              <a:rPr lang="en-GB" dirty="0"/>
              <a:t>Using gimbals</a:t>
            </a:r>
            <a:endParaRPr lang="en-US" dirty="0"/>
          </a:p>
          <a:p>
            <a:r>
              <a:rPr lang="en-GB" dirty="0"/>
              <a:t>Freshly painted surfaces</a:t>
            </a:r>
            <a:endParaRPr lang="en-US" dirty="0"/>
          </a:p>
          <a:p>
            <a:r>
              <a:rPr lang="en-GB" dirty="0"/>
              <a:t>Dust effects</a:t>
            </a:r>
            <a:endParaRPr lang="en-US" dirty="0"/>
          </a:p>
        </p:txBody>
      </p:sp>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204181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Safety Check</a:t>
            </a:r>
          </a:p>
        </p:txBody>
      </p:sp>
      <p:sp>
        <p:nvSpPr>
          <p:cNvPr id="3" name="Content Placeholder 2"/>
          <p:cNvSpPr>
            <a:spLocks noGrp="1"/>
          </p:cNvSpPr>
          <p:nvPr>
            <p:ph idx="1"/>
          </p:nvPr>
        </p:nvSpPr>
        <p:spPr>
          <a:xfrm>
            <a:off x="592667" y="1701800"/>
            <a:ext cx="8229600" cy="4665663"/>
          </a:xfrm>
        </p:spPr>
        <p:txBody>
          <a:bodyPr/>
          <a:lstStyle/>
          <a:p>
            <a:pPr lvl="0"/>
            <a:r>
              <a:rPr lang="en-GB" sz="2400" dirty="0"/>
              <a:t>Weapons should only be handled by the </a:t>
            </a:r>
            <a:r>
              <a:rPr lang="en-GB" sz="2400" dirty="0">
                <a:solidFill>
                  <a:srgbClr val="FFFF00"/>
                </a:solidFill>
              </a:rPr>
              <a:t>props </a:t>
            </a:r>
            <a:r>
              <a:rPr lang="en-GB" sz="2400" dirty="0"/>
              <a:t>or assistant props person. </a:t>
            </a:r>
          </a:p>
          <a:p>
            <a:pPr lvl="0"/>
            <a:r>
              <a:rPr lang="en-GB" sz="2400" dirty="0"/>
              <a:t>All weapons should be kept under </a:t>
            </a:r>
            <a:r>
              <a:rPr lang="en-GB" sz="2400" dirty="0">
                <a:solidFill>
                  <a:srgbClr val="FFFF00"/>
                </a:solidFill>
              </a:rPr>
              <a:t>lock</a:t>
            </a:r>
            <a:r>
              <a:rPr lang="en-GB" sz="2400" dirty="0"/>
              <a:t> and key when not on set.</a:t>
            </a:r>
            <a:endParaRPr lang="en-US" sz="2400" dirty="0"/>
          </a:p>
          <a:p>
            <a:pPr lvl="0"/>
            <a:r>
              <a:rPr lang="en-GB" sz="2400" dirty="0"/>
              <a:t>If actors are not experienced in handling weapons, give them </a:t>
            </a:r>
            <a:r>
              <a:rPr lang="en-GB" sz="2400" dirty="0">
                <a:solidFill>
                  <a:srgbClr val="FFFF00"/>
                </a:solidFill>
              </a:rPr>
              <a:t>rehearsal</a:t>
            </a:r>
            <a:r>
              <a:rPr lang="en-GB" sz="2400" dirty="0"/>
              <a:t> time.</a:t>
            </a:r>
            <a:endParaRPr lang="en-US" sz="2400" dirty="0"/>
          </a:p>
          <a:p>
            <a:pPr lvl="0"/>
            <a:r>
              <a:rPr lang="en-GB" sz="2400" dirty="0"/>
              <a:t>When ready to film, the props brings the weapon to set and filming halts in order to do the </a:t>
            </a:r>
            <a:r>
              <a:rPr lang="en-GB" sz="2400" dirty="0">
                <a:solidFill>
                  <a:srgbClr val="FFFF00"/>
                </a:solidFill>
              </a:rPr>
              <a:t>check</a:t>
            </a:r>
            <a:r>
              <a:rPr lang="en-GB" sz="2400" dirty="0"/>
              <a:t>.  </a:t>
            </a:r>
            <a:endParaRPr lang="en-US" sz="2400" dirty="0"/>
          </a:p>
          <a:p>
            <a:pPr lvl="0"/>
            <a:r>
              <a:rPr lang="en-GB" sz="2400" dirty="0"/>
              <a:t>The 1</a:t>
            </a:r>
            <a:r>
              <a:rPr lang="en-GB" sz="2400" baseline="30000" dirty="0"/>
              <a:t>st</a:t>
            </a:r>
            <a:r>
              <a:rPr lang="en-GB" sz="2400" dirty="0"/>
              <a:t> AD, the props person, safety manager (if there is one) and the actor all stand together….</a:t>
            </a:r>
            <a:endParaRPr lang="en-US" sz="2400" dirty="0"/>
          </a:p>
        </p:txBody>
      </p:sp>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501237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Safety Check</a:t>
            </a:r>
          </a:p>
        </p:txBody>
      </p:sp>
      <p:sp>
        <p:nvSpPr>
          <p:cNvPr id="3" name="Content Placeholder 2"/>
          <p:cNvSpPr>
            <a:spLocks noGrp="1"/>
          </p:cNvSpPr>
          <p:nvPr>
            <p:ph idx="1"/>
          </p:nvPr>
        </p:nvSpPr>
        <p:spPr>
          <a:xfrm>
            <a:off x="1069622" y="2027118"/>
            <a:ext cx="7419470" cy="4358041"/>
          </a:xfrm>
        </p:spPr>
        <p:txBody>
          <a:bodyPr/>
          <a:lstStyle/>
          <a:p>
            <a:pPr lvl="0"/>
            <a:r>
              <a:rPr lang="en-GB" sz="2000" dirty="0"/>
              <a:t>The props person </a:t>
            </a:r>
            <a:r>
              <a:rPr lang="en-GB" sz="2000" dirty="0">
                <a:solidFill>
                  <a:srgbClr val="FFFF00"/>
                </a:solidFill>
              </a:rPr>
              <a:t>shows</a:t>
            </a:r>
            <a:r>
              <a:rPr lang="en-GB" sz="2000" dirty="0"/>
              <a:t> the weapon to all parties.  If it is a gun, chamber is opened to show that it is not loaded.  If gun uses a clip, the clip should be empty as well.  </a:t>
            </a:r>
            <a:endParaRPr lang="en-US" sz="2000" dirty="0"/>
          </a:p>
          <a:p>
            <a:pPr lvl="0"/>
            <a:r>
              <a:rPr lang="en-GB" sz="2000" dirty="0"/>
              <a:t>Props shows all parties the </a:t>
            </a:r>
            <a:r>
              <a:rPr lang="en-GB" sz="2000" dirty="0">
                <a:solidFill>
                  <a:srgbClr val="FFFF00"/>
                </a:solidFill>
              </a:rPr>
              <a:t>blanks</a:t>
            </a:r>
            <a:r>
              <a:rPr lang="en-GB" sz="2000" dirty="0"/>
              <a:t> and loads the weapon.  </a:t>
            </a:r>
            <a:endParaRPr lang="en-US" sz="2000" dirty="0"/>
          </a:p>
          <a:p>
            <a:pPr lvl="0"/>
            <a:r>
              <a:rPr lang="en-GB" sz="2000" dirty="0"/>
              <a:t>Lastly, props sets the </a:t>
            </a:r>
            <a:r>
              <a:rPr lang="en-GB" sz="2000" dirty="0">
                <a:solidFill>
                  <a:srgbClr val="FFFF00"/>
                </a:solidFill>
              </a:rPr>
              <a:t>safety</a:t>
            </a:r>
            <a:r>
              <a:rPr lang="en-GB" sz="2000" dirty="0"/>
              <a:t> on the weapon, showing that he is doing it.  At that point the weapon could be turned over to the actor, if you are ready to shoot.  If not, the props person should hold onto the weapon until only moments before camera rolls.</a:t>
            </a:r>
            <a:endParaRPr lang="en-US" sz="2000" dirty="0"/>
          </a:p>
          <a:p>
            <a:pPr lvl="0"/>
            <a:r>
              <a:rPr lang="en-GB" sz="2000" dirty="0"/>
              <a:t>As soon as the director calls cut, props immediately </a:t>
            </a:r>
            <a:r>
              <a:rPr lang="en-GB" sz="2000" dirty="0">
                <a:solidFill>
                  <a:srgbClr val="FFFF00"/>
                </a:solidFill>
              </a:rPr>
              <a:t>retrieves</a:t>
            </a:r>
            <a:r>
              <a:rPr lang="en-GB" sz="2000" dirty="0"/>
              <a:t> the weapon from the actor and holds onto it for the next take or shot.</a:t>
            </a:r>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86339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479" y="2330698"/>
            <a:ext cx="7756031" cy="3416320"/>
          </a:xfrm>
          <a:prstGeom prst="rect">
            <a:avLst/>
          </a:prstGeom>
          <a:noFill/>
        </p:spPr>
        <p:txBody>
          <a:bodyPr wrap="square" rtlCol="0">
            <a:spAutoFit/>
          </a:bodyPr>
          <a:lstStyle/>
          <a:p>
            <a:pPr marL="342900" lvl="0" indent="-342900">
              <a:buClr>
                <a:srgbClr val="00FA00"/>
              </a:buClr>
              <a:buFont typeface="Wingdings" panose="05000000000000000000" pitchFamily="2" charset="2"/>
              <a:buChar char="ü"/>
            </a:pPr>
            <a:r>
              <a:rPr lang="en-US" sz="2400" dirty="0"/>
              <a:t>May answer directly to a studio.</a:t>
            </a:r>
          </a:p>
          <a:p>
            <a:pPr marL="342900" lvl="0" indent="-342900">
              <a:buClr>
                <a:srgbClr val="00FA00"/>
              </a:buClr>
              <a:buFont typeface="Wingdings" panose="05000000000000000000" pitchFamily="2" charset="2"/>
              <a:buChar char="ü"/>
            </a:pPr>
            <a:r>
              <a:rPr lang="en-US" sz="2400" dirty="0"/>
              <a:t>May answer directly to the producer and director.</a:t>
            </a:r>
          </a:p>
          <a:p>
            <a:pPr marL="342900" lvl="0" indent="-342900">
              <a:buClr>
                <a:srgbClr val="00FA00"/>
              </a:buClr>
              <a:buFont typeface="Wingdings" panose="05000000000000000000" pitchFamily="2" charset="2"/>
              <a:buChar char="ü"/>
            </a:pPr>
            <a:r>
              <a:rPr lang="en-US" sz="2400" dirty="0">
                <a:solidFill>
                  <a:srgbClr val="FFFF00"/>
                </a:solidFill>
              </a:rPr>
              <a:t>Reads</a:t>
            </a:r>
            <a:r>
              <a:rPr lang="en-US" sz="2400" dirty="0"/>
              <a:t> the script and marks all actions that may indicate an unsafe or hazardous situation.</a:t>
            </a:r>
          </a:p>
          <a:p>
            <a:pPr marL="342900" lvl="0" indent="-342900">
              <a:buClr>
                <a:srgbClr val="00FA00"/>
              </a:buClr>
              <a:buFont typeface="Wingdings" panose="05000000000000000000" pitchFamily="2" charset="2"/>
              <a:buChar char="ü"/>
            </a:pPr>
            <a:r>
              <a:rPr lang="en-US" sz="2400" dirty="0">
                <a:solidFill>
                  <a:srgbClr val="FFFF00"/>
                </a:solidFill>
              </a:rPr>
              <a:t>Meets</a:t>
            </a:r>
            <a:r>
              <a:rPr lang="en-US" sz="2400" dirty="0"/>
              <a:t> with the producer, director, stunt coordinator, or visual effects supervisor to discuss safety issues.</a:t>
            </a:r>
          </a:p>
          <a:p>
            <a:pPr marL="342900" lvl="0" indent="-342900">
              <a:buClr>
                <a:srgbClr val="00FA00"/>
              </a:buClr>
              <a:buFont typeface="Wingdings" panose="05000000000000000000" pitchFamily="2" charset="2"/>
              <a:buChar char="ü"/>
            </a:pPr>
            <a:r>
              <a:rPr lang="en-US" sz="2400" dirty="0"/>
              <a:t>May </a:t>
            </a:r>
            <a:r>
              <a:rPr lang="en-US" sz="2400" dirty="0">
                <a:solidFill>
                  <a:srgbClr val="FFFF00"/>
                </a:solidFill>
              </a:rPr>
              <a:t>advise</a:t>
            </a:r>
            <a:r>
              <a:rPr lang="en-US" sz="2400" dirty="0"/>
              <a:t> stunt or special-effects department on set.</a:t>
            </a:r>
          </a:p>
          <a:p>
            <a:pPr marL="342900" lvl="0" indent="-342900">
              <a:buClr>
                <a:srgbClr val="00FA00"/>
              </a:buClr>
              <a:buFont typeface="Wingdings" panose="05000000000000000000" pitchFamily="2" charset="2"/>
              <a:buChar char="ü"/>
            </a:pPr>
            <a:r>
              <a:rPr lang="en-US" sz="2400" dirty="0"/>
              <a:t>If needed, shows up on set to supervise the safety of any situation deemed necessary.</a:t>
            </a:r>
          </a:p>
        </p:txBody>
      </p:sp>
      <p:sp>
        <p:nvSpPr>
          <p:cNvPr id="4" name="Title 1"/>
          <p:cNvSpPr>
            <a:spLocks noGrp="1"/>
          </p:cNvSpPr>
          <p:nvPr>
            <p:ph type="title"/>
          </p:nvPr>
        </p:nvSpPr>
        <p:spPr>
          <a:xfrm>
            <a:off x="457200" y="825929"/>
            <a:ext cx="8229600" cy="1006475"/>
          </a:xfrm>
        </p:spPr>
        <p:txBody>
          <a:bodyPr/>
          <a:lstStyle/>
          <a:p>
            <a:r>
              <a:rPr lang="en-US" altLang="en-US" dirty="0"/>
              <a:t>Safety Manager</a:t>
            </a:r>
          </a:p>
        </p:txBody>
      </p:sp>
      <p:sp>
        <p:nvSpPr>
          <p:cNvPr id="3" name="Footer Placeholder 2"/>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170951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74786"/>
            <a:ext cx="8229600" cy="1006475"/>
          </a:xfrm>
        </p:spPr>
        <p:txBody>
          <a:bodyPr/>
          <a:lstStyle/>
          <a:p>
            <a:r>
              <a:rPr lang="en-US" altLang="en-US" dirty="0"/>
              <a:t>Final Words</a:t>
            </a:r>
          </a:p>
        </p:txBody>
      </p:sp>
      <p:sp>
        <p:nvSpPr>
          <p:cNvPr id="3" name="Content Placeholder 2"/>
          <p:cNvSpPr>
            <a:spLocks noGrp="1"/>
          </p:cNvSpPr>
          <p:nvPr>
            <p:ph idx="1"/>
          </p:nvPr>
        </p:nvSpPr>
        <p:spPr>
          <a:xfrm>
            <a:off x="1185333" y="2190044"/>
            <a:ext cx="6897512" cy="4075819"/>
          </a:xfrm>
        </p:spPr>
        <p:txBody>
          <a:bodyPr/>
          <a:lstStyle/>
          <a:p>
            <a:pPr>
              <a:buFont typeface="Wingdings" panose="05000000000000000000" pitchFamily="2" charset="2"/>
              <a:buChar char="ü"/>
              <a:defRPr/>
            </a:pPr>
            <a:r>
              <a:rPr lang="en-US" dirty="0"/>
              <a:t>Above all, BE </a:t>
            </a:r>
            <a:r>
              <a:rPr lang="en-US" dirty="0">
                <a:solidFill>
                  <a:srgbClr val="FFFF00"/>
                </a:solidFill>
              </a:rPr>
              <a:t>SAFE</a:t>
            </a:r>
            <a:r>
              <a:rPr lang="en-US" dirty="0"/>
              <a:t>.  </a:t>
            </a:r>
          </a:p>
          <a:p>
            <a:pPr>
              <a:buFont typeface="Wingdings" panose="05000000000000000000" pitchFamily="2" charset="2"/>
              <a:buChar char="ü"/>
              <a:defRPr/>
            </a:pPr>
            <a:endParaRPr lang="en-US" dirty="0"/>
          </a:p>
          <a:p>
            <a:pPr marL="0" indent="0">
              <a:buFont typeface="Wingdings" pitchFamily="2" charset="2"/>
              <a:buNone/>
              <a:defRPr/>
            </a:pPr>
            <a:r>
              <a:rPr lang="en-US" sz="4000" dirty="0"/>
              <a:t>“Working safely may get old, but so do those who practice it.” 		</a:t>
            </a:r>
          </a:p>
          <a:p>
            <a:pPr marL="0" indent="0" algn="r">
              <a:buFont typeface="Wingdings" pitchFamily="2" charset="2"/>
              <a:buNone/>
              <a:defRPr/>
            </a:pPr>
            <a:r>
              <a:rPr lang="en-US" sz="4000" dirty="0"/>
              <a:t>-Author Unknown</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213623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WordArt 2051"/>
          <p:cNvSpPr>
            <a:spLocks noChangeArrowheads="1" noChangeShapeType="1" noTextEdit="1"/>
          </p:cNvSpPr>
          <p:nvPr/>
        </p:nvSpPr>
        <p:spPr bwMode="auto">
          <a:xfrm>
            <a:off x="1600200" y="1371600"/>
            <a:ext cx="6248400" cy="3729038"/>
          </a:xfrm>
          <a:prstGeom prst="rect">
            <a:avLst/>
          </a:prstGeom>
        </p:spPr>
        <p:txBody>
          <a:bodyPr wrap="none" fromWordArt="1">
            <a:prstTxWarp prst="textDeflate">
              <a:avLst>
                <a:gd name="adj" fmla="val 26227"/>
              </a:avLst>
            </a:prstTxWarp>
          </a:bodyPr>
          <a:lstStyle/>
          <a:p>
            <a:pPr algn="ctr"/>
            <a:endParaRPr lang="en-US" sz="3600" kern="10" dirty="0">
              <a:ln w="9525">
                <a:solidFill>
                  <a:srgbClr val="000000"/>
                </a:solidFill>
                <a:round/>
                <a:headEnd/>
                <a:tailEnd/>
              </a:ln>
              <a:solidFill>
                <a:srgbClr val="000000"/>
              </a:solidFill>
              <a:latin typeface="+mn-lt"/>
              <a:ea typeface="+mn-lt"/>
              <a:cs typeface="+mn-lt"/>
            </a:endParaRPr>
          </a:p>
        </p:txBody>
      </p:sp>
      <p:sp>
        <p:nvSpPr>
          <p:cNvPr id="2" name="Rectangle 1"/>
          <p:cNvSpPr/>
          <p:nvPr/>
        </p:nvSpPr>
        <p:spPr>
          <a:xfrm>
            <a:off x="942536" y="2053249"/>
            <a:ext cx="7166099" cy="3785652"/>
          </a:xfrm>
          <a:prstGeom prst="rect">
            <a:avLst/>
          </a:prstGeom>
        </p:spPr>
        <p:txBody>
          <a:bodyPr wrap="square">
            <a:spAutoFit/>
          </a:bodyPr>
          <a:lstStyle/>
          <a:p>
            <a:pPr marL="285750" marR="0" indent="-285750">
              <a:spcBef>
                <a:spcPts val="0"/>
              </a:spcBef>
              <a:spcAft>
                <a:spcPts val="0"/>
              </a:spcAft>
              <a:buClr>
                <a:srgbClr val="00FA00"/>
              </a:buClr>
              <a:buFont typeface="Wingdings" charset="2"/>
              <a:buChar char="ü"/>
            </a:pPr>
            <a:r>
              <a:rPr lang="en-GB" sz="2400" dirty="0">
                <a:latin typeface="+mn-lt"/>
                <a:ea typeface="Times New Roman" charset="0"/>
                <a:cs typeface="Times New Roman" charset="0"/>
              </a:rPr>
              <a:t>Set Medic, or sometimes called the </a:t>
            </a:r>
            <a:r>
              <a:rPr lang="en-GB" sz="2400" dirty="0">
                <a:solidFill>
                  <a:srgbClr val="FFFF00"/>
                </a:solidFill>
                <a:latin typeface="+mn-lt"/>
                <a:ea typeface="Times New Roman" charset="0"/>
                <a:cs typeface="Times New Roman" charset="0"/>
              </a:rPr>
              <a:t>EMT</a:t>
            </a:r>
            <a:r>
              <a:rPr lang="en-GB" sz="2400" dirty="0">
                <a:latin typeface="+mn-lt"/>
                <a:ea typeface="Times New Roman" charset="0"/>
                <a:cs typeface="Times New Roman" charset="0"/>
              </a:rPr>
              <a:t> (Emergency Medical Technician).  </a:t>
            </a:r>
          </a:p>
          <a:p>
            <a:pPr marL="285750" marR="0" indent="-285750">
              <a:spcBef>
                <a:spcPts val="0"/>
              </a:spcBef>
              <a:spcAft>
                <a:spcPts val="0"/>
              </a:spcAft>
              <a:buClr>
                <a:srgbClr val="00FA00"/>
              </a:buClr>
              <a:buFont typeface="Wingdings" charset="2"/>
              <a:buChar char="ü"/>
            </a:pPr>
            <a:endParaRPr lang="en-GB" sz="2400" dirty="0">
              <a:latin typeface="+mn-lt"/>
              <a:ea typeface="Times New Roman" charset="0"/>
              <a:cs typeface="Times New Roman" charset="0"/>
            </a:endParaRPr>
          </a:p>
          <a:p>
            <a:pPr marL="285750" marR="0" indent="-285750">
              <a:spcBef>
                <a:spcPts val="0"/>
              </a:spcBef>
              <a:spcAft>
                <a:spcPts val="0"/>
              </a:spcAft>
              <a:buClr>
                <a:srgbClr val="00FA00"/>
              </a:buClr>
              <a:buFont typeface="Wingdings" charset="2"/>
              <a:buChar char="ü"/>
            </a:pPr>
            <a:r>
              <a:rPr lang="en-GB" sz="2400" dirty="0">
                <a:latin typeface="+mn-lt"/>
                <a:ea typeface="Times New Roman" charset="0"/>
                <a:cs typeface="Times New Roman" charset="0"/>
              </a:rPr>
              <a:t>Specifically trained in </a:t>
            </a:r>
            <a:r>
              <a:rPr lang="en-GB" sz="2400" dirty="0">
                <a:solidFill>
                  <a:srgbClr val="FFFF00"/>
                </a:solidFill>
                <a:latin typeface="+mn-lt"/>
                <a:ea typeface="Times New Roman" charset="0"/>
                <a:cs typeface="Times New Roman" charset="0"/>
              </a:rPr>
              <a:t>emergency medical procedures</a:t>
            </a:r>
            <a:r>
              <a:rPr lang="en-GB" sz="2400" dirty="0">
                <a:latin typeface="+mn-lt"/>
                <a:ea typeface="Times New Roman" charset="0"/>
                <a:cs typeface="Times New Roman" charset="0"/>
              </a:rPr>
              <a:t>. If you have a particularly hazardous shoot, you should have an EMT or Set Medic on hand to deal with any injuries. </a:t>
            </a:r>
          </a:p>
          <a:p>
            <a:pPr marL="285750" marR="0" indent="-285750">
              <a:spcBef>
                <a:spcPts val="0"/>
              </a:spcBef>
              <a:spcAft>
                <a:spcPts val="0"/>
              </a:spcAft>
              <a:buClr>
                <a:srgbClr val="00FA00"/>
              </a:buClr>
              <a:buFont typeface="Wingdings" charset="2"/>
              <a:buChar char="ü"/>
            </a:pPr>
            <a:endParaRPr lang="en-GB" sz="2400" dirty="0">
              <a:latin typeface="+mn-lt"/>
              <a:ea typeface="Times New Roman" charset="0"/>
              <a:cs typeface="Times New Roman" charset="0"/>
            </a:endParaRPr>
          </a:p>
          <a:p>
            <a:pPr marL="285750" marR="0" indent="-285750">
              <a:spcBef>
                <a:spcPts val="0"/>
              </a:spcBef>
              <a:spcAft>
                <a:spcPts val="0"/>
              </a:spcAft>
              <a:buClr>
                <a:srgbClr val="00FA00"/>
              </a:buClr>
              <a:buFont typeface="Wingdings" charset="2"/>
              <a:buChar char="ü"/>
            </a:pPr>
            <a:r>
              <a:rPr lang="en-GB" sz="2400" dirty="0">
                <a:latin typeface="+mn-lt"/>
                <a:ea typeface="Times New Roman" charset="0"/>
                <a:cs typeface="Times New Roman" charset="0"/>
              </a:rPr>
              <a:t>Can be found through the </a:t>
            </a:r>
            <a:r>
              <a:rPr lang="en-GB" sz="2400" dirty="0">
                <a:solidFill>
                  <a:srgbClr val="FFFF00"/>
                </a:solidFill>
                <a:latin typeface="+mn-lt"/>
                <a:ea typeface="Times New Roman" charset="0"/>
                <a:cs typeface="Times New Roman" charset="0"/>
              </a:rPr>
              <a:t>National Registry of Emergency Medical Technicians </a:t>
            </a:r>
            <a:r>
              <a:rPr lang="en-GB" sz="2400" dirty="0">
                <a:latin typeface="+mn-lt"/>
                <a:ea typeface="Times New Roman" charset="0"/>
                <a:cs typeface="Times New Roman" charset="0"/>
              </a:rPr>
              <a:t>(www.nremt.org)</a:t>
            </a:r>
            <a:endParaRPr lang="en-US" sz="2400" dirty="0">
              <a:effectLst/>
              <a:latin typeface="+mn-lt"/>
              <a:ea typeface="Times New Roman" charset="0"/>
              <a:cs typeface="Times New Roman" charset="0"/>
            </a:endParaRPr>
          </a:p>
        </p:txBody>
      </p:sp>
      <p:sp>
        <p:nvSpPr>
          <p:cNvPr id="3" name="TextBox 2"/>
          <p:cNvSpPr txBox="1"/>
          <p:nvPr/>
        </p:nvSpPr>
        <p:spPr>
          <a:xfrm>
            <a:off x="942536" y="633337"/>
            <a:ext cx="7045764" cy="923330"/>
          </a:xfrm>
          <a:prstGeom prst="rect">
            <a:avLst/>
          </a:prstGeom>
          <a:noFill/>
          <a:ln>
            <a:solidFill>
              <a:schemeClr val="tx1"/>
            </a:solidFill>
          </a:ln>
        </p:spPr>
        <p:txBody>
          <a:bodyPr wrap="square" rtlCol="0">
            <a:spAutoFit/>
          </a:bodyPr>
          <a:lstStyle/>
          <a:p>
            <a:pPr algn="ctr"/>
            <a:r>
              <a:rPr lang="en-US" sz="5400" dirty="0">
                <a:latin typeface="+mj-lt"/>
              </a:rPr>
              <a:t>Set Medic</a:t>
            </a:r>
          </a:p>
        </p:txBody>
      </p:sp>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379"/>
            <a:ext cx="8229600" cy="1006475"/>
          </a:xfrm>
        </p:spPr>
        <p:txBody>
          <a:bodyPr/>
          <a:lstStyle/>
          <a:p>
            <a:r>
              <a:rPr lang="en-US" dirty="0"/>
              <a:t>Safety Bulletins</a:t>
            </a:r>
          </a:p>
        </p:txBody>
      </p:sp>
      <p:sp>
        <p:nvSpPr>
          <p:cNvPr id="3" name="TextBox 2"/>
          <p:cNvSpPr txBox="1"/>
          <p:nvPr/>
        </p:nvSpPr>
        <p:spPr>
          <a:xfrm>
            <a:off x="576775" y="1772529"/>
            <a:ext cx="7901181" cy="4401205"/>
          </a:xfrm>
          <a:prstGeom prst="rect">
            <a:avLst/>
          </a:prstGeom>
          <a:noFill/>
        </p:spPr>
        <p:txBody>
          <a:bodyPr wrap="square" rtlCol="0">
            <a:spAutoFit/>
          </a:bodyPr>
          <a:lstStyle/>
          <a:p>
            <a:pPr marL="457200" indent="-457200">
              <a:buClr>
                <a:srgbClr val="00FA00"/>
              </a:buClr>
              <a:buFont typeface="Wingdings" charset="2"/>
              <a:buChar char="ü"/>
            </a:pPr>
            <a:r>
              <a:rPr lang="en-US" sz="2800" dirty="0"/>
              <a:t>Union shows use a set of established safety guidelines called the Industry-Wide Labor Management Safety Committee Safety Bulletins. </a:t>
            </a:r>
          </a:p>
          <a:p>
            <a:pPr marL="457200" indent="-457200">
              <a:buClr>
                <a:srgbClr val="00FA00"/>
              </a:buClr>
              <a:buFont typeface="Wingdings" charset="2"/>
              <a:buChar char="ü"/>
            </a:pPr>
            <a:endParaRPr lang="en-US" sz="2800" dirty="0"/>
          </a:p>
          <a:p>
            <a:pPr marL="457200" indent="-457200">
              <a:buClr>
                <a:srgbClr val="00FA00"/>
              </a:buClr>
              <a:buFont typeface="Wingdings" charset="2"/>
              <a:buChar char="ü"/>
            </a:pPr>
            <a:r>
              <a:rPr lang="en-US" sz="2800" dirty="0"/>
              <a:t>These documents also include an </a:t>
            </a:r>
            <a:r>
              <a:rPr lang="en-US" sz="2800" dirty="0">
                <a:solidFill>
                  <a:srgbClr val="FFFF00"/>
                </a:solidFill>
              </a:rPr>
              <a:t>Industry Code of Conduct. </a:t>
            </a:r>
          </a:p>
          <a:p>
            <a:pPr marL="457200" indent="-457200">
              <a:buClr>
                <a:srgbClr val="00FA00"/>
              </a:buClr>
              <a:buFont typeface="Wingdings" charset="2"/>
              <a:buChar char="ü"/>
            </a:pPr>
            <a:endParaRPr lang="en-US" sz="2800" dirty="0"/>
          </a:p>
          <a:p>
            <a:pPr marL="457200" indent="-457200">
              <a:buClr>
                <a:srgbClr val="00FA00"/>
              </a:buClr>
              <a:buFont typeface="Wingdings" charset="2"/>
              <a:buChar char="ü"/>
            </a:pPr>
            <a:r>
              <a:rPr lang="en-US" sz="2800" dirty="0"/>
              <a:t>Nonunion and lower budget projects are not bound by these guidelines but would be wise to use them. </a:t>
            </a:r>
          </a:p>
        </p:txBody>
      </p:sp>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02810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32" y="477838"/>
            <a:ext cx="8229600" cy="1006475"/>
          </a:xfrm>
        </p:spPr>
        <p:txBody>
          <a:bodyPr/>
          <a:lstStyle/>
          <a:p>
            <a:r>
              <a:rPr lang="en-US" dirty="0"/>
              <a:t>Conclusion</a:t>
            </a:r>
          </a:p>
        </p:txBody>
      </p:sp>
      <p:sp>
        <p:nvSpPr>
          <p:cNvPr id="3" name="Content Placeholder 2"/>
          <p:cNvSpPr>
            <a:spLocks noGrp="1"/>
          </p:cNvSpPr>
          <p:nvPr>
            <p:ph idx="1"/>
          </p:nvPr>
        </p:nvSpPr>
        <p:spPr>
          <a:xfrm>
            <a:off x="541606" y="1710353"/>
            <a:ext cx="8229600" cy="4665663"/>
          </a:xfrm>
        </p:spPr>
        <p:txBody>
          <a:bodyPr/>
          <a:lstStyle/>
          <a:p>
            <a:pPr marL="0" indent="0">
              <a:buNone/>
            </a:pPr>
            <a:r>
              <a:rPr lang="en-GB" sz="2400" dirty="0"/>
              <a:t>Safety is the most important issue on set. Filmmakers must adhere to common sense and utilize industry standard practices to protect the set. </a:t>
            </a:r>
          </a:p>
          <a:p>
            <a:pPr marL="0" indent="0">
              <a:buNone/>
            </a:pPr>
            <a:endParaRPr lang="en-GB" sz="2400" dirty="0"/>
          </a:p>
          <a:p>
            <a:pPr marL="0" indent="0">
              <a:buNone/>
            </a:pPr>
            <a:r>
              <a:rPr lang="en-GB" sz="2400" dirty="0"/>
              <a:t>The Industry-Wide Labor Safety Bulletins at everyone’s disposal, contain important guidelines on various safety issues. </a:t>
            </a:r>
          </a:p>
          <a:p>
            <a:pPr marL="0" indent="0">
              <a:buNone/>
            </a:pPr>
            <a:endParaRPr lang="en-GB" sz="2400" dirty="0"/>
          </a:p>
          <a:p>
            <a:pPr marL="0" indent="0">
              <a:buNone/>
            </a:pPr>
            <a:r>
              <a:rPr lang="en-GB" sz="2400" dirty="0"/>
              <a:t>Safety issues include, sleep deprivation, working with weapons, weather considerations and more. Safety checks are a requirement on set when using weapons and a general safety awareness should be practiced by all.</a:t>
            </a:r>
            <a:endParaRPr lang="en-US" sz="2400" dirty="0"/>
          </a:p>
        </p:txBody>
      </p:sp>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82942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46650"/>
            <a:ext cx="8229600" cy="1006475"/>
          </a:xfrm>
        </p:spPr>
        <p:txBody>
          <a:bodyPr/>
          <a:lstStyle/>
          <a:p>
            <a:r>
              <a:rPr lang="en-US" altLang="en-US" dirty="0"/>
              <a:t>A GOOD Safety Manager</a:t>
            </a:r>
          </a:p>
        </p:txBody>
      </p:sp>
      <p:sp>
        <p:nvSpPr>
          <p:cNvPr id="3" name="Content Placeholder 2"/>
          <p:cNvSpPr>
            <a:spLocks noGrp="1"/>
          </p:cNvSpPr>
          <p:nvPr>
            <p:ph idx="1"/>
          </p:nvPr>
        </p:nvSpPr>
        <p:spPr>
          <a:xfrm>
            <a:off x="880533" y="2088444"/>
            <a:ext cx="7806267" cy="4380619"/>
          </a:xfrm>
        </p:spPr>
        <p:txBody>
          <a:bodyPr/>
          <a:lstStyle/>
          <a:p>
            <a:pPr lvl="0"/>
            <a:r>
              <a:rPr lang="en-US" sz="2800" dirty="0"/>
              <a:t>Knows the </a:t>
            </a:r>
            <a:r>
              <a:rPr lang="en-US" sz="2800" dirty="0">
                <a:solidFill>
                  <a:srgbClr val="FFFF00"/>
                </a:solidFill>
              </a:rPr>
              <a:t>Industry-Wide Labor Management Safety Committee Safety Bulletins</a:t>
            </a:r>
            <a:r>
              <a:rPr lang="en-US" sz="2800" dirty="0"/>
              <a:t>.</a:t>
            </a:r>
          </a:p>
          <a:p>
            <a:pPr lvl="0"/>
            <a:r>
              <a:rPr lang="en-US" sz="2800" dirty="0"/>
              <a:t>Is knowledgeable in various safety practices for stunts and special effects.</a:t>
            </a:r>
          </a:p>
          <a:p>
            <a:pPr lvl="0"/>
            <a:r>
              <a:rPr lang="en-GB" sz="2800" dirty="0"/>
              <a:t>Can recognize potential safety hazards and has the aggressiveness and integrity to try and prevent accidents</a:t>
            </a:r>
            <a:r>
              <a:rPr lang="en-US" sz="2800" dirty="0"/>
              <a:t>.</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63413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88853"/>
            <a:ext cx="8229600" cy="1006475"/>
          </a:xfrm>
        </p:spPr>
        <p:txBody>
          <a:bodyPr/>
          <a:lstStyle/>
          <a:p>
            <a:r>
              <a:rPr lang="en-US" altLang="en-US" dirty="0"/>
              <a:t>Paperwork</a:t>
            </a:r>
          </a:p>
        </p:txBody>
      </p:sp>
      <p:sp>
        <p:nvSpPr>
          <p:cNvPr id="3" name="Content Placeholder 2"/>
          <p:cNvSpPr>
            <a:spLocks noGrp="1"/>
          </p:cNvSpPr>
          <p:nvPr>
            <p:ph idx="1"/>
          </p:nvPr>
        </p:nvSpPr>
        <p:spPr>
          <a:xfrm>
            <a:off x="851312" y="2219659"/>
            <a:ext cx="7441375" cy="4114800"/>
          </a:xfrm>
        </p:spPr>
        <p:txBody>
          <a:bodyPr/>
          <a:lstStyle/>
          <a:p>
            <a:pPr>
              <a:buFont typeface="Wingdings" panose="05000000000000000000" pitchFamily="2" charset="2"/>
              <a:buChar char="ü"/>
              <a:defRPr/>
            </a:pPr>
            <a:r>
              <a:rPr lang="en-US" dirty="0"/>
              <a:t>The Safety Manager will then create a </a:t>
            </a:r>
            <a:r>
              <a:rPr lang="en-US" dirty="0">
                <a:solidFill>
                  <a:srgbClr val="FFFF00"/>
                </a:solidFill>
              </a:rPr>
              <a:t>Safety Report </a:t>
            </a:r>
            <a:r>
              <a:rPr lang="en-US" dirty="0"/>
              <a:t>with recommendations or requirements for the shoot.  </a:t>
            </a:r>
          </a:p>
          <a:p>
            <a:pPr>
              <a:buFont typeface="Wingdings" panose="05000000000000000000" pitchFamily="2" charset="2"/>
              <a:buChar char="ü"/>
              <a:defRPr/>
            </a:pPr>
            <a:r>
              <a:rPr lang="en-US" dirty="0"/>
              <a:t>This memo is highly important, should any legal matters arise in case of an accident.</a:t>
            </a:r>
          </a:p>
        </p:txBody>
      </p:sp>
      <p:pic>
        <p:nvPicPr>
          <p:cNvPr id="2050" name="Picture 2" descr="https://openclipart.org/image/90px/svg_to_png/214205/mem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58474">
            <a:off x="6190735" y="5103340"/>
            <a:ext cx="857250" cy="781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2014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88854"/>
            <a:ext cx="8229600" cy="1006475"/>
          </a:xfrm>
        </p:spPr>
        <p:txBody>
          <a:bodyPr/>
          <a:lstStyle/>
          <a:p>
            <a:r>
              <a:rPr lang="en-US" altLang="en-US" dirty="0"/>
              <a:t>Process</a:t>
            </a:r>
          </a:p>
        </p:txBody>
      </p:sp>
      <p:sp>
        <p:nvSpPr>
          <p:cNvPr id="3" name="Content Placeholder 2"/>
          <p:cNvSpPr>
            <a:spLocks noGrp="1"/>
          </p:cNvSpPr>
          <p:nvPr>
            <p:ph idx="1"/>
          </p:nvPr>
        </p:nvSpPr>
        <p:spPr>
          <a:xfrm>
            <a:off x="902043" y="2210656"/>
            <a:ext cx="7630297" cy="4114800"/>
          </a:xfrm>
        </p:spPr>
        <p:txBody>
          <a:bodyPr/>
          <a:lstStyle/>
          <a:p>
            <a:pPr>
              <a:buFont typeface="Wingdings" panose="05000000000000000000" pitchFamily="2" charset="2"/>
              <a:buChar char="ü"/>
              <a:defRPr/>
            </a:pPr>
            <a:r>
              <a:rPr lang="en-US" dirty="0"/>
              <a:t>If necessary </a:t>
            </a:r>
            <a:r>
              <a:rPr lang="en-US" dirty="0">
                <a:solidFill>
                  <a:srgbClr val="FFFF00"/>
                </a:solidFill>
              </a:rPr>
              <a:t>bulletins</a:t>
            </a:r>
            <a:r>
              <a:rPr lang="en-US" dirty="0"/>
              <a:t> from the Industry Wide Labor Safety Committee will be attached to the report.  </a:t>
            </a:r>
          </a:p>
          <a:p>
            <a:pPr>
              <a:buFont typeface="Wingdings" panose="05000000000000000000" pitchFamily="2" charset="2"/>
              <a:buChar char="ü"/>
              <a:defRPr/>
            </a:pPr>
            <a:r>
              <a:rPr lang="en-US" dirty="0"/>
              <a:t>A link to these bulletins follows:</a:t>
            </a:r>
          </a:p>
          <a:p>
            <a:pPr lvl="1">
              <a:buFont typeface="Wingdings" panose="05000000000000000000" pitchFamily="2" charset="2"/>
              <a:buChar char="ü"/>
              <a:defRPr/>
            </a:pPr>
            <a:r>
              <a:rPr lang="en-US" u="sng" dirty="0"/>
              <a:t>http://www.csatf.org/bulletintro.shtml</a:t>
            </a:r>
          </a:p>
          <a:p>
            <a:pPr>
              <a:buFont typeface="Wingdings" panose="05000000000000000000" pitchFamily="2" charset="2"/>
              <a:buChar char="ü"/>
              <a:defRPr/>
            </a:pPr>
            <a:endParaRPr lang="en-US" dirty="0"/>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40500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835855" y="1957862"/>
            <a:ext cx="7850945" cy="413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90000"/>
              </a:lnSpc>
              <a:spcBef>
                <a:spcPct val="50000"/>
              </a:spcBef>
              <a:buClr>
                <a:srgbClr val="00FA00"/>
              </a:buClr>
              <a:buSzPct val="75000"/>
              <a:buFont typeface="Wingdings" panose="05000000000000000000" pitchFamily="2" charset="2"/>
              <a:buChar char="ü"/>
              <a:defRPr/>
            </a:pPr>
            <a:r>
              <a:rPr lang="en-US" sz="3200" dirty="0">
                <a:latin typeface="+mn-lt"/>
                <a:cs typeface="Times New Roman" pitchFamily="18" charset="0"/>
              </a:rPr>
              <a:t>The Safety Manager may </a:t>
            </a:r>
            <a:r>
              <a:rPr lang="en-US" sz="3200" dirty="0">
                <a:solidFill>
                  <a:srgbClr val="FFFF00"/>
                </a:solidFill>
                <a:latin typeface="+mn-lt"/>
                <a:cs typeface="Times New Roman" pitchFamily="18" charset="0"/>
              </a:rPr>
              <a:t>attend shoots </a:t>
            </a:r>
            <a:r>
              <a:rPr lang="en-US" sz="3200" dirty="0">
                <a:latin typeface="+mn-lt"/>
                <a:cs typeface="Times New Roman" pitchFamily="18" charset="0"/>
              </a:rPr>
              <a:t>where a safety risk is present.</a:t>
            </a:r>
          </a:p>
          <a:p>
            <a:pPr marL="457200" indent="-457200">
              <a:lnSpc>
                <a:spcPct val="90000"/>
              </a:lnSpc>
              <a:spcBef>
                <a:spcPct val="50000"/>
              </a:spcBef>
              <a:buClr>
                <a:srgbClr val="00FA00"/>
              </a:buClr>
              <a:buSzPct val="75000"/>
              <a:buFont typeface="Wingdings" panose="05000000000000000000" pitchFamily="2" charset="2"/>
              <a:buChar char="ü"/>
              <a:defRPr/>
            </a:pPr>
            <a:r>
              <a:rPr lang="en-US" sz="3200" dirty="0">
                <a:latin typeface="+mn-lt"/>
                <a:cs typeface="Times New Roman" pitchFamily="18" charset="0"/>
              </a:rPr>
              <a:t>The Safety Manager in consultation with the EP may </a:t>
            </a:r>
            <a:r>
              <a:rPr lang="en-US" sz="3200" dirty="0">
                <a:solidFill>
                  <a:srgbClr val="FFFF00"/>
                </a:solidFill>
                <a:latin typeface="+mn-lt"/>
                <a:cs typeface="Times New Roman" pitchFamily="18" charset="0"/>
              </a:rPr>
              <a:t>recommend</a:t>
            </a:r>
            <a:r>
              <a:rPr lang="en-US" sz="3200" dirty="0">
                <a:latin typeface="+mn-lt"/>
                <a:cs typeface="Times New Roman" pitchFamily="18" charset="0"/>
              </a:rPr>
              <a:t> to shut down the set if deemed unsafe for crew and/or cast.</a:t>
            </a:r>
          </a:p>
          <a:p>
            <a:pPr marL="457200" indent="-457200">
              <a:lnSpc>
                <a:spcPct val="90000"/>
              </a:lnSpc>
              <a:spcBef>
                <a:spcPct val="50000"/>
              </a:spcBef>
              <a:buClr>
                <a:srgbClr val="00FA00"/>
              </a:buClr>
              <a:buSzPct val="75000"/>
              <a:buFont typeface="Wingdings" panose="05000000000000000000" pitchFamily="2" charset="2"/>
              <a:buChar char="ü"/>
              <a:defRPr/>
            </a:pPr>
            <a:r>
              <a:rPr lang="en-US" sz="3200" dirty="0">
                <a:latin typeface="+mn-lt"/>
                <a:cs typeface="Times New Roman" pitchFamily="18" charset="0"/>
              </a:rPr>
              <a:t>In the event of an accident or injury, the Safety Manager must be notified immediately.</a:t>
            </a:r>
            <a:endParaRPr lang="en-US" sz="3200" dirty="0">
              <a:effectLst>
                <a:outerShdw blurRad="38100" dist="38100" dir="2700000" algn="tl">
                  <a:srgbClr val="000000">
                    <a:alpha val="43137"/>
                  </a:srgbClr>
                </a:outerShdw>
              </a:effectLst>
              <a:latin typeface="+mn-lt"/>
              <a:cs typeface="Times New Roman" pitchFamily="18" charset="0"/>
            </a:endParaRPr>
          </a:p>
        </p:txBody>
      </p:sp>
      <p:sp>
        <p:nvSpPr>
          <p:cNvPr id="3" name="Title 1"/>
          <p:cNvSpPr>
            <a:spLocks noGrp="1"/>
          </p:cNvSpPr>
          <p:nvPr>
            <p:ph type="title"/>
          </p:nvPr>
        </p:nvSpPr>
        <p:spPr>
          <a:xfrm>
            <a:off x="457200" y="646650"/>
            <a:ext cx="8229600" cy="1006475"/>
          </a:xfrm>
        </p:spPr>
        <p:txBody>
          <a:bodyPr/>
          <a:lstStyle/>
          <a:p>
            <a:r>
              <a:rPr lang="en-US" altLang="en-US" dirty="0"/>
              <a:t>Safety Regulations</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21421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77838"/>
            <a:ext cx="8229600" cy="1365030"/>
          </a:xfrm>
        </p:spPr>
        <p:txBody>
          <a:bodyPr/>
          <a:lstStyle/>
          <a:p>
            <a:r>
              <a:rPr lang="en-US" altLang="en-US" dirty="0"/>
              <a:t>If an accident/injury occurs: Procedure</a:t>
            </a:r>
          </a:p>
        </p:txBody>
      </p:sp>
      <p:sp>
        <p:nvSpPr>
          <p:cNvPr id="3" name="Content Placeholder 2"/>
          <p:cNvSpPr>
            <a:spLocks noGrp="1"/>
          </p:cNvSpPr>
          <p:nvPr>
            <p:ph idx="1"/>
          </p:nvPr>
        </p:nvSpPr>
        <p:spPr>
          <a:xfrm>
            <a:off x="914400" y="2139493"/>
            <a:ext cx="7772400" cy="4114800"/>
          </a:xfrm>
        </p:spPr>
        <p:txBody>
          <a:bodyPr/>
          <a:lstStyle/>
          <a:p>
            <a:pPr>
              <a:buFont typeface="Wingdings" panose="05000000000000000000" pitchFamily="2" charset="2"/>
              <a:buChar char="ü"/>
              <a:defRPr/>
            </a:pPr>
            <a:r>
              <a:rPr lang="en-US" sz="2800" dirty="0"/>
              <a:t>If an injury or accident occurs that causes a person to lose consciousness, or may result in extreme injury to any persons, call emergency services right away.  </a:t>
            </a:r>
          </a:p>
          <a:p>
            <a:pPr>
              <a:buFont typeface="Wingdings" panose="05000000000000000000" pitchFamily="2" charset="2"/>
              <a:buChar char="ü"/>
              <a:defRPr/>
            </a:pPr>
            <a:r>
              <a:rPr lang="en-US" sz="2800" dirty="0"/>
              <a:t>Next call the shoot’s executive producer.</a:t>
            </a:r>
          </a:p>
          <a:p>
            <a:pPr>
              <a:buFont typeface="Wingdings" panose="05000000000000000000" pitchFamily="2" charset="2"/>
              <a:buChar char="ü"/>
              <a:defRPr/>
            </a:pPr>
            <a:r>
              <a:rPr lang="en-US" sz="2800" dirty="0"/>
              <a:t>Next call the safety manager.</a:t>
            </a:r>
          </a:p>
          <a:p>
            <a:pPr>
              <a:buFont typeface="Wingdings" panose="05000000000000000000" pitchFamily="2" charset="2"/>
              <a:buChar char="ü"/>
              <a:defRPr/>
            </a:pPr>
            <a:r>
              <a:rPr lang="en-US" sz="2800" dirty="0"/>
              <a:t>Next, submit a safety report to the Safety Manager, as soon as possible.</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11800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Procedure</a:t>
            </a:r>
          </a:p>
        </p:txBody>
      </p:sp>
      <p:sp>
        <p:nvSpPr>
          <p:cNvPr id="3" name="Content Placeholder 2"/>
          <p:cNvSpPr>
            <a:spLocks noGrp="1"/>
          </p:cNvSpPr>
          <p:nvPr>
            <p:ph idx="1"/>
          </p:nvPr>
        </p:nvSpPr>
        <p:spPr>
          <a:xfrm>
            <a:off x="1272746" y="2202703"/>
            <a:ext cx="6888416" cy="4114800"/>
          </a:xfrm>
        </p:spPr>
        <p:txBody>
          <a:bodyPr/>
          <a:lstStyle/>
          <a:p>
            <a:pPr>
              <a:buFont typeface="Wingdings" panose="05000000000000000000" pitchFamily="2" charset="2"/>
              <a:buChar char="ü"/>
              <a:defRPr/>
            </a:pPr>
            <a:r>
              <a:rPr lang="en-US" dirty="0"/>
              <a:t>No injured person should attempt to leave set to seek medical attention, alone.  </a:t>
            </a:r>
          </a:p>
          <a:p>
            <a:pPr>
              <a:buFont typeface="Wingdings" panose="05000000000000000000" pitchFamily="2" charset="2"/>
              <a:buChar char="ü"/>
              <a:defRPr/>
            </a:pPr>
            <a:r>
              <a:rPr lang="en-US" dirty="0"/>
              <a:t>That person must always be accompanied by another person.</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97367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04447"/>
            <a:ext cx="8229600" cy="1006475"/>
          </a:xfrm>
        </p:spPr>
        <p:txBody>
          <a:bodyPr/>
          <a:lstStyle/>
          <a:p>
            <a:pPr eaLnBrk="1" hangingPunct="1"/>
            <a:r>
              <a:rPr lang="en-US" altLang="en-US" dirty="0"/>
              <a:t>Other Safety Considerations</a:t>
            </a:r>
          </a:p>
        </p:txBody>
      </p:sp>
      <p:sp>
        <p:nvSpPr>
          <p:cNvPr id="81923" name="Rectangle 3"/>
          <p:cNvSpPr>
            <a:spLocks noGrp="1" noChangeArrowheads="1"/>
          </p:cNvSpPr>
          <p:nvPr>
            <p:ph type="body" idx="1"/>
          </p:nvPr>
        </p:nvSpPr>
        <p:spPr>
          <a:xfrm>
            <a:off x="1059592" y="2233214"/>
            <a:ext cx="7024816" cy="4114800"/>
          </a:xfrm>
        </p:spPr>
        <p:txBody>
          <a:bodyPr/>
          <a:lstStyle/>
          <a:p>
            <a:pPr eaLnBrk="1" hangingPunct="1">
              <a:buFont typeface="Wingdings" panose="05000000000000000000" pitchFamily="2" charset="2"/>
              <a:buChar char="ü"/>
              <a:defRPr/>
            </a:pPr>
            <a:r>
              <a:rPr lang="en-US" dirty="0">
                <a:solidFill>
                  <a:srgbClr val="FFFF00"/>
                </a:solidFill>
              </a:rPr>
              <a:t>Locations</a:t>
            </a:r>
          </a:p>
          <a:p>
            <a:pPr lvl="1" eaLnBrk="1" hangingPunct="1">
              <a:buFont typeface="Wingdings" panose="05000000000000000000" pitchFamily="2" charset="2"/>
              <a:buChar char="ü"/>
              <a:defRPr/>
            </a:pPr>
            <a:r>
              <a:rPr lang="en-US" dirty="0"/>
              <a:t>Never shoot in dangerous neighborhoods.  </a:t>
            </a:r>
          </a:p>
          <a:p>
            <a:pPr lvl="1" eaLnBrk="1" hangingPunct="1">
              <a:buFont typeface="Wingdings" panose="05000000000000000000" pitchFamily="2" charset="2"/>
              <a:buChar char="ü"/>
              <a:defRPr/>
            </a:pPr>
            <a:r>
              <a:rPr lang="en-US" dirty="0"/>
              <a:t>If a neighborhood is questionable, hire </a:t>
            </a:r>
            <a:r>
              <a:rPr lang="en-US" dirty="0">
                <a:solidFill>
                  <a:srgbClr val="FFFF00"/>
                </a:solidFill>
              </a:rPr>
              <a:t>security</a:t>
            </a:r>
            <a:r>
              <a:rPr lang="en-US" dirty="0"/>
              <a:t> to assist you in protecting the cast, crew and equipment.</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516456182"/>
      </p:ext>
    </p:extLst>
  </p:cSld>
  <p:clrMapOvr>
    <a:masterClrMapping/>
  </p:clrMapOvr>
</p:sld>
</file>

<file path=ppt/theme/theme1.xml><?xml version="1.0" encoding="utf-8"?>
<a:theme xmlns:a="http://schemas.openxmlformats.org/drawingml/2006/main" name="Fil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site PPT template" id="{A41BAE61-4B2F-DB41-8471-4108C114F482}" vid="{109FBD26-4B5E-6144-850E-3B8ECF906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Website PPT template</Template>
  <TotalTime>120</TotalTime>
  <Words>1457</Words>
  <Application>Microsoft Office PowerPoint</Application>
  <PresentationFormat>On-screen Show (4:3)</PresentationFormat>
  <Paragraphs>157</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Times New Roman</vt:lpstr>
      <vt:lpstr>Wingdings</vt:lpstr>
      <vt:lpstr>Film Template</vt:lpstr>
      <vt:lpstr>Safety on Set </vt:lpstr>
      <vt:lpstr>Safety Manager</vt:lpstr>
      <vt:lpstr>A GOOD Safety Manager</vt:lpstr>
      <vt:lpstr>Paperwork</vt:lpstr>
      <vt:lpstr>Process</vt:lpstr>
      <vt:lpstr>Safety Regulations</vt:lpstr>
      <vt:lpstr>If an accident/injury occurs: Procedure</vt:lpstr>
      <vt:lpstr>Procedure</vt:lpstr>
      <vt:lpstr>Other Safety Considerations</vt:lpstr>
      <vt:lpstr>Other Safety Considerations</vt:lpstr>
      <vt:lpstr>Weather</vt:lpstr>
      <vt:lpstr>Working With Children</vt:lpstr>
      <vt:lpstr>Working With Animals</vt:lpstr>
      <vt:lpstr>Sleep Deprivation</vt:lpstr>
      <vt:lpstr>Sleep Deprivation, Cont.</vt:lpstr>
      <vt:lpstr>Gun Safety</vt:lpstr>
      <vt:lpstr>Other Safety Issues to Consider</vt:lpstr>
      <vt:lpstr>The Safety Check</vt:lpstr>
      <vt:lpstr>The Safety Check</vt:lpstr>
      <vt:lpstr>Final Words</vt:lpstr>
      <vt:lpstr>PowerPoint Presentation</vt:lpstr>
      <vt:lpstr>Safety Bulletins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Booth</cp:lastModifiedBy>
  <cp:revision>16</cp:revision>
  <dcterms:created xsi:type="dcterms:W3CDTF">2016-10-14T11:38:36Z</dcterms:created>
  <dcterms:modified xsi:type="dcterms:W3CDTF">2017-03-27T20:40:40Z</dcterms:modified>
</cp:coreProperties>
</file>