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4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44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9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925"/>
            <a:ext cx="10515600" cy="498475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IN" sz="1800" dirty="0">
                <a:latin typeface="Myriad Pro" panose="020B0503030403020204" pitchFamily="34" charset="0"/>
                <a:cs typeface="Times New Roman" panose="02020603050405020304" pitchFamily="18" charset="0"/>
              </a:rPr>
              <a:t>Courtesy of CRC Press/Taylor &amp; Francis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552902"/>
            <a:ext cx="9144000" cy="116857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Myriad Pro" panose="020B0503030403020204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2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0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2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5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1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2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3C71-7631-4925-A8EE-321CB2DEE2E8}" type="datetimeFigureOut">
              <a:rPr lang="en-IN" smtClean="0"/>
              <a:t>31-01-2022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3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BE0CED-4864-43E2-9932-FE55A9A0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3.1</a:t>
            </a:r>
            <a:r>
              <a:rPr lang="en-US" dirty="0"/>
              <a:t> Endoscopic view of the tympanic membrane (A) with labeled schematic (B). The pars</a:t>
            </a:r>
          </a:p>
          <a:p>
            <a:pPr algn="l"/>
            <a:r>
              <a:rPr lang="en-US" dirty="0" err="1"/>
              <a:t>flaccida</a:t>
            </a:r>
            <a:r>
              <a:rPr lang="en-US" dirty="0"/>
              <a:t> is located above the malleolar folds and is deficient of a middle fibrous layer.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4581F-F3B5-4608-A111-5111951A2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4" y="1160853"/>
            <a:ext cx="5041782" cy="4003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95E90-9402-4102-AAF8-BBA91ADDC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43" y="1124328"/>
            <a:ext cx="4942439" cy="39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Figure 3.2</a:t>
            </a:r>
            <a:r>
              <a:rPr lang="en-US" dirty="0"/>
              <a:t> Normal tympanic membrane with labeled middle ear structures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7EB24-7E87-4765-B0EA-67C8E4579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1" y="956720"/>
            <a:ext cx="3793515" cy="54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3.2.1</a:t>
            </a:r>
            <a:r>
              <a:rPr lang="en-US" dirty="0"/>
              <a:t> Severely retracted position of the malleus handle in otitis media with effusion (left</a:t>
            </a:r>
          </a:p>
          <a:p>
            <a:pPr algn="l"/>
            <a:r>
              <a:rPr lang="en-US" dirty="0"/>
              <a:t>ear). As retraction develops, a </a:t>
            </a:r>
            <a:r>
              <a:rPr lang="en-US" dirty="0" err="1"/>
              <a:t>neoannular</a:t>
            </a:r>
            <a:r>
              <a:rPr lang="en-US" dirty="0"/>
              <a:t> fold may form (arrows).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759F9-9E46-41B6-82B8-BD4CAE12E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71" y="1079064"/>
            <a:ext cx="5215859" cy="40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Figure 3.2.2</a:t>
            </a:r>
            <a:r>
              <a:rPr lang="en-US" dirty="0"/>
              <a:t> Chalk patch on the anterior pars </a:t>
            </a:r>
            <a:r>
              <a:rPr lang="en-US" dirty="0" err="1"/>
              <a:t>tensa</a:t>
            </a:r>
            <a:r>
              <a:rPr lang="en-US" dirty="0"/>
              <a:t> (right ear).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055A6-A1FB-4986-A334-C43BBC66A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22" y="1179642"/>
            <a:ext cx="5084356" cy="40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3.2.3</a:t>
            </a:r>
            <a:r>
              <a:rPr lang="en-US" dirty="0"/>
              <a:t> Extruded ventilating tube with otoscopic recurrence of middle ear fluid. Left ear</a:t>
            </a:r>
          </a:p>
          <a:p>
            <a:pPr algn="l"/>
            <a:r>
              <a:rPr lang="en-IN" dirty="0"/>
              <a:t>retracted and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8638-60B9-4202-83F7-66101124D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24" y="1141744"/>
            <a:ext cx="5186552" cy="41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Figure 3.3</a:t>
            </a:r>
            <a:r>
              <a:rPr lang="en-US" dirty="0"/>
              <a:t> Subtotal perforation with visible middle ear contents.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568F2-C1AE-4513-8FC9-7689E9246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43" y="1071465"/>
            <a:ext cx="4285515" cy="4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Figure 3.3.1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A com</a:t>
            </a:r>
            <a:r>
              <a:rPr lang="en-US" dirty="0"/>
              <a:t>par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ison of the sensitivity and specificity of the 256 Hz fork using a loudness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comparison method against the 512 Hz fork using a threshold method, in detecting air–bone gaps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of various magnitudes. Redrawn with permission from Browning et al. Clinical role of informal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tests of hearing.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J </a:t>
            </a:r>
            <a:r>
              <a:rPr lang="en-US" b="0" i="1" u="none" strike="noStrike" baseline="0" dirty="0" err="1">
                <a:solidFill>
                  <a:srgbClr val="000000"/>
                </a:solidFill>
              </a:rPr>
              <a:t>Laryngol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1" u="none" strike="noStrike" baseline="0" dirty="0" err="1">
                <a:solidFill>
                  <a:srgbClr val="000000"/>
                </a:solidFill>
              </a:rPr>
              <a:t>Otol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1989; 103: 7–11.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7A922-D31A-424F-A8DB-3FED32A79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18" y="1464332"/>
            <a:ext cx="6510765" cy="38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6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Table 3.1</a:t>
            </a:r>
            <a:r>
              <a:rPr lang="en-US" dirty="0"/>
              <a:t> Comparison of free-field voice thresholds and pure-tone average (PTA) over 0.5, 1, 2 and 4kHz</a:t>
            </a:r>
          </a:p>
          <a:p>
            <a:pPr algn="l"/>
            <a:r>
              <a:rPr lang="en-US" b="1" dirty="0"/>
              <a:t>Source:</a:t>
            </a:r>
            <a:r>
              <a:rPr lang="en-US" b="0" i="0" u="none" strike="noStrike" baseline="0" dirty="0">
                <a:solidFill>
                  <a:srgbClr val="00835F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From Swan IRC, Browning GG. The whispered voice as a screening test for hearing loss.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J R Coll Gen </a:t>
            </a:r>
            <a:r>
              <a:rPr lang="en-US" b="0" i="1" u="none" strike="noStrike" baseline="0" dirty="0" err="1">
                <a:solidFill>
                  <a:srgbClr val="000000"/>
                </a:solidFill>
              </a:rPr>
              <a:t>Pract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1985; 35: 197.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0647D-3AFE-41D8-AB3E-DB84283BB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95" y="1793243"/>
            <a:ext cx="7349611" cy="32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Table 3.2</a:t>
            </a:r>
            <a:r>
              <a:rPr lang="en-US" b="0" i="0" u="none" strike="noStrike" baseline="0" dirty="0">
                <a:solidFill>
                  <a:srgbClr val="00835F"/>
                </a:solidFill>
              </a:rPr>
              <a:t> </a:t>
            </a:r>
            <a:r>
              <a:rPr lang="en-US" dirty="0"/>
              <a:t>Size of air-bone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gap (dB) which would be correctly identified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by Rinne test on various percentages of occasions. (See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Scott-Brown’s</a:t>
            </a:r>
          </a:p>
          <a:p>
            <a:pPr algn="l"/>
            <a:r>
              <a:rPr lang="en-US" b="0" i="1" u="none" strike="noStrike" baseline="0" dirty="0">
                <a:solidFill>
                  <a:srgbClr val="000000"/>
                </a:solidFill>
              </a:rPr>
              <a:t>Otorhinolaryngology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, 8th edition, Chapter 73, for full references)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36B45-6983-4A97-9388-06E6AF5BA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65" y="1604630"/>
            <a:ext cx="5872070" cy="36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7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352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Office Theme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Sugavaneshwaran</dc:creator>
  <cp:lastModifiedBy>CE</cp:lastModifiedBy>
  <cp:revision>74</cp:revision>
  <dcterms:created xsi:type="dcterms:W3CDTF">2019-03-09T05:04:51Z</dcterms:created>
  <dcterms:modified xsi:type="dcterms:W3CDTF">2022-01-31T06:42:18Z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2021-05-06T12:28:47Z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b1dd2002-bdd7-47d4-93bd-795e041aae97</vt:lpwstr>
  </property>
  <property fmtid="{D5CDD505-2E9C-101B-9397-08002B2CF9AE}" pid="8" name="MSIP_Label_2bbab825-a111-45e4-86a1-18cee0005896_ContentBits">
    <vt:lpwstr>2</vt:lpwstr>
  </property>
</Properties>
</file>