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01" r:id="rId3"/>
    <p:sldId id="302" r:id="rId4"/>
    <p:sldId id="303" r:id="rId5"/>
    <p:sldId id="304" r:id="rId6"/>
    <p:sldId id="30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14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344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9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925"/>
            <a:ext cx="10515600" cy="498475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1800" kern="1200" dirty="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IN" sz="1800" dirty="0">
                <a:latin typeface="Myriad Pro" panose="020B0503030403020204" pitchFamily="34" charset="0"/>
                <a:cs typeface="Times New Roman" panose="02020603050405020304" pitchFamily="18" charset="0"/>
              </a:rPr>
              <a:t>Courtesy of CRC Press/Taylor &amp; Francis Group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552902"/>
            <a:ext cx="9144000" cy="116857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Myriad Pro" panose="020B0503030403020204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12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80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302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127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55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041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01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820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3C71-7631-4925-A8EE-321CB2DEE2E8}" type="datetimeFigureOut">
              <a:rPr lang="en-IN" smtClean="0"/>
              <a:t>01-02-2022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832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BE0CED-4864-43E2-9932-FE55A9A02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/>
              <a:t>Figure 68.1</a:t>
            </a:r>
            <a:r>
              <a:rPr lang="en-US" dirty="0"/>
              <a:t> Photomicrograph showing immunohistochemistry of a lymph node from a patient</a:t>
            </a:r>
          </a:p>
          <a:p>
            <a:pPr algn="l"/>
            <a:r>
              <a:rPr lang="en-US" dirty="0"/>
              <a:t>with metastatic HNSCC of unknown primary suggesting a tonsil origin. (a) Positivity to p16 in the</a:t>
            </a:r>
          </a:p>
          <a:p>
            <a:pPr algn="l"/>
            <a:r>
              <a:rPr lang="en-US" dirty="0"/>
              <a:t>tonsil (b) identified malignant cells in the </a:t>
            </a:r>
            <a:r>
              <a:rPr lang="en-US"/>
              <a:t>tonsil. 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4BB67F-1446-49C3-95B3-E46D3F25F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99" y="1652889"/>
            <a:ext cx="8340002" cy="35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8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695FDF-1529-40CF-B164-BDDC89BE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Figure 68.2</a:t>
            </a:r>
            <a:r>
              <a:rPr lang="en-US" dirty="0"/>
              <a:t> (a) Robotic tongue base mucosectomy in progress and (b) completed procedure.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7167F-6CD4-4750-9C8E-DA606BB111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65" y="1991350"/>
            <a:ext cx="7778870" cy="28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1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695FDF-1529-40CF-B164-BDDC89BE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/>
              <a:t>Figure 68.3</a:t>
            </a:r>
            <a:r>
              <a:rPr lang="en-US" dirty="0"/>
              <a:t> Bilateral tonsillectomy and robotic tongue base mucosectomy specimen oriented</a:t>
            </a:r>
          </a:p>
          <a:p>
            <a:pPr algn="l"/>
            <a:r>
              <a:rPr lang="en-US" dirty="0"/>
              <a:t>and mounted for pathological examination.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8E152-F5A8-4F2A-B495-4642F90C5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89" y="1078032"/>
            <a:ext cx="4858822" cy="429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695FDF-1529-40CF-B164-BDDC89BE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/>
              <a:t>Figure 68.4</a:t>
            </a:r>
            <a:r>
              <a:rPr lang="en-US" dirty="0"/>
              <a:t> FDG-PET CT scan demonstrating tracer uptake in the right oropharynx in a patient</a:t>
            </a:r>
          </a:p>
          <a:p>
            <a:pPr algn="l"/>
            <a:r>
              <a:rPr lang="en-US" dirty="0"/>
              <a:t>presenting with metastatic SCC of the right neck.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E8129-7618-44C0-A95A-FF2BAD771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21" y="1340536"/>
            <a:ext cx="6765359" cy="399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0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695FDF-1529-40CF-B164-BDDC89BE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Figure 68.5</a:t>
            </a:r>
            <a:r>
              <a:rPr lang="en-US" dirty="0"/>
              <a:t> Suggested algorithm for the management of the unknown primary.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7B61C-2B5B-4250-B400-464FE64CC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45" y="995208"/>
            <a:ext cx="6003911" cy="44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695FDF-1529-40CF-B164-BDDC89BE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Table 68.1</a:t>
            </a:r>
            <a:r>
              <a:rPr lang="en-US" dirty="0"/>
              <a:t> Treatment recommendations from ENT-UK Multidisciplinary Treatment Guidelines (2016)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C4569-6030-47A2-ADF7-9D9F0F90C6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39" y="1813037"/>
            <a:ext cx="7998522" cy="323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1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179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Myriad Pro</vt:lpstr>
      <vt:lpstr>Office Theme</vt:lpstr>
      <vt:lpstr>Courtesy of CRC Press/Taylor &amp; Francis Group</vt:lpstr>
      <vt:lpstr>Courtesy of CRC Press/Taylor &amp; Francis Group</vt:lpstr>
      <vt:lpstr>Courtesy of CRC Press/Taylor &amp; Francis Group</vt:lpstr>
      <vt:lpstr>Courtesy of CRC Press/Taylor &amp; Francis Group</vt:lpstr>
      <vt:lpstr>Courtesy of CRC Press/Taylor &amp; Francis Group</vt:lpstr>
      <vt:lpstr>Courtesy of CRC Press/Taylor &amp; Francis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Sugavaneshwaran</dc:creator>
  <cp:lastModifiedBy>CE</cp:lastModifiedBy>
  <cp:revision>76</cp:revision>
  <dcterms:created xsi:type="dcterms:W3CDTF">2019-03-09T05:04:51Z</dcterms:created>
  <dcterms:modified xsi:type="dcterms:W3CDTF">2022-02-01T09:06:38Z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2021-05-06T12:28:47Z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b1dd2002-bdd7-47d4-93bd-795e041aae97</vt:lpwstr>
  </property>
  <property fmtid="{D5CDD505-2E9C-101B-9397-08002B2CF9AE}" pid="8" name="MSIP_Label_2bbab825-a111-45e4-86a1-18cee0005896_ContentBits">
    <vt:lpwstr>2</vt:lpwstr>
  </property>
</Properties>
</file>