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68" r:id="rId16"/>
    <p:sldId id="2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1"/>
    <p:restoredTop sz="94653"/>
  </p:normalViewPr>
  <p:slideViewPr>
    <p:cSldViewPr snapToGrid="0" snapToObjects="1">
      <p:cViewPr>
        <p:scale>
          <a:sx n="63" d="100"/>
          <a:sy n="63" d="100"/>
        </p:scale>
        <p:origin x="-8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D634D-0293-8B43-90D8-D6B9C58E9D3B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B1610-4BE8-FC4E-AFA6-BA1B07555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300" b="1" dirty="0" smtClean="0"/>
              <a:t>The Dynamics of Political Communication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Chapter 13 </a:t>
            </a:r>
            <a:br>
              <a:rPr lang="en-US" sz="2000" dirty="0" smtClean="0"/>
            </a:br>
            <a:r>
              <a:rPr lang="en-US" sz="2000" dirty="0" smtClean="0"/>
              <a:t>Political Advertising in Presidential Campaigns</a:t>
            </a:r>
            <a:endParaRPr lang="en-US" sz="2000" dirty="0"/>
          </a:p>
        </p:txBody>
      </p:sp>
      <p:pic>
        <p:nvPicPr>
          <p:cNvPr id="4" name="Picture 8" descr="http://www2.warwick.ac.uk/fac/cross_fac/capital/teaching_and_learning/learning_events/conferences/bsa/programme/saturday/routledge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3080" y="4236587"/>
            <a:ext cx="3767402" cy="14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4000" y="6419845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5882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Misperceptions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effective counter to untruthful or misleading speech is more speech</a:t>
            </a:r>
          </a:p>
          <a:p>
            <a:pPr lvl="0"/>
            <a:r>
              <a:rPr lang="en-US" dirty="0" smtClean="0"/>
              <a:t>Ignoring attacks by opponents increases the credibility of the attacks</a:t>
            </a:r>
          </a:p>
          <a:p>
            <a:r>
              <a:rPr lang="en-US" dirty="0" smtClean="0"/>
              <a:t>Its unclear whether attacks followed by counterattacks clarify voters' cognitions or improve the quality of political information they hold</a:t>
            </a:r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219956"/>
          </a:xfrm>
        </p:spPr>
        <p:txBody>
          <a:bodyPr>
            <a:normAutofit/>
          </a:bodyPr>
          <a:lstStyle/>
          <a:p>
            <a:pPr marL="0" lvl="0" indent="0" eaLnBrk="0" hangingPunct="0">
              <a:buNone/>
            </a:pPr>
            <a:r>
              <a:rPr lang="en-US" dirty="0" smtClean="0"/>
              <a:t>Fact-checking by specialized organizations can refute inaccurate claims</a:t>
            </a:r>
          </a:p>
          <a:p>
            <a:pPr lvl="1" eaLnBrk="0" hangingPunct="0"/>
            <a:r>
              <a:rPr lang="en-US" dirty="0" smtClean="0"/>
              <a:t>Fact-checks that challenge ad accuracy can correct misimpressions</a:t>
            </a:r>
          </a:p>
          <a:p>
            <a:pPr lvl="1" eaLnBrk="0" hangingPunct="0"/>
            <a:r>
              <a:rPr lang="en-US" dirty="0" smtClean="0"/>
              <a:t>Effects can be stronger for individuals with low tolerance for negative campaigns</a:t>
            </a:r>
          </a:p>
          <a:p>
            <a:pPr lvl="1" eaLnBrk="0" hangingPunct="0"/>
            <a:r>
              <a:rPr lang="en-US" dirty="0" smtClean="0"/>
              <a:t>Fact-checking risks magnifying the effects by further promoting the misleading content</a:t>
            </a:r>
          </a:p>
          <a:p>
            <a:pPr lvl="1" eaLnBrk="0" hangingPunct="0"/>
            <a:r>
              <a:rPr lang="en-US" dirty="0" smtClean="0"/>
              <a:t>Viewer selectivity may result in viewers not seeing fact checks that correct false claims made by their candidate</a:t>
            </a:r>
          </a:p>
          <a:p>
            <a:pPr lvl="1" eaLnBrk="0" hangingPunct="0"/>
            <a:r>
              <a:rPr lang="en-US" dirty="0" smtClean="0"/>
              <a:t>Campaign consultants delegitimize fact-checking services when both sides repeat false claims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2560" y="650493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 Finance, Or, </a:t>
            </a:r>
            <a:br>
              <a:rPr lang="en-US" dirty="0" smtClean="0"/>
            </a:br>
            <a:r>
              <a:rPr lang="en-US" dirty="0" smtClean="0"/>
              <a:t>Money in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 smtClean="0"/>
              <a:t>Money plays a major role in politics</a:t>
            </a:r>
          </a:p>
          <a:p>
            <a:pPr marL="228600" lvl="1"/>
            <a:r>
              <a:rPr lang="en-US" sz="1800" dirty="0" smtClean="0"/>
              <a:t>The problem isn’t spending money on political ads; the problem is equality of access to the political elites</a:t>
            </a:r>
          </a:p>
          <a:p>
            <a:pPr marL="228600" lvl="1"/>
            <a:r>
              <a:rPr lang="en-US" sz="1800" dirty="0" smtClean="0"/>
              <a:t>72% of lobbying money comes from organizations representing business interests; no more than 2% comes from organizations representing the vast majority below the very top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0" hangingPunct="0"/>
            <a:r>
              <a:rPr lang="en-US" dirty="0" smtClean="0"/>
              <a:t>The overwhelming majority of large donors during elections are older white men</a:t>
            </a:r>
          </a:p>
          <a:p>
            <a:pPr eaLnBrk="0" hangingPunct="0"/>
            <a:r>
              <a:rPr lang="en-US" dirty="0" smtClean="0"/>
              <a:t>In the 2012 election, hundreds of millions of dollars of donations were raised by the Koch brothers on the conservative side and George Soros on the Democratic side</a:t>
            </a:r>
          </a:p>
          <a:p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 rot="-600000">
            <a:off x="1784110" y="5621875"/>
            <a:ext cx="4071034" cy="2684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defTabSz="914400">
              <a:spcBef>
                <a:spcPts val="1000"/>
              </a:spcBef>
              <a:buClr>
                <a:schemeClr val="accent2"/>
              </a:buClr>
              <a:defRPr/>
            </a:pPr>
            <a:r>
              <a:rPr lang="en-US" noProof="0" dirty="0" smtClean="0">
                <a:solidFill>
                  <a:srgbClr val="FF0000"/>
                </a:solidFill>
              </a:rPr>
              <a:t>What, if anything</a:t>
            </a:r>
            <a:r>
              <a:rPr lang="en-US" dirty="0" smtClean="0">
                <a:solidFill>
                  <a:srgbClr val="FF0000"/>
                </a:solidFill>
              </a:rPr>
              <a:t>, about this figure is </a:t>
            </a:r>
            <a:r>
              <a:rPr lang="en-US" noProof="0" dirty="0" smtClean="0">
                <a:solidFill>
                  <a:srgbClr val="FF0000"/>
                </a:solidFill>
              </a:rPr>
              <a:t>risky for democracy?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318084" y="5478379"/>
            <a:ext cx="252663" cy="324853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847" y="6435085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Recent History of </a:t>
            </a:r>
            <a:br>
              <a:rPr lang="en-US" dirty="0" smtClean="0"/>
            </a:br>
            <a:r>
              <a:rPr lang="en-US" dirty="0" smtClean="0"/>
              <a:t>Money in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Watergate</a:t>
            </a:r>
          </a:p>
          <a:p>
            <a:pPr lvl="1"/>
            <a:r>
              <a:rPr lang="en-US" dirty="0" smtClean="0"/>
              <a:t>Burglars sanctioned by Nixon’s attorney general broke into DNC headquarters</a:t>
            </a:r>
          </a:p>
          <a:p>
            <a:pPr lvl="1"/>
            <a:r>
              <a:rPr lang="en-US" dirty="0" smtClean="0"/>
              <a:t>Secret campaign funds financed the burglary and cover-up</a:t>
            </a:r>
          </a:p>
          <a:p>
            <a:r>
              <a:rPr lang="en-US" dirty="0" smtClean="0"/>
              <a:t>International Telephone &amp; Telegraph</a:t>
            </a:r>
          </a:p>
          <a:p>
            <a:pPr lvl="1"/>
            <a:r>
              <a:rPr lang="en-US" dirty="0" smtClean="0"/>
              <a:t>Donated $400k to the 1972 Republican convention in exchange for settling an antitrust case in their favor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3"/>
            <a:ext cx="4270247" cy="3726661"/>
          </a:xfrm>
        </p:spPr>
        <p:txBody>
          <a:bodyPr/>
          <a:lstStyle/>
          <a:p>
            <a:r>
              <a:rPr lang="en-US" dirty="0" smtClean="0"/>
              <a:t>Post-Watergate reforms</a:t>
            </a:r>
          </a:p>
          <a:p>
            <a:pPr lvl="1"/>
            <a:r>
              <a:rPr lang="en-US" dirty="0" smtClean="0"/>
              <a:t>1974, Congress implemented new campaign finance laws to:</a:t>
            </a:r>
          </a:p>
          <a:p>
            <a:pPr lvl="2"/>
            <a:r>
              <a:rPr lang="en-US" dirty="0" smtClean="0"/>
              <a:t>Reduce party dependence on wealthy donors</a:t>
            </a:r>
          </a:p>
          <a:p>
            <a:pPr lvl="2"/>
            <a:r>
              <a:rPr lang="en-US" dirty="0" smtClean="0"/>
              <a:t>Discourage secret contributions</a:t>
            </a:r>
          </a:p>
          <a:p>
            <a:pPr lvl="2"/>
            <a:r>
              <a:rPr lang="en-US" dirty="0" smtClean="0"/>
              <a:t>Reduce cost of presidential campaigns</a:t>
            </a:r>
          </a:p>
          <a:p>
            <a:pPr lvl="1"/>
            <a:r>
              <a:rPr lang="en-US" dirty="0" smtClean="0"/>
              <a:t>1976 </a:t>
            </a:r>
            <a:r>
              <a:rPr lang="en-US" i="1" dirty="0" smtClean="0"/>
              <a:t>Buckley v. </a:t>
            </a:r>
            <a:r>
              <a:rPr lang="en-US" i="1" dirty="0" err="1" smtClean="0"/>
              <a:t>Valeo</a:t>
            </a:r>
            <a:r>
              <a:rPr lang="en-US" dirty="0" smtClean="0"/>
              <a:t> Supreme Court decision held that Congress could not limit campaign </a:t>
            </a:r>
            <a:r>
              <a:rPr lang="en-US" i="1" dirty="0" smtClean="0"/>
              <a:t>expenditures</a:t>
            </a:r>
            <a:r>
              <a:rPr lang="en-US" dirty="0" smtClean="0"/>
              <a:t>, but could limit campaign </a:t>
            </a:r>
            <a:r>
              <a:rPr lang="en-US" i="1" dirty="0" smtClean="0"/>
              <a:t>contributions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7320" y="6419845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More Recent History of Money in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3"/>
            <a:ext cx="4271771" cy="39873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McCain</a:t>
            </a:r>
            <a:r>
              <a:rPr lang="en-GB" b="1" dirty="0" smtClean="0"/>
              <a:t>–</a:t>
            </a:r>
            <a:r>
              <a:rPr lang="en-US" b="1" dirty="0" smtClean="0"/>
              <a:t>Feingold</a:t>
            </a:r>
          </a:p>
          <a:p>
            <a:pPr marL="228600" lvl="1"/>
            <a:r>
              <a:rPr lang="en-US" sz="1800" dirty="0" smtClean="0"/>
              <a:t>The Watergate reforms failed to stop the diffusion of big money into political campaigns</a:t>
            </a:r>
          </a:p>
          <a:p>
            <a:pPr marL="228600" lvl="1"/>
            <a:r>
              <a:rPr lang="en-US" sz="1800" dirty="0" smtClean="0"/>
              <a:t>The 2002 Bipartisan Campaign Reform Act sought to eliminate loopholes</a:t>
            </a:r>
          </a:p>
          <a:p>
            <a:pPr marL="228600" lvl="1"/>
            <a:r>
              <a:rPr lang="en-US" sz="1800" dirty="0" smtClean="0"/>
              <a:t>Barred parties from raising unlimited "soft money" contributions</a:t>
            </a:r>
          </a:p>
          <a:p>
            <a:pPr marL="228600" lvl="1"/>
            <a:r>
              <a:rPr lang="en-US" sz="1800" dirty="0" smtClean="0"/>
              <a:t>Banned corporate or union funding of broadcast or cable media ads mentioning a candidate within 30 days of a primary or 60 days of a general election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2199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Citizens United</a:t>
            </a:r>
          </a:p>
          <a:p>
            <a:r>
              <a:rPr lang="en-US" dirty="0" smtClean="0"/>
              <a:t>Conservatives were angry; could not see why there should be any limits on advertising</a:t>
            </a:r>
          </a:p>
          <a:p>
            <a:r>
              <a:rPr lang="en-US" dirty="0" smtClean="0"/>
              <a:t>Conservative nonprofit called Citizens United produced </a:t>
            </a:r>
            <a:r>
              <a:rPr lang="en-US" i="1" dirty="0" smtClean="0"/>
              <a:t>Hillary: The Movie</a:t>
            </a:r>
            <a:r>
              <a:rPr lang="en-US" dirty="0" smtClean="0"/>
              <a:t> to undermine Clinton candidacy; McCain</a:t>
            </a:r>
            <a:r>
              <a:rPr lang="en-GB" dirty="0" smtClean="0"/>
              <a:t>– </a:t>
            </a:r>
            <a:r>
              <a:rPr lang="en-US" dirty="0" smtClean="0"/>
              <a:t>Feingold blocked it from being aired</a:t>
            </a:r>
          </a:p>
          <a:p>
            <a:r>
              <a:rPr lang="en-US" dirty="0" smtClean="0"/>
              <a:t>2010 Supreme Court case ensues; conservatives argue corporations have First Amendment right to spend unlimited money on election ads</a:t>
            </a:r>
          </a:p>
          <a:p>
            <a:r>
              <a:rPr lang="en-US" dirty="0" smtClean="0"/>
              <a:t>Conservatives won the case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969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Citizens United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4095630"/>
          </a:xfrm>
        </p:spPr>
        <p:txBody>
          <a:bodyPr>
            <a:normAutofit/>
          </a:bodyPr>
          <a:lstStyle/>
          <a:p>
            <a:pPr eaLnBrk="0" hangingPunct="0"/>
            <a:r>
              <a:rPr lang="en-US" dirty="0" smtClean="0"/>
              <a:t>Conservatives defended the decision, arguing that speech is an essential mechanism of democracy</a:t>
            </a:r>
          </a:p>
          <a:p>
            <a:pPr eaLnBrk="0" hangingPunct="0"/>
            <a:r>
              <a:rPr lang="en-US" dirty="0" smtClean="0"/>
              <a:t>Liberals argued that the decision would unleash a torrent of corporate money and result in a corporate takeover of American politics</a:t>
            </a:r>
          </a:p>
          <a:p>
            <a:r>
              <a:rPr lang="en-US" dirty="0" smtClean="0"/>
              <a:t>Liberals contested the argument that money is speech, noting that money is not evenly distributed across economic groups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en-US" dirty="0" smtClean="0"/>
              <a:t>Three unintended and problematic consequences of Citizens United:</a:t>
            </a:r>
          </a:p>
          <a:p>
            <a:pPr lvl="1" eaLnBrk="0" hangingPunct="0"/>
            <a:r>
              <a:rPr lang="en-US" dirty="0" smtClean="0"/>
              <a:t>Spending by outside groups has increased astronomically since the decision</a:t>
            </a:r>
          </a:p>
          <a:p>
            <a:pPr lvl="1" eaLnBrk="0" hangingPunct="0"/>
            <a:r>
              <a:rPr lang="en-US" dirty="0" smtClean="0"/>
              <a:t>Many donations given to super-PACs are kept secret because super-PACs can use loopholes to hide donation sources</a:t>
            </a:r>
          </a:p>
          <a:p>
            <a:pPr lvl="1"/>
            <a:r>
              <a:rPr lang="en-US" dirty="0" smtClean="0"/>
              <a:t>Candidates can collude with special interest super-PACs, violating the spirit of the decision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6472064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lvl="1"/>
            <a:r>
              <a:rPr lang="en-US" sz="1800" dirty="0" smtClean="0"/>
              <a:t>Citizens United reduces transparency, encourages secretive political activities, and increases the ability of the rich to bankroll political campaigns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099640"/>
          </a:xfrm>
        </p:spPr>
        <p:txBody>
          <a:bodyPr/>
          <a:lstStyle/>
          <a:p>
            <a:pPr eaLnBrk="0" hangingPunct="0">
              <a:buNone/>
            </a:pPr>
            <a:r>
              <a:rPr lang="en-US" dirty="0" smtClean="0"/>
              <a:t>Alternate solutions have been proposed:</a:t>
            </a:r>
          </a:p>
          <a:p>
            <a:pPr eaLnBrk="0" hangingPunct="0"/>
            <a:r>
              <a:rPr lang="en-US" dirty="0" smtClean="0"/>
              <a:t>Public funding of elections by converting tax revenue to "democracy vouchers" that individual voters can allocate to candidates they support</a:t>
            </a:r>
          </a:p>
          <a:p>
            <a:pPr eaLnBrk="0" hangingPunct="0"/>
            <a:r>
              <a:rPr lang="en-US" dirty="0" smtClean="0"/>
              <a:t>Does not solve the problem of candidate inequality; candidates with fewer resources would still struggle</a:t>
            </a:r>
          </a:p>
          <a:p>
            <a:pPr eaLnBrk="0" hangingPunct="0"/>
            <a:r>
              <a:rPr lang="en-US" dirty="0" smtClean="0"/>
              <a:t>But … overhauling the system is possible and can be made feasible</a:t>
            </a:r>
          </a:p>
          <a:p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 rot="-600000">
            <a:off x="1964187" y="4518982"/>
            <a:ext cx="4071034" cy="2684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defTabSz="914400">
              <a:spcBef>
                <a:spcPts val="1000"/>
              </a:spcBef>
              <a:buClr>
                <a:schemeClr val="accent2"/>
              </a:buClr>
              <a:defRPr/>
            </a:pPr>
            <a:r>
              <a:rPr lang="en-US" noProof="0" dirty="0" smtClean="0">
                <a:solidFill>
                  <a:srgbClr val="FF0000"/>
                </a:solidFill>
              </a:rPr>
              <a:t>What considerations should an alternative campaign finance system take? What should its goals be?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80" y="6476074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4219956"/>
          </a:xfrm>
        </p:spPr>
        <p:txBody>
          <a:bodyPr/>
          <a:lstStyle/>
          <a:p>
            <a:r>
              <a:rPr lang="en-US" dirty="0" smtClean="0"/>
              <a:t>Political ads are presumed to have no redeeming democratic features and to be all-powerful</a:t>
            </a:r>
          </a:p>
          <a:p>
            <a:r>
              <a:rPr lang="en-US" dirty="0" smtClean="0"/>
              <a:t>Neither assumption holds up to scrutiny</a:t>
            </a:r>
          </a:p>
          <a:p>
            <a:r>
              <a:rPr lang="en-US" dirty="0" smtClean="0"/>
              <a:t>Political ads play an important strategic role in presidential campaigns</a:t>
            </a:r>
          </a:p>
          <a:p>
            <a:pPr lvl="0"/>
            <a:r>
              <a:rPr lang="en-US" dirty="0" smtClean="0"/>
              <a:t>Negative ads can succeed or fail, their effects limited by context and conditions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219956"/>
          </a:xfrm>
        </p:spPr>
        <p:txBody>
          <a:bodyPr/>
          <a:lstStyle/>
          <a:p>
            <a:pPr lvl="0" eaLnBrk="0" hangingPunct="0"/>
            <a:r>
              <a:rPr lang="en-US" dirty="0" smtClean="0"/>
              <a:t>Ads provide issue information and serve as a check on automatic reelection of incumbents</a:t>
            </a:r>
          </a:p>
          <a:p>
            <a:pPr lvl="0" eaLnBrk="0" hangingPunct="0"/>
            <a:r>
              <a:rPr lang="en-US" dirty="0" smtClean="0"/>
              <a:t>Political ads are situated in the broader domain of campaign finance</a:t>
            </a:r>
          </a:p>
          <a:p>
            <a:pPr lvl="0" eaLnBrk="0" hangingPunct="0"/>
            <a:r>
              <a:rPr lang="en-US" dirty="0" smtClean="0"/>
              <a:t>The Citizens United decision has raised concerns about transparency and the influence of money in politics</a:t>
            </a:r>
          </a:p>
          <a:p>
            <a:pPr lvl="0" eaLnBrk="0" hangingPunct="0"/>
            <a:r>
              <a:rPr lang="en-US" dirty="0" smtClean="0"/>
              <a:t>In the end, presidential elections are about persuasion, and persuasion is not equivalent to truth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7320" y="652271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Features of Political Advertising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4219956"/>
          </a:xfrm>
        </p:spPr>
        <p:txBody>
          <a:bodyPr/>
          <a:lstStyle/>
          <a:p>
            <a:r>
              <a:rPr lang="en-US" dirty="0" smtClean="0"/>
              <a:t>Negative ads begin long before the general election</a:t>
            </a:r>
          </a:p>
          <a:p>
            <a:r>
              <a:rPr lang="en-US" dirty="0" smtClean="0"/>
              <a:t>During the general campaign, advertising becomes more strategic</a:t>
            </a:r>
          </a:p>
          <a:p>
            <a:pPr lvl="1"/>
            <a:r>
              <a:rPr lang="en-US" dirty="0" smtClean="0"/>
              <a:t>Some ads target the partisan base</a:t>
            </a:r>
          </a:p>
          <a:p>
            <a:pPr lvl="1"/>
            <a:r>
              <a:rPr lang="en-US" dirty="0" smtClean="0"/>
              <a:t>Others target undecided voters in battleground states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Opposition research </a:t>
            </a:r>
            <a:r>
              <a:rPr lang="en-US" dirty="0" smtClean="0"/>
              <a:t>is a controversial aspect of negative advertising that involves labor-intensive investigations designed to uncover liabilities in an opponent’s record</a:t>
            </a:r>
          </a:p>
          <a:p>
            <a:endParaRPr lang="en-US" dirty="0" smtClean="0"/>
          </a:p>
        </p:txBody>
      </p:sp>
      <p:pic>
        <p:nvPicPr>
          <p:cNvPr id="6" name="Content Placeholder 5" descr="Figure 13.1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0008" y="2638425"/>
            <a:ext cx="3648135" cy="310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6840" y="6450325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Advertising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Campaigns have many strategies for online and television spots</a:t>
            </a:r>
          </a:p>
          <a:p>
            <a:r>
              <a:rPr lang="en-US" dirty="0" smtClean="0"/>
              <a:t>The content of ads depends on:</a:t>
            </a:r>
          </a:p>
          <a:p>
            <a:pPr lvl="1"/>
            <a:r>
              <a:rPr lang="en-US" dirty="0" smtClean="0"/>
              <a:t>Electoral context (e.g., primary vs. general)</a:t>
            </a:r>
          </a:p>
          <a:p>
            <a:pPr lvl="1"/>
            <a:r>
              <a:rPr lang="en-US" dirty="0" smtClean="0"/>
              <a:t>Campaign for state versus federal office</a:t>
            </a:r>
          </a:p>
          <a:p>
            <a:pPr lvl="1"/>
            <a:r>
              <a:rPr lang="en-US" dirty="0" smtClean="0"/>
              <a:t>Incumbent up for reelection versus two challengers for office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21995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Benoit’s (2014) typology of political ads:</a:t>
            </a:r>
          </a:p>
          <a:p>
            <a:r>
              <a:rPr lang="en-US" dirty="0" smtClean="0"/>
              <a:t>Candidates can acclaim, taking a positive approach by highlighting their virtues</a:t>
            </a:r>
          </a:p>
          <a:p>
            <a:r>
              <a:rPr lang="en-US" dirty="0" smtClean="0"/>
              <a:t>Candidates can go negative, attacking the other candidate</a:t>
            </a:r>
          </a:p>
          <a:p>
            <a:r>
              <a:rPr lang="en-US" dirty="0" smtClean="0"/>
              <a:t>Candidates can defend themselves from attacks by refuting or denying the claims</a:t>
            </a:r>
          </a:p>
          <a:p>
            <a:r>
              <a:rPr lang="en-US" dirty="0" smtClean="0"/>
              <a:t>Content of claims, attacks, and defenses can be about policy issues or image</a:t>
            </a:r>
          </a:p>
          <a:p>
            <a:r>
              <a:rPr lang="en-US" dirty="0" smtClean="0"/>
              <a:t>The dichotomy between issue and image is frequently blurred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080" y="652271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of Negative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3"/>
            <a:ext cx="4271771" cy="3650461"/>
          </a:xfrm>
        </p:spPr>
        <p:txBody>
          <a:bodyPr>
            <a:normAutofit/>
          </a:bodyPr>
          <a:lstStyle/>
          <a:p>
            <a:pPr eaLnBrk="0" hangingPunct="0"/>
            <a:r>
              <a:rPr lang="en-US" dirty="0" smtClean="0"/>
              <a:t>Negative ad content can:</a:t>
            </a:r>
          </a:p>
          <a:p>
            <a:pPr lvl="1" eaLnBrk="0" hangingPunct="0"/>
            <a:r>
              <a:rPr lang="en-US" dirty="0" smtClean="0"/>
              <a:t>Criticize the opponent directly with a frontal attack on character or motives</a:t>
            </a:r>
          </a:p>
          <a:p>
            <a:pPr lvl="1" eaLnBrk="0" hangingPunct="0"/>
            <a:r>
              <a:rPr lang="en-US" dirty="0" smtClean="0"/>
              <a:t>Mention both the candidate sponsoring the ad and the opponent; a compare/contrast ad</a:t>
            </a:r>
          </a:p>
          <a:p>
            <a:pPr lvl="1" eaLnBrk="0" hangingPunct="0"/>
            <a:r>
              <a:rPr lang="en-US" dirty="0" smtClean="0"/>
              <a:t>Use indirect implications or innuendo about the targeted candidate</a:t>
            </a:r>
          </a:p>
          <a:p>
            <a:r>
              <a:rPr lang="en-US" dirty="0" smtClean="0"/>
              <a:t>Negative ads vary in accuracy and deceptiveness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4219956"/>
          </a:xfrm>
        </p:spPr>
        <p:txBody>
          <a:bodyPr>
            <a:normAutofit/>
          </a:bodyPr>
          <a:lstStyle/>
          <a:p>
            <a:pPr marL="228600" lvl="1"/>
            <a:r>
              <a:rPr lang="en-US" sz="1800" dirty="0" smtClean="0"/>
              <a:t>Negative messages also communicate tone: civil or uncivil</a:t>
            </a:r>
          </a:p>
          <a:p>
            <a:r>
              <a:rPr lang="en-US" dirty="0" smtClean="0"/>
              <a:t>Negative ads tend to use dramatic production techniques:</a:t>
            </a:r>
          </a:p>
          <a:p>
            <a:pPr lvl="1"/>
            <a:r>
              <a:rPr lang="en-US" dirty="0" smtClean="0"/>
              <a:t>Dark colors</a:t>
            </a:r>
          </a:p>
          <a:p>
            <a:pPr lvl="1"/>
            <a:r>
              <a:rPr lang="en-US" dirty="0" smtClean="0"/>
              <a:t>Compelling camera angles</a:t>
            </a:r>
          </a:p>
          <a:p>
            <a:pPr lvl="1"/>
            <a:r>
              <a:rPr lang="en-US" dirty="0" smtClean="0"/>
              <a:t>Foreboding music</a:t>
            </a:r>
          </a:p>
          <a:p>
            <a:pPr lvl="1"/>
            <a:r>
              <a:rPr lang="en-US" dirty="0" smtClean="0"/>
              <a:t>Grainy, realistic images</a:t>
            </a:r>
          </a:p>
          <a:p>
            <a:pPr lvl="1"/>
            <a:r>
              <a:rPr lang="en-US" dirty="0" smtClean="0"/>
              <a:t>Menacing narrator tone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80" y="652271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Infamous “Willie Horton” ad of 1988</a:t>
            </a:r>
            <a:endParaRPr lang="en-US" dirty="0"/>
          </a:p>
        </p:txBody>
      </p:sp>
      <p:pic>
        <p:nvPicPr>
          <p:cNvPr id="8" name="Picture Placeholder 7" descr="Figure 13.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502" b="-168"/>
          <a:stretch>
            <a:fillRect/>
          </a:stretch>
        </p:blipFill>
        <p:spPr>
          <a:xfrm>
            <a:off x="6784245" y="0"/>
            <a:ext cx="4744094" cy="6858000"/>
          </a:xfrm>
        </p:spPr>
      </p:pic>
      <p:sp>
        <p:nvSpPr>
          <p:cNvPr id="9" name="Content Placeholder 3"/>
          <p:cNvSpPr txBox="1">
            <a:spLocks/>
          </p:cNvSpPr>
          <p:nvPr/>
        </p:nvSpPr>
        <p:spPr>
          <a:xfrm rot="-600000">
            <a:off x="2430234" y="4430767"/>
            <a:ext cx="3462655" cy="985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algn="r" defTabSz="914400">
              <a:spcBef>
                <a:spcPts val="1000"/>
              </a:spcBef>
              <a:buClr>
                <a:schemeClr val="accent2"/>
              </a:buClr>
              <a:defRPr/>
            </a:pPr>
            <a:r>
              <a:rPr lang="en-US" noProof="0" dirty="0" smtClean="0">
                <a:solidFill>
                  <a:srgbClr val="FF0000"/>
                </a:solidFill>
              </a:rPr>
              <a:t>The Willie Horton ad is clearly negative, but was it still relevant or appropriate? Why or why not?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40" y="652017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Negative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en-US" dirty="0" smtClean="0"/>
              <a:t>Political ads may not reach their target audience</a:t>
            </a:r>
          </a:p>
          <a:p>
            <a:pPr eaLnBrk="0" hangingPunct="0"/>
            <a:r>
              <a:rPr lang="en-US" dirty="0" smtClean="0"/>
              <a:t>Negative ads do not change partisans' attitudes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en-US" dirty="0" smtClean="0"/>
              <a:t>Negative ads won't influence voters if they fail to address salient political concerns</a:t>
            </a:r>
          </a:p>
          <a:p>
            <a:pPr eaLnBrk="0" hangingPunct="0"/>
            <a:r>
              <a:rPr lang="en-US" dirty="0" smtClean="0"/>
              <a:t>Negative ads will not work if the "hit" is too strong, below the belt, unbelievable, socially inappropriate, or deeply offensive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320" y="6435085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 of Negative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Recall: </a:t>
            </a:r>
            <a:r>
              <a:rPr lang="en-US" dirty="0" smtClean="0"/>
              <a:t>People remember negative ads better than positive spots</a:t>
            </a:r>
          </a:p>
          <a:p>
            <a:r>
              <a:rPr lang="en-US" b="1" dirty="0" smtClean="0"/>
              <a:t>Learning and reinforcement: </a:t>
            </a:r>
            <a:r>
              <a:rPr lang="en-US" dirty="0" smtClean="0"/>
              <a:t>Negative ads can enhance knowledge of candidates’ issue positions and personal qualities, bolster partisan attachments, strengthen attitudes, increase political participation, and mobilize the base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3"/>
            <a:ext cx="4270247" cy="33256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These effects are conditional, depending on:</a:t>
            </a:r>
          </a:p>
          <a:p>
            <a:r>
              <a:rPr lang="en-US" dirty="0" smtClean="0"/>
              <a:t>The competitiveness of the race</a:t>
            </a:r>
          </a:p>
          <a:p>
            <a:r>
              <a:rPr lang="en-US" dirty="0" smtClean="0"/>
              <a:t>Polarization of the information environment</a:t>
            </a:r>
          </a:p>
          <a:p>
            <a:r>
              <a:rPr lang="en-US" dirty="0" smtClean="0"/>
              <a:t>Whether attacks are funded by candidate or by Super-PAC</a:t>
            </a:r>
          </a:p>
          <a:p>
            <a:r>
              <a:rPr lang="en-US" dirty="0" smtClean="0"/>
              <a:t>Emotions aroused by the ad (anger, anxiety, hope)</a:t>
            </a:r>
          </a:p>
          <a:p>
            <a:r>
              <a:rPr lang="en-US" dirty="0" smtClean="0"/>
              <a:t>Level of incivility of the message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080" y="650493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Defense of Negative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0" hangingPunct="0"/>
            <a:r>
              <a:rPr lang="en-US" dirty="0" smtClean="0"/>
              <a:t>There is little evidence that negative campaigns depress voter turnout</a:t>
            </a:r>
          </a:p>
          <a:p>
            <a:pPr eaLnBrk="0" hangingPunct="0"/>
            <a:r>
              <a:rPr lang="en-US" dirty="0" smtClean="0"/>
              <a:t>Negative ads tend to focus more on issues than positive spots</a:t>
            </a:r>
          </a:p>
          <a:p>
            <a:pPr eaLnBrk="0" hangingPunct="0"/>
            <a:r>
              <a:rPr lang="en-US" dirty="0" smtClean="0"/>
              <a:t>Negative ads get people thinking, arguing, and actively processing politics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0" hangingPunct="0"/>
            <a:r>
              <a:rPr lang="en-US" dirty="0" smtClean="0"/>
              <a:t>Negative campaign messages can encourage activists to work harder for their candidate</a:t>
            </a:r>
          </a:p>
          <a:p>
            <a:pPr eaLnBrk="0" hangingPunct="0"/>
            <a:r>
              <a:rPr lang="en-US" dirty="0" smtClean="0"/>
              <a:t>Negative advertising provides a check on the system, offering useful correctives to politicians’ puffed-up claims</a:t>
            </a:r>
          </a:p>
          <a:p>
            <a:pPr eaLnBrk="0" hangingPunct="0"/>
            <a:r>
              <a:rPr lang="en-US" dirty="0" smtClean="0"/>
              <a:t>Negative ads offer a check on incumbents by forcing them to stay accountable to voters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320" y="650493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Criticisms of Negative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0" hangingPunct="0"/>
            <a:r>
              <a:rPr lang="en-US" dirty="0" smtClean="0"/>
              <a:t>Negative ads frequently provide a superficial rendition of candidate positions on issues</a:t>
            </a:r>
          </a:p>
          <a:p>
            <a:pPr eaLnBrk="0" hangingPunct="0"/>
            <a:r>
              <a:rPr lang="en-US" dirty="0" smtClean="0"/>
              <a:t>Although negative ads do not depress turnout, they can diminish both trust in government and political efficacy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28600" lvl="1"/>
            <a:r>
              <a:rPr lang="en-US" sz="1800" dirty="0" smtClean="0"/>
              <a:t>Negative ads reward opposition research</a:t>
            </a:r>
          </a:p>
          <a:p>
            <a:pPr marL="228600" lvl="1"/>
            <a:r>
              <a:rPr lang="en-US" sz="1800" dirty="0" smtClean="0"/>
              <a:t>Factual distortions in negative ads are ethically problematic and leave a bigger imprint on memory than those communicated in positive spots</a:t>
            </a:r>
          </a:p>
          <a:p>
            <a:pPr marL="228600" lvl="1"/>
            <a:endParaRPr lang="en-US" sz="1800" dirty="0" smtClean="0"/>
          </a:p>
          <a:p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 rot="-600000">
            <a:off x="4037630" y="4843836"/>
            <a:ext cx="4071034" cy="2684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r" defTabSz="914400">
              <a:spcBef>
                <a:spcPts val="1000"/>
              </a:spcBef>
              <a:buClr>
                <a:schemeClr val="accent2"/>
              </a:buClr>
              <a:defRPr/>
            </a:pPr>
            <a:r>
              <a:rPr lang="en-US" noProof="0" dirty="0" smtClean="0">
                <a:solidFill>
                  <a:srgbClr val="FF0000"/>
                </a:solidFill>
              </a:rPr>
              <a:t>You’ve heard both sides, let’s debate: Would we be better or worse off if there were no negative ads in campaigns?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560" y="6404605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© 2018 Taylor &amp; Francis</a:t>
            </a:r>
            <a:r>
              <a:rPr lang="en-GB" sz="1100" b="1" dirty="0"/>
              <a:t> </a:t>
            </a:r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2728</TotalTime>
  <Words>1442</Words>
  <Application>Microsoft Office PowerPoint</Application>
  <PresentationFormat>Custom</PresentationFormat>
  <Paragraphs>141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Parcel</vt:lpstr>
      <vt:lpstr>The Dynamics of Political Communication Chapter 13  Political Advertising in Presidential Campaigns</vt:lpstr>
      <vt:lpstr>Strategic Features of Political Advertising</vt:lpstr>
      <vt:lpstr>Political Advertising Content</vt:lpstr>
      <vt:lpstr>Content of Negative Ads</vt:lpstr>
      <vt:lpstr>The Infamous “Willie Horton” ad of 1988</vt:lpstr>
      <vt:lpstr>Limits of Negative Ads</vt:lpstr>
      <vt:lpstr>Influences of Negative Ads</vt:lpstr>
      <vt:lpstr>In Defense of Negative Ads</vt:lpstr>
      <vt:lpstr>Criticisms of Negative Ads</vt:lpstr>
      <vt:lpstr>Correcting Misperceptions</vt:lpstr>
      <vt:lpstr>Campaign Finance, Or,  Money in Politics</vt:lpstr>
      <vt:lpstr>A Recent History of  Money in Politics</vt:lpstr>
      <vt:lpstr>Even More Recent History of Money in Politics</vt:lpstr>
      <vt:lpstr>Aftermath of Citizens United</vt:lpstr>
      <vt:lpstr>What to do?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Podcasting</dc:title>
  <dc:creator>McKenzie, John</dc:creator>
  <cp:lastModifiedBy>Hamish</cp:lastModifiedBy>
  <cp:revision>295</cp:revision>
  <cp:lastPrinted>2017-05-15T20:59:13Z</cp:lastPrinted>
  <dcterms:created xsi:type="dcterms:W3CDTF">2017-05-12T14:23:12Z</dcterms:created>
  <dcterms:modified xsi:type="dcterms:W3CDTF">2018-02-06T19:48:55Z</dcterms:modified>
</cp:coreProperties>
</file>