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sldIdLst>
    <p:sldId id="288" r:id="rId2"/>
    <p:sldId id="277" r:id="rId3"/>
    <p:sldId id="285" r:id="rId4"/>
    <p:sldId id="278" r:id="rId5"/>
    <p:sldId id="286" r:id="rId6"/>
    <p:sldId id="280" r:id="rId7"/>
    <p:sldId id="281" r:id="rId8"/>
    <p:sldId id="282" r:id="rId9"/>
    <p:sldId id="283" r:id="rId10"/>
    <p:sldId id="28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2484" y="7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A667B-8048-4A03-9E71-594E0827E8BF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B4217-167E-4FDA-B9C5-CA9B3C7BF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20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6AF59-CEAB-4D5B-8172-1D0628552CAB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FD46-660A-4893-8F10-92F94D119BB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6AF59-CEAB-4D5B-8172-1D0628552CAB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FD46-660A-4893-8F10-92F94D119B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6AF59-CEAB-4D5B-8172-1D0628552CAB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FD46-660A-4893-8F10-92F94D119B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6AF59-CEAB-4D5B-8172-1D0628552CAB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FD46-660A-4893-8F10-92F94D119B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6AF59-CEAB-4D5B-8172-1D0628552CAB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FD46-660A-4893-8F10-92F94D119BB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6AF59-CEAB-4D5B-8172-1D0628552CAB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FD46-660A-4893-8F10-92F94D119B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6AF59-CEAB-4D5B-8172-1D0628552CAB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FD46-660A-4893-8F10-92F94D119B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6AF59-CEAB-4D5B-8172-1D0628552CAB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FD46-660A-4893-8F10-92F94D119B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6AF59-CEAB-4D5B-8172-1D0628552CAB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FD46-660A-4893-8F10-92F94D119B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6AF59-CEAB-4D5B-8172-1D0628552CAB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FD46-660A-4893-8F10-92F94D119B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6AF59-CEAB-4D5B-8172-1D0628552CAB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BC8FD46-660A-4893-8F10-92F94D119BB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06AF59-CEAB-4D5B-8172-1D0628552CAB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C8FD46-660A-4893-8F10-92F94D119BB1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sp>
        <p:nvSpPr>
          <p:cNvPr id="3" name="TextBox 2"/>
          <p:cNvSpPr txBox="1"/>
          <p:nvPr userDrawn="1"/>
        </p:nvSpPr>
        <p:spPr>
          <a:xfrm>
            <a:off x="6019800" y="60960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© 2016 Taylor &amp; Francis 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990600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Intercultural Communication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Chapter 5:</a:t>
            </a:r>
          </a:p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Can We Look to Explain Verbal Misunderstandings?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517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Your Commitment to Productive Verbal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733800"/>
          </a:xfrm>
        </p:spPr>
        <p:txBody>
          <a:bodyPr>
            <a:normAutofit/>
          </a:bodyPr>
          <a:lstStyle/>
          <a:p>
            <a:endParaRPr lang="en-US" sz="3000" i="1" dirty="0" smtClean="0"/>
          </a:p>
          <a:p>
            <a:r>
              <a:rPr lang="en-US" sz="3000" i="1" dirty="0" smtClean="0"/>
              <a:t>What specific key concepts, ideas, and/or insights from the text will you use in your future communications to avert misunderstanding and advance establishing common ground with people different from you? </a:t>
            </a:r>
            <a:endParaRPr lang="en-US" sz="3000" i="1" dirty="0"/>
          </a:p>
        </p:txBody>
      </p:sp>
    </p:spTree>
    <p:extLst>
      <p:ext uri="{BB962C8B-B14F-4D97-AF65-F5344CB8AC3E}">
        <p14:creationId xmlns:p14="http://schemas.microsoft.com/office/powerpoint/2010/main" val="3076723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29" y="76110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Knowledge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what is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appropriate to say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a given context and how to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what is said in a given context is part of our cultural knowledge.</a:t>
            </a:r>
          </a:p>
          <a:p>
            <a:pPr marL="0" indent="0">
              <a:buNone/>
            </a:pPr>
            <a:endParaRPr lang="en-US" sz="4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does the above claim mean to you? Is there a time and place where this might not be true? Give an example from </a:t>
            </a:r>
            <a:r>
              <a:rPr lang="en-US" sz="4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sz="4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own life where something backfired because you did not know the appropriate rules of interaction.</a:t>
            </a:r>
            <a:endParaRPr lang="en-US" sz="3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643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Verbal Communication and Context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810000"/>
          </a:xfrm>
        </p:spPr>
        <p:txBody>
          <a:bodyPr>
            <a:normAutofit fontScale="47500" lnSpcReduction="20000"/>
          </a:bodyPr>
          <a:lstStyle/>
          <a:p>
            <a:r>
              <a:rPr lang="en-US" sz="8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Contextual Frames</a:t>
            </a:r>
          </a:p>
          <a:p>
            <a:endParaRPr lang="en-US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6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Frames and expected forms of communication</a:t>
            </a:r>
          </a:p>
          <a:p>
            <a:pPr lvl="1"/>
            <a:endParaRPr lang="en-US" sz="6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6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Frames evoking and assuming informal rules</a:t>
            </a:r>
          </a:p>
          <a:p>
            <a:pPr marL="393192" lvl="1" indent="0">
              <a:buNone/>
            </a:pPr>
            <a:endParaRPr lang="en-US" sz="6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6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Frames evoking and assuming identities</a:t>
            </a:r>
          </a:p>
          <a:p>
            <a:endParaRPr lang="en-US" sz="3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1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 and Content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Grice’s Conversational Maxims</a:t>
            </a:r>
          </a:p>
          <a:p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Quality (accurate and true)</a:t>
            </a:r>
          </a:p>
          <a:p>
            <a:pPr lvl="1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Idioms</a:t>
            </a:r>
          </a:p>
          <a:p>
            <a:pPr lvl="1"/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Quantity (neither too much nor too little)</a:t>
            </a:r>
          </a:p>
          <a:p>
            <a:pPr lvl="1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Silence</a:t>
            </a:r>
          </a:p>
          <a:p>
            <a:pPr lvl="1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Elaborated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restricted codes</a:t>
            </a:r>
          </a:p>
        </p:txBody>
      </p:sp>
    </p:spTree>
    <p:extLst>
      <p:ext uri="{BB962C8B-B14F-4D97-AF65-F5344CB8AC3E}">
        <p14:creationId xmlns:p14="http://schemas.microsoft.com/office/powerpoint/2010/main" val="2151430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0288"/>
            <a:ext cx="8229600" cy="89611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Grice Continued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Relevance (relevant to the topic of conversation)</a:t>
            </a:r>
          </a:p>
          <a:p>
            <a:pPr lvl="1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Forms of address</a:t>
            </a:r>
          </a:p>
          <a:p>
            <a:pPr lvl="1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answers</a:t>
            </a:r>
          </a:p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Manner (appropriate and clear communication)</a:t>
            </a:r>
          </a:p>
          <a:p>
            <a:pPr lvl="1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Code-switching</a:t>
            </a:r>
          </a:p>
          <a:p>
            <a:pPr lvl="1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Gratuitous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concurrence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305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Terms of Address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46532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Pronouns</a:t>
            </a: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usted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Sie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vous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Lei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Honorifics</a:t>
            </a:r>
          </a:p>
          <a:p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Doña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Oma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Cici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Reverend, Father, Rabbi, Imam, Captain, Mr. President</a:t>
            </a:r>
          </a:p>
          <a:p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858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endParaRPr lang="en-US" sz="7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7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Face: </a:t>
            </a:r>
            <a:r>
              <a:rPr lang="en-US" sz="7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reputation, prestige, and honor </a:t>
            </a:r>
          </a:p>
          <a:p>
            <a:pPr marL="0" indent="0">
              <a:buNone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Positive face</a:t>
            </a:r>
          </a:p>
          <a:p>
            <a:pPr lvl="1"/>
            <a:r>
              <a:rPr lang="en-US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Values our human desire/need to be accepted and recognized as a valuable member of a community</a:t>
            </a:r>
          </a:p>
          <a:p>
            <a:pPr marL="0" indent="0">
              <a:buNone/>
            </a:pPr>
            <a:endParaRPr lang="en-US" sz="5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Negative face</a:t>
            </a:r>
          </a:p>
          <a:p>
            <a:pPr lvl="1"/>
            <a:r>
              <a:rPr lang="en-US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Values our human desire/need for autonomy and independence</a:t>
            </a:r>
          </a:p>
          <a:p>
            <a:pPr marL="0" indent="0">
              <a:buNone/>
            </a:pPr>
            <a:endParaRPr lang="en-US" sz="5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5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Mianzi</a:t>
            </a:r>
            <a:r>
              <a:rPr lang="en-US" sz="5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 Chinese version of the concept of “face”</a:t>
            </a:r>
          </a:p>
          <a:p>
            <a:r>
              <a:rPr lang="en-US" sz="5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sz="55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en-US" sz="5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5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dirán</a:t>
            </a:r>
            <a:r>
              <a:rPr lang="en-US" sz="5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 Latino version of the concept of “face”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57406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 communication</a:t>
            </a:r>
          </a:p>
          <a:p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Indirect communication</a:t>
            </a:r>
          </a:p>
          <a:p>
            <a:pPr marL="0" indent="0">
              <a:buNone/>
            </a:pP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does today’s technology help or hinder, simplify </a:t>
            </a:r>
            <a:r>
              <a:rPr lang="en-US" sz="3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complicate 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verbal communication?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970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Thought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Sapir-Whorf Hypothesis</a:t>
            </a:r>
          </a:p>
          <a:p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Strong version</a:t>
            </a:r>
          </a:p>
          <a:p>
            <a:pPr lvl="1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 unconsciously determines how we perceive the world (causal relationship)</a:t>
            </a:r>
          </a:p>
          <a:p>
            <a:pPr marL="393192" lvl="1" indent="0">
              <a:buNone/>
            </a:pP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 version</a:t>
            </a:r>
          </a:p>
          <a:p>
            <a:pPr lvl="1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 helps shape how we perceive the world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7083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618</TotalTime>
  <Words>358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Constantia</vt:lpstr>
      <vt:lpstr>Times New Roman</vt:lpstr>
      <vt:lpstr>Wingdings 2</vt:lpstr>
      <vt:lpstr>Flow</vt:lpstr>
      <vt:lpstr>Intercultural Communication</vt:lpstr>
      <vt:lpstr>Cultural Knowledge</vt:lpstr>
      <vt:lpstr>Verbal Communication and Context</vt:lpstr>
      <vt:lpstr>Structure and Content</vt:lpstr>
      <vt:lpstr>Grice Continued</vt:lpstr>
      <vt:lpstr>Terms of Address</vt:lpstr>
      <vt:lpstr>Face</vt:lpstr>
      <vt:lpstr>Face and Communication</vt:lpstr>
      <vt:lpstr>Language and Thought</vt:lpstr>
      <vt:lpstr>Your Commitment to Productive Verbal Communication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Intercultural Communication</dc:title>
  <dc:creator>Brad Hall</dc:creator>
  <cp:lastModifiedBy>Sally Evans-Darby</cp:lastModifiedBy>
  <cp:revision>81</cp:revision>
  <dcterms:created xsi:type="dcterms:W3CDTF">2017-03-21T19:51:50Z</dcterms:created>
  <dcterms:modified xsi:type="dcterms:W3CDTF">2017-10-09T16:21:22Z</dcterms:modified>
</cp:coreProperties>
</file>