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1" r:id="rId3"/>
    <p:sldId id="258" r:id="rId4"/>
    <p:sldId id="259" r:id="rId5"/>
    <p:sldId id="379" r:id="rId6"/>
    <p:sldId id="260" r:id="rId7"/>
    <p:sldId id="261" r:id="rId8"/>
    <p:sldId id="3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78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77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90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Footer Placeholder 2"/>
          <p:cNvSpPr txBox="1">
            <a:spLocks/>
          </p:cNvSpPr>
          <p:nvPr userDrawn="1"/>
        </p:nvSpPr>
        <p:spPr>
          <a:xfrm>
            <a:off x="3493008" y="6374768"/>
            <a:ext cx="215188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2017 Jahangir Moini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3493008" y="6374768"/>
            <a:ext cx="215188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2017 Jahangir Moini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Footer Placeholder 2"/>
          <p:cNvSpPr txBox="1">
            <a:spLocks/>
          </p:cNvSpPr>
          <p:nvPr userDrawn="1"/>
        </p:nvSpPr>
        <p:spPr>
          <a:xfrm>
            <a:off x="3493008" y="6374768"/>
            <a:ext cx="215188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2017 Jahangir Moini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8" name="Footer Placeholder 2"/>
          <p:cNvSpPr txBox="1">
            <a:spLocks/>
          </p:cNvSpPr>
          <p:nvPr userDrawn="1"/>
        </p:nvSpPr>
        <p:spPr>
          <a:xfrm>
            <a:off x="3493008" y="6374768"/>
            <a:ext cx="215188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2017 Jahangir Moini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493008" y="6374768"/>
            <a:ext cx="215188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2017 Jahangir Moini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Footer Placeholder 2"/>
          <p:cNvSpPr txBox="1">
            <a:spLocks/>
          </p:cNvSpPr>
          <p:nvPr userDrawn="1"/>
        </p:nvSpPr>
        <p:spPr>
          <a:xfrm>
            <a:off x="3493008" y="6374768"/>
            <a:ext cx="215188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2017 Jahangir Moini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Footer Placeholder 2"/>
          <p:cNvSpPr txBox="1">
            <a:spLocks/>
          </p:cNvSpPr>
          <p:nvPr userDrawn="1"/>
        </p:nvSpPr>
        <p:spPr>
          <a:xfrm>
            <a:off x="3493008" y="6374768"/>
            <a:ext cx="215188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2017 Jahangir Moini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0" name="Footer Placeholder 2"/>
          <p:cNvSpPr txBox="1">
            <a:spLocks/>
          </p:cNvSpPr>
          <p:nvPr userDrawn="1"/>
        </p:nvSpPr>
        <p:spPr>
          <a:xfrm>
            <a:off x="3493008" y="6374768"/>
            <a:ext cx="2151888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2017 Jahangir Moini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cap="none" dirty="0"/>
              <a:t>Professionals and </a:t>
            </a:r>
          </a:p>
          <a:p>
            <a:r>
              <a:rPr lang="en-US" sz="2000" cap="none" dirty="0"/>
              <a:t>professional practice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III</a:t>
            </a:r>
          </a:p>
        </p:txBody>
      </p:sp>
    </p:spTree>
    <p:extLst>
      <p:ext uri="{BB962C8B-B14F-4D97-AF65-F5344CB8AC3E}">
        <p14:creationId xmlns:p14="http://schemas.microsoft.com/office/powerpoint/2010/main" val="88643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Licensed to practice in all U.S. and its territories</a:t>
            </a:r>
          </a:p>
          <a:p>
            <a:r>
              <a:rPr lang="en-US" sz="2800" dirty="0"/>
              <a:t>High competition</a:t>
            </a:r>
          </a:p>
          <a:p>
            <a:r>
              <a:rPr lang="en-US" sz="2800" dirty="0"/>
              <a:t>Acceptance based on:</a:t>
            </a:r>
          </a:p>
          <a:p>
            <a:pPr lvl="1"/>
            <a:r>
              <a:rPr lang="en-US" sz="2600" dirty="0"/>
              <a:t>School transcripts</a:t>
            </a:r>
          </a:p>
          <a:p>
            <a:pPr lvl="1"/>
            <a:r>
              <a:rPr lang="en-US" sz="2600" dirty="0"/>
              <a:t>High scores on Medical College Admission Test</a:t>
            </a:r>
          </a:p>
          <a:p>
            <a:pPr lvl="1"/>
            <a:r>
              <a:rPr lang="en-US" sz="2600" dirty="0"/>
              <a:t>Letters of recommendation</a:t>
            </a:r>
          </a:p>
          <a:p>
            <a:pPr lvl="1"/>
            <a:r>
              <a:rPr lang="en-US" sz="2600" dirty="0"/>
              <a:t>Personality</a:t>
            </a:r>
          </a:p>
          <a:p>
            <a:pPr lvl="1"/>
            <a:r>
              <a:rPr lang="en-US" sz="2600" dirty="0"/>
              <a:t>Extracurricular activity participation</a:t>
            </a:r>
          </a:p>
          <a:p>
            <a:pPr lvl="1"/>
            <a:r>
              <a:rPr lang="en-US" sz="2600" dirty="0"/>
              <a:t>School interviews</a:t>
            </a:r>
          </a:p>
        </p:txBody>
      </p:sp>
    </p:spTree>
    <p:extLst>
      <p:ext uri="{BB962C8B-B14F-4D97-AF65-F5344CB8AC3E}">
        <p14:creationId xmlns:p14="http://schemas.microsoft.com/office/powerpoint/2010/main" val="24754256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Work with more complicated equipment, including: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Computed tomography (CT)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Fluoroscopy</a:t>
            </a:r>
            <a:r>
              <a:rPr lang="en-US" dirty="0"/>
              <a:t> equipment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Mammography</a:t>
            </a:r>
            <a:r>
              <a:rPr lang="en-US" dirty="0"/>
              <a:t> equipment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Magnetic resonance imaging (MRI)</a:t>
            </a:r>
          </a:p>
        </p:txBody>
      </p:sp>
    </p:spTree>
    <p:extLst>
      <p:ext uri="{BB962C8B-B14F-4D97-AF65-F5344CB8AC3E}">
        <p14:creationId xmlns:p14="http://schemas.microsoft.com/office/powerpoint/2010/main" val="15212347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Certificate, Associate’s, Bachelor’s programs</a:t>
            </a:r>
          </a:p>
          <a:p>
            <a:r>
              <a:rPr lang="en-US" dirty="0"/>
              <a:t>Most states require licensure</a:t>
            </a:r>
          </a:p>
          <a:p>
            <a:r>
              <a:rPr lang="en-US" dirty="0"/>
              <a:t>Voluntary certification is available</a:t>
            </a:r>
          </a:p>
          <a:p>
            <a:r>
              <a:rPr lang="en-US" dirty="0"/>
              <a:t>21% growth up to 2022</a:t>
            </a:r>
          </a:p>
          <a:p>
            <a:r>
              <a:rPr lang="en-US" dirty="0"/>
              <a:t>Averages $35,100 to $74,970 annually</a:t>
            </a:r>
          </a:p>
        </p:txBody>
      </p:sp>
    </p:spTree>
    <p:extLst>
      <p:ext uri="{BB962C8B-B14F-4D97-AF65-F5344CB8AC3E}">
        <p14:creationId xmlns:p14="http://schemas.microsoft.com/office/powerpoint/2010/main" val="21985189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Provide diagnostic imaging exams</a:t>
            </a:r>
          </a:p>
          <a:p>
            <a:r>
              <a:rPr lang="en-US" dirty="0"/>
              <a:t>Place and program equipment</a:t>
            </a:r>
          </a:p>
          <a:p>
            <a:r>
              <a:rPr lang="en-US" dirty="0"/>
              <a:t>Prepare, educate, and position patients</a:t>
            </a:r>
          </a:p>
          <a:p>
            <a:r>
              <a:rPr lang="en-US" dirty="0"/>
              <a:t>Associate degree required</a:t>
            </a:r>
          </a:p>
          <a:p>
            <a:r>
              <a:rPr lang="en-US" dirty="0"/>
              <a:t>Licensure requirements vary</a:t>
            </a:r>
          </a:p>
          <a:p>
            <a:r>
              <a:rPr lang="en-US" dirty="0"/>
              <a:t>A few states require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9062581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Cardiovascular technologists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 physicians in diagnosis and treatment</a:t>
            </a:r>
          </a:p>
          <a:p>
            <a:r>
              <a:rPr lang="en-US" dirty="0"/>
              <a:t>Specialize in: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Echocardiography</a:t>
            </a:r>
          </a:p>
          <a:p>
            <a:pPr lvl="1"/>
            <a:r>
              <a:rPr lang="en-US" dirty="0"/>
              <a:t>Invasive cardiology (</a:t>
            </a:r>
            <a:r>
              <a:rPr lang="en-US" dirty="0">
                <a:solidFill>
                  <a:srgbClr val="FF0000"/>
                </a:solidFill>
              </a:rPr>
              <a:t>catheterizations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Vascular technology</a:t>
            </a:r>
          </a:p>
          <a:p>
            <a:r>
              <a:rPr lang="en-US" dirty="0"/>
              <a:t>Usually 2-year programs, but 4-year programs are becoming more popular</a:t>
            </a:r>
          </a:p>
          <a:p>
            <a:r>
              <a:rPr lang="en-US" dirty="0"/>
              <a:t>Average $48,984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929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Cardiovascular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Usually Associate’s degrees</a:t>
            </a:r>
          </a:p>
          <a:p>
            <a:r>
              <a:rPr lang="en-US" dirty="0"/>
              <a:t>Bachelor’s and certificate programs available</a:t>
            </a:r>
          </a:p>
          <a:p>
            <a:r>
              <a:rPr lang="en-US" dirty="0"/>
              <a:t>Licensure not usually required</a:t>
            </a:r>
          </a:p>
          <a:p>
            <a:r>
              <a:rPr lang="en-US" dirty="0"/>
              <a:t>Certification available, often preferred</a:t>
            </a:r>
          </a:p>
          <a:p>
            <a:r>
              <a:rPr lang="en-US" dirty="0"/>
              <a:t>24% growth up to 2022</a:t>
            </a:r>
          </a:p>
          <a:p>
            <a:r>
              <a:rPr lang="en-US" dirty="0"/>
              <a:t>Technicians average $29,270 annually</a:t>
            </a:r>
          </a:p>
        </p:txBody>
      </p:sp>
    </p:spTree>
    <p:extLst>
      <p:ext uri="{BB962C8B-B14F-4D97-AF65-F5344CB8AC3E}">
        <p14:creationId xmlns:p14="http://schemas.microsoft.com/office/powerpoint/2010/main" val="5133205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laboratory technologists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 pathologists in testing and treatment</a:t>
            </a:r>
          </a:p>
          <a:p>
            <a:r>
              <a:rPr lang="en-US" dirty="0"/>
              <a:t>Mostly employed in hospitals and labs</a:t>
            </a:r>
          </a:p>
          <a:p>
            <a:pPr lvl="1"/>
            <a:r>
              <a:rPr lang="en-US" dirty="0"/>
              <a:t>Analyzing samples, chemicals</a:t>
            </a:r>
          </a:p>
          <a:p>
            <a:pPr lvl="1"/>
            <a:r>
              <a:rPr lang="en-US" dirty="0"/>
              <a:t>Blood typing</a:t>
            </a:r>
          </a:p>
          <a:p>
            <a:pPr lvl="1"/>
            <a:r>
              <a:rPr lang="en-US" dirty="0"/>
              <a:t>Drug detection</a:t>
            </a:r>
          </a:p>
          <a:p>
            <a:pPr lvl="1"/>
            <a:r>
              <a:rPr lang="en-US" dirty="0"/>
              <a:t>Cell counting</a:t>
            </a:r>
          </a:p>
          <a:p>
            <a:pPr lvl="1"/>
            <a:r>
              <a:rPr lang="en-US" dirty="0"/>
              <a:t>Specimen preparation</a:t>
            </a:r>
          </a:p>
          <a:p>
            <a:pPr lvl="1"/>
            <a:r>
              <a:rPr lang="en-US" dirty="0"/>
              <a:t>Searching for abnormalities</a:t>
            </a:r>
          </a:p>
        </p:txBody>
      </p:sp>
    </p:spTree>
    <p:extLst>
      <p:ext uri="{BB962C8B-B14F-4D97-AF65-F5344CB8AC3E}">
        <p14:creationId xmlns:p14="http://schemas.microsoft.com/office/powerpoint/2010/main" val="26109538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laboratory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Regularly use:</a:t>
            </a:r>
          </a:p>
          <a:p>
            <a:pPr lvl="1"/>
            <a:r>
              <a:rPr lang="en-US" dirty="0"/>
              <a:t>Microscopes</a:t>
            </a:r>
          </a:p>
          <a:p>
            <a:pPr lvl="1"/>
            <a:r>
              <a:rPr lang="en-US" dirty="0"/>
              <a:t>Cell counters</a:t>
            </a:r>
          </a:p>
          <a:p>
            <a:pPr lvl="1"/>
            <a:r>
              <a:rPr lang="en-US" dirty="0"/>
              <a:t>Computerized or automated test equipment</a:t>
            </a:r>
          </a:p>
          <a:p>
            <a:pPr lvl="1"/>
            <a:r>
              <a:rPr lang="en-US" dirty="0"/>
              <a:t>Electronic medical records</a:t>
            </a:r>
          </a:p>
        </p:txBody>
      </p:sp>
    </p:spTree>
    <p:extLst>
      <p:ext uri="{BB962C8B-B14F-4D97-AF65-F5344CB8AC3E}">
        <p14:creationId xmlns:p14="http://schemas.microsoft.com/office/powerpoint/2010/main" val="9263995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laboratory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Technologist jobs generally more complex than technician jobs</a:t>
            </a:r>
          </a:p>
          <a:p>
            <a:pPr lvl="1"/>
            <a:r>
              <a:rPr lang="en-US" dirty="0"/>
              <a:t>Supervise technicians in the lab</a:t>
            </a:r>
          </a:p>
          <a:p>
            <a:pPr lvl="1"/>
            <a:r>
              <a:rPr lang="en-US" dirty="0"/>
              <a:t>Specialize in many different areas</a:t>
            </a:r>
          </a:p>
        </p:txBody>
      </p:sp>
    </p:spTree>
    <p:extLst>
      <p:ext uri="{BB962C8B-B14F-4D97-AF65-F5344CB8AC3E}">
        <p14:creationId xmlns:p14="http://schemas.microsoft.com/office/powerpoint/2010/main" val="24728142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Types of laboratory </a:t>
            </a:r>
            <a:br>
              <a:rPr lang="en-US" sz="2600" dirty="0"/>
            </a:br>
            <a:r>
              <a:rPr lang="en-US" sz="2600" dirty="0"/>
              <a:t>technologist specialties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Blood bank</a:t>
            </a:r>
          </a:p>
          <a:p>
            <a:r>
              <a:rPr lang="en-US" dirty="0"/>
              <a:t>Clinical chemistry</a:t>
            </a:r>
          </a:p>
          <a:p>
            <a:r>
              <a:rPr lang="en-US" dirty="0"/>
              <a:t>Cytotechnologist</a:t>
            </a:r>
          </a:p>
          <a:p>
            <a:r>
              <a:rPr lang="en-US" dirty="0"/>
              <a:t>Immunology</a:t>
            </a:r>
          </a:p>
          <a:p>
            <a:r>
              <a:rPr lang="en-US" dirty="0"/>
              <a:t>Microbiology</a:t>
            </a:r>
          </a:p>
          <a:p>
            <a:r>
              <a:rPr lang="en-US" dirty="0"/>
              <a:t>Molecular biology</a:t>
            </a:r>
          </a:p>
        </p:txBody>
      </p:sp>
    </p:spTree>
    <p:extLst>
      <p:ext uri="{BB962C8B-B14F-4D97-AF65-F5344CB8AC3E}">
        <p14:creationId xmlns:p14="http://schemas.microsoft.com/office/powerpoint/2010/main" val="323888528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laboratory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Bachelor degree in medical technology or a </a:t>
            </a:r>
            <a:r>
              <a:rPr lang="en-US" dirty="0">
                <a:solidFill>
                  <a:srgbClr val="FF0000"/>
                </a:solidFill>
              </a:rPr>
              <a:t>life science</a:t>
            </a:r>
          </a:p>
          <a:p>
            <a:r>
              <a:rPr lang="en-US" dirty="0"/>
              <a:t>Competition high; lack of training programs</a:t>
            </a:r>
          </a:p>
          <a:p>
            <a:r>
              <a:rPr lang="en-US" dirty="0"/>
              <a:t>Various states require licensure or registration</a:t>
            </a:r>
          </a:p>
          <a:p>
            <a:r>
              <a:rPr lang="en-US" dirty="0"/>
              <a:t>National exam available</a:t>
            </a:r>
          </a:p>
          <a:p>
            <a:r>
              <a:rPr lang="en-US" dirty="0"/>
              <a:t>Doctoral degree usually required for lab directors</a:t>
            </a:r>
          </a:p>
          <a:p>
            <a:r>
              <a:rPr lang="en-US" dirty="0"/>
              <a:t>14% growth up to 2022</a:t>
            </a:r>
          </a:p>
          <a:p>
            <a:r>
              <a:rPr lang="en-US" dirty="0"/>
              <a:t>Averages $60,560 annually</a:t>
            </a:r>
          </a:p>
        </p:txBody>
      </p:sp>
    </p:spTree>
    <p:extLst>
      <p:ext uri="{BB962C8B-B14F-4D97-AF65-F5344CB8AC3E}">
        <p14:creationId xmlns:p14="http://schemas.microsoft.com/office/powerpoint/2010/main" val="122498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In final 2 years of schooling, students work with patients, supervised by licensed physicians</a:t>
            </a:r>
          </a:p>
          <a:p>
            <a:r>
              <a:rPr lang="en-US" sz="2800" dirty="0"/>
              <a:t>Rotated through: </a:t>
            </a:r>
          </a:p>
          <a:p>
            <a:pPr lvl="1"/>
            <a:r>
              <a:rPr lang="en-US" sz="2400" dirty="0"/>
              <a:t>Family practice			</a:t>
            </a:r>
          </a:p>
          <a:p>
            <a:pPr lvl="1"/>
            <a:r>
              <a:rPr lang="en-US" sz="2400" dirty="0"/>
              <a:t>Pediatrics</a:t>
            </a:r>
          </a:p>
          <a:p>
            <a:pPr lvl="1"/>
            <a:r>
              <a:rPr lang="en-US" sz="2400" dirty="0"/>
              <a:t>Internal medicine		</a:t>
            </a:r>
          </a:p>
          <a:p>
            <a:pPr lvl="1"/>
            <a:r>
              <a:rPr lang="en-US" sz="2400" dirty="0"/>
              <a:t>Psychiatry</a:t>
            </a:r>
          </a:p>
          <a:p>
            <a:pPr lvl="1"/>
            <a:r>
              <a:rPr lang="en-US" sz="2400" dirty="0"/>
              <a:t>Gynecology/obstetrics		</a:t>
            </a:r>
          </a:p>
          <a:p>
            <a:pPr lvl="1"/>
            <a:r>
              <a:rPr lang="en-US" sz="2400" dirty="0"/>
              <a:t>Surgery</a:t>
            </a:r>
          </a:p>
          <a:p>
            <a:r>
              <a:rPr lang="en-US" sz="2800" dirty="0"/>
              <a:t>Most MDs enter a residence after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71555412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laboratory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 complicated activities than technologists</a:t>
            </a:r>
          </a:p>
          <a:p>
            <a:pPr lvl="1"/>
            <a:r>
              <a:rPr lang="en-US" dirty="0"/>
              <a:t>Prepare specimens</a:t>
            </a:r>
          </a:p>
          <a:p>
            <a:pPr lvl="1"/>
            <a:r>
              <a:rPr lang="en-US" dirty="0"/>
              <a:t>Conduct manual testing</a:t>
            </a:r>
          </a:p>
          <a:p>
            <a:pPr lvl="1"/>
            <a:r>
              <a:rPr lang="en-US" dirty="0"/>
              <a:t>May operate </a:t>
            </a:r>
            <a:r>
              <a:rPr lang="en-US" dirty="0">
                <a:solidFill>
                  <a:srgbClr val="FF0000"/>
                </a:solidFill>
              </a:rPr>
              <a:t>automated analyzers</a:t>
            </a:r>
          </a:p>
          <a:p>
            <a:pPr lvl="1"/>
            <a:r>
              <a:rPr lang="en-US" dirty="0"/>
              <a:t>Specialties: </a:t>
            </a:r>
            <a:r>
              <a:rPr lang="en-US" i="1" dirty="0"/>
              <a:t>Histotechnicians, Phlebotomists</a:t>
            </a:r>
          </a:p>
          <a:p>
            <a:r>
              <a:rPr lang="en-US" dirty="0"/>
              <a:t>Associate degree or certificate required, though some get on-the-job training</a:t>
            </a:r>
          </a:p>
        </p:txBody>
      </p:sp>
    </p:spTree>
    <p:extLst>
      <p:ext uri="{BB962C8B-B14F-4D97-AF65-F5344CB8AC3E}">
        <p14:creationId xmlns:p14="http://schemas.microsoft.com/office/powerpoint/2010/main" val="11896846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Clinical laboratory technologists</a:t>
            </a:r>
            <a:br>
              <a:rPr lang="en-US" sz="2600" dirty="0"/>
            </a:br>
            <a:r>
              <a:rPr lang="en-US" sz="2600" dirty="0"/>
              <a:t>and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Licensure available, often leads to advancement toward becoming a technologist</a:t>
            </a:r>
          </a:p>
          <a:p>
            <a:r>
              <a:rPr lang="en-US" dirty="0"/>
              <a:t>30% growth up to 2022</a:t>
            </a:r>
          </a:p>
          <a:p>
            <a:r>
              <a:rPr lang="en-US" dirty="0"/>
              <a:t>Averages $40,750 annually</a:t>
            </a:r>
          </a:p>
        </p:txBody>
      </p:sp>
    </p:spTree>
    <p:extLst>
      <p:ext uri="{BB962C8B-B14F-4D97-AF65-F5344CB8AC3E}">
        <p14:creationId xmlns:p14="http://schemas.microsoft.com/office/powerpoint/2010/main" val="126260871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Phlebotomists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Draw blood, transport to labs, and test blood</a:t>
            </a:r>
          </a:p>
          <a:p>
            <a:r>
              <a:rPr lang="en-US" dirty="0"/>
              <a:t>Perform venipuncture and skin puncture</a:t>
            </a:r>
          </a:p>
          <a:p>
            <a:r>
              <a:rPr lang="en-US" dirty="0"/>
              <a:t>Need strong interpersonal skills to deal with apprehensive patients</a:t>
            </a:r>
          </a:p>
        </p:txBody>
      </p:sp>
    </p:spTree>
    <p:extLst>
      <p:ext uri="{BB962C8B-B14F-4D97-AF65-F5344CB8AC3E}">
        <p14:creationId xmlns:p14="http://schemas.microsoft.com/office/powerpoint/2010/main" val="333529244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Figure 6-11: A phlebotomist performing venipuncture</a:t>
            </a:r>
          </a:p>
        </p:txBody>
      </p:sp>
      <p:pic>
        <p:nvPicPr>
          <p:cNvPr id="4" name="Content Placeholder 3" descr="Figure 6-11 A Phlebotomist Performing Venipunctu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449" r="-31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4933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Phlebotomists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 demand for phlebotomists</a:t>
            </a:r>
          </a:p>
          <a:p>
            <a:pPr lvl="1"/>
            <a:r>
              <a:rPr lang="en-US" dirty="0"/>
              <a:t>Positions evolve to become part of other job titles</a:t>
            </a:r>
          </a:p>
          <a:p>
            <a:r>
              <a:rPr lang="en-US" dirty="0"/>
              <a:t>Usually: postsecondary non-degree award </a:t>
            </a:r>
          </a:p>
          <a:p>
            <a:r>
              <a:rPr lang="en-US" dirty="0"/>
              <a:t>May receive on-the-job training</a:t>
            </a:r>
          </a:p>
          <a:p>
            <a:r>
              <a:rPr lang="en-US" dirty="0"/>
              <a:t>Certificate or diploma programs usually less than 1 year </a:t>
            </a:r>
          </a:p>
        </p:txBody>
      </p:sp>
    </p:spTree>
    <p:extLst>
      <p:ext uri="{BB962C8B-B14F-4D97-AF65-F5344CB8AC3E}">
        <p14:creationId xmlns:p14="http://schemas.microsoft.com/office/powerpoint/2010/main" val="128493964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Phlebotomists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 licensure in most states, but employers prefer certification (via an exam)</a:t>
            </a:r>
          </a:p>
          <a:p>
            <a:r>
              <a:rPr lang="en-US" dirty="0"/>
              <a:t>27% growth up to 2022</a:t>
            </a:r>
          </a:p>
          <a:p>
            <a:r>
              <a:rPr lang="en-US" dirty="0"/>
              <a:t>Averages $32,000 annually</a:t>
            </a:r>
          </a:p>
        </p:txBody>
      </p:sp>
    </p:spTree>
    <p:extLst>
      <p:ext uri="{BB962C8B-B14F-4D97-AF65-F5344CB8AC3E}">
        <p14:creationId xmlns:p14="http://schemas.microsoft.com/office/powerpoint/2010/main" val="3624964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Physicians who specialize in:</a:t>
            </a:r>
          </a:p>
          <a:p>
            <a:pPr lvl="1"/>
            <a:r>
              <a:rPr lang="en-US" sz="2400" dirty="0"/>
              <a:t>Diagnosis and study of disease, using lab methods</a:t>
            </a:r>
          </a:p>
          <a:p>
            <a:r>
              <a:rPr lang="en-US" sz="2800" dirty="0"/>
              <a:t>Residencies usually required</a:t>
            </a:r>
          </a:p>
          <a:p>
            <a:r>
              <a:rPr lang="en-US" sz="2800" dirty="0"/>
              <a:t>Board certification available</a:t>
            </a:r>
          </a:p>
          <a:p>
            <a:pPr lvl="1"/>
            <a:r>
              <a:rPr lang="en-US" sz="2400" dirty="0"/>
              <a:t>Examine body fluids</a:t>
            </a:r>
          </a:p>
          <a:p>
            <a:pPr lvl="1"/>
            <a:r>
              <a:rPr lang="en-US" sz="2400" dirty="0"/>
              <a:t>Toxicology tests</a:t>
            </a:r>
          </a:p>
          <a:p>
            <a:pPr lvl="1"/>
            <a:r>
              <a:rPr lang="en-US" sz="2400" dirty="0"/>
              <a:t>Blood banks</a:t>
            </a:r>
          </a:p>
          <a:p>
            <a:pPr lvl="1"/>
            <a:r>
              <a:rPr lang="en-US" sz="2400" dirty="0"/>
              <a:t>Test immune function</a:t>
            </a:r>
          </a:p>
          <a:p>
            <a:pPr lvl="1"/>
            <a:r>
              <a:rPr lang="en-US" sz="2400" dirty="0"/>
              <a:t>Analyze cell and tissue samples</a:t>
            </a:r>
          </a:p>
        </p:txBody>
      </p:sp>
    </p:spTree>
    <p:extLst>
      <p:ext uri="{BB962C8B-B14F-4D97-AF65-F5344CB8AC3E}">
        <p14:creationId xmlns:p14="http://schemas.microsoft.com/office/powerpoint/2010/main" val="420911197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Medical degree, then specialized study </a:t>
            </a:r>
          </a:p>
          <a:p>
            <a:r>
              <a:rPr lang="en-US" dirty="0"/>
              <a:t>Certification via American Board of Pathology</a:t>
            </a:r>
          </a:p>
          <a:p>
            <a:r>
              <a:rPr lang="en-US" dirty="0"/>
              <a:t>18% growth up to 2022</a:t>
            </a:r>
          </a:p>
          <a:p>
            <a:r>
              <a:rPr lang="en-US" dirty="0"/>
              <a:t>Averages $174,544 annually</a:t>
            </a:r>
          </a:p>
        </p:txBody>
      </p:sp>
    </p:spTree>
    <p:extLst>
      <p:ext uri="{BB962C8B-B14F-4D97-AF65-F5344CB8AC3E}">
        <p14:creationId xmlns:p14="http://schemas.microsoft.com/office/powerpoint/2010/main" val="368994055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Supervised by pathologists:</a:t>
            </a:r>
          </a:p>
          <a:p>
            <a:pPr lvl="1"/>
            <a:r>
              <a:rPr lang="en-US" sz="2400" dirty="0"/>
              <a:t>Prepare, dissecting surgical specimens</a:t>
            </a:r>
          </a:p>
          <a:p>
            <a:pPr lvl="1"/>
            <a:r>
              <a:rPr lang="en-US" sz="2400" dirty="0"/>
              <a:t>Prepare, select tissue samples</a:t>
            </a:r>
          </a:p>
          <a:p>
            <a:pPr lvl="1"/>
            <a:r>
              <a:rPr lang="en-US" sz="2400" dirty="0"/>
              <a:t>May also assist other departments</a:t>
            </a:r>
          </a:p>
          <a:p>
            <a:r>
              <a:rPr lang="en-US" sz="2800" dirty="0"/>
              <a:t>Certification is voluntary</a:t>
            </a:r>
          </a:p>
          <a:p>
            <a:r>
              <a:rPr lang="en-US" sz="2800" dirty="0"/>
              <a:t>Bachelor’s or Master’s degree required</a:t>
            </a:r>
          </a:p>
          <a:p>
            <a:r>
              <a:rPr lang="en-US" sz="2800" dirty="0"/>
              <a:t>30% growth up to 2022</a:t>
            </a:r>
          </a:p>
          <a:p>
            <a:r>
              <a:rPr lang="en-US" sz="2800" dirty="0"/>
              <a:t>Averages $58,640 annually</a:t>
            </a:r>
          </a:p>
        </p:txBody>
      </p:sp>
    </p:spTree>
    <p:extLst>
      <p:ext uri="{BB962C8B-B14F-4D97-AF65-F5344CB8AC3E}">
        <p14:creationId xmlns:p14="http://schemas.microsoft.com/office/powerpoint/2010/main" val="14532285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Health care administrators</a:t>
            </a:r>
          </a:p>
          <a:p>
            <a:r>
              <a:rPr lang="en-US" dirty="0"/>
              <a:t>Health information technicians</a:t>
            </a:r>
          </a:p>
        </p:txBody>
      </p:sp>
    </p:spTree>
    <p:extLst>
      <p:ext uri="{BB962C8B-B14F-4D97-AF65-F5344CB8AC3E}">
        <p14:creationId xmlns:p14="http://schemas.microsoft.com/office/powerpoint/2010/main" val="78716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New physicians in significant debt from education costs </a:t>
            </a:r>
          </a:p>
          <a:p>
            <a:r>
              <a:rPr lang="en-US" dirty="0"/>
              <a:t>Licensure through U.S. Medical Licensing Examination (USMLE)</a:t>
            </a:r>
          </a:p>
          <a:p>
            <a:r>
              <a:rPr lang="en-US" dirty="0">
                <a:solidFill>
                  <a:srgbClr val="FF0000"/>
                </a:solidFill>
              </a:rPr>
              <a:t>Reciprocity</a:t>
            </a:r>
            <a:r>
              <a:rPr lang="en-US" dirty="0"/>
              <a:t> through various states usually not limited</a:t>
            </a:r>
          </a:p>
        </p:txBody>
      </p:sp>
    </p:spTree>
    <p:extLst>
      <p:ext uri="{BB962C8B-B14F-4D97-AF65-F5344CB8AC3E}">
        <p14:creationId xmlns:p14="http://schemas.microsoft.com/office/powerpoint/2010/main" val="12653615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Manage, coordinate services in clinics, physician offices, hospitals, nursing facilities</a:t>
            </a:r>
          </a:p>
          <a:p>
            <a:r>
              <a:rPr lang="en-US" sz="2800" dirty="0"/>
              <a:t>Bachelor’s, Master’s, Doctoral degrees available</a:t>
            </a:r>
          </a:p>
          <a:p>
            <a:r>
              <a:rPr lang="en-US" sz="2800" dirty="0"/>
              <a:t>Certificate or diploma programs often less than 1 year in length</a:t>
            </a:r>
          </a:p>
          <a:p>
            <a:r>
              <a:rPr lang="en-US" sz="2800" dirty="0"/>
              <a:t>22% growth up to 2022</a:t>
            </a:r>
          </a:p>
          <a:p>
            <a:r>
              <a:rPr lang="en-US" sz="2800" dirty="0"/>
              <a:t>Averages $85,860 to $102,000 annually</a:t>
            </a:r>
          </a:p>
        </p:txBody>
      </p:sp>
    </p:spTree>
    <p:extLst>
      <p:ext uri="{BB962C8B-B14F-4D97-AF65-F5344CB8AC3E}">
        <p14:creationId xmlns:p14="http://schemas.microsoft.com/office/powerpoint/2010/main" val="422860169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information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Also called </a:t>
            </a:r>
            <a:r>
              <a:rPr lang="en-US" i="1" dirty="0"/>
              <a:t>medical records technicians</a:t>
            </a:r>
            <a:endParaRPr lang="en-US" dirty="0"/>
          </a:p>
          <a:p>
            <a:r>
              <a:rPr lang="en-US" dirty="0"/>
              <a:t>Manage and analyze information</a:t>
            </a:r>
          </a:p>
          <a:p>
            <a:pPr lvl="1"/>
            <a:r>
              <a:rPr lang="en-US" dirty="0"/>
              <a:t>Always maintain confidentiality</a:t>
            </a:r>
          </a:p>
          <a:p>
            <a:r>
              <a:rPr lang="en-US" dirty="0"/>
              <a:t>Associate degree usually required</a:t>
            </a:r>
          </a:p>
          <a:p>
            <a:r>
              <a:rPr lang="en-US" dirty="0"/>
              <a:t>22% growth up to 2022</a:t>
            </a:r>
          </a:p>
          <a:p>
            <a:r>
              <a:rPr lang="en-US" dirty="0"/>
              <a:t>Averages $34,160 annually</a:t>
            </a:r>
          </a:p>
        </p:txBody>
      </p:sp>
    </p:spTree>
    <p:extLst>
      <p:ext uri="{BB962C8B-B14F-4D97-AF65-F5344CB8AC3E}">
        <p14:creationId xmlns:p14="http://schemas.microsoft.com/office/powerpoint/2010/main" val="141847343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Health educators</a:t>
            </a:r>
          </a:p>
          <a:p>
            <a:r>
              <a:rPr lang="en-US" dirty="0"/>
              <a:t>School health educators</a:t>
            </a:r>
          </a:p>
        </p:txBody>
      </p:sp>
    </p:spTree>
    <p:extLst>
      <p:ext uri="{BB962C8B-B14F-4D97-AF65-F5344CB8AC3E}">
        <p14:creationId xmlns:p14="http://schemas.microsoft.com/office/powerpoint/2010/main" val="145806397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Teach behaviors that promote wellness</a:t>
            </a:r>
          </a:p>
          <a:p>
            <a:r>
              <a:rPr lang="en-US" dirty="0"/>
              <a:t>Bachelor degree required</a:t>
            </a:r>
          </a:p>
          <a:p>
            <a:r>
              <a:rPr lang="en-US" dirty="0"/>
              <a:t>Employers often require Certified Health Education Specialist credential</a:t>
            </a:r>
          </a:p>
          <a:p>
            <a:r>
              <a:rPr lang="en-US" dirty="0"/>
              <a:t>21% growth up to 2022</a:t>
            </a:r>
          </a:p>
          <a:p>
            <a:r>
              <a:rPr lang="en-US" dirty="0"/>
              <a:t>Averages $48,790 annually</a:t>
            </a:r>
          </a:p>
        </p:txBody>
      </p:sp>
    </p:spTree>
    <p:extLst>
      <p:ext uri="{BB962C8B-B14F-4D97-AF65-F5344CB8AC3E}">
        <p14:creationId xmlns:p14="http://schemas.microsoft.com/office/powerpoint/2010/main" val="11159371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</a:t>
            </a:r>
            <a:r>
              <a:rPr lang="en-US"/>
              <a:t>health educators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Assist young people with healthy living skills</a:t>
            </a:r>
          </a:p>
          <a:p>
            <a:r>
              <a:rPr lang="en-US" dirty="0"/>
              <a:t>Usually participate in community programs</a:t>
            </a:r>
          </a:p>
          <a:p>
            <a:r>
              <a:rPr lang="en-US"/>
              <a:t>Bachelor’s or Master’s </a:t>
            </a:r>
            <a:r>
              <a:rPr lang="en-US" dirty="0"/>
              <a:t>degree required</a:t>
            </a:r>
          </a:p>
          <a:p>
            <a:r>
              <a:rPr lang="en-US" dirty="0"/>
              <a:t>Meet regular teacher certification standards</a:t>
            </a:r>
          </a:p>
          <a:p>
            <a:r>
              <a:rPr lang="en-US" dirty="0"/>
              <a:t>18% growth up to 2022</a:t>
            </a:r>
          </a:p>
          <a:p>
            <a:r>
              <a:rPr lang="en-US" dirty="0"/>
              <a:t>Averages $41,830 annually</a:t>
            </a:r>
          </a:p>
        </p:txBody>
      </p:sp>
    </p:spTree>
    <p:extLst>
      <p:ext uri="{BB962C8B-B14F-4D97-AF65-F5344CB8AC3E}">
        <p14:creationId xmlns:p14="http://schemas.microsoft.com/office/powerpoint/2010/main" val="203125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22% growth expected up to 2022</a:t>
            </a:r>
          </a:p>
          <a:p>
            <a:r>
              <a:rPr lang="en-US" dirty="0"/>
              <a:t>Many colleges are increasing enrollments</a:t>
            </a:r>
          </a:p>
          <a:p>
            <a:r>
              <a:rPr lang="en-US" dirty="0"/>
              <a:t>Salaries are high:</a:t>
            </a:r>
          </a:p>
          <a:p>
            <a:pPr lvl="1"/>
            <a:r>
              <a:rPr lang="en-US" dirty="0"/>
              <a:t>Primary care – averages $200,000 per year</a:t>
            </a:r>
          </a:p>
          <a:p>
            <a:pPr lvl="1"/>
            <a:r>
              <a:rPr lang="en-US" dirty="0"/>
              <a:t>Specialists – average $400,000 per year</a:t>
            </a:r>
          </a:p>
        </p:txBody>
      </p:sp>
    </p:spTree>
    <p:extLst>
      <p:ext uri="{BB962C8B-B14F-4D97-AF65-F5344CB8AC3E}">
        <p14:creationId xmlns:p14="http://schemas.microsoft.com/office/powerpoint/2010/main" val="106489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Treat and educate patients</a:t>
            </a:r>
          </a:p>
          <a:p>
            <a:r>
              <a:rPr lang="en-US" sz="2900" dirty="0"/>
              <a:t>Give advice and emotional support to families</a:t>
            </a:r>
          </a:p>
          <a:p>
            <a:r>
              <a:rPr lang="en-US" sz="2900" dirty="0"/>
              <a:t>Record information</a:t>
            </a:r>
          </a:p>
          <a:p>
            <a:r>
              <a:rPr lang="en-US" sz="2900" dirty="0"/>
              <a:t>Assist with diagnoses</a:t>
            </a:r>
          </a:p>
          <a:p>
            <a:r>
              <a:rPr lang="en-US" sz="2900" dirty="0"/>
              <a:t>Analyze test results</a:t>
            </a:r>
          </a:p>
          <a:p>
            <a:r>
              <a:rPr lang="en-US" sz="2900" dirty="0"/>
              <a:t>Operate medical equipment</a:t>
            </a:r>
          </a:p>
          <a:p>
            <a:r>
              <a:rPr lang="en-US" sz="2900" dirty="0"/>
              <a:t>Administer medications</a:t>
            </a:r>
          </a:p>
          <a:p>
            <a:r>
              <a:rPr lang="en-US" sz="2900" dirty="0"/>
              <a:t>Assist with follow-up visits and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271473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Registered nurses </a:t>
            </a:r>
            <a:r>
              <a:rPr lang="en-US" dirty="0"/>
              <a:t>(RNs)</a:t>
            </a:r>
          </a:p>
          <a:p>
            <a:pPr lvl="1"/>
            <a:r>
              <a:rPr lang="en-US" dirty="0"/>
              <a:t>Establish treatment plans, direct other nurses; may specialize (such as </a:t>
            </a:r>
            <a:r>
              <a:rPr lang="en-US" i="1" dirty="0"/>
              <a:t>critical care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May become </a:t>
            </a:r>
            <a:r>
              <a:rPr lang="en-US" dirty="0">
                <a:solidFill>
                  <a:srgbClr val="FF0000"/>
                </a:solidFill>
              </a:rPr>
              <a:t>advanced practice nurses</a:t>
            </a:r>
            <a:r>
              <a:rPr lang="en-US" dirty="0"/>
              <a:t> (APNs), working independently or with physicians</a:t>
            </a:r>
          </a:p>
          <a:p>
            <a:r>
              <a:rPr lang="en-US" dirty="0">
                <a:solidFill>
                  <a:srgbClr val="FF0000"/>
                </a:solidFill>
              </a:rPr>
              <a:t>Licensed practical nurses </a:t>
            </a:r>
            <a:r>
              <a:rPr lang="en-US" dirty="0"/>
              <a:t>(LPNs)</a:t>
            </a:r>
          </a:p>
          <a:p>
            <a:r>
              <a:rPr lang="en-US" dirty="0">
                <a:solidFill>
                  <a:srgbClr val="FF0000"/>
                </a:solidFill>
              </a:rPr>
              <a:t>Nurse practitioners</a:t>
            </a:r>
          </a:p>
          <a:p>
            <a:pPr lvl="1"/>
            <a:r>
              <a:rPr lang="en-US" dirty="0"/>
              <a:t>Primary care or specialists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5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900" dirty="0"/>
              <a:t>Largest health care occupation</a:t>
            </a:r>
          </a:p>
          <a:p>
            <a:r>
              <a:rPr lang="en-US" sz="2900" dirty="0"/>
              <a:t>Most work in hospitals</a:t>
            </a:r>
          </a:p>
          <a:p>
            <a:r>
              <a:rPr lang="en-US" sz="2900" dirty="0"/>
              <a:t>Usually Bachelor’s, Associate’s degrees, or diploma</a:t>
            </a:r>
          </a:p>
          <a:p>
            <a:r>
              <a:rPr lang="en-US" sz="2900" dirty="0"/>
              <a:t>National licensing exam then required</a:t>
            </a:r>
          </a:p>
          <a:p>
            <a:r>
              <a:rPr lang="en-US" sz="2900" dirty="0"/>
              <a:t>Master’s degree required for:</a:t>
            </a:r>
          </a:p>
          <a:p>
            <a:pPr lvl="1"/>
            <a:r>
              <a:rPr lang="en-US" sz="2600" dirty="0"/>
              <a:t>Clinical nurse specialists	</a:t>
            </a:r>
          </a:p>
          <a:p>
            <a:pPr lvl="1"/>
            <a:r>
              <a:rPr lang="en-US" sz="2600" dirty="0"/>
              <a:t>Nurse anesthetists</a:t>
            </a:r>
          </a:p>
          <a:p>
            <a:pPr lvl="1"/>
            <a:r>
              <a:rPr lang="en-US" sz="2600" dirty="0"/>
              <a:t>Nurse midwives		</a:t>
            </a:r>
          </a:p>
          <a:p>
            <a:pPr lvl="1"/>
            <a:r>
              <a:rPr lang="en-US" sz="2600" dirty="0"/>
              <a:t>Nurse practitioners</a:t>
            </a:r>
          </a:p>
        </p:txBody>
      </p:sp>
    </p:spTree>
    <p:extLst>
      <p:ext uri="{BB962C8B-B14F-4D97-AF65-F5344CB8AC3E}">
        <p14:creationId xmlns:p14="http://schemas.microsoft.com/office/powerpoint/2010/main" val="318977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000" dirty="0"/>
              <a:t>Bachelor programs usually 4 years, BSN degree</a:t>
            </a:r>
          </a:p>
          <a:p>
            <a:r>
              <a:rPr lang="en-US" sz="3000" dirty="0"/>
              <a:t>Associate programs 2</a:t>
            </a:r>
            <a:r>
              <a:rPr lang="en-US" dirty="0"/>
              <a:t>–</a:t>
            </a:r>
            <a:r>
              <a:rPr lang="en-US" sz="3000" dirty="0"/>
              <a:t>3 years, ASN degree</a:t>
            </a:r>
          </a:p>
          <a:p>
            <a:r>
              <a:rPr lang="en-US" sz="3000" dirty="0"/>
              <a:t>Diploma programs (less common), 3 years</a:t>
            </a:r>
          </a:p>
          <a:p>
            <a:r>
              <a:rPr lang="en-US" sz="3000" dirty="0"/>
              <a:t>Other programs:</a:t>
            </a:r>
          </a:p>
          <a:p>
            <a:pPr lvl="1"/>
            <a:r>
              <a:rPr lang="en-US" dirty="0"/>
              <a:t>RN-to-BSN</a:t>
            </a:r>
          </a:p>
          <a:p>
            <a:pPr lvl="1"/>
            <a:r>
              <a:rPr lang="en-US" dirty="0"/>
              <a:t>Accelerated Master’s degree</a:t>
            </a:r>
          </a:p>
        </p:txBody>
      </p:sp>
    </p:spTree>
    <p:extLst>
      <p:ext uri="{BB962C8B-B14F-4D97-AF65-F5344CB8AC3E}">
        <p14:creationId xmlns:p14="http://schemas.microsoft.com/office/powerpoint/2010/main" val="417656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Classroom instruction plus supervised clinical experience</a:t>
            </a:r>
          </a:p>
          <a:p>
            <a:r>
              <a:rPr lang="en-US" sz="2600" dirty="0"/>
              <a:t>National Council Licensure Examination (NCLEX-RN)</a:t>
            </a:r>
          </a:p>
          <a:p>
            <a:r>
              <a:rPr lang="en-US" sz="2600" dirty="0"/>
              <a:t>Some states have other eligibility requirements</a:t>
            </a:r>
          </a:p>
          <a:p>
            <a:r>
              <a:rPr lang="en-US" sz="2600" dirty="0"/>
              <a:t>Average $43,410 to $92,240 annually</a:t>
            </a:r>
          </a:p>
          <a:p>
            <a:r>
              <a:rPr lang="en-US" sz="2600" dirty="0"/>
              <a:t>22% growth expected up to 2022</a:t>
            </a:r>
          </a:p>
          <a:p>
            <a:pPr lvl="1"/>
            <a:r>
              <a:rPr lang="en-US" sz="2200" dirty="0"/>
              <a:t>More jobs in physician offices anticipated than in hospitals</a:t>
            </a:r>
          </a:p>
        </p:txBody>
      </p:sp>
    </p:spTree>
    <p:extLst>
      <p:ext uri="{BB962C8B-B14F-4D97-AF65-F5344CB8AC3E}">
        <p14:creationId xmlns:p14="http://schemas.microsoft.com/office/powerpoint/2010/main" val="1739772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LPNs also known as </a:t>
            </a:r>
            <a:r>
              <a:rPr lang="en-US" i="1" dirty="0"/>
              <a:t>licensed vocational nurses</a:t>
            </a:r>
          </a:p>
          <a:p>
            <a:pPr lvl="1"/>
            <a:r>
              <a:rPr lang="en-US" dirty="0"/>
              <a:t>Training about 1 year in length</a:t>
            </a:r>
          </a:p>
          <a:p>
            <a:pPr lvl="1"/>
            <a:r>
              <a:rPr lang="en-US" dirty="0"/>
              <a:t>Licensure is the NCLEX-PN</a:t>
            </a:r>
          </a:p>
          <a:p>
            <a:pPr lvl="1"/>
            <a:r>
              <a:rPr lang="en-US" dirty="0"/>
              <a:t>LPNs may receive credentials in special areas</a:t>
            </a:r>
          </a:p>
          <a:p>
            <a:pPr lvl="1"/>
            <a:r>
              <a:rPr lang="en-US" dirty="0"/>
              <a:t>21% growth expected up to 2022</a:t>
            </a:r>
          </a:p>
          <a:p>
            <a:pPr lvl="1"/>
            <a:r>
              <a:rPr lang="en-US" dirty="0"/>
              <a:t>Salaries are $28,260 to $53,580 annually</a:t>
            </a:r>
          </a:p>
        </p:txBody>
      </p:sp>
    </p:spTree>
    <p:extLst>
      <p:ext uri="{BB962C8B-B14F-4D97-AF65-F5344CB8AC3E}">
        <p14:creationId xmlns:p14="http://schemas.microsoft.com/office/powerpoint/2010/main" val="26035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2985"/>
            <a:ext cx="6400800" cy="3258793"/>
          </a:xfrm>
        </p:spPr>
        <p:txBody>
          <a:bodyPr>
            <a:normAutofit/>
          </a:bodyPr>
          <a:lstStyle/>
          <a:p>
            <a:r>
              <a:rPr lang="en-US" sz="2200" cap="none" dirty="0"/>
              <a:t>By</a:t>
            </a:r>
          </a:p>
          <a:p>
            <a:r>
              <a:rPr lang="en-US" sz="2200" cap="none" dirty="0"/>
              <a:t>Jahangir </a:t>
            </a:r>
            <a:r>
              <a:rPr lang="en-US" sz="2200" cap="none" dirty="0" err="1"/>
              <a:t>Moini</a:t>
            </a:r>
            <a:r>
              <a:rPr lang="en-US" sz="2200" cap="none" dirty="0"/>
              <a:t>, M.D., M.P.H.</a:t>
            </a:r>
          </a:p>
          <a:p>
            <a:r>
              <a:rPr lang="en-US" sz="2200" cap="none" dirty="0"/>
              <a:t>and</a:t>
            </a:r>
          </a:p>
          <a:p>
            <a:r>
              <a:rPr lang="en-US" sz="2200" cap="none" dirty="0" err="1"/>
              <a:t>Morvarid</a:t>
            </a:r>
            <a:r>
              <a:rPr lang="en-US" sz="2200" cap="none" dirty="0"/>
              <a:t> </a:t>
            </a:r>
            <a:r>
              <a:rPr lang="en-US" sz="2200" cap="none" dirty="0" err="1"/>
              <a:t>Moini</a:t>
            </a:r>
            <a:r>
              <a:rPr lang="en-US" sz="2200" cap="none" dirty="0"/>
              <a:t>, D.M.D., M.P.H.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1200"/>
            <a:ext cx="7772400" cy="151130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14</a:t>
            </a:r>
            <a:br>
              <a:rPr lang="en-US" dirty="0"/>
            </a:br>
            <a:r>
              <a:rPr lang="en-US" dirty="0"/>
              <a:t>Careers in the health care profession</a:t>
            </a:r>
          </a:p>
        </p:txBody>
      </p:sp>
    </p:spTree>
    <p:extLst>
      <p:ext uri="{BB962C8B-B14F-4D97-AF65-F5344CB8AC3E}">
        <p14:creationId xmlns:p14="http://schemas.microsoft.com/office/powerpoint/2010/main" val="865818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Directly responsible for own actions</a:t>
            </a:r>
          </a:p>
          <a:p>
            <a:r>
              <a:rPr lang="en-US" sz="2900" dirty="0"/>
              <a:t>Skills lie between physicians and RNs</a:t>
            </a:r>
          </a:p>
          <a:p>
            <a:pPr lvl="1"/>
            <a:r>
              <a:rPr lang="en-US" sz="2500" dirty="0"/>
              <a:t>2</a:t>
            </a:r>
            <a:r>
              <a:rPr lang="en-US" dirty="0"/>
              <a:t>–</a:t>
            </a:r>
            <a:r>
              <a:rPr lang="en-US" sz="2500" dirty="0"/>
              <a:t>4 years of college</a:t>
            </a:r>
          </a:p>
          <a:p>
            <a:pPr lvl="1"/>
            <a:r>
              <a:rPr lang="en-US" sz="2500" dirty="0"/>
              <a:t>Health care work experience</a:t>
            </a:r>
          </a:p>
          <a:p>
            <a:pPr lvl="1"/>
            <a:r>
              <a:rPr lang="en-US" sz="2500" dirty="0"/>
              <a:t>Post-graduate program of at least 2 years</a:t>
            </a:r>
          </a:p>
          <a:p>
            <a:pPr lvl="1"/>
            <a:r>
              <a:rPr lang="en-US" sz="2500" dirty="0"/>
              <a:t>National PANCE exam, then licensure</a:t>
            </a:r>
          </a:p>
          <a:p>
            <a:pPr lvl="1"/>
            <a:r>
              <a:rPr lang="en-US" sz="2500" dirty="0"/>
              <a:t>After exam, “Physician Assistant – Certified”</a:t>
            </a:r>
          </a:p>
        </p:txBody>
      </p:sp>
    </p:spTree>
    <p:extLst>
      <p:ext uri="{BB962C8B-B14F-4D97-AF65-F5344CB8AC3E}">
        <p14:creationId xmlns:p14="http://schemas.microsoft.com/office/powerpoint/2010/main" val="2118810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Master’s, Bachelor’s, Associate’s degrees or certificate programs</a:t>
            </a:r>
          </a:p>
          <a:p>
            <a:r>
              <a:rPr lang="en-US" dirty="0"/>
              <a:t>38% growth up to 2022</a:t>
            </a:r>
          </a:p>
          <a:p>
            <a:r>
              <a:rPr lang="en-US" dirty="0"/>
              <a:t>Traditional medical practices and telemedicine</a:t>
            </a:r>
          </a:p>
          <a:p>
            <a:r>
              <a:rPr lang="en-US" dirty="0"/>
              <a:t>Salaries $64,100 to $134,720 annually</a:t>
            </a:r>
          </a:p>
        </p:txBody>
      </p:sp>
    </p:spTree>
    <p:extLst>
      <p:ext uri="{BB962C8B-B14F-4D97-AF65-F5344CB8AC3E}">
        <p14:creationId xmlns:p14="http://schemas.microsoft.com/office/powerpoint/2010/main" val="228939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Every 10 years, recertification exam required, or alternative program (CE and at-home examination)</a:t>
            </a:r>
          </a:p>
          <a:p>
            <a:r>
              <a:rPr lang="en-US" dirty="0"/>
              <a:t>Job duties:</a:t>
            </a:r>
          </a:p>
          <a:p>
            <a:pPr lvl="1"/>
            <a:r>
              <a:rPr lang="en-US" dirty="0"/>
              <a:t>Examining patients		</a:t>
            </a:r>
          </a:p>
          <a:p>
            <a:pPr lvl="1"/>
            <a:r>
              <a:rPr lang="en-US" dirty="0"/>
              <a:t>Taking histories</a:t>
            </a:r>
          </a:p>
          <a:p>
            <a:pPr lvl="1"/>
            <a:r>
              <a:rPr lang="en-US" dirty="0"/>
              <a:t>X-rays, lab tests			</a:t>
            </a:r>
          </a:p>
          <a:p>
            <a:pPr lvl="1"/>
            <a:r>
              <a:rPr lang="en-US" dirty="0"/>
              <a:t>Preliminary diagnoses</a:t>
            </a:r>
          </a:p>
          <a:p>
            <a:pPr lvl="1"/>
            <a:r>
              <a:rPr lang="en-US" dirty="0"/>
              <a:t>Casts, splints			</a:t>
            </a:r>
          </a:p>
          <a:p>
            <a:pPr lvl="1"/>
            <a:r>
              <a:rPr lang="en-US" dirty="0"/>
              <a:t>Suturing wounds</a:t>
            </a:r>
          </a:p>
          <a:p>
            <a:pPr lvl="1"/>
            <a:r>
              <a:rPr lang="en-US" dirty="0"/>
              <a:t>Recording notes		</a:t>
            </a:r>
          </a:p>
          <a:p>
            <a:pPr lvl="1"/>
            <a:r>
              <a:rPr lang="en-US" dirty="0"/>
              <a:t>Managing practices</a:t>
            </a:r>
          </a:p>
          <a:p>
            <a:pPr lvl="1"/>
            <a:r>
              <a:rPr lang="en-US" dirty="0"/>
              <a:t>Ordering supplies		</a:t>
            </a:r>
          </a:p>
          <a:p>
            <a:pPr lvl="1"/>
            <a:r>
              <a:rPr lang="en-US" dirty="0"/>
              <a:t>Supervising others</a:t>
            </a:r>
          </a:p>
          <a:p>
            <a:pPr lvl="1"/>
            <a:r>
              <a:rPr lang="en-US" dirty="0"/>
              <a:t>Counseling patients</a:t>
            </a:r>
          </a:p>
          <a:p>
            <a:pPr lvl="1"/>
            <a:r>
              <a:rPr lang="en-US" dirty="0"/>
              <a:t>Prescribing drugs (in most states)</a:t>
            </a:r>
          </a:p>
        </p:txBody>
      </p:sp>
    </p:spTree>
    <p:extLst>
      <p:ext uri="{BB962C8B-B14F-4D97-AF65-F5344CB8AC3E}">
        <p14:creationId xmlns:p14="http://schemas.microsoft.com/office/powerpoint/2010/main" val="78326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Administrative and clinical tasks:</a:t>
            </a:r>
          </a:p>
          <a:p>
            <a:pPr lvl="1"/>
            <a:r>
              <a:rPr lang="en-US" dirty="0"/>
              <a:t>Medical records		</a:t>
            </a:r>
          </a:p>
          <a:p>
            <a:pPr lvl="1"/>
            <a:r>
              <a:rPr lang="en-US" dirty="0"/>
              <a:t>Insurance forms</a:t>
            </a:r>
          </a:p>
          <a:p>
            <a:pPr lvl="1"/>
            <a:r>
              <a:rPr lang="en-US" dirty="0"/>
              <a:t>Answer telephones		</a:t>
            </a:r>
          </a:p>
          <a:p>
            <a:pPr lvl="1"/>
            <a:r>
              <a:rPr lang="en-US" dirty="0"/>
              <a:t>Greet patients</a:t>
            </a:r>
          </a:p>
          <a:p>
            <a:pPr lvl="1"/>
            <a:r>
              <a:rPr lang="en-US" dirty="0"/>
              <a:t>Scheduling			</a:t>
            </a:r>
          </a:p>
          <a:p>
            <a:pPr lvl="1"/>
            <a:r>
              <a:rPr lang="en-US" dirty="0"/>
              <a:t>Correspondence</a:t>
            </a:r>
          </a:p>
          <a:p>
            <a:pPr lvl="1"/>
            <a:r>
              <a:rPr lang="en-US" dirty="0"/>
              <a:t>Bookkeeping, payments	</a:t>
            </a:r>
          </a:p>
          <a:p>
            <a:pPr lvl="1"/>
            <a:r>
              <a:rPr lang="en-US" dirty="0"/>
              <a:t>Arranging for lab tests</a:t>
            </a:r>
          </a:p>
          <a:p>
            <a:pPr lvl="1"/>
            <a:r>
              <a:rPr lang="en-US" dirty="0"/>
              <a:t>Arranging hospitalizations</a:t>
            </a:r>
          </a:p>
        </p:txBody>
      </p:sp>
    </p:spTree>
    <p:extLst>
      <p:ext uri="{BB962C8B-B14F-4D97-AF65-F5344CB8AC3E}">
        <p14:creationId xmlns:p14="http://schemas.microsoft.com/office/powerpoint/2010/main" val="340018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Figure 6-1: A medical assistant answering the phone</a:t>
            </a:r>
          </a:p>
        </p:txBody>
      </p:sp>
      <p:pic>
        <p:nvPicPr>
          <p:cNvPr id="5" name="Content Placeholder 4" descr="Figure 6-1 A Medical Assistant Answering the Phon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65" b="-22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482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Figure 6-2: </a:t>
            </a:r>
            <a:br>
              <a:rPr lang="en-US" sz="2600" dirty="0"/>
            </a:br>
            <a:r>
              <a:rPr lang="en-US" sz="2600" dirty="0"/>
              <a:t>A medical assistant accepting payment from a patient</a:t>
            </a:r>
          </a:p>
        </p:txBody>
      </p:sp>
      <p:pic>
        <p:nvPicPr>
          <p:cNvPr id="4" name="Content Placeholder 3" descr="Figure 6-2 Receptionist Accepting Payme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635" r="-29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2529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Programs usually last 1</a:t>
            </a:r>
            <a:r>
              <a:rPr lang="en-US" dirty="0"/>
              <a:t>–</a:t>
            </a:r>
            <a:r>
              <a:rPr lang="en-US" sz="2800" dirty="0"/>
              <a:t>2 years</a:t>
            </a:r>
          </a:p>
          <a:p>
            <a:r>
              <a:rPr lang="en-US" sz="2800" dirty="0"/>
              <a:t>Certificate, diploma, or Associate’s degree</a:t>
            </a:r>
          </a:p>
          <a:p>
            <a:r>
              <a:rPr lang="en-US" sz="2800" dirty="0"/>
              <a:t>Credentials:</a:t>
            </a:r>
          </a:p>
          <a:p>
            <a:pPr lvl="1"/>
            <a:r>
              <a:rPr lang="en-US" sz="2400" dirty="0"/>
              <a:t>Certified Medical Assistant (by the AAMA)</a:t>
            </a:r>
          </a:p>
          <a:p>
            <a:pPr lvl="1"/>
            <a:r>
              <a:rPr lang="en-US" sz="2400" dirty="0"/>
              <a:t>Registered Medical Assistant (by the AMT)</a:t>
            </a:r>
          </a:p>
          <a:p>
            <a:pPr lvl="1"/>
            <a:r>
              <a:rPr lang="en-US" sz="2400" dirty="0"/>
              <a:t>Certified Clinical Medical Assistant (by the NHA)</a:t>
            </a:r>
          </a:p>
          <a:p>
            <a:pPr lvl="1"/>
            <a:r>
              <a:rPr lang="en-US" sz="2400" dirty="0"/>
              <a:t>National Certified Medical Assistant (by the NCCT)</a:t>
            </a:r>
          </a:p>
          <a:p>
            <a:r>
              <a:rPr lang="en-US" sz="2800" dirty="0"/>
              <a:t>34% growth up to 2022</a:t>
            </a:r>
          </a:p>
          <a:p>
            <a:r>
              <a:rPr lang="en-US" sz="2800" dirty="0"/>
              <a:t>Average of $20,600 to $39,570 annually</a:t>
            </a:r>
          </a:p>
        </p:txBody>
      </p:sp>
    </p:spTree>
    <p:extLst>
      <p:ext uri="{BB962C8B-B14F-4D97-AF65-F5344CB8AC3E}">
        <p14:creationId xmlns:p14="http://schemas.microsoft.com/office/powerpoint/2010/main" val="355647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Also called </a:t>
            </a:r>
            <a:r>
              <a:rPr lang="en-US" sz="2800" i="1" dirty="0"/>
              <a:t>surgical technicians, operating room technicians, </a:t>
            </a:r>
            <a:r>
              <a:rPr lang="en-US" sz="2800" dirty="0"/>
              <a:t>or </a:t>
            </a:r>
            <a:r>
              <a:rPr lang="en-US" sz="2800" i="1" dirty="0"/>
              <a:t>scrubs</a:t>
            </a:r>
          </a:p>
          <a:p>
            <a:r>
              <a:rPr lang="en-US" sz="2800" dirty="0"/>
              <a:t>Duties include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Preparing operating rooms</a:t>
            </a:r>
          </a:p>
          <a:p>
            <a:pPr lvl="1"/>
            <a:r>
              <a:rPr lang="en-US" sz="2400" dirty="0"/>
              <a:t>Setting up equipment and supplies</a:t>
            </a:r>
          </a:p>
          <a:p>
            <a:pPr lvl="1"/>
            <a:r>
              <a:rPr lang="en-US" sz="2400" dirty="0"/>
              <a:t>Preparing and transporting patients</a:t>
            </a:r>
          </a:p>
          <a:p>
            <a:pPr lvl="1"/>
            <a:r>
              <a:rPr lang="en-US" sz="2400" dirty="0"/>
              <a:t>Positioning patients</a:t>
            </a:r>
          </a:p>
          <a:p>
            <a:pPr lvl="1"/>
            <a:r>
              <a:rPr lang="en-US" sz="2400" dirty="0"/>
              <a:t>Monitoring vital signs</a:t>
            </a:r>
          </a:p>
          <a:p>
            <a:pPr lvl="1"/>
            <a:r>
              <a:rPr lang="en-US" sz="2400" dirty="0"/>
              <a:t>Assisting team with clothing</a:t>
            </a:r>
          </a:p>
          <a:p>
            <a:pPr lvl="1"/>
            <a:r>
              <a:rPr lang="en-US" sz="2400" dirty="0"/>
              <a:t>Verifying patient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034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Pass instruments and supplies</a:t>
            </a:r>
          </a:p>
          <a:p>
            <a:pPr lvl="1"/>
            <a:r>
              <a:rPr lang="en-US" dirty="0"/>
              <a:t>Account for everything used during surgery</a:t>
            </a:r>
          </a:p>
          <a:p>
            <a:pPr lvl="1"/>
            <a:r>
              <a:rPr lang="en-US" dirty="0"/>
              <a:t>Assist in operating equipment</a:t>
            </a:r>
          </a:p>
          <a:p>
            <a:pPr lvl="1"/>
            <a:r>
              <a:rPr lang="en-US" dirty="0"/>
              <a:t>Handle specimens</a:t>
            </a:r>
          </a:p>
          <a:p>
            <a:pPr lvl="1"/>
            <a:r>
              <a:rPr lang="en-US" dirty="0"/>
              <a:t>Apply dressings</a:t>
            </a:r>
          </a:p>
          <a:p>
            <a:pPr lvl="1"/>
            <a:r>
              <a:rPr lang="en-US" dirty="0"/>
              <a:t>Restock supplies</a:t>
            </a:r>
          </a:p>
          <a:p>
            <a:pPr lvl="1"/>
            <a:r>
              <a:rPr lang="en-US" dirty="0"/>
              <a:t>Maintain </a:t>
            </a:r>
            <a:r>
              <a:rPr lang="en-US" dirty="0">
                <a:solidFill>
                  <a:srgbClr val="FF0000"/>
                </a:solidFill>
              </a:rPr>
              <a:t>homeostasis</a:t>
            </a:r>
          </a:p>
          <a:p>
            <a:pPr lvl="1"/>
            <a:r>
              <a:rPr lang="en-US" dirty="0"/>
              <a:t>Assist with anesthesia</a:t>
            </a:r>
          </a:p>
          <a:p>
            <a:pPr lvl="1"/>
            <a:r>
              <a:rPr lang="en-US" dirty="0"/>
              <a:t>Document procedures</a:t>
            </a:r>
          </a:p>
        </p:txBody>
      </p:sp>
    </p:spTree>
    <p:extLst>
      <p:ext uri="{BB962C8B-B14F-4D97-AF65-F5344CB8AC3E}">
        <p14:creationId xmlns:p14="http://schemas.microsoft.com/office/powerpoint/2010/main" val="2742447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Programs last 9–24 months</a:t>
            </a:r>
          </a:p>
          <a:p>
            <a:r>
              <a:rPr lang="en-US" dirty="0"/>
              <a:t>Certificate, diploma, or Associate’s degree</a:t>
            </a:r>
          </a:p>
          <a:p>
            <a:r>
              <a:rPr lang="en-US" dirty="0"/>
              <a:t>Certification preferred</a:t>
            </a:r>
          </a:p>
          <a:p>
            <a:r>
              <a:rPr lang="en-US" dirty="0"/>
              <a:t>Liaison Council on Certification for the Surgical Technologist (LCCST) exam</a:t>
            </a:r>
          </a:p>
          <a:p>
            <a:pPr lvl="1"/>
            <a:r>
              <a:rPr lang="en-US" dirty="0"/>
              <a:t>Certified Surgical Technologist (CST) credential</a:t>
            </a:r>
          </a:p>
        </p:txBody>
      </p:sp>
    </p:spTree>
    <p:extLst>
      <p:ext uri="{BB962C8B-B14F-4D97-AF65-F5344CB8AC3E}">
        <p14:creationId xmlns:p14="http://schemas.microsoft.com/office/powerpoint/2010/main" val="246385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Careers in health care are subdivided into:</a:t>
            </a:r>
          </a:p>
          <a:p>
            <a:pPr lvl="1"/>
            <a:r>
              <a:rPr lang="en-US" dirty="0"/>
              <a:t>Therapeutic</a:t>
            </a:r>
          </a:p>
          <a:p>
            <a:pPr lvl="1"/>
            <a:r>
              <a:rPr lang="en-US" dirty="0"/>
              <a:t>Diagnostic</a:t>
            </a:r>
          </a:p>
          <a:p>
            <a:pPr lvl="1"/>
            <a:r>
              <a:rPr lang="en-US" dirty="0"/>
              <a:t>Management</a:t>
            </a:r>
          </a:p>
          <a:p>
            <a:pPr lvl="1"/>
            <a:r>
              <a:rPr lang="en-US" dirty="0"/>
              <a:t>Education</a:t>
            </a:r>
          </a:p>
          <a:p>
            <a:r>
              <a:rPr lang="en-US" dirty="0"/>
              <a:t>There are many opportunities, and the job outlook is optimistic in health care</a:t>
            </a:r>
          </a:p>
        </p:txBody>
      </p:sp>
    </p:spTree>
    <p:extLst>
      <p:ext uri="{BB962C8B-B14F-4D97-AF65-F5344CB8AC3E}">
        <p14:creationId xmlns:p14="http://schemas.microsoft.com/office/powerpoint/2010/main" val="2681716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Certification must be renewed every 4 years</a:t>
            </a:r>
          </a:p>
          <a:p>
            <a:r>
              <a:rPr lang="en-US" dirty="0"/>
              <a:t>Approved by the National Center for Competency Testing (NCCT), every 5 years</a:t>
            </a:r>
          </a:p>
          <a:p>
            <a:r>
              <a:rPr lang="en-US" dirty="0"/>
              <a:t>25% growth up to 2020</a:t>
            </a:r>
          </a:p>
          <a:p>
            <a:r>
              <a:rPr lang="en-US" dirty="0"/>
              <a:t>Averages $27,510 to 54,300 annually</a:t>
            </a:r>
          </a:p>
        </p:txBody>
      </p:sp>
    </p:spTree>
    <p:extLst>
      <p:ext uri="{BB962C8B-B14F-4D97-AF65-F5344CB8AC3E}">
        <p14:creationId xmlns:p14="http://schemas.microsoft.com/office/powerpoint/2010/main" val="1214792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Specialize in teeth and mouth tissues</a:t>
            </a:r>
          </a:p>
          <a:p>
            <a:r>
              <a:rPr lang="en-US" dirty="0"/>
              <a:t>General practitioners or specialists</a:t>
            </a:r>
          </a:p>
          <a:p>
            <a:pPr lvl="1"/>
            <a:r>
              <a:rPr lang="en-US" dirty="0"/>
              <a:t>Counsel patients		</a:t>
            </a:r>
          </a:p>
          <a:p>
            <a:pPr lvl="1"/>
            <a:r>
              <a:rPr lang="en-US" dirty="0"/>
              <a:t>Write prescriptions</a:t>
            </a:r>
          </a:p>
          <a:p>
            <a:pPr lvl="1"/>
            <a:r>
              <a:rPr lang="en-US" dirty="0"/>
              <a:t>Fill cavities		</a:t>
            </a:r>
          </a:p>
          <a:p>
            <a:pPr lvl="1"/>
            <a:r>
              <a:rPr lang="en-US" dirty="0"/>
              <a:t>Remove tooth decay</a:t>
            </a:r>
          </a:p>
          <a:p>
            <a:pPr lvl="1"/>
            <a:r>
              <a:rPr lang="en-US" dirty="0"/>
              <a:t>Examine X-rays		</a:t>
            </a:r>
          </a:p>
          <a:p>
            <a:pPr lvl="1"/>
            <a:r>
              <a:rPr lang="en-US" dirty="0"/>
              <a:t>Seal teeth</a:t>
            </a:r>
          </a:p>
          <a:p>
            <a:pPr lvl="1"/>
            <a:r>
              <a:rPr lang="en-US" dirty="0"/>
              <a:t>Repair fractures		</a:t>
            </a:r>
          </a:p>
          <a:p>
            <a:pPr lvl="1"/>
            <a:r>
              <a:rPr lang="en-US" dirty="0"/>
              <a:t>Straighten teeth</a:t>
            </a:r>
          </a:p>
          <a:p>
            <a:pPr lvl="1"/>
            <a:r>
              <a:rPr lang="en-US" dirty="0"/>
              <a:t>Extract teeth			</a:t>
            </a:r>
          </a:p>
          <a:p>
            <a:pPr lvl="1"/>
            <a:r>
              <a:rPr lang="en-US" dirty="0"/>
              <a:t>Create dentition models</a:t>
            </a:r>
          </a:p>
          <a:p>
            <a:pPr lvl="1"/>
            <a:r>
              <a:rPr lang="en-US" dirty="0"/>
              <a:t>Take measurements		</a:t>
            </a:r>
          </a:p>
          <a:p>
            <a:pPr lvl="1"/>
            <a:r>
              <a:rPr lang="en-US" dirty="0"/>
              <a:t>Administer anesthetics</a:t>
            </a:r>
          </a:p>
        </p:txBody>
      </p:sp>
    </p:spTree>
    <p:extLst>
      <p:ext uri="{BB962C8B-B14F-4D97-AF65-F5344CB8AC3E}">
        <p14:creationId xmlns:p14="http://schemas.microsoft.com/office/powerpoint/2010/main" val="1565176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dental specialties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Dental public health specialist</a:t>
            </a:r>
          </a:p>
          <a:p>
            <a:r>
              <a:rPr lang="en-US" sz="3000" dirty="0"/>
              <a:t>Endodontist</a:t>
            </a:r>
          </a:p>
          <a:p>
            <a:r>
              <a:rPr lang="en-US" sz="3000" dirty="0"/>
              <a:t>Oral/maxillofacial radiologist or surgeon</a:t>
            </a:r>
          </a:p>
          <a:p>
            <a:r>
              <a:rPr lang="en-US" sz="3000" dirty="0"/>
              <a:t>Oral pathologist</a:t>
            </a:r>
          </a:p>
          <a:p>
            <a:r>
              <a:rPr lang="en-US" sz="3000" dirty="0"/>
              <a:t>Orthodontist</a:t>
            </a:r>
          </a:p>
          <a:p>
            <a:r>
              <a:rPr lang="en-US" sz="3000" dirty="0"/>
              <a:t>Pediatric dentist</a:t>
            </a:r>
          </a:p>
          <a:p>
            <a:r>
              <a:rPr lang="en-US" sz="3000" dirty="0"/>
              <a:t>Periodontist</a:t>
            </a:r>
          </a:p>
          <a:p>
            <a:r>
              <a:rPr lang="en-US" sz="3000" dirty="0"/>
              <a:t>Prosthodontist</a:t>
            </a:r>
          </a:p>
        </p:txBody>
      </p:sp>
    </p:spTree>
    <p:extLst>
      <p:ext uri="{BB962C8B-B14F-4D97-AF65-F5344CB8AC3E}">
        <p14:creationId xmlns:p14="http://schemas.microsoft.com/office/powerpoint/2010/main" val="2649734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Figure 6-3: </a:t>
            </a:r>
            <a:br>
              <a:rPr lang="en-US" sz="2600" dirty="0"/>
            </a:br>
            <a:r>
              <a:rPr lang="en-US" sz="2600" dirty="0"/>
              <a:t>A dentist performing a procedure on a patient</a:t>
            </a:r>
          </a:p>
        </p:txBody>
      </p:sp>
      <p:pic>
        <p:nvPicPr>
          <p:cNvPr id="4" name="Content Placeholder 3" descr="Figure 6-2 A Dentist Performing a Procedure on a Patie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43" b="19943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3945827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6-4: A dentist wearing protective garb</a:t>
            </a:r>
          </a:p>
        </p:txBody>
      </p:sp>
      <p:pic>
        <p:nvPicPr>
          <p:cNvPr id="4" name="Content Placeholder 3" descr="Figure 6-4 A Dentist Wearing Protective Garb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315" r="-93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8954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Only about 15% are specialists</a:t>
            </a:r>
          </a:p>
          <a:p>
            <a:r>
              <a:rPr lang="en-US" dirty="0"/>
              <a:t>Dental school requires: Bachelor’s degree in Science, plus passing Dental Admissions Test</a:t>
            </a:r>
          </a:p>
          <a:p>
            <a:r>
              <a:rPr lang="en-US" dirty="0"/>
              <a:t>Competition for admission is very high</a:t>
            </a:r>
          </a:p>
          <a:p>
            <a:r>
              <a:rPr lang="en-US" dirty="0"/>
              <a:t>Usually 4 year programs, for:</a:t>
            </a:r>
          </a:p>
          <a:p>
            <a:pPr lvl="1"/>
            <a:r>
              <a:rPr lang="en-US" dirty="0"/>
              <a:t>Doctor of Dental Surgery (DDS)</a:t>
            </a:r>
          </a:p>
          <a:p>
            <a:pPr lvl="1"/>
            <a:r>
              <a:rPr lang="en-US" dirty="0"/>
              <a:t>Doctor of Dental Medicine (DMD)</a:t>
            </a:r>
          </a:p>
        </p:txBody>
      </p:sp>
    </p:spTree>
    <p:extLst>
      <p:ext uri="{BB962C8B-B14F-4D97-AF65-F5344CB8AC3E}">
        <p14:creationId xmlns:p14="http://schemas.microsoft.com/office/powerpoint/2010/main" val="2115288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National Board Dental Examination</a:t>
            </a:r>
          </a:p>
          <a:p>
            <a:r>
              <a:rPr lang="en-US" sz="2800" dirty="0"/>
              <a:t>To specialize, 2</a:t>
            </a:r>
            <a:r>
              <a:rPr lang="en-US" dirty="0"/>
              <a:t>–</a:t>
            </a:r>
            <a:r>
              <a:rPr lang="en-US" sz="2800" dirty="0"/>
              <a:t>4 additional years of study</a:t>
            </a:r>
          </a:p>
          <a:p>
            <a:r>
              <a:rPr lang="en-US" sz="2800" dirty="0"/>
              <a:t>Residency of up to 2 years required</a:t>
            </a:r>
          </a:p>
          <a:p>
            <a:r>
              <a:rPr lang="en-US" sz="2800" dirty="0"/>
              <a:t>To teach or research, 2</a:t>
            </a:r>
            <a:r>
              <a:rPr lang="en-US" dirty="0"/>
              <a:t>–</a:t>
            </a:r>
            <a:r>
              <a:rPr lang="en-US" sz="2800" dirty="0"/>
              <a:t>5 years of additional training</a:t>
            </a:r>
          </a:p>
          <a:p>
            <a:r>
              <a:rPr lang="en-US" sz="2800" dirty="0"/>
              <a:t>16% growth up to 2022</a:t>
            </a:r>
          </a:p>
          <a:p>
            <a:r>
              <a:rPr lang="en-US" sz="2800" dirty="0"/>
              <a:t>Average just under $143,000 annually</a:t>
            </a:r>
          </a:p>
        </p:txBody>
      </p:sp>
    </p:spTree>
    <p:extLst>
      <p:ext uri="{BB962C8B-B14F-4D97-AF65-F5344CB8AC3E}">
        <p14:creationId xmlns:p14="http://schemas.microsoft.com/office/powerpoint/2010/main" val="4065946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hygienists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Duties include:</a:t>
            </a:r>
          </a:p>
          <a:p>
            <a:pPr lvl="1"/>
            <a:r>
              <a:rPr lang="en-US" dirty="0"/>
              <a:t>Educate patients about oral hygiene</a:t>
            </a:r>
          </a:p>
          <a:p>
            <a:pPr lvl="1"/>
            <a:r>
              <a:rPr lang="en-US" dirty="0"/>
              <a:t>Oral examinations</a:t>
            </a:r>
          </a:p>
          <a:p>
            <a:pPr lvl="1"/>
            <a:r>
              <a:rPr lang="en-US" dirty="0"/>
              <a:t>Recording of all findings</a:t>
            </a:r>
          </a:p>
          <a:p>
            <a:pPr lvl="1"/>
            <a:r>
              <a:rPr lang="en-US" dirty="0"/>
              <a:t>Cleaning teeth</a:t>
            </a:r>
          </a:p>
          <a:p>
            <a:pPr lvl="1"/>
            <a:r>
              <a:rPr lang="en-US" dirty="0"/>
              <a:t>Providing other types of preventive care</a:t>
            </a:r>
          </a:p>
          <a:p>
            <a:pPr lvl="1"/>
            <a:r>
              <a:rPr lang="en-US" dirty="0"/>
              <a:t>X-rays</a:t>
            </a:r>
          </a:p>
          <a:p>
            <a:pPr lvl="1"/>
            <a:r>
              <a:rPr lang="en-US" dirty="0"/>
              <a:t>Applying fluorides and other agents</a:t>
            </a:r>
          </a:p>
          <a:p>
            <a:pPr lvl="1"/>
            <a:r>
              <a:rPr lang="en-US" dirty="0"/>
              <a:t>Sealing pits and fissures in teeth</a:t>
            </a:r>
          </a:p>
          <a:p>
            <a:pPr lvl="1"/>
            <a:r>
              <a:rPr lang="en-US" dirty="0"/>
              <a:t>Certain states allow other job duties</a:t>
            </a:r>
          </a:p>
        </p:txBody>
      </p:sp>
    </p:spTree>
    <p:extLst>
      <p:ext uri="{BB962C8B-B14F-4D97-AF65-F5344CB8AC3E}">
        <p14:creationId xmlns:p14="http://schemas.microsoft.com/office/powerpoint/2010/main" val="3064357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39904"/>
            <a:ext cx="8534400" cy="847648"/>
          </a:xfrm>
        </p:spPr>
        <p:txBody>
          <a:bodyPr>
            <a:noAutofit/>
          </a:bodyPr>
          <a:lstStyle/>
          <a:p>
            <a:r>
              <a:rPr lang="en-US" sz="2600" dirty="0"/>
              <a:t>Figure 6-5: </a:t>
            </a:r>
            <a:br>
              <a:rPr lang="en-US" sz="2600" dirty="0"/>
            </a:br>
            <a:r>
              <a:rPr lang="en-US" sz="2600" dirty="0"/>
              <a:t>A dental hygienist taking an X-ray</a:t>
            </a:r>
          </a:p>
        </p:txBody>
      </p:sp>
      <p:pic>
        <p:nvPicPr>
          <p:cNvPr id="4" name="Content Placeholder 3" descr="Figure 6-5 A Dental Hygienist Taking an X-Ra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403" r="-36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4399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hygienists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Nearly all hygienists work in dentist offices</a:t>
            </a:r>
          </a:p>
          <a:p>
            <a:r>
              <a:rPr lang="en-US" sz="2600" dirty="0"/>
              <a:t>Usually Associate’s degrees</a:t>
            </a:r>
          </a:p>
          <a:p>
            <a:r>
              <a:rPr lang="en-US" sz="2600" dirty="0"/>
              <a:t>Higher degrees for research, teaching, clinical practice</a:t>
            </a:r>
          </a:p>
          <a:p>
            <a:r>
              <a:rPr lang="en-US" sz="2600" dirty="0"/>
              <a:t>National Dental Examination, American Dental Association</a:t>
            </a:r>
          </a:p>
          <a:p>
            <a:r>
              <a:rPr lang="en-US" sz="2600" dirty="0"/>
              <a:t>Most states also require an exam on related legal topics </a:t>
            </a:r>
          </a:p>
        </p:txBody>
      </p:sp>
    </p:spTree>
    <p:extLst>
      <p:ext uri="{BB962C8B-B14F-4D97-AF65-F5344CB8AC3E}">
        <p14:creationId xmlns:p14="http://schemas.microsoft.com/office/powerpoint/2010/main" val="67801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83685"/>
            <a:ext cx="8534400" cy="862070"/>
          </a:xfrm>
        </p:spPr>
        <p:txBody>
          <a:bodyPr>
            <a:noAutofit/>
          </a:bodyPr>
          <a:lstStyle/>
          <a:p>
            <a:r>
              <a:rPr lang="en-US" dirty="0"/>
              <a:t>Therapeutic divisions of </a:t>
            </a:r>
            <a:br>
              <a:rPr lang="en-US" dirty="0"/>
            </a:br>
            <a:r>
              <a:rPr lang="en-US" dirty="0"/>
              <a:t>the health care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Physicians</a:t>
            </a:r>
          </a:p>
          <a:p>
            <a:r>
              <a:rPr lang="en-US" dirty="0"/>
              <a:t>Physician assistants	</a:t>
            </a:r>
          </a:p>
          <a:p>
            <a:r>
              <a:rPr lang="en-US" dirty="0"/>
              <a:t>Nurses</a:t>
            </a:r>
          </a:p>
          <a:p>
            <a:r>
              <a:rPr lang="en-US" dirty="0"/>
              <a:t>Medical assistants</a:t>
            </a:r>
          </a:p>
          <a:p>
            <a:r>
              <a:rPr lang="en-US" dirty="0"/>
              <a:t>Surgical technologists</a:t>
            </a:r>
          </a:p>
          <a:p>
            <a:r>
              <a:rPr lang="en-US" dirty="0"/>
              <a:t>Dentists</a:t>
            </a:r>
          </a:p>
          <a:p>
            <a:r>
              <a:rPr lang="en-US" dirty="0"/>
              <a:t>Dental assistants</a:t>
            </a:r>
          </a:p>
          <a:p>
            <a:r>
              <a:rPr lang="en-US" dirty="0"/>
              <a:t>Dental hygienists</a:t>
            </a:r>
          </a:p>
          <a:p>
            <a:r>
              <a:rPr lang="en-US" dirty="0"/>
              <a:t>Occupational therapists		</a:t>
            </a:r>
          </a:p>
        </p:txBody>
      </p:sp>
    </p:spTree>
    <p:extLst>
      <p:ext uri="{BB962C8B-B14F-4D97-AF65-F5344CB8AC3E}">
        <p14:creationId xmlns:p14="http://schemas.microsoft.com/office/powerpoint/2010/main" val="2796538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hygienists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36% growth up to 2018</a:t>
            </a:r>
          </a:p>
          <a:p>
            <a:pPr lvl="1"/>
            <a:r>
              <a:rPr lang="en-US" sz="2600" dirty="0"/>
              <a:t>One of the fastest growing health care occupations</a:t>
            </a:r>
          </a:p>
          <a:p>
            <a:r>
              <a:rPr lang="en-US" sz="3000" dirty="0"/>
              <a:t>Averages $49,190 to $97,390 annually</a:t>
            </a:r>
          </a:p>
          <a:p>
            <a:r>
              <a:rPr lang="en-US" sz="3000" dirty="0"/>
              <a:t>Benefits vary, based on:</a:t>
            </a:r>
          </a:p>
          <a:p>
            <a:pPr lvl="1"/>
            <a:r>
              <a:rPr lang="en-US" sz="2600" dirty="0"/>
              <a:t>Practice setting</a:t>
            </a:r>
          </a:p>
          <a:p>
            <a:pPr lvl="1"/>
            <a:r>
              <a:rPr lang="en-US" sz="2600" dirty="0"/>
              <a:t>Part- or full-time employment</a:t>
            </a:r>
          </a:p>
        </p:txBody>
      </p:sp>
    </p:spTree>
    <p:extLst>
      <p:ext uri="{BB962C8B-B14F-4D97-AF65-F5344CB8AC3E}">
        <p14:creationId xmlns:p14="http://schemas.microsoft.com/office/powerpoint/2010/main" val="2502180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Variety of dental care, office, lab support work</a:t>
            </a:r>
          </a:p>
          <a:p>
            <a:pPr lvl="1"/>
            <a:r>
              <a:rPr lang="en-US" dirty="0"/>
              <a:t>Assist dentists</a:t>
            </a:r>
          </a:p>
          <a:p>
            <a:pPr lvl="1"/>
            <a:r>
              <a:rPr lang="en-US" dirty="0"/>
              <a:t>Work with patients and varied equipment</a:t>
            </a:r>
          </a:p>
          <a:p>
            <a:pPr lvl="1"/>
            <a:r>
              <a:rPr lang="en-US" dirty="0"/>
              <a:t>Assist with imaging, anesthesia, polishing</a:t>
            </a:r>
          </a:p>
          <a:p>
            <a:pPr lvl="1"/>
            <a:r>
              <a:rPr lang="en-US" dirty="0"/>
              <a:t>Help dentists and dental hygienists</a:t>
            </a:r>
          </a:p>
        </p:txBody>
      </p:sp>
    </p:spTree>
    <p:extLst>
      <p:ext uri="{BB962C8B-B14F-4D97-AF65-F5344CB8AC3E}">
        <p14:creationId xmlns:p14="http://schemas.microsoft.com/office/powerpoint/2010/main" val="3413768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6-6: A dental assistant preparing a tray</a:t>
            </a:r>
          </a:p>
        </p:txBody>
      </p:sp>
      <p:pic>
        <p:nvPicPr>
          <p:cNvPr id="4" name="Content Placeholder 3" descr="Figure 6-5 Dental Assistant Preparing a Tra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727" r="-19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352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Usually work in dentist offices</a:t>
            </a:r>
          </a:p>
          <a:p>
            <a:r>
              <a:rPr lang="en-US" sz="3000" dirty="0"/>
              <a:t>Programs usually 1 year (certificate or diploma)</a:t>
            </a:r>
          </a:p>
          <a:p>
            <a:r>
              <a:rPr lang="en-US" sz="3000" dirty="0"/>
              <a:t>No licensure or certification required unless: </a:t>
            </a:r>
          </a:p>
          <a:p>
            <a:pPr lvl="1"/>
            <a:r>
              <a:rPr lang="en-US" sz="2600" dirty="0"/>
              <a:t>Performing advanced activities </a:t>
            </a:r>
          </a:p>
          <a:p>
            <a:pPr lvl="1"/>
            <a:r>
              <a:rPr lang="en-US" sz="2600" dirty="0"/>
              <a:t>Assisting in radiological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2554496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25% growth up to 2022</a:t>
            </a:r>
          </a:p>
          <a:p>
            <a:pPr lvl="1"/>
            <a:r>
              <a:rPr lang="en-US" dirty="0"/>
              <a:t>One of the fastest growing occupations</a:t>
            </a:r>
          </a:p>
          <a:p>
            <a:r>
              <a:rPr lang="en-US" dirty="0"/>
              <a:t>Averages $24,580 to $49,540 annually</a:t>
            </a:r>
          </a:p>
          <a:p>
            <a:r>
              <a:rPr lang="en-US" dirty="0"/>
              <a:t>Benefits vary: </a:t>
            </a:r>
          </a:p>
          <a:p>
            <a:pPr lvl="1"/>
            <a:r>
              <a:rPr lang="en-US" dirty="0"/>
              <a:t>More than 50% receive health and other benefits</a:t>
            </a:r>
          </a:p>
        </p:txBody>
      </p:sp>
    </p:spTree>
    <p:extLst>
      <p:ext uri="{BB962C8B-B14F-4D97-AF65-F5344CB8AC3E}">
        <p14:creationId xmlns:p14="http://schemas.microsoft.com/office/powerpoint/2010/main" val="321033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therapists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Work with physicians, nurses, psychologists, others</a:t>
            </a:r>
          </a:p>
          <a:p>
            <a:r>
              <a:rPr lang="en-US" sz="2800" dirty="0"/>
              <a:t>Develop skills needed by each patient:</a:t>
            </a:r>
          </a:p>
          <a:p>
            <a:pPr lvl="1"/>
            <a:r>
              <a:rPr lang="en-US" sz="2400" dirty="0"/>
              <a:t>Getting dressed, driving, walking, using the bathroom</a:t>
            </a:r>
          </a:p>
          <a:p>
            <a:r>
              <a:rPr lang="en-US" sz="2800" dirty="0"/>
              <a:t>Work with:</a:t>
            </a:r>
          </a:p>
          <a:p>
            <a:pPr lvl="1"/>
            <a:r>
              <a:rPr lang="en-US" sz="2400" dirty="0"/>
              <a:t>Physically disabled (majority)</a:t>
            </a:r>
            <a:endParaRPr lang="en-US" sz="2800" dirty="0"/>
          </a:p>
          <a:p>
            <a:pPr lvl="1"/>
            <a:r>
              <a:rPr lang="en-US" sz="2400" dirty="0"/>
              <a:t>Developmentally disabled</a:t>
            </a:r>
          </a:p>
          <a:p>
            <a:pPr lvl="1"/>
            <a:r>
              <a:rPr lang="en-US" sz="2400" dirty="0"/>
              <a:t>Emotionally disabled</a:t>
            </a:r>
          </a:p>
          <a:p>
            <a:pPr lvl="1"/>
            <a:r>
              <a:rPr lang="en-US" sz="2400" dirty="0"/>
              <a:t>Psychologically disabled</a:t>
            </a:r>
          </a:p>
        </p:txBody>
      </p:sp>
    </p:spTree>
    <p:extLst>
      <p:ext uri="{BB962C8B-B14F-4D97-AF65-F5344CB8AC3E}">
        <p14:creationId xmlns:p14="http://schemas.microsoft.com/office/powerpoint/2010/main" val="3382253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therapists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Master’s degree is usually required</a:t>
            </a:r>
          </a:p>
          <a:p>
            <a:r>
              <a:rPr lang="en-US" dirty="0"/>
              <a:t>Doctoral and Bachelor’s degrees also given</a:t>
            </a:r>
          </a:p>
          <a:p>
            <a:r>
              <a:rPr lang="en-US" dirty="0"/>
              <a:t>National licensing exam</a:t>
            </a:r>
          </a:p>
          <a:p>
            <a:r>
              <a:rPr lang="en-US" dirty="0"/>
              <a:t>Credential: </a:t>
            </a:r>
            <a:r>
              <a:rPr lang="en-US" i="1" dirty="0"/>
              <a:t>Occupational Therapist Registered </a:t>
            </a:r>
            <a:endParaRPr lang="en-US" dirty="0"/>
          </a:p>
          <a:p>
            <a:r>
              <a:rPr lang="en-US" dirty="0"/>
              <a:t>Certification is available also (voluntary)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7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therapists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26% growth up to 2022</a:t>
            </a:r>
          </a:p>
          <a:p>
            <a:r>
              <a:rPr lang="en-US" dirty="0"/>
              <a:t>Averages $42,820 to $81,290 annually</a:t>
            </a:r>
          </a:p>
        </p:txBody>
      </p:sp>
    </p:spTree>
    <p:extLst>
      <p:ext uri="{BB962C8B-B14F-4D97-AF65-F5344CB8AC3E}">
        <p14:creationId xmlns:p14="http://schemas.microsoft.com/office/powerpoint/2010/main" val="2535879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Respiratory therapists and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Therapists also known as </a:t>
            </a:r>
            <a:r>
              <a:rPr lang="en-US" sz="2800" i="1" dirty="0"/>
              <a:t>respiratory care practitioners</a:t>
            </a:r>
            <a:endParaRPr lang="en-US" sz="2800" dirty="0"/>
          </a:p>
          <a:p>
            <a:r>
              <a:rPr lang="en-US" sz="2800" dirty="0"/>
              <a:t>Work with breathing or cardiopulmonary disorders</a:t>
            </a:r>
          </a:p>
          <a:p>
            <a:r>
              <a:rPr lang="en-US" sz="2800" dirty="0"/>
              <a:t>Interview, examine, and test patients</a:t>
            </a:r>
          </a:p>
          <a:p>
            <a:r>
              <a:rPr lang="en-US" sz="2800" dirty="0"/>
              <a:t>Instruct in using medications</a:t>
            </a:r>
          </a:p>
          <a:p>
            <a:r>
              <a:rPr lang="en-US" sz="2800" dirty="0"/>
              <a:t>Place patients onto mechanical ventilators</a:t>
            </a:r>
          </a:p>
          <a:p>
            <a:r>
              <a:rPr lang="en-US" sz="2800" dirty="0"/>
              <a:t>Supervise respiratory technicians</a:t>
            </a:r>
          </a:p>
        </p:txBody>
      </p:sp>
    </p:spTree>
    <p:extLst>
      <p:ext uri="{BB962C8B-B14F-4D97-AF65-F5344CB8AC3E}">
        <p14:creationId xmlns:p14="http://schemas.microsoft.com/office/powerpoint/2010/main" val="3895012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Respiratory therapists and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Bachelor’s degree required for therapists</a:t>
            </a:r>
          </a:p>
          <a:p>
            <a:r>
              <a:rPr lang="en-US" dirty="0"/>
              <a:t>Licensure required in nearly all states</a:t>
            </a:r>
          </a:p>
          <a:p>
            <a:r>
              <a:rPr lang="en-US" i="1" dirty="0"/>
              <a:t>Certified Respiratory Therapist (CRT) </a:t>
            </a:r>
            <a:r>
              <a:rPr lang="en-US" dirty="0"/>
              <a:t>or </a:t>
            </a:r>
            <a:r>
              <a:rPr lang="en-US" i="1" dirty="0"/>
              <a:t>Registered Respiratory Therapist</a:t>
            </a:r>
            <a:endParaRPr lang="en-US" dirty="0"/>
          </a:p>
          <a:p>
            <a:r>
              <a:rPr lang="en-US" dirty="0"/>
              <a:t>21% growth up to 2022, mostly in hospitals</a:t>
            </a:r>
          </a:p>
          <a:p>
            <a:r>
              <a:rPr lang="en-US" dirty="0"/>
              <a:t>Average annual salary: $55,870</a:t>
            </a:r>
          </a:p>
        </p:txBody>
      </p:sp>
    </p:spTree>
    <p:extLst>
      <p:ext uri="{BB962C8B-B14F-4D97-AF65-F5344CB8AC3E}">
        <p14:creationId xmlns:p14="http://schemas.microsoft.com/office/powerpoint/2010/main" val="208301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50633"/>
            <a:ext cx="8534400" cy="895120"/>
          </a:xfrm>
        </p:spPr>
        <p:txBody>
          <a:bodyPr>
            <a:noAutofit/>
          </a:bodyPr>
          <a:lstStyle/>
          <a:p>
            <a:r>
              <a:rPr lang="en-US" dirty="0"/>
              <a:t>Therapeutic divisions of </a:t>
            </a:r>
            <a:br>
              <a:rPr lang="en-US" dirty="0"/>
            </a:br>
            <a:r>
              <a:rPr lang="en-US" dirty="0"/>
              <a:t>the health care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Dietitians</a:t>
            </a:r>
          </a:p>
          <a:p>
            <a:r>
              <a:rPr lang="en-US" dirty="0"/>
              <a:t>Chiropractors	</a:t>
            </a:r>
          </a:p>
          <a:p>
            <a:r>
              <a:rPr lang="en-US" dirty="0"/>
              <a:t>Massage therapists</a:t>
            </a:r>
          </a:p>
          <a:p>
            <a:r>
              <a:rPr lang="en-US" dirty="0"/>
              <a:t>Psychologists			</a:t>
            </a:r>
          </a:p>
          <a:p>
            <a:r>
              <a:rPr lang="en-US" dirty="0"/>
              <a:t>Medical social workers</a:t>
            </a:r>
          </a:p>
          <a:p>
            <a:r>
              <a:rPr lang="en-US" dirty="0"/>
              <a:t>Rehabilitation counselors</a:t>
            </a:r>
          </a:p>
          <a:p>
            <a:r>
              <a:rPr lang="en-US" dirty="0"/>
              <a:t>Respiratory therapists and technicians</a:t>
            </a:r>
          </a:p>
          <a:p>
            <a:r>
              <a:rPr lang="en-US" dirty="0"/>
              <a:t>Emergency medical technicians and paramedics</a:t>
            </a:r>
          </a:p>
          <a:p>
            <a:r>
              <a:rPr lang="en-US" dirty="0"/>
              <a:t>Physical therapists and therapist assistants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71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Respiratory therapists and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Technicians usually need an Associate’s degree</a:t>
            </a:r>
          </a:p>
          <a:p>
            <a:pPr lvl="1"/>
            <a:r>
              <a:rPr lang="en-US" dirty="0"/>
              <a:t>Limited demand due to most work being handled by respiratory therapists</a:t>
            </a:r>
          </a:p>
          <a:p>
            <a:r>
              <a:rPr lang="en-US" dirty="0"/>
              <a:t>Average annual wages: $47,810</a:t>
            </a:r>
          </a:p>
        </p:txBody>
      </p:sp>
    </p:spTree>
    <p:extLst>
      <p:ext uri="{BB962C8B-B14F-4D97-AF65-F5344CB8AC3E}">
        <p14:creationId xmlns:p14="http://schemas.microsoft.com/office/powerpoint/2010/main" val="2091840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Emergency medical technicians </a:t>
            </a:r>
            <a:br>
              <a:rPr lang="en-US" sz="2600" dirty="0"/>
            </a:br>
            <a:r>
              <a:rPr lang="en-US" sz="2600" dirty="0"/>
              <a:t>and </a:t>
            </a:r>
            <a:r>
              <a:rPr lang="en-US" sz="2600" dirty="0">
                <a:solidFill>
                  <a:srgbClr val="FF0000"/>
                </a:solidFill>
              </a:rPr>
              <a:t>paramedics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Provide fast, life-saving care</a:t>
            </a:r>
          </a:p>
          <a:p>
            <a:r>
              <a:rPr lang="en-US" dirty="0"/>
              <a:t>Treat, transport patients </a:t>
            </a:r>
          </a:p>
          <a:p>
            <a:r>
              <a:rPr lang="en-US" dirty="0"/>
              <a:t>Usually dispatched by 911 operators</a:t>
            </a:r>
          </a:p>
          <a:p>
            <a:r>
              <a:rPr lang="en-US" dirty="0"/>
              <a:t>Use specialized equipment such as:</a:t>
            </a:r>
          </a:p>
          <a:p>
            <a:pPr lvl="1"/>
            <a:r>
              <a:rPr lang="en-US" dirty="0"/>
              <a:t>Devices to measure vital signs</a:t>
            </a:r>
          </a:p>
          <a:p>
            <a:pPr lvl="1"/>
            <a:r>
              <a:rPr lang="en-US" dirty="0"/>
              <a:t>Backboards that immobilize patients</a:t>
            </a:r>
          </a:p>
        </p:txBody>
      </p:sp>
    </p:spTree>
    <p:extLst>
      <p:ext uri="{BB962C8B-B14F-4D97-AF65-F5344CB8AC3E}">
        <p14:creationId xmlns:p14="http://schemas.microsoft.com/office/powerpoint/2010/main" val="37938754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Emergency medical technicians </a:t>
            </a:r>
            <a:br>
              <a:rPr lang="en-US" sz="2600" dirty="0"/>
            </a:br>
            <a:r>
              <a:rPr lang="en-US" sz="2600" dirty="0"/>
              <a:t>and paramedics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Five levels: </a:t>
            </a:r>
          </a:p>
          <a:p>
            <a:pPr lvl="1"/>
            <a:r>
              <a:rPr lang="en-US" sz="2600" dirty="0"/>
              <a:t>First responder</a:t>
            </a:r>
          </a:p>
          <a:p>
            <a:pPr lvl="1"/>
            <a:r>
              <a:rPr lang="en-US" sz="2600" dirty="0"/>
              <a:t>EMT-basic</a:t>
            </a:r>
          </a:p>
          <a:p>
            <a:pPr lvl="1"/>
            <a:r>
              <a:rPr lang="en-US" sz="2600" dirty="0"/>
              <a:t>EMT-intermediate (1985)</a:t>
            </a:r>
          </a:p>
          <a:p>
            <a:pPr lvl="1"/>
            <a:r>
              <a:rPr lang="en-US" sz="2600" dirty="0"/>
              <a:t>EMT-intermediate (1999)</a:t>
            </a:r>
          </a:p>
          <a:p>
            <a:pPr lvl="1"/>
            <a:r>
              <a:rPr lang="en-US" sz="2600" dirty="0"/>
              <a:t>Paramedic (provide most extensive care):</a:t>
            </a:r>
          </a:p>
          <a:p>
            <a:pPr lvl="2"/>
            <a:r>
              <a:rPr lang="en-US" dirty="0"/>
              <a:t>Administer drugs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Endotracheal intubations</a:t>
            </a:r>
          </a:p>
          <a:p>
            <a:pPr lvl="2"/>
            <a:r>
              <a:rPr lang="en-US" dirty="0"/>
              <a:t>Read electrocardiograms</a:t>
            </a:r>
          </a:p>
        </p:txBody>
      </p:sp>
    </p:spTree>
    <p:extLst>
      <p:ext uri="{BB962C8B-B14F-4D97-AF65-F5344CB8AC3E}">
        <p14:creationId xmlns:p14="http://schemas.microsoft.com/office/powerpoint/2010/main" val="3416025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Emergency medical technicians </a:t>
            </a:r>
            <a:br>
              <a:rPr lang="en-US" sz="2600" dirty="0"/>
            </a:br>
            <a:r>
              <a:rPr lang="en-US" sz="2600" dirty="0"/>
              <a:t>and paramedics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Paid positions closer to metropolitan areas</a:t>
            </a:r>
          </a:p>
          <a:p>
            <a:r>
              <a:rPr lang="en-US" dirty="0"/>
              <a:t>Volunteer positions in more rural areas</a:t>
            </a:r>
          </a:p>
          <a:p>
            <a:r>
              <a:rPr lang="en-US" dirty="0"/>
              <a:t>Graduates must pass written, practical exam</a:t>
            </a:r>
          </a:p>
          <a:p>
            <a:r>
              <a:rPr lang="en-US" dirty="0"/>
              <a:t>Intermediate-level students: </a:t>
            </a:r>
          </a:p>
          <a:p>
            <a:pPr lvl="1"/>
            <a:r>
              <a:rPr lang="en-US" dirty="0"/>
              <a:t>30 to 350 training hours</a:t>
            </a:r>
          </a:p>
          <a:p>
            <a:pPr lvl="1"/>
            <a:r>
              <a:rPr lang="en-US" dirty="0"/>
              <a:t>Instruction on advanced airway devices, IV fluids, and certain drugs</a:t>
            </a:r>
          </a:p>
        </p:txBody>
      </p:sp>
    </p:spTree>
    <p:extLst>
      <p:ext uri="{BB962C8B-B14F-4D97-AF65-F5344CB8AC3E}">
        <p14:creationId xmlns:p14="http://schemas.microsoft.com/office/powerpoint/2010/main" val="42002487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Emergency medical technicians </a:t>
            </a:r>
            <a:br>
              <a:rPr lang="en-US" sz="2600" dirty="0"/>
            </a:br>
            <a:r>
              <a:rPr lang="en-US" sz="2600" dirty="0"/>
              <a:t>and paramedics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Advanced paramedic </a:t>
            </a:r>
            <a:r>
              <a:rPr lang="en-US" dirty="0"/>
              <a:t>training:</a:t>
            </a:r>
          </a:p>
          <a:p>
            <a:pPr lvl="1"/>
            <a:r>
              <a:rPr lang="en-US" dirty="0"/>
              <a:t>Anatomy, physiology, advanced medical skills </a:t>
            </a:r>
          </a:p>
          <a:p>
            <a:pPr lvl="1"/>
            <a:r>
              <a:rPr lang="en-US" dirty="0"/>
              <a:t>1–2 years (Associate’s degree)</a:t>
            </a:r>
          </a:p>
          <a:p>
            <a:r>
              <a:rPr lang="en-US" dirty="0"/>
              <a:t>All EMTs must be certified</a:t>
            </a:r>
          </a:p>
          <a:p>
            <a:r>
              <a:rPr lang="en-US" dirty="0"/>
              <a:t>Most register with the NREMT every 2 years </a:t>
            </a:r>
          </a:p>
          <a:p>
            <a:r>
              <a:rPr lang="en-US" dirty="0"/>
              <a:t>19% growth up to 2022</a:t>
            </a:r>
          </a:p>
          <a:p>
            <a:r>
              <a:rPr lang="en-US" dirty="0"/>
              <a:t>Averages $20,690 to $54,690 annually</a:t>
            </a:r>
          </a:p>
        </p:txBody>
      </p:sp>
    </p:spTree>
    <p:extLst>
      <p:ext uri="{BB962C8B-B14F-4D97-AF65-F5344CB8AC3E}">
        <p14:creationId xmlns:p14="http://schemas.microsoft.com/office/powerpoint/2010/main" val="26883327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Optometrists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Main providers of vision care</a:t>
            </a:r>
          </a:p>
          <a:p>
            <a:r>
              <a:rPr lang="en-US" i="1" dirty="0"/>
              <a:t>Doctors of optometry:</a:t>
            </a:r>
            <a:endParaRPr lang="en-US" dirty="0"/>
          </a:p>
          <a:p>
            <a:pPr lvl="1"/>
            <a:r>
              <a:rPr lang="en-US" dirty="0"/>
              <a:t>Examine, diagnose, test patients</a:t>
            </a:r>
          </a:p>
          <a:p>
            <a:pPr lvl="1"/>
            <a:r>
              <a:rPr lang="en-US" dirty="0"/>
              <a:t>Prescribe contact lenses, eyeglasses, medications</a:t>
            </a:r>
          </a:p>
          <a:p>
            <a:pPr lvl="1"/>
            <a:r>
              <a:rPr lang="en-US" dirty="0"/>
              <a:t>May provide vision therapy or rehabilitation</a:t>
            </a:r>
          </a:p>
          <a:p>
            <a:pPr lvl="1"/>
            <a:r>
              <a:rPr lang="en-US" dirty="0"/>
              <a:t>Refer and educate patients</a:t>
            </a:r>
          </a:p>
          <a:p>
            <a:pPr lvl="1"/>
            <a:r>
              <a:rPr lang="en-US" dirty="0"/>
              <a:t>Provide pre- or post-operative care</a:t>
            </a:r>
          </a:p>
          <a:p>
            <a:pPr lvl="1"/>
            <a:r>
              <a:rPr lang="en-US" dirty="0"/>
              <a:t>Promote nutrition</a:t>
            </a:r>
          </a:p>
        </p:txBody>
      </p:sp>
    </p:spTree>
    <p:extLst>
      <p:ext uri="{BB962C8B-B14F-4D97-AF65-F5344CB8AC3E}">
        <p14:creationId xmlns:p14="http://schemas.microsoft.com/office/powerpoint/2010/main" val="2196872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Figure 6-7: An optometrist </a:t>
            </a:r>
            <a:br>
              <a:rPr lang="en-US" sz="2600" dirty="0"/>
            </a:br>
            <a:r>
              <a:rPr lang="en-US" sz="2600" dirty="0"/>
              <a:t>examining a patient</a:t>
            </a:r>
          </a:p>
        </p:txBody>
      </p:sp>
      <p:pic>
        <p:nvPicPr>
          <p:cNvPr id="4" name="Content Placeholder 3" descr="Figure 6-6 An Optometrist Examining A Patie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12" b="20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40153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Optometrists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Usually general practice; may specialize</a:t>
            </a:r>
          </a:p>
          <a:p>
            <a:r>
              <a:rPr lang="en-US" dirty="0"/>
              <a:t>Not </a:t>
            </a:r>
            <a:r>
              <a:rPr lang="en-US" dirty="0">
                <a:solidFill>
                  <a:srgbClr val="FF0000"/>
                </a:solidFill>
              </a:rPr>
              <a:t>ophthalmologists</a:t>
            </a:r>
            <a:r>
              <a:rPr lang="en-US" dirty="0"/>
              <a:t> or </a:t>
            </a:r>
            <a:r>
              <a:rPr lang="en-US" i="1" dirty="0"/>
              <a:t>dispensing opticians</a:t>
            </a:r>
            <a:r>
              <a:rPr lang="en-US" dirty="0"/>
              <a:t> (who fit and adjust contact lenses or glasses)</a:t>
            </a:r>
          </a:p>
          <a:p>
            <a:r>
              <a:rPr lang="en-US" dirty="0"/>
              <a:t>Work in a variety of facilities</a:t>
            </a:r>
          </a:p>
          <a:p>
            <a:r>
              <a:rPr lang="en-US" dirty="0"/>
              <a:t>4-year </a:t>
            </a:r>
            <a:r>
              <a:rPr lang="en-US" i="1" dirty="0"/>
              <a:t>Doctor of Optometry</a:t>
            </a:r>
            <a:r>
              <a:rPr lang="en-US" dirty="0"/>
              <a:t> degree required</a:t>
            </a:r>
          </a:p>
          <a:p>
            <a:r>
              <a:rPr lang="en-US" dirty="0"/>
              <a:t>Highly competitive field due to lack of colleges</a:t>
            </a:r>
          </a:p>
        </p:txBody>
      </p:sp>
    </p:spTree>
    <p:extLst>
      <p:ext uri="{BB962C8B-B14F-4D97-AF65-F5344CB8AC3E}">
        <p14:creationId xmlns:p14="http://schemas.microsoft.com/office/powerpoint/2010/main" val="1607576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Optometrists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1-year postgraduate clinical residencies for specialists</a:t>
            </a:r>
          </a:p>
          <a:p>
            <a:r>
              <a:rPr lang="en-US" sz="2800" dirty="0"/>
              <a:t>Master degree or PhD for research or teaching</a:t>
            </a:r>
          </a:p>
          <a:p>
            <a:r>
              <a:rPr lang="en-US" sz="2800" dirty="0"/>
              <a:t>Licensure required, renewal every 1</a:t>
            </a:r>
            <a:r>
              <a:rPr lang="en-US" dirty="0"/>
              <a:t>–</a:t>
            </a:r>
            <a:r>
              <a:rPr lang="en-US" sz="2800" dirty="0"/>
              <a:t>3 years</a:t>
            </a:r>
          </a:p>
          <a:p>
            <a:r>
              <a:rPr lang="en-US" sz="2800" dirty="0"/>
              <a:t>24% growth up to 2022</a:t>
            </a:r>
          </a:p>
          <a:p>
            <a:r>
              <a:rPr lang="en-US" sz="2800" dirty="0"/>
              <a:t>Averages $78,000 to $169,115 annually</a:t>
            </a:r>
          </a:p>
        </p:txBody>
      </p:sp>
    </p:spTree>
    <p:extLst>
      <p:ext uri="{BB962C8B-B14F-4D97-AF65-F5344CB8AC3E}">
        <p14:creationId xmlns:p14="http://schemas.microsoft.com/office/powerpoint/2010/main" val="41717867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Ophthalmologists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Physicians who: </a:t>
            </a:r>
          </a:p>
          <a:p>
            <a:pPr lvl="1"/>
            <a:r>
              <a:rPr lang="en-US" dirty="0"/>
              <a:t>Diagnose, treat eye diseases, injuries</a:t>
            </a:r>
          </a:p>
          <a:p>
            <a:pPr lvl="1"/>
            <a:r>
              <a:rPr lang="en-US" dirty="0"/>
              <a:t>Perform eye surgery</a:t>
            </a:r>
          </a:p>
          <a:p>
            <a:pPr lvl="1"/>
            <a:r>
              <a:rPr lang="en-US" dirty="0"/>
              <a:t>Prescribe contact lenses and glasses</a:t>
            </a:r>
          </a:p>
          <a:p>
            <a:pPr lvl="1"/>
            <a:r>
              <a:rPr lang="en-US" dirty="0"/>
              <a:t>Specially trained on more complex eye conditions than optometrists</a:t>
            </a:r>
          </a:p>
          <a:p>
            <a:pPr lvl="1"/>
            <a:r>
              <a:rPr lang="en-US" dirty="0"/>
              <a:t>Can prescribe a wider range of drugs</a:t>
            </a:r>
          </a:p>
        </p:txBody>
      </p:sp>
    </p:spTree>
    <p:extLst>
      <p:ext uri="{BB962C8B-B14F-4D97-AF65-F5344CB8AC3E}">
        <p14:creationId xmlns:p14="http://schemas.microsoft.com/office/powerpoint/2010/main" val="223625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100" dirty="0"/>
              <a:t>Diagnose illnesses</a:t>
            </a:r>
          </a:p>
          <a:p>
            <a:r>
              <a:rPr lang="en-US" sz="3100" dirty="0"/>
              <a:t>Prescribe and administer medications and treatments</a:t>
            </a:r>
          </a:p>
          <a:p>
            <a:r>
              <a:rPr lang="en-US" sz="3100" dirty="0"/>
              <a:t>Examine patients; counsel on choices and behaviors</a:t>
            </a:r>
          </a:p>
          <a:p>
            <a:r>
              <a:rPr lang="en-US" sz="3100" dirty="0"/>
              <a:t>Obtain medical histories</a:t>
            </a:r>
          </a:p>
          <a:p>
            <a:r>
              <a:rPr lang="en-US" sz="3100" dirty="0"/>
              <a:t>Interpret diagnostic tests</a:t>
            </a:r>
          </a:p>
          <a:p>
            <a:r>
              <a:rPr lang="en-US" sz="3100" dirty="0"/>
              <a:t>Two types:</a:t>
            </a:r>
          </a:p>
          <a:p>
            <a:pPr lvl="1"/>
            <a:r>
              <a:rPr lang="en-US" sz="2700" i="1" dirty="0"/>
              <a:t>Medical doctor (MD)</a:t>
            </a:r>
          </a:p>
          <a:p>
            <a:pPr lvl="1"/>
            <a:r>
              <a:rPr lang="en-US" sz="2700" i="1" dirty="0"/>
              <a:t>Doctor of osteopathic medicine (DO)</a:t>
            </a:r>
            <a:r>
              <a:rPr lang="en-US" sz="2700" dirty="0"/>
              <a:t> – focuses on musculoskeletal system, preventive medicine, </a:t>
            </a:r>
            <a:r>
              <a:rPr lang="en-US" sz="2700" dirty="0">
                <a:solidFill>
                  <a:srgbClr val="FF0000"/>
                </a:solidFill>
              </a:rPr>
              <a:t>holistic</a:t>
            </a:r>
            <a:r>
              <a:rPr lang="en-US" sz="2700" dirty="0"/>
              <a:t> care</a:t>
            </a:r>
            <a:endParaRPr lang="en-US" sz="2700" i="1" dirty="0"/>
          </a:p>
        </p:txBody>
      </p:sp>
    </p:spTree>
    <p:extLst>
      <p:ext uri="{BB962C8B-B14F-4D97-AF65-F5344CB8AC3E}">
        <p14:creationId xmlns:p14="http://schemas.microsoft.com/office/powerpoint/2010/main" val="5180620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Ophthalmologists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4+ years of premedical undergraduate training</a:t>
            </a:r>
          </a:p>
          <a:p>
            <a:r>
              <a:rPr lang="en-US" dirty="0"/>
              <a:t>4 years of medical school</a:t>
            </a:r>
          </a:p>
          <a:p>
            <a:r>
              <a:rPr lang="en-US" dirty="0"/>
              <a:t>1 year of internship</a:t>
            </a:r>
          </a:p>
          <a:p>
            <a:r>
              <a:rPr lang="en-US" dirty="0"/>
              <a:t>3-year residency</a:t>
            </a:r>
          </a:p>
          <a:p>
            <a:r>
              <a:rPr lang="en-US" dirty="0"/>
              <a:t>Written Qualifying Exam</a:t>
            </a:r>
          </a:p>
          <a:p>
            <a:r>
              <a:rPr lang="en-US" dirty="0"/>
              <a:t>18% growth up to 2022</a:t>
            </a:r>
          </a:p>
          <a:p>
            <a:r>
              <a:rPr lang="en-US" dirty="0"/>
              <a:t>Averages $215,000 to $354,500 annually</a:t>
            </a:r>
          </a:p>
        </p:txBody>
      </p:sp>
    </p:spTree>
    <p:extLst>
      <p:ext uri="{BB962C8B-B14F-4D97-AF65-F5344CB8AC3E}">
        <p14:creationId xmlns:p14="http://schemas.microsoft.com/office/powerpoint/2010/main" val="25849569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Work with hearing, balance, or related ear problems</a:t>
            </a:r>
          </a:p>
          <a:p>
            <a:pPr lvl="1"/>
            <a:r>
              <a:rPr lang="en-US" sz="2400" dirty="0"/>
              <a:t>Counsel about hearing loss</a:t>
            </a:r>
          </a:p>
          <a:p>
            <a:pPr lvl="1"/>
            <a:r>
              <a:rPr lang="en-US" sz="2400" dirty="0"/>
              <a:t>Train in use of hearing aids</a:t>
            </a:r>
          </a:p>
          <a:p>
            <a:pPr lvl="1"/>
            <a:r>
              <a:rPr lang="en-US" sz="2400" dirty="0"/>
              <a:t>Teach communication and listening strategies</a:t>
            </a:r>
          </a:p>
          <a:p>
            <a:pPr lvl="1"/>
            <a:r>
              <a:rPr lang="en-US" sz="2400" dirty="0"/>
              <a:t>Fit devices</a:t>
            </a:r>
          </a:p>
          <a:p>
            <a:r>
              <a:rPr lang="en-US" sz="2800" dirty="0"/>
              <a:t>Some specialize to work with:</a:t>
            </a:r>
          </a:p>
          <a:p>
            <a:pPr lvl="1"/>
            <a:r>
              <a:rPr lang="en-US" sz="2400" dirty="0"/>
              <a:t>Children</a:t>
            </a:r>
          </a:p>
          <a:p>
            <a:pPr lvl="1"/>
            <a:r>
              <a:rPr lang="en-US" sz="2400" dirty="0"/>
              <a:t>Elderly</a:t>
            </a:r>
          </a:p>
          <a:p>
            <a:pPr lvl="1"/>
            <a:r>
              <a:rPr lang="en-US" sz="2400" dirty="0"/>
              <a:t>Hearing impaired</a:t>
            </a:r>
          </a:p>
        </p:txBody>
      </p:sp>
    </p:spTree>
    <p:extLst>
      <p:ext uri="{BB962C8B-B14F-4D97-AF65-F5344CB8AC3E}">
        <p14:creationId xmlns:p14="http://schemas.microsoft.com/office/powerpoint/2010/main" val="15570085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Licensure required – varies with state</a:t>
            </a:r>
          </a:p>
          <a:p>
            <a:r>
              <a:rPr lang="en-US" dirty="0" err="1"/>
              <a:t>Master’a</a:t>
            </a:r>
            <a:r>
              <a:rPr lang="en-US" dirty="0"/>
              <a:t> degree required</a:t>
            </a:r>
          </a:p>
          <a:p>
            <a:pPr lvl="1"/>
            <a:r>
              <a:rPr lang="en-US" dirty="0"/>
              <a:t>Many states now require Doctoral degree (4 years)</a:t>
            </a:r>
          </a:p>
          <a:p>
            <a:r>
              <a:rPr lang="en-US" dirty="0"/>
              <a:t>Credential: </a:t>
            </a:r>
            <a:r>
              <a:rPr lang="en-US" dirty="0" err="1"/>
              <a:t>AuD</a:t>
            </a:r>
            <a:endParaRPr lang="en-US" dirty="0"/>
          </a:p>
          <a:p>
            <a:pPr lvl="1"/>
            <a:r>
              <a:rPr lang="en-US" dirty="0"/>
              <a:t>Some states do not allow dispensing of hearing aids unless separate </a:t>
            </a:r>
            <a:r>
              <a:rPr lang="en-US" i="1" dirty="0"/>
              <a:t>Hearing Aid Dispenser</a:t>
            </a:r>
            <a:r>
              <a:rPr lang="en-US" dirty="0"/>
              <a:t> license is obtained</a:t>
            </a:r>
          </a:p>
        </p:txBody>
      </p:sp>
    </p:spTree>
    <p:extLst>
      <p:ext uri="{BB962C8B-B14F-4D97-AF65-F5344CB8AC3E}">
        <p14:creationId xmlns:p14="http://schemas.microsoft.com/office/powerpoint/2010/main" val="36574372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Certificate of Clinical Competence in Audiology (CCC-A)</a:t>
            </a:r>
            <a:r>
              <a:rPr lang="en-US" dirty="0"/>
              <a:t> may be earned </a:t>
            </a:r>
          </a:p>
          <a:p>
            <a:r>
              <a:rPr lang="en-US" dirty="0"/>
              <a:t>25% growth up to 2022</a:t>
            </a:r>
          </a:p>
          <a:p>
            <a:r>
              <a:rPr lang="en-US" dirty="0"/>
              <a:t>Averages $40,360 to $98,880 annually</a:t>
            </a:r>
          </a:p>
        </p:txBody>
      </p:sp>
    </p:spTree>
    <p:extLst>
      <p:ext uri="{BB962C8B-B14F-4D97-AF65-F5344CB8AC3E}">
        <p14:creationId xmlns:p14="http://schemas.microsoft.com/office/powerpoint/2010/main" val="3522759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Dispense medications following prescriber guidelines </a:t>
            </a:r>
          </a:p>
          <a:p>
            <a:r>
              <a:rPr lang="en-US" sz="2800" dirty="0"/>
              <a:t>Less </a:t>
            </a:r>
            <a:r>
              <a:rPr lang="en-US" sz="2800" dirty="0">
                <a:solidFill>
                  <a:srgbClr val="FF0000"/>
                </a:solidFill>
              </a:rPr>
              <a:t>compounding </a:t>
            </a:r>
            <a:r>
              <a:rPr lang="en-US" sz="2800" dirty="0"/>
              <a:t>of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medications than in the past</a:t>
            </a:r>
          </a:p>
          <a:p>
            <a:r>
              <a:rPr lang="en-US" sz="2800" dirty="0"/>
              <a:t>In community or retail pharmacies</a:t>
            </a:r>
          </a:p>
          <a:p>
            <a:pPr lvl="1"/>
            <a:r>
              <a:rPr lang="en-US" sz="2400" dirty="0"/>
              <a:t>Often counsel patients about products</a:t>
            </a:r>
          </a:p>
        </p:txBody>
      </p:sp>
    </p:spTree>
    <p:extLst>
      <p:ext uri="{BB962C8B-B14F-4D97-AF65-F5344CB8AC3E}">
        <p14:creationId xmlns:p14="http://schemas.microsoft.com/office/powerpoint/2010/main" val="22065737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hospitals</a:t>
            </a:r>
          </a:p>
          <a:p>
            <a:pPr lvl="1"/>
            <a:r>
              <a:rPr lang="en-US" sz="2400" dirty="0"/>
              <a:t>Advise staff about drug selections and adverse effects</a:t>
            </a:r>
          </a:p>
          <a:p>
            <a:pPr lvl="1"/>
            <a:r>
              <a:rPr lang="en-US" sz="2400" dirty="0"/>
              <a:t>Prepare sterile solutions</a:t>
            </a:r>
          </a:p>
          <a:p>
            <a:pPr lvl="1"/>
            <a:r>
              <a:rPr lang="en-US" sz="2400" dirty="0"/>
              <a:t>Order supplies</a:t>
            </a:r>
          </a:p>
          <a:p>
            <a:pPr lvl="1"/>
            <a:r>
              <a:rPr lang="en-US" sz="2400" dirty="0"/>
              <a:t>Handle administration</a:t>
            </a:r>
          </a:p>
          <a:p>
            <a:pPr lvl="1"/>
            <a:r>
              <a:rPr lang="en-US" sz="2400" dirty="0"/>
              <a:t>Provide education</a:t>
            </a:r>
          </a:p>
          <a:p>
            <a:pPr lvl="1"/>
            <a:r>
              <a:rPr lang="en-US" sz="2400" dirty="0"/>
              <a:t>May visit patients along physicians to aid in monitoring medication use (</a:t>
            </a:r>
            <a:r>
              <a:rPr lang="en-US" sz="2400" dirty="0">
                <a:solidFill>
                  <a:srgbClr val="FF0000"/>
                </a:solidFill>
              </a:rPr>
              <a:t>pharmacotherapists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52266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Specialties: </a:t>
            </a:r>
          </a:p>
          <a:p>
            <a:pPr lvl="1"/>
            <a:r>
              <a:rPr lang="en-US" sz="2400" dirty="0"/>
              <a:t>Home health care</a:t>
            </a:r>
          </a:p>
          <a:p>
            <a:pPr lvl="1"/>
            <a:r>
              <a:rPr lang="en-US" sz="2400" dirty="0"/>
              <a:t>Cancer or psychiatric medications</a:t>
            </a:r>
          </a:p>
          <a:p>
            <a:pPr lvl="1"/>
            <a:r>
              <a:rPr lang="en-US" sz="2400" dirty="0"/>
              <a:t>Nutrition support</a:t>
            </a:r>
          </a:p>
          <a:p>
            <a:r>
              <a:rPr lang="en-US" sz="2800" dirty="0"/>
              <a:t>Work with </a:t>
            </a:r>
            <a:r>
              <a:rPr lang="en-US" sz="2800" dirty="0">
                <a:solidFill>
                  <a:srgbClr val="FF0000"/>
                </a:solidFill>
              </a:rPr>
              <a:t>radiopharmaceuticals (nuclear pharmacists </a:t>
            </a:r>
            <a:r>
              <a:rPr lang="en-US" sz="2800" dirty="0"/>
              <a:t>or </a:t>
            </a:r>
            <a:r>
              <a:rPr lang="en-US" sz="2800" i="1" dirty="0"/>
              <a:t>radio-pharmacists)</a:t>
            </a:r>
            <a:endParaRPr lang="en-US" sz="2800" dirty="0"/>
          </a:p>
          <a:p>
            <a:r>
              <a:rPr lang="en-US" sz="2800" dirty="0"/>
              <a:t>Regulated by both state and federal boards</a:t>
            </a:r>
          </a:p>
          <a:p>
            <a:pPr lvl="1"/>
            <a:r>
              <a:rPr lang="en-US" sz="2400" dirty="0"/>
              <a:t>About 61% work in retail pharmacies</a:t>
            </a:r>
          </a:p>
          <a:p>
            <a:pPr lvl="1"/>
            <a:r>
              <a:rPr lang="en-US" sz="2400" dirty="0"/>
              <a:t>About 23% work in hospitals</a:t>
            </a:r>
          </a:p>
        </p:txBody>
      </p:sp>
    </p:spTree>
    <p:extLst>
      <p:ext uri="{BB962C8B-B14F-4D97-AF65-F5344CB8AC3E}">
        <p14:creationId xmlns:p14="http://schemas.microsoft.com/office/powerpoint/2010/main" val="29833180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Licensure and several exams required</a:t>
            </a:r>
          </a:p>
          <a:p>
            <a:r>
              <a:rPr lang="en-US" sz="2800" dirty="0"/>
              <a:t>Doctor of Pharmacy (PharmD), usually 4 years</a:t>
            </a:r>
          </a:p>
          <a:p>
            <a:pPr lvl="1"/>
            <a:r>
              <a:rPr lang="en-US" sz="2400" dirty="0"/>
              <a:t>Master of Science or PhD degree after PharmD if more experience is desired</a:t>
            </a:r>
          </a:p>
          <a:p>
            <a:r>
              <a:rPr lang="en-US" sz="2800" dirty="0"/>
              <a:t>Graduate studies in: </a:t>
            </a:r>
          </a:p>
          <a:p>
            <a:pPr lvl="1"/>
            <a:r>
              <a:rPr lang="en-US" sz="2400" i="1" dirty="0"/>
              <a:t>Pharmaceutical chemistry</a:t>
            </a:r>
          </a:p>
          <a:p>
            <a:pPr lvl="1"/>
            <a:r>
              <a:rPr lang="en-US" sz="2400" i="1" dirty="0"/>
              <a:t>Pharmacology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Pharmaceutics</a:t>
            </a:r>
          </a:p>
          <a:p>
            <a:pPr lvl="1"/>
            <a:r>
              <a:rPr lang="en-US" sz="2400" i="1" dirty="0"/>
              <a:t>Pharmacy administration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71228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</a:t>
            </a:r>
            <a:r>
              <a:rPr lang="en-US" dirty="0"/>
              <a:t>–</a:t>
            </a:r>
            <a:r>
              <a:rPr lang="en-US" sz="2800" dirty="0"/>
              <a:t>2 year residency if intending to work in hospitals</a:t>
            </a:r>
          </a:p>
          <a:p>
            <a:r>
              <a:rPr lang="en-US" sz="2800" dirty="0"/>
              <a:t>Pharmacists who own their own pharmacies often seek a Master of Business Administration</a:t>
            </a:r>
          </a:p>
          <a:p>
            <a:r>
              <a:rPr lang="en-US" sz="2800" dirty="0"/>
              <a:t>Licensure required</a:t>
            </a:r>
          </a:p>
          <a:p>
            <a:r>
              <a:rPr lang="en-US" sz="2800" dirty="0"/>
              <a:t>Several exams, including</a:t>
            </a:r>
          </a:p>
          <a:p>
            <a:pPr lvl="1"/>
            <a:r>
              <a:rPr lang="en-US" sz="2400" dirty="0"/>
              <a:t>North American Pharmacist Licensure Exam (NAPLX)</a:t>
            </a:r>
          </a:p>
        </p:txBody>
      </p:sp>
    </p:spTree>
    <p:extLst>
      <p:ext uri="{BB962C8B-B14F-4D97-AF65-F5344CB8AC3E}">
        <p14:creationId xmlns:p14="http://schemas.microsoft.com/office/powerpoint/2010/main" val="11759855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Most states require: </a:t>
            </a:r>
          </a:p>
          <a:p>
            <a:pPr lvl="1"/>
            <a:r>
              <a:rPr lang="en-US" sz="2400" dirty="0"/>
              <a:t>Multistate Pharmacy Jurisprudence Exam (MPJE) on pharmacy law</a:t>
            </a:r>
          </a:p>
          <a:p>
            <a:pPr lvl="1"/>
            <a:r>
              <a:rPr lang="en-US" sz="2400" dirty="0"/>
              <a:t>Additional exams required by some states</a:t>
            </a:r>
          </a:p>
          <a:p>
            <a:r>
              <a:rPr lang="en-US" sz="2800" dirty="0"/>
              <a:t>Licenses transferred between all states except California</a:t>
            </a:r>
          </a:p>
          <a:p>
            <a:r>
              <a:rPr lang="en-US" sz="2800" dirty="0"/>
              <a:t>14% growth up to 2022</a:t>
            </a:r>
          </a:p>
          <a:p>
            <a:r>
              <a:rPr lang="en-US" sz="2800" dirty="0"/>
              <a:t>Averages $89,320 to $150,550 annually</a:t>
            </a:r>
          </a:p>
        </p:txBody>
      </p:sp>
    </p:spTree>
    <p:extLst>
      <p:ext uri="{BB962C8B-B14F-4D97-AF65-F5344CB8AC3E}">
        <p14:creationId xmlns:p14="http://schemas.microsoft.com/office/powerpoint/2010/main" val="143490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physician specialties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Anesthesiologist			</a:t>
            </a:r>
          </a:p>
          <a:p>
            <a:r>
              <a:rPr lang="en-US" sz="2600" dirty="0"/>
              <a:t>Family physician</a:t>
            </a:r>
          </a:p>
          <a:p>
            <a:r>
              <a:rPr lang="en-US" sz="2600" dirty="0"/>
              <a:t>General internist			</a:t>
            </a:r>
          </a:p>
          <a:p>
            <a:r>
              <a:rPr lang="en-US" sz="2600" dirty="0"/>
              <a:t>General pediatrician</a:t>
            </a:r>
          </a:p>
          <a:p>
            <a:r>
              <a:rPr lang="en-US" sz="2600" dirty="0"/>
              <a:t>Gynecologist/obstetrician	</a:t>
            </a:r>
          </a:p>
          <a:p>
            <a:r>
              <a:rPr lang="en-US" sz="2600" dirty="0"/>
              <a:t>Psychiatrist</a:t>
            </a:r>
          </a:p>
          <a:p>
            <a:r>
              <a:rPr lang="en-US" sz="2600" dirty="0"/>
              <a:t>Surgeon</a:t>
            </a:r>
          </a:p>
        </p:txBody>
      </p:sp>
    </p:spTree>
    <p:extLst>
      <p:ext uri="{BB962C8B-B14F-4D97-AF65-F5344CB8AC3E}">
        <p14:creationId xmlns:p14="http://schemas.microsoft.com/office/powerpoint/2010/main" val="35290680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Assist in: </a:t>
            </a:r>
          </a:p>
          <a:p>
            <a:pPr lvl="1"/>
            <a:r>
              <a:rPr lang="en-US" sz="2400" dirty="0"/>
              <a:t>Preparation and compounding of medications</a:t>
            </a:r>
          </a:p>
          <a:p>
            <a:pPr lvl="1"/>
            <a:r>
              <a:rPr lang="en-US" sz="2400" dirty="0"/>
              <a:t>Administration</a:t>
            </a:r>
          </a:p>
          <a:p>
            <a:pPr lvl="1"/>
            <a:r>
              <a:rPr lang="en-US" sz="2400" dirty="0"/>
              <a:t>Labeling</a:t>
            </a:r>
          </a:p>
          <a:p>
            <a:pPr lvl="1"/>
            <a:r>
              <a:rPr lang="en-US" sz="2400" dirty="0"/>
              <a:t>Customer service</a:t>
            </a:r>
          </a:p>
          <a:p>
            <a:r>
              <a:rPr lang="en-US" sz="2800" dirty="0"/>
              <a:t>Regulated by individual states</a:t>
            </a:r>
          </a:p>
          <a:p>
            <a:r>
              <a:rPr lang="en-US" sz="2800" dirty="0"/>
              <a:t>75% in retail pharmacies, 17% in hospitals</a:t>
            </a:r>
          </a:p>
          <a:p>
            <a:r>
              <a:rPr lang="en-US" sz="2800" dirty="0"/>
              <a:t>No national training standard exists</a:t>
            </a:r>
          </a:p>
        </p:txBody>
      </p:sp>
    </p:spTree>
    <p:extLst>
      <p:ext uri="{BB962C8B-B14F-4D97-AF65-F5344CB8AC3E}">
        <p14:creationId xmlns:p14="http://schemas.microsoft.com/office/powerpoint/2010/main" val="21735057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On-the-job training: 3–12 months</a:t>
            </a:r>
          </a:p>
          <a:p>
            <a:r>
              <a:rPr lang="en-US" dirty="0"/>
              <a:t>College: 6 months to 2 years</a:t>
            </a:r>
          </a:p>
          <a:p>
            <a:r>
              <a:rPr lang="en-US" dirty="0"/>
              <a:t>Certificate, diploma, or Associate degree</a:t>
            </a:r>
          </a:p>
          <a:p>
            <a:r>
              <a:rPr lang="en-US" i="1" dirty="0"/>
              <a:t>Internships</a:t>
            </a:r>
            <a:r>
              <a:rPr lang="en-US" dirty="0"/>
              <a:t> often included</a:t>
            </a:r>
          </a:p>
          <a:p>
            <a:r>
              <a:rPr lang="en-US" dirty="0"/>
              <a:t>Most states require </a:t>
            </a:r>
            <a:r>
              <a:rPr lang="en-US" i="1" dirty="0"/>
              <a:t>registration</a:t>
            </a:r>
          </a:p>
          <a:p>
            <a:r>
              <a:rPr lang="en-US" dirty="0"/>
              <a:t>Some require </a:t>
            </a:r>
            <a:r>
              <a:rPr lang="en-US" i="1" dirty="0"/>
              <a:t>certification </a:t>
            </a:r>
            <a:r>
              <a:rPr lang="en-US" dirty="0"/>
              <a:t>every 2 years</a:t>
            </a:r>
          </a:p>
          <a:p>
            <a:pPr lvl="1"/>
            <a:r>
              <a:rPr lang="en-US" dirty="0"/>
              <a:t>Pharmacy Technician Certification Exam (PTCE)</a:t>
            </a:r>
          </a:p>
          <a:p>
            <a:pPr lvl="1"/>
            <a:r>
              <a:rPr lang="en-US" dirty="0"/>
              <a:t>Exam for the Certification of Pharmacy Technicians (ExCPT)</a:t>
            </a:r>
          </a:p>
        </p:txBody>
      </p:sp>
    </p:spTree>
    <p:extLst>
      <p:ext uri="{BB962C8B-B14F-4D97-AF65-F5344CB8AC3E}">
        <p14:creationId xmlns:p14="http://schemas.microsoft.com/office/powerpoint/2010/main" val="13369787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20% growth up to 2022</a:t>
            </a:r>
          </a:p>
          <a:p>
            <a:r>
              <a:rPr lang="en-US" dirty="0"/>
              <a:t>Replacing </a:t>
            </a:r>
            <a:r>
              <a:rPr lang="en-US" i="1" dirty="0"/>
              <a:t>pharmacy aids</a:t>
            </a:r>
            <a:r>
              <a:rPr lang="en-US" dirty="0"/>
              <a:t> because job descriptions are enlarging</a:t>
            </a:r>
          </a:p>
          <a:p>
            <a:r>
              <a:rPr lang="en-US" dirty="0"/>
              <a:t>Averages $29,320 to $42,400 annually</a:t>
            </a:r>
          </a:p>
          <a:p>
            <a:r>
              <a:rPr lang="en-US" dirty="0"/>
              <a:t>Certified often earn more than non-certified </a:t>
            </a:r>
          </a:p>
        </p:txBody>
      </p:sp>
    </p:spTree>
    <p:extLst>
      <p:ext uri="{BB962C8B-B14F-4D97-AF65-F5344CB8AC3E}">
        <p14:creationId xmlns:p14="http://schemas.microsoft.com/office/powerpoint/2010/main" val="11408242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Dietitians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Along with </a:t>
            </a:r>
            <a:r>
              <a:rPr lang="en-US" i="1" dirty="0"/>
              <a:t>nutritionists:</a:t>
            </a:r>
          </a:p>
          <a:p>
            <a:pPr lvl="1"/>
            <a:r>
              <a:rPr lang="en-US" dirty="0"/>
              <a:t>Assist with meal selection and preparation</a:t>
            </a:r>
          </a:p>
          <a:p>
            <a:pPr lvl="1"/>
            <a:r>
              <a:rPr lang="en-US" dirty="0"/>
              <a:t>Promote healthy eating</a:t>
            </a:r>
          </a:p>
          <a:p>
            <a:pPr lvl="1"/>
            <a:r>
              <a:rPr lang="en-US" dirty="0"/>
              <a:t>Evaluate diets</a:t>
            </a:r>
          </a:p>
          <a:p>
            <a:r>
              <a:rPr lang="en-US" dirty="0"/>
              <a:t>Bachelor’s degree required</a:t>
            </a:r>
          </a:p>
          <a:p>
            <a:r>
              <a:rPr lang="en-US" dirty="0"/>
              <a:t>Licensure, certification, registration requirements vary between states</a:t>
            </a:r>
          </a:p>
        </p:txBody>
      </p:sp>
    </p:spTree>
    <p:extLst>
      <p:ext uri="{BB962C8B-B14F-4D97-AF65-F5344CB8AC3E}">
        <p14:creationId xmlns:p14="http://schemas.microsoft.com/office/powerpoint/2010/main" val="24446606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Figure 6-8: </a:t>
            </a:r>
            <a:br>
              <a:rPr lang="en-US" sz="2600" dirty="0"/>
            </a:br>
            <a:r>
              <a:rPr lang="en-US" sz="2600" dirty="0"/>
              <a:t>A dietitian consulting with a patient</a:t>
            </a:r>
          </a:p>
        </p:txBody>
      </p:sp>
      <p:pic>
        <p:nvPicPr>
          <p:cNvPr id="4" name="Content Placeholder 3" descr="Figure 6-7 A Dietitian Consulting With a Patie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77" r="-35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90913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dietitian specialties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Business</a:t>
            </a:r>
          </a:p>
          <a:p>
            <a:r>
              <a:rPr lang="en-US" dirty="0"/>
              <a:t>Clinical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Consultant</a:t>
            </a:r>
          </a:p>
          <a:p>
            <a:r>
              <a:rPr lang="en-US" dirty="0"/>
              <a:t>Educator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3397533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Dietitians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Registered Dietitian</a:t>
            </a:r>
            <a:r>
              <a:rPr lang="en-US" dirty="0"/>
              <a:t> credential is available</a:t>
            </a:r>
          </a:p>
          <a:p>
            <a:r>
              <a:rPr lang="en-US" dirty="0"/>
              <a:t>Supervised internships required for certification (4–5 years)</a:t>
            </a:r>
          </a:p>
          <a:p>
            <a:pPr lvl="1"/>
            <a:r>
              <a:rPr lang="en-US" dirty="0"/>
              <a:t>Also, supervised practice internships (6 months to 2 years)</a:t>
            </a:r>
          </a:p>
          <a:p>
            <a:r>
              <a:rPr lang="en-US" dirty="0"/>
              <a:t>9% growth up to 2022</a:t>
            </a:r>
          </a:p>
          <a:p>
            <a:r>
              <a:rPr lang="en-US" dirty="0"/>
              <a:t>Averages $31,460 to $73,410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194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Chiropractors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Treat neuromusculoskeletal problems</a:t>
            </a:r>
          </a:p>
          <a:p>
            <a:pPr lvl="1"/>
            <a:r>
              <a:rPr lang="en-US" sz="2400" dirty="0"/>
              <a:t>Nerves, muscles, ligaments, tendons, bones</a:t>
            </a:r>
          </a:p>
          <a:p>
            <a:pPr lvl="1"/>
            <a:r>
              <a:rPr lang="en-US" sz="2400" dirty="0"/>
              <a:t>Use spinal adjustments, manipulation, etc.</a:t>
            </a:r>
          </a:p>
          <a:p>
            <a:r>
              <a:rPr lang="en-US" sz="2800" dirty="0"/>
              <a:t>Doctor of Chiropractic (D.C.) degree required (3 years undergraduate; 4 years chiropractic)</a:t>
            </a:r>
          </a:p>
          <a:p>
            <a:r>
              <a:rPr lang="en-US" sz="2800" dirty="0"/>
              <a:t>Exam via National Board of Chiropractic Examiners</a:t>
            </a:r>
          </a:p>
          <a:p>
            <a:r>
              <a:rPr lang="en-US" sz="2800" dirty="0"/>
              <a:t>15% growth up to 2022</a:t>
            </a:r>
          </a:p>
          <a:p>
            <a:r>
              <a:rPr lang="en-US" sz="2800" dirty="0"/>
              <a:t>Average annual wage: $67,000</a:t>
            </a:r>
          </a:p>
        </p:txBody>
      </p:sp>
    </p:spTree>
    <p:extLst>
      <p:ext uri="{BB962C8B-B14F-4D97-AF65-F5344CB8AC3E}">
        <p14:creationId xmlns:p14="http://schemas.microsoft.com/office/powerpoint/2010/main" val="14436547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therapists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with: </a:t>
            </a:r>
          </a:p>
          <a:p>
            <a:pPr lvl="1"/>
            <a:r>
              <a:rPr lang="en-US" dirty="0"/>
              <a:t>Dysfunctions of movement</a:t>
            </a:r>
          </a:p>
          <a:p>
            <a:pPr lvl="1"/>
            <a:r>
              <a:rPr lang="en-US" dirty="0"/>
              <a:t>Arthritis			</a:t>
            </a:r>
          </a:p>
          <a:p>
            <a:pPr lvl="1"/>
            <a:r>
              <a:rPr lang="en-US" dirty="0"/>
              <a:t>Stroke</a:t>
            </a:r>
          </a:p>
          <a:p>
            <a:pPr lvl="1"/>
            <a:r>
              <a:rPr lang="en-US" dirty="0"/>
              <a:t>Heart disease		</a:t>
            </a:r>
          </a:p>
          <a:p>
            <a:pPr lvl="1"/>
            <a:r>
              <a:rPr lang="en-US" dirty="0"/>
              <a:t>Lower-back pain</a:t>
            </a:r>
          </a:p>
          <a:p>
            <a:pPr lvl="1"/>
            <a:r>
              <a:rPr lang="en-US" dirty="0"/>
              <a:t>Cerebral palsy	</a:t>
            </a:r>
          </a:p>
          <a:p>
            <a:pPr lvl="1"/>
            <a:r>
              <a:rPr lang="en-US" dirty="0"/>
              <a:t>Fractures</a:t>
            </a:r>
          </a:p>
          <a:p>
            <a:pPr lvl="1"/>
            <a:r>
              <a:rPr lang="en-US" dirty="0"/>
              <a:t>Head injuries</a:t>
            </a:r>
          </a:p>
        </p:txBody>
      </p:sp>
    </p:spTree>
    <p:extLst>
      <p:ext uri="{BB962C8B-B14F-4D97-AF65-F5344CB8AC3E}">
        <p14:creationId xmlns:p14="http://schemas.microsoft.com/office/powerpoint/2010/main" val="28992538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therapists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Use therapeutic exercise, devices</a:t>
            </a:r>
          </a:p>
          <a:p>
            <a:r>
              <a:rPr lang="en-US" sz="2800" dirty="0"/>
              <a:t>Electrical therapies, physical agents</a:t>
            </a:r>
          </a:p>
          <a:p>
            <a:r>
              <a:rPr lang="en-US" sz="2800" dirty="0"/>
              <a:t>Joint or soft tissue mobilization</a:t>
            </a:r>
          </a:p>
          <a:p>
            <a:r>
              <a:rPr lang="en-US" sz="2800" dirty="0"/>
              <a:t>Bronchopulmonary therapies</a:t>
            </a:r>
          </a:p>
          <a:p>
            <a:r>
              <a:rPr lang="en-US" sz="2800" dirty="0"/>
              <a:t>Neuromuscular training or retraining</a:t>
            </a:r>
          </a:p>
          <a:p>
            <a:r>
              <a:rPr lang="en-US" sz="2800" dirty="0"/>
              <a:t>May specialize in: </a:t>
            </a:r>
          </a:p>
          <a:p>
            <a:pPr lvl="1"/>
            <a:r>
              <a:rPr lang="en-US" sz="2400" dirty="0"/>
              <a:t>Children				</a:t>
            </a:r>
          </a:p>
          <a:p>
            <a:pPr lvl="1"/>
            <a:r>
              <a:rPr lang="en-US" sz="2400" dirty="0"/>
              <a:t>Orthopedics</a:t>
            </a:r>
          </a:p>
          <a:p>
            <a:pPr lvl="1"/>
            <a:r>
              <a:rPr lang="en-US" sz="2400" dirty="0"/>
              <a:t>Elderly				</a:t>
            </a:r>
          </a:p>
          <a:p>
            <a:pPr lvl="1"/>
            <a:r>
              <a:rPr lang="en-US" sz="2400" dirty="0"/>
              <a:t>Neurological</a:t>
            </a:r>
          </a:p>
          <a:p>
            <a:pPr lvl="1"/>
            <a:r>
              <a:rPr lang="en-US" sz="2400" dirty="0"/>
              <a:t>Athletes				</a:t>
            </a:r>
          </a:p>
          <a:p>
            <a:pPr lvl="1"/>
            <a:r>
              <a:rPr lang="en-US" sz="2400" dirty="0"/>
              <a:t>Cardiopulmonary</a:t>
            </a:r>
          </a:p>
        </p:txBody>
      </p:sp>
    </p:spTree>
    <p:extLst>
      <p:ext uri="{BB962C8B-B14F-4D97-AF65-F5344CB8AC3E}">
        <p14:creationId xmlns:p14="http://schemas.microsoft.com/office/powerpoint/2010/main" val="380940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physician specialties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Allergist</a:t>
            </a:r>
          </a:p>
          <a:p>
            <a:r>
              <a:rPr lang="en-US" dirty="0"/>
              <a:t>Cardiologist</a:t>
            </a:r>
          </a:p>
          <a:p>
            <a:r>
              <a:rPr lang="en-US" dirty="0"/>
              <a:t>Dermatologist</a:t>
            </a:r>
          </a:p>
          <a:p>
            <a:r>
              <a:rPr lang="en-US" dirty="0"/>
              <a:t>Emergency</a:t>
            </a:r>
          </a:p>
          <a:p>
            <a:r>
              <a:rPr lang="en-US" dirty="0"/>
              <a:t>Endocrinologist</a:t>
            </a:r>
          </a:p>
          <a:p>
            <a:r>
              <a:rPr lang="en-US" dirty="0"/>
              <a:t>Gastroenterologist</a:t>
            </a:r>
          </a:p>
          <a:p>
            <a:r>
              <a:rPr lang="en-US" dirty="0"/>
              <a:t>Neurologist</a:t>
            </a:r>
          </a:p>
          <a:p>
            <a:r>
              <a:rPr lang="en-US" dirty="0"/>
              <a:t>Ophthalmologist</a:t>
            </a:r>
          </a:p>
          <a:p>
            <a:r>
              <a:rPr lang="en-US" dirty="0"/>
              <a:t>Pathologist</a:t>
            </a:r>
          </a:p>
          <a:p>
            <a:r>
              <a:rPr lang="en-US" dirty="0"/>
              <a:t>Radiologist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471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Figure 6-9: A physical therapist </a:t>
            </a:r>
            <a:br>
              <a:rPr lang="en-US" sz="2600" dirty="0"/>
            </a:br>
            <a:r>
              <a:rPr lang="en-US" sz="2600" dirty="0"/>
              <a:t>putting a knee brace on a patient</a:t>
            </a:r>
          </a:p>
        </p:txBody>
      </p:sp>
      <p:pic>
        <p:nvPicPr>
          <p:cNvPr id="4" name="Content Placeholder 3" descr="Figure 6-8 A Physical Therapist Using Placing a Brace on a Patie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47" b="14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2214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therapists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Usually Doctoral degrees (3 years)</a:t>
            </a:r>
          </a:p>
          <a:p>
            <a:r>
              <a:rPr lang="en-US" dirty="0"/>
              <a:t>Also, Master’s degrees (2–2.5 years)</a:t>
            </a:r>
          </a:p>
          <a:p>
            <a:r>
              <a:rPr lang="en-US" dirty="0"/>
              <a:t>Licensure required</a:t>
            </a:r>
          </a:p>
          <a:p>
            <a:r>
              <a:rPr lang="en-US" dirty="0"/>
              <a:t>30% growth up to 2022</a:t>
            </a:r>
          </a:p>
          <a:p>
            <a:r>
              <a:rPr lang="en-US" dirty="0"/>
              <a:t>Averages $50,350 to $104,350 annually</a:t>
            </a:r>
          </a:p>
        </p:txBody>
      </p:sp>
    </p:spTree>
    <p:extLst>
      <p:ext uri="{BB962C8B-B14F-4D97-AF65-F5344CB8AC3E}">
        <p14:creationId xmlns:p14="http://schemas.microsoft.com/office/powerpoint/2010/main" val="33222258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therapist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 therapists to provide treatments</a:t>
            </a:r>
          </a:p>
          <a:p>
            <a:pPr lvl="1"/>
            <a:r>
              <a:rPr lang="en-US" dirty="0"/>
              <a:t>Demonstrate equipment usage</a:t>
            </a:r>
          </a:p>
          <a:p>
            <a:pPr lvl="1"/>
            <a:r>
              <a:rPr lang="en-US" dirty="0"/>
              <a:t>Assist with exercises</a:t>
            </a:r>
          </a:p>
          <a:p>
            <a:pPr lvl="1"/>
            <a:r>
              <a:rPr lang="en-US" dirty="0"/>
              <a:t>Give massages or electrical stimulation</a:t>
            </a:r>
          </a:p>
          <a:p>
            <a:pPr lvl="1"/>
            <a:r>
              <a:rPr lang="en-US" dirty="0"/>
              <a:t>Apply traction or hot/cold packs</a:t>
            </a:r>
          </a:p>
          <a:p>
            <a:pPr lvl="1"/>
            <a:r>
              <a:rPr lang="en-US" dirty="0"/>
              <a:t>Perform ultrasound</a:t>
            </a:r>
          </a:p>
          <a:p>
            <a:pPr lvl="1"/>
            <a:r>
              <a:rPr lang="en-US" dirty="0"/>
              <a:t>Document information</a:t>
            </a:r>
          </a:p>
          <a:p>
            <a:r>
              <a:rPr lang="en-US" dirty="0"/>
              <a:t>Most states require an Associate’s degree</a:t>
            </a:r>
          </a:p>
        </p:txBody>
      </p:sp>
    </p:spTree>
    <p:extLst>
      <p:ext uri="{BB962C8B-B14F-4D97-AF65-F5344CB8AC3E}">
        <p14:creationId xmlns:p14="http://schemas.microsoft.com/office/powerpoint/2010/main" val="32846922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therapist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Must be certified in CPR and other first aid</a:t>
            </a:r>
          </a:p>
          <a:p>
            <a:r>
              <a:rPr lang="en-US" dirty="0"/>
              <a:t>Some states require licensing or registration</a:t>
            </a:r>
          </a:p>
          <a:p>
            <a:r>
              <a:rPr lang="en-US" dirty="0"/>
              <a:t>35% growth up to 2022</a:t>
            </a:r>
          </a:p>
          <a:p>
            <a:r>
              <a:rPr lang="en-US" dirty="0"/>
              <a:t>Averages $28,580 to $63,830 annually</a:t>
            </a:r>
          </a:p>
        </p:txBody>
      </p:sp>
    </p:spTree>
    <p:extLst>
      <p:ext uri="{BB962C8B-B14F-4D97-AF65-F5344CB8AC3E}">
        <p14:creationId xmlns:p14="http://schemas.microsoft.com/office/powerpoint/2010/main" val="25846243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Massage therapists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Manipulate soft body tissues:</a:t>
            </a:r>
          </a:p>
          <a:p>
            <a:pPr lvl="1"/>
            <a:r>
              <a:rPr lang="en-US" dirty="0"/>
              <a:t>Improving joint mobility and range of motion</a:t>
            </a:r>
          </a:p>
          <a:p>
            <a:r>
              <a:rPr lang="en-US" dirty="0"/>
              <a:t>Base therapies on thorough medical histories</a:t>
            </a:r>
          </a:p>
          <a:p>
            <a:r>
              <a:rPr lang="en-US" dirty="0"/>
              <a:t>Specializations include:</a:t>
            </a:r>
          </a:p>
          <a:p>
            <a:pPr lvl="1"/>
            <a:r>
              <a:rPr lang="en-US" dirty="0"/>
              <a:t>Deep-tissue massage</a:t>
            </a:r>
          </a:p>
          <a:p>
            <a:pPr lvl="1"/>
            <a:r>
              <a:rPr lang="en-US" dirty="0"/>
              <a:t>Sports massage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Swedish massage</a:t>
            </a:r>
          </a:p>
        </p:txBody>
      </p:sp>
    </p:spTree>
    <p:extLst>
      <p:ext uri="{BB962C8B-B14F-4D97-AF65-F5344CB8AC3E}">
        <p14:creationId xmlns:p14="http://schemas.microsoft.com/office/powerpoint/2010/main" val="18558438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Figure 6-10: </a:t>
            </a:r>
            <a:br>
              <a:rPr lang="en-US" sz="2600" dirty="0"/>
            </a:br>
            <a:r>
              <a:rPr lang="en-US" sz="2600" dirty="0"/>
              <a:t>A massage therapist working with a patient</a:t>
            </a:r>
          </a:p>
        </p:txBody>
      </p:sp>
      <p:pic>
        <p:nvPicPr>
          <p:cNvPr id="4" name="Content Placeholder 3" descr="Figure 6-9 A Massage Therapist Working With A Patie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64" r="-18164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092966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Massage therapists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Sessions last 5 minutes to more than 1 hour</a:t>
            </a:r>
          </a:p>
          <a:p>
            <a:r>
              <a:rPr lang="en-US" sz="2800" dirty="0"/>
              <a:t>Often instruct patients about at-home techniques</a:t>
            </a:r>
          </a:p>
          <a:p>
            <a:r>
              <a:rPr lang="en-US" sz="2800" dirty="0"/>
              <a:t>23% growth up to 2022</a:t>
            </a:r>
          </a:p>
          <a:p>
            <a:r>
              <a:rPr lang="en-US" sz="2800" i="1" dirty="0"/>
              <a:t>Massage and Bodywork Licensing Exam (MBLEx)</a:t>
            </a:r>
          </a:p>
          <a:p>
            <a:r>
              <a:rPr lang="en-US" sz="2800" dirty="0"/>
              <a:t>Most states require licensure or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4519936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Massage therapists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areas:</a:t>
            </a:r>
          </a:p>
          <a:p>
            <a:pPr lvl="1"/>
            <a:r>
              <a:rPr lang="en-US" dirty="0"/>
              <a:t>Anatomy			</a:t>
            </a:r>
          </a:p>
          <a:p>
            <a:pPr lvl="1"/>
            <a:r>
              <a:rPr lang="en-US" dirty="0"/>
              <a:t>Physiology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Kinesiology</a:t>
            </a:r>
            <a:r>
              <a:rPr lang="en-US" dirty="0"/>
              <a:t>		</a:t>
            </a:r>
          </a:p>
          <a:p>
            <a:pPr lvl="1"/>
            <a:r>
              <a:rPr lang="en-US" dirty="0"/>
              <a:t>Diseases and pathology</a:t>
            </a:r>
          </a:p>
          <a:p>
            <a:pPr lvl="1"/>
            <a:r>
              <a:rPr lang="en-US" dirty="0"/>
              <a:t>Business management	</a:t>
            </a:r>
          </a:p>
          <a:p>
            <a:pPr lvl="1"/>
            <a:r>
              <a:rPr lang="en-US" dirty="0"/>
              <a:t>Ethics</a:t>
            </a:r>
          </a:p>
          <a:p>
            <a:r>
              <a:rPr lang="en-US" dirty="0"/>
              <a:t>All therapists transferred to “Board Certification” </a:t>
            </a:r>
          </a:p>
          <a:p>
            <a:pPr lvl="1"/>
            <a:r>
              <a:rPr lang="en-US" dirty="0"/>
              <a:t>Since “National Certification” is no longer valid</a:t>
            </a:r>
          </a:p>
          <a:p>
            <a:r>
              <a:rPr lang="en-US" dirty="0"/>
              <a:t>Averages $41,790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800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Study the mind and behaviors</a:t>
            </a:r>
          </a:p>
          <a:p>
            <a:pPr lvl="1"/>
            <a:r>
              <a:rPr lang="en-US" dirty="0"/>
              <a:t>Identify causes of behaviors</a:t>
            </a:r>
          </a:p>
          <a:p>
            <a:pPr lvl="1"/>
            <a:r>
              <a:rPr lang="en-US" dirty="0"/>
              <a:t>Prevent undesirable behaviors</a:t>
            </a:r>
          </a:p>
          <a:p>
            <a:pPr lvl="1"/>
            <a:r>
              <a:rPr lang="en-US" dirty="0"/>
              <a:t>Solve problems related to behavior</a:t>
            </a:r>
          </a:p>
          <a:p>
            <a:r>
              <a:rPr lang="en-US" dirty="0"/>
              <a:t>Help diagnose, treat, and prevent mental illness</a:t>
            </a:r>
          </a:p>
          <a:p>
            <a:r>
              <a:rPr lang="en-US" dirty="0"/>
              <a:t>Considered a “scientific” (not “medical”) field</a:t>
            </a:r>
          </a:p>
        </p:txBody>
      </p:sp>
    </p:spTree>
    <p:extLst>
      <p:ext uri="{BB962C8B-B14F-4D97-AF65-F5344CB8AC3E}">
        <p14:creationId xmlns:p14="http://schemas.microsoft.com/office/powerpoint/2010/main" val="24470362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Study both individual and group behaviors</a:t>
            </a:r>
          </a:p>
          <a:p>
            <a:r>
              <a:rPr lang="en-US" dirty="0"/>
              <a:t>Work in many different types of facilities</a:t>
            </a:r>
          </a:p>
          <a:p>
            <a:r>
              <a:rPr lang="en-US" dirty="0"/>
              <a:t>Master or Doctoral (PhD or Doctor of Psychology – PsyD) degree required</a:t>
            </a:r>
          </a:p>
          <a:p>
            <a:pPr lvl="1"/>
            <a:r>
              <a:rPr lang="en-US" dirty="0"/>
              <a:t>Bachelor degree allows individuals to assist</a:t>
            </a:r>
          </a:p>
          <a:p>
            <a:r>
              <a:rPr lang="en-US" dirty="0"/>
              <a:t>Licensure required</a:t>
            </a:r>
          </a:p>
        </p:txBody>
      </p:sp>
    </p:spTree>
    <p:extLst>
      <p:ext uri="{BB962C8B-B14F-4D97-AF65-F5344CB8AC3E}">
        <p14:creationId xmlns:p14="http://schemas.microsoft.com/office/powerpoint/2010/main" val="792716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Mostly in groups or health care organizations</a:t>
            </a:r>
          </a:p>
          <a:p>
            <a:r>
              <a:rPr lang="en-US" dirty="0"/>
              <a:t>Up to 80% located in metropolitan areas</a:t>
            </a:r>
          </a:p>
          <a:p>
            <a:r>
              <a:rPr lang="en-US" dirty="0"/>
              <a:t>About 55% specialists; remainder primary care</a:t>
            </a:r>
          </a:p>
          <a:p>
            <a:r>
              <a:rPr lang="en-US" dirty="0"/>
              <a:t>About 8 years of education after high school, plus  3</a:t>
            </a:r>
            <a:r>
              <a:rPr lang="en-US" sz="2800" dirty="0"/>
              <a:t>–</a:t>
            </a:r>
            <a:r>
              <a:rPr lang="en-US" dirty="0"/>
              <a:t>8 years of </a:t>
            </a:r>
            <a:r>
              <a:rPr lang="en-US" dirty="0">
                <a:solidFill>
                  <a:srgbClr val="FF0000"/>
                </a:solidFill>
              </a:rPr>
              <a:t>internship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residency</a:t>
            </a:r>
          </a:p>
        </p:txBody>
      </p:sp>
    </p:spTree>
    <p:extLst>
      <p:ext uri="{BB962C8B-B14F-4D97-AF65-F5344CB8AC3E}">
        <p14:creationId xmlns:p14="http://schemas.microsoft.com/office/powerpoint/2010/main" val="41792624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psychologist specialties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Clinical				</a:t>
            </a:r>
          </a:p>
          <a:p>
            <a:r>
              <a:rPr lang="en-US" sz="2200" dirty="0"/>
              <a:t>Counseling</a:t>
            </a:r>
          </a:p>
          <a:p>
            <a:r>
              <a:rPr lang="en-US" sz="2200" dirty="0"/>
              <a:t>Developmental			</a:t>
            </a:r>
          </a:p>
          <a:p>
            <a:r>
              <a:rPr lang="en-US" sz="2200" dirty="0"/>
              <a:t>Educational</a:t>
            </a:r>
          </a:p>
          <a:p>
            <a:r>
              <a:rPr lang="en-US" sz="2200" dirty="0"/>
              <a:t>Engineering			</a:t>
            </a:r>
          </a:p>
          <a:p>
            <a:r>
              <a:rPr lang="en-US" sz="2200" dirty="0"/>
              <a:t>Experimental/research</a:t>
            </a:r>
          </a:p>
          <a:p>
            <a:r>
              <a:rPr lang="en-US" sz="2200" dirty="0"/>
              <a:t>Industrial				</a:t>
            </a:r>
          </a:p>
          <a:p>
            <a:r>
              <a:rPr lang="en-US" sz="2200" dirty="0"/>
              <a:t>Personnel</a:t>
            </a:r>
          </a:p>
          <a:p>
            <a:r>
              <a:rPr lang="en-US" sz="2200" dirty="0"/>
              <a:t>Psychometric			</a:t>
            </a:r>
          </a:p>
          <a:p>
            <a:r>
              <a:rPr lang="en-US" sz="2200" dirty="0"/>
              <a:t>Rehabilitation</a:t>
            </a:r>
          </a:p>
          <a:p>
            <a:r>
              <a:rPr lang="en-US" sz="2200" dirty="0"/>
              <a:t>School				</a:t>
            </a:r>
          </a:p>
          <a:p>
            <a:r>
              <a:rPr lang="en-US" sz="2200" dirty="0"/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4255221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Graduate programs are highly competitive</a:t>
            </a:r>
          </a:p>
          <a:p>
            <a:r>
              <a:rPr lang="en-US" dirty="0"/>
              <a:t>Licensing varies from state to state</a:t>
            </a:r>
          </a:p>
          <a:p>
            <a:r>
              <a:rPr lang="en-US" dirty="0"/>
              <a:t>All states require passing an examination</a:t>
            </a:r>
          </a:p>
          <a:p>
            <a:r>
              <a:rPr lang="en-US" dirty="0"/>
              <a:t>Nationally Certified School Psychologist (NCSP) recognized in USA</a:t>
            </a:r>
          </a:p>
          <a:p>
            <a:r>
              <a:rPr lang="en-US" dirty="0"/>
              <a:t>American Board of Professional Psychology</a:t>
            </a:r>
          </a:p>
          <a:p>
            <a:pPr lvl="1"/>
            <a:r>
              <a:rPr lang="en-US" dirty="0"/>
              <a:t>Awards certification to Doctors of Psychology </a:t>
            </a:r>
          </a:p>
        </p:txBody>
      </p:sp>
    </p:spTree>
    <p:extLst>
      <p:ext uri="{BB962C8B-B14F-4D97-AF65-F5344CB8AC3E}">
        <p14:creationId xmlns:p14="http://schemas.microsoft.com/office/powerpoint/2010/main" val="27547539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Industrial and organizational psychologists: 53% growth up to 2022</a:t>
            </a:r>
          </a:p>
          <a:p>
            <a:r>
              <a:rPr lang="en-US" dirty="0"/>
              <a:t>For other areas: 12% growth up to 2022</a:t>
            </a:r>
          </a:p>
          <a:p>
            <a:r>
              <a:rPr lang="en-US" dirty="0"/>
              <a:t>Averages $42,230 to $120,670 annually</a:t>
            </a:r>
          </a:p>
        </p:txBody>
      </p:sp>
    </p:spTree>
    <p:extLst>
      <p:ext uri="{BB962C8B-B14F-4D97-AF65-F5344CB8AC3E}">
        <p14:creationId xmlns:p14="http://schemas.microsoft.com/office/powerpoint/2010/main" val="31901255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social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Help people with personal and family problems, and relationships:</a:t>
            </a:r>
          </a:p>
          <a:p>
            <a:pPr lvl="1"/>
            <a:r>
              <a:rPr lang="en-US" dirty="0"/>
              <a:t>Diseases			</a:t>
            </a:r>
          </a:p>
          <a:p>
            <a:pPr lvl="1"/>
            <a:r>
              <a:rPr lang="en-US" dirty="0"/>
              <a:t>Disabilities</a:t>
            </a:r>
          </a:p>
          <a:p>
            <a:pPr lvl="1"/>
            <a:r>
              <a:rPr lang="en-US" dirty="0"/>
              <a:t>Housing			</a:t>
            </a:r>
          </a:p>
          <a:p>
            <a:pPr lvl="1"/>
            <a:r>
              <a:rPr lang="en-US" dirty="0"/>
              <a:t>Substance abuse</a:t>
            </a:r>
          </a:p>
          <a:p>
            <a:pPr lvl="1"/>
            <a:r>
              <a:rPr lang="en-US" dirty="0"/>
              <a:t>Unemployment		</a:t>
            </a:r>
          </a:p>
          <a:p>
            <a:pPr lvl="1"/>
            <a:r>
              <a:rPr lang="en-US" dirty="0"/>
              <a:t>Domestic conflicts</a:t>
            </a:r>
          </a:p>
          <a:p>
            <a:pPr lvl="1"/>
            <a:r>
              <a:rPr lang="en-US" dirty="0"/>
              <a:t>Research			</a:t>
            </a:r>
          </a:p>
          <a:p>
            <a:pPr lvl="1"/>
            <a:r>
              <a:rPr lang="en-US" dirty="0"/>
              <a:t>Advocacy</a:t>
            </a:r>
          </a:p>
          <a:p>
            <a:pPr lvl="1"/>
            <a:r>
              <a:rPr lang="en-US" dirty="0"/>
              <a:t>Policy planning	</a:t>
            </a:r>
          </a:p>
          <a:p>
            <a:pPr lvl="1"/>
            <a:r>
              <a:rPr lang="en-US" dirty="0"/>
              <a:t>Other areas</a:t>
            </a:r>
          </a:p>
        </p:txBody>
      </p:sp>
    </p:spTree>
    <p:extLst>
      <p:ext uri="{BB962C8B-B14F-4D97-AF65-F5344CB8AC3E}">
        <p14:creationId xmlns:p14="http://schemas.microsoft.com/office/powerpoint/2010/main" val="11040885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social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May be called </a:t>
            </a:r>
            <a:r>
              <a:rPr lang="en-US" i="1" dirty="0"/>
              <a:t>licensed clinical social workers</a:t>
            </a:r>
            <a:endParaRPr lang="en-US" dirty="0"/>
          </a:p>
          <a:p>
            <a:r>
              <a:rPr lang="en-US" dirty="0"/>
              <a:t>Specialization areas:</a:t>
            </a:r>
          </a:p>
          <a:p>
            <a:pPr lvl="1"/>
            <a:r>
              <a:rPr lang="en-US" dirty="0"/>
              <a:t>Schools</a:t>
            </a:r>
          </a:p>
          <a:p>
            <a:pPr lvl="1"/>
            <a:r>
              <a:rPr lang="en-US" dirty="0"/>
              <a:t>Conflict resolution</a:t>
            </a:r>
          </a:p>
          <a:p>
            <a:pPr lvl="1"/>
            <a:r>
              <a:rPr lang="en-US" dirty="0"/>
              <a:t>Child welfare</a:t>
            </a:r>
          </a:p>
          <a:p>
            <a:pPr lvl="1"/>
            <a:r>
              <a:rPr lang="en-US" dirty="0"/>
              <a:t>Child Protective Services</a:t>
            </a:r>
          </a:p>
          <a:p>
            <a:pPr lvl="1"/>
            <a:r>
              <a:rPr lang="en-US" dirty="0"/>
              <a:t>Family services</a:t>
            </a:r>
          </a:p>
        </p:txBody>
      </p:sp>
    </p:spTree>
    <p:extLst>
      <p:ext uri="{BB962C8B-B14F-4D97-AF65-F5344CB8AC3E}">
        <p14:creationId xmlns:p14="http://schemas.microsoft.com/office/powerpoint/2010/main" val="24276739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social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Give support to people with: </a:t>
            </a:r>
          </a:p>
          <a:p>
            <a:pPr lvl="1"/>
            <a:r>
              <a:rPr lang="en-US" sz="2400" dirty="0"/>
              <a:t>AIDS</a:t>
            </a:r>
          </a:p>
          <a:p>
            <a:pPr lvl="1"/>
            <a:r>
              <a:rPr lang="en-US" sz="2400" dirty="0"/>
              <a:t>Alzheimer’s disease</a:t>
            </a:r>
          </a:p>
          <a:p>
            <a:pPr lvl="1"/>
            <a:r>
              <a:rPr lang="en-US" sz="2400" dirty="0"/>
              <a:t>Cancer</a:t>
            </a:r>
          </a:p>
          <a:p>
            <a:pPr lvl="1"/>
            <a:r>
              <a:rPr lang="en-US" sz="2400" dirty="0"/>
              <a:t>Other illnesses</a:t>
            </a:r>
          </a:p>
          <a:p>
            <a:r>
              <a:rPr lang="en-US" sz="2800" dirty="0"/>
              <a:t>Bachelor’s degree (or higher) required</a:t>
            </a:r>
          </a:p>
          <a:p>
            <a:r>
              <a:rPr lang="en-US" sz="2800" dirty="0"/>
              <a:t>Credentials: BSW, DSW, PhD</a:t>
            </a:r>
          </a:p>
          <a:p>
            <a:r>
              <a:rPr lang="en-US" sz="2800" dirty="0"/>
              <a:t>Requirements vary between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220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social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 years or 3,000 hours of supervised clinical experience usually required</a:t>
            </a:r>
          </a:p>
          <a:p>
            <a:r>
              <a:rPr lang="en-US" dirty="0"/>
              <a:t>22% growth up to 2022</a:t>
            </a:r>
          </a:p>
          <a:p>
            <a:r>
              <a:rPr lang="en-US" dirty="0"/>
              <a:t>Averages $38,370 to $51,470 annually</a:t>
            </a:r>
          </a:p>
        </p:txBody>
      </p:sp>
    </p:spTree>
    <p:extLst>
      <p:ext uri="{BB962C8B-B14F-4D97-AF65-F5344CB8AC3E}">
        <p14:creationId xmlns:p14="http://schemas.microsoft.com/office/powerpoint/2010/main" val="38903403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counselors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Evaluate and determine treatment for:</a:t>
            </a:r>
          </a:p>
          <a:p>
            <a:pPr lvl="1"/>
            <a:r>
              <a:rPr lang="en-US" dirty="0"/>
              <a:t>Mental rehabilitation</a:t>
            </a:r>
          </a:p>
          <a:p>
            <a:pPr lvl="1"/>
            <a:r>
              <a:rPr lang="en-US" dirty="0"/>
              <a:t>Physical rehabilitation</a:t>
            </a:r>
          </a:p>
          <a:p>
            <a:pPr lvl="1"/>
            <a:r>
              <a:rPr lang="en-US" dirty="0"/>
              <a:t>Academic rehabilitation</a:t>
            </a:r>
          </a:p>
          <a:p>
            <a:pPr lvl="1"/>
            <a:r>
              <a:rPr lang="en-US" dirty="0"/>
              <a:t>Vocational rehabilitation</a:t>
            </a:r>
          </a:p>
          <a:p>
            <a:r>
              <a:rPr lang="en-US" sz="2800" dirty="0"/>
              <a:t>Usually requires Master’s degree</a:t>
            </a:r>
          </a:p>
          <a:p>
            <a:r>
              <a:rPr lang="en-US" sz="2800" dirty="0"/>
              <a:t>Certificate or license may be required</a:t>
            </a:r>
          </a:p>
          <a:p>
            <a:r>
              <a:rPr lang="en-US" sz="2800" dirty="0"/>
              <a:t>20% growth up to 2022</a:t>
            </a:r>
          </a:p>
          <a:p>
            <a:r>
              <a:rPr lang="en-US" sz="2800" dirty="0"/>
              <a:t>Averages $33,880 annually</a:t>
            </a:r>
          </a:p>
        </p:txBody>
      </p:sp>
    </p:spTree>
    <p:extLst>
      <p:ext uri="{BB962C8B-B14F-4D97-AF65-F5344CB8AC3E}">
        <p14:creationId xmlns:p14="http://schemas.microsoft.com/office/powerpoint/2010/main" val="12040542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Diagnostic divisions </a:t>
            </a:r>
            <a:br>
              <a:rPr lang="en-US" sz="2600" dirty="0"/>
            </a:br>
            <a:r>
              <a:rPr lang="en-US" sz="2600" dirty="0"/>
              <a:t>of the health care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Radiologists</a:t>
            </a:r>
          </a:p>
          <a:p>
            <a:r>
              <a:rPr lang="en-US" dirty="0"/>
              <a:t>Radiologic technologists</a:t>
            </a:r>
          </a:p>
          <a:p>
            <a:r>
              <a:rPr lang="en-US" dirty="0"/>
              <a:t>Cardiovascular technologists, technicians</a:t>
            </a:r>
          </a:p>
          <a:p>
            <a:r>
              <a:rPr lang="en-US" dirty="0"/>
              <a:t>Clinical laboratory technologists, technicians</a:t>
            </a:r>
          </a:p>
          <a:p>
            <a:r>
              <a:rPr lang="en-US" dirty="0"/>
              <a:t>Pathologists</a:t>
            </a:r>
          </a:p>
          <a:p>
            <a:r>
              <a:rPr lang="en-US" dirty="0"/>
              <a:t>Pathology assistants</a:t>
            </a:r>
          </a:p>
          <a:p>
            <a:r>
              <a:rPr lang="en-US" dirty="0"/>
              <a:t>Phlebotomists</a:t>
            </a:r>
          </a:p>
        </p:txBody>
      </p:sp>
    </p:spTree>
    <p:extLst>
      <p:ext uri="{BB962C8B-B14F-4D97-AF65-F5344CB8AC3E}">
        <p14:creationId xmlns:p14="http://schemas.microsoft.com/office/powerpoint/2010/main" val="38607205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Physicians who specialize in: </a:t>
            </a:r>
          </a:p>
          <a:p>
            <a:pPr lvl="1"/>
            <a:r>
              <a:rPr lang="en-US" dirty="0"/>
              <a:t>Interpreting radiographs</a:t>
            </a:r>
          </a:p>
          <a:p>
            <a:pPr lvl="1"/>
            <a:r>
              <a:rPr lang="en-US" dirty="0"/>
              <a:t>Showing various body tissues</a:t>
            </a:r>
          </a:p>
          <a:p>
            <a:r>
              <a:rPr lang="en-US" dirty="0"/>
              <a:t>MDs or DOs who complete 4-year residencies</a:t>
            </a:r>
          </a:p>
          <a:p>
            <a:r>
              <a:rPr lang="en-US" dirty="0"/>
              <a:t>Essential in diagnosing many conditions and disorders</a:t>
            </a:r>
          </a:p>
        </p:txBody>
      </p:sp>
    </p:spTree>
    <p:extLst>
      <p:ext uri="{BB962C8B-B14F-4D97-AF65-F5344CB8AC3E}">
        <p14:creationId xmlns:p14="http://schemas.microsoft.com/office/powerpoint/2010/main" val="3378085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478</TotalTime>
  <Words>3520</Words>
  <Application>Microsoft Office PowerPoint</Application>
  <PresentationFormat>On-screen Show (4:3)</PresentationFormat>
  <Paragraphs>846</Paragraphs>
  <Slides>124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8" baseType="lpstr">
      <vt:lpstr>Georgia</vt:lpstr>
      <vt:lpstr>Wingdings</vt:lpstr>
      <vt:lpstr>Wingdings 2</vt:lpstr>
      <vt:lpstr>Civic</vt:lpstr>
      <vt:lpstr>Unit III</vt:lpstr>
      <vt:lpstr>Chapter 14 Careers in the health care profession</vt:lpstr>
      <vt:lpstr>Overview</vt:lpstr>
      <vt:lpstr>Therapeutic divisions of  the health care system</vt:lpstr>
      <vt:lpstr>Therapeutic divisions of  the health care system</vt:lpstr>
      <vt:lpstr>Physicians</vt:lpstr>
      <vt:lpstr>Types of physician specialties</vt:lpstr>
      <vt:lpstr>Miscellaneous physician specialties</vt:lpstr>
      <vt:lpstr>Physicians</vt:lpstr>
      <vt:lpstr>Physicians</vt:lpstr>
      <vt:lpstr>Physicians</vt:lpstr>
      <vt:lpstr>Physicians</vt:lpstr>
      <vt:lpstr>Physicians</vt:lpstr>
      <vt:lpstr>Nurses</vt:lpstr>
      <vt:lpstr>Nurses</vt:lpstr>
      <vt:lpstr>Nurses</vt:lpstr>
      <vt:lpstr>Nurses</vt:lpstr>
      <vt:lpstr>Nurses</vt:lpstr>
      <vt:lpstr>Nurses</vt:lpstr>
      <vt:lpstr>Physician assistants</vt:lpstr>
      <vt:lpstr>Physician assistants</vt:lpstr>
      <vt:lpstr>Physician assistants</vt:lpstr>
      <vt:lpstr>Medical assistants</vt:lpstr>
      <vt:lpstr>Figure 6-1: A medical assistant answering the phone</vt:lpstr>
      <vt:lpstr>Figure 6-2:  A medical assistant accepting payment from a patient</vt:lpstr>
      <vt:lpstr>Medical assistants</vt:lpstr>
      <vt:lpstr>Surgical technologists</vt:lpstr>
      <vt:lpstr>Surgical technologists</vt:lpstr>
      <vt:lpstr>Surgical technologists</vt:lpstr>
      <vt:lpstr>Surgical technologists</vt:lpstr>
      <vt:lpstr>Dentists</vt:lpstr>
      <vt:lpstr>Types of dental specialties</vt:lpstr>
      <vt:lpstr>Figure 6-3:  A dentist performing a procedure on a patient</vt:lpstr>
      <vt:lpstr>Figure 6-4: A dentist wearing protective garb</vt:lpstr>
      <vt:lpstr>Dentists</vt:lpstr>
      <vt:lpstr>Dentists</vt:lpstr>
      <vt:lpstr>Dental hygienists</vt:lpstr>
      <vt:lpstr>Figure 6-5:  A dental hygienist taking an X-ray</vt:lpstr>
      <vt:lpstr>Dental hygienists</vt:lpstr>
      <vt:lpstr>Dental hygienists</vt:lpstr>
      <vt:lpstr>Dental assistants</vt:lpstr>
      <vt:lpstr>Figure 6-6: A dental assistant preparing a tray</vt:lpstr>
      <vt:lpstr>Dental assistants</vt:lpstr>
      <vt:lpstr>Dental assistants</vt:lpstr>
      <vt:lpstr>Occupational therapists</vt:lpstr>
      <vt:lpstr>Occupational therapists</vt:lpstr>
      <vt:lpstr>Occupational therapists</vt:lpstr>
      <vt:lpstr>Respiratory therapists and technicians</vt:lpstr>
      <vt:lpstr>Respiratory therapists and technicians</vt:lpstr>
      <vt:lpstr>Respiratory therapists and technicians</vt:lpstr>
      <vt:lpstr>Emergency medical technicians  and paramedics</vt:lpstr>
      <vt:lpstr>Emergency medical technicians  and paramedics</vt:lpstr>
      <vt:lpstr>Emergency medical technicians  and paramedics</vt:lpstr>
      <vt:lpstr>Emergency medical technicians  and paramedics</vt:lpstr>
      <vt:lpstr>Optometrists</vt:lpstr>
      <vt:lpstr>Figure 6-7: An optometrist  examining a patient</vt:lpstr>
      <vt:lpstr>Optometrists</vt:lpstr>
      <vt:lpstr>Optometrists</vt:lpstr>
      <vt:lpstr>Ophthalmologists</vt:lpstr>
      <vt:lpstr>Ophthalmologists</vt:lpstr>
      <vt:lpstr>Audiologists</vt:lpstr>
      <vt:lpstr>Audiologists</vt:lpstr>
      <vt:lpstr>Audiologists</vt:lpstr>
      <vt:lpstr>Pharmacists</vt:lpstr>
      <vt:lpstr>Pharmacists</vt:lpstr>
      <vt:lpstr>Pharmacists</vt:lpstr>
      <vt:lpstr>Pharmacists</vt:lpstr>
      <vt:lpstr>Pharmacists</vt:lpstr>
      <vt:lpstr>Pharmacists</vt:lpstr>
      <vt:lpstr>Pharmacy technicians</vt:lpstr>
      <vt:lpstr>Pharmacy technicians</vt:lpstr>
      <vt:lpstr>Pharmacy technicians</vt:lpstr>
      <vt:lpstr>Dietitians</vt:lpstr>
      <vt:lpstr>Figure 6-8:  A dietitian consulting with a patient</vt:lpstr>
      <vt:lpstr>Types of dietitian specialties</vt:lpstr>
      <vt:lpstr>Dietitians</vt:lpstr>
      <vt:lpstr>Chiropractors</vt:lpstr>
      <vt:lpstr>Physical therapists </vt:lpstr>
      <vt:lpstr>Physical therapists </vt:lpstr>
      <vt:lpstr>Figure 6-9: A physical therapist  putting a knee brace on a patient</vt:lpstr>
      <vt:lpstr>Physical therapists </vt:lpstr>
      <vt:lpstr>Physical therapist assistants</vt:lpstr>
      <vt:lpstr>Physical therapist assistants</vt:lpstr>
      <vt:lpstr>Massage therapists</vt:lpstr>
      <vt:lpstr>Figure 6-10:  A massage therapist working with a patient</vt:lpstr>
      <vt:lpstr>Massage therapists</vt:lpstr>
      <vt:lpstr>Massage therapists</vt:lpstr>
      <vt:lpstr>Psychologists</vt:lpstr>
      <vt:lpstr>Psychologists</vt:lpstr>
      <vt:lpstr>Types of psychologist specialties</vt:lpstr>
      <vt:lpstr>Psychologists</vt:lpstr>
      <vt:lpstr>Psychologists</vt:lpstr>
      <vt:lpstr>Medical social workers</vt:lpstr>
      <vt:lpstr>Medical social workers</vt:lpstr>
      <vt:lpstr>Medical social workers</vt:lpstr>
      <vt:lpstr>Medical social workers</vt:lpstr>
      <vt:lpstr>Rehabilitation counselors</vt:lpstr>
      <vt:lpstr>Diagnostic divisions  of the health care system</vt:lpstr>
      <vt:lpstr>Radiologists</vt:lpstr>
      <vt:lpstr>Radiologic technologists</vt:lpstr>
      <vt:lpstr>Radiologic technologists</vt:lpstr>
      <vt:lpstr>Radiologic technicians</vt:lpstr>
      <vt:lpstr>Cardiovascular technologists </vt:lpstr>
      <vt:lpstr>Cardiovascular technicians</vt:lpstr>
      <vt:lpstr>Clinical laboratory technologists </vt:lpstr>
      <vt:lpstr>Clinical laboratory technologists</vt:lpstr>
      <vt:lpstr>Clinical laboratory technologists</vt:lpstr>
      <vt:lpstr>Types of laboratory  technologist specialties</vt:lpstr>
      <vt:lpstr>Clinical laboratory technologists</vt:lpstr>
      <vt:lpstr>Clinical laboratory technicians</vt:lpstr>
      <vt:lpstr>Clinical laboratory technologists and technicians</vt:lpstr>
      <vt:lpstr>Phlebotomists</vt:lpstr>
      <vt:lpstr>Figure 6-11: A phlebotomist performing venipuncture</vt:lpstr>
      <vt:lpstr>Phlebotomists</vt:lpstr>
      <vt:lpstr>Phlebotomists</vt:lpstr>
      <vt:lpstr>Pathologists</vt:lpstr>
      <vt:lpstr>Pathologists</vt:lpstr>
      <vt:lpstr>Pathology assistants</vt:lpstr>
      <vt:lpstr>Health care management</vt:lpstr>
      <vt:lpstr>Health care administrators</vt:lpstr>
      <vt:lpstr>Health information technicians</vt:lpstr>
      <vt:lpstr>Health care education</vt:lpstr>
      <vt:lpstr>Health educators</vt:lpstr>
      <vt:lpstr>School health educators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III</dc:title>
  <dc:creator>Morvarid Moini</dc:creator>
  <cp:lastModifiedBy>Bookbright Media EA</cp:lastModifiedBy>
  <cp:revision>109</cp:revision>
  <dcterms:created xsi:type="dcterms:W3CDTF">2016-08-17T18:16:50Z</dcterms:created>
  <dcterms:modified xsi:type="dcterms:W3CDTF">2017-05-02T19:33:38Z</dcterms:modified>
</cp:coreProperties>
</file>