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639" marR="40639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1pPr>
    <a:lvl2pPr marL="40639" marR="40639" indent="3429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2pPr>
    <a:lvl3pPr marL="40639" marR="40639" indent="685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3pPr>
    <a:lvl4pPr marL="40639" marR="40639" indent="10287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4pPr>
    <a:lvl5pPr marL="40639" marR="40639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5pPr>
    <a:lvl6pPr marL="40639" marR="40639" indent="17145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6pPr>
    <a:lvl7pPr marL="40639" marR="40639" indent="2057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7pPr>
    <a:lvl8pPr marL="40639" marR="40639" indent="24003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8pPr>
    <a:lvl9pPr marL="40639" marR="40639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05050"/>
        </a:solidFill>
        <a:effectLst/>
        <a:uFill>
          <a:solidFill>
            <a:srgbClr val="505050"/>
          </a:solidFill>
        </a:uFill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Q" initials="H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CBCBCB"/>
        </a:fontRef>
        <a:srgbClr val="CBCBCB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CBCBCB"/>
        </a:fontRef>
        <a:srgbClr val="CBCBCB"/>
      </a:tcTxStyle>
      <a:tcStyle>
        <a:tcBdr>
          <a:left>
            <a:ln w="28575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CBCBCB"/>
        </a:fontRef>
        <a:srgbClr val="CBCBCB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28575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CBCBCB"/>
        </a:fontRef>
        <a:srgbClr val="CBCBCB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28575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515151"/>
        </a:fontRef>
        <a:srgbClr val="515151"/>
      </a:tcTxStyle>
      <a:tcStyle>
        <a:tcBdr>
          <a:left>
            <a:ln w="28575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12700" cap="flat">
              <a:solidFill>
                <a:srgbClr val="505050"/>
              </a:solidFill>
              <a:prstDash val="solid"/>
              <a:miter lim="400000"/>
            </a:ln>
          </a:top>
          <a:bottom>
            <a:ln w="28575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515151"/>
        </a:fontRef>
        <a:srgbClr val="515151"/>
      </a:tcTxStyle>
      <a:tcStyle>
        <a:tcBdr>
          <a:left>
            <a:ln w="12700" cap="flat">
              <a:solidFill>
                <a:srgbClr val="505050"/>
              </a:solidFill>
              <a:prstDash val="solid"/>
              <a:miter lim="400000"/>
            </a:ln>
          </a:left>
          <a:right>
            <a:ln w="12700" cap="flat">
              <a:solidFill>
                <a:srgbClr val="505050"/>
              </a:solidFill>
              <a:prstDash val="solid"/>
              <a:miter lim="400000"/>
            </a:ln>
          </a:right>
          <a:top>
            <a:ln w="28575" cap="flat">
              <a:solidFill>
                <a:srgbClr val="505050"/>
              </a:solidFill>
              <a:prstDash val="solid"/>
              <a:miter lim="400000"/>
            </a:ln>
          </a:top>
          <a:bottom>
            <a:ln w="12700" cap="flat">
              <a:solidFill>
                <a:srgbClr val="505050"/>
              </a:solidFill>
              <a:prstDash val="solid"/>
              <a:miter lim="400000"/>
            </a:ln>
          </a:bottom>
          <a:insideH>
            <a:ln w="12700" cap="flat">
              <a:solidFill>
                <a:srgbClr val="505050"/>
              </a:solidFill>
              <a:prstDash val="solid"/>
              <a:miter lim="400000"/>
            </a:ln>
          </a:insideH>
          <a:insideV>
            <a:ln w="12700" cap="flat">
              <a:solidFill>
                <a:srgbClr val="50505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 snapToObjects="1">
      <p:cViewPr>
        <p:scale>
          <a:sx n="63" d="100"/>
          <a:sy n="63" d="100"/>
        </p:scale>
        <p:origin x="-1003" y="1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3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02200"/>
          </a:xfrm>
          <a:prstGeom prst="rect">
            <a:avLst/>
          </a:prstGeom>
          <a:effectLst>
            <a:outerShdw blurRad="12700" dist="12700" dir="5400000" rotWithShape="0">
              <a:srgbClr val="424242">
                <a:alpha val="74996"/>
              </a:srgbClr>
            </a:outerShdw>
          </a:effectLst>
        </p:spPr>
        <p:txBody>
          <a:bodyPr/>
          <a:lstStyle>
            <a:lvl1pPr>
              <a:defRPr sz="9500">
                <a:solidFill>
                  <a:srgbClr val="E5E5E5"/>
                </a:solidFill>
                <a:uFill>
                  <a:solidFill>
                    <a:srgbClr val="E5E5E5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3530600"/>
          </a:xfrm>
          <a:prstGeom prst="rect">
            <a:avLst/>
          </a:prstGeom>
          <a:effectLst>
            <a:outerShdw blurRad="12700" dist="12700" dir="5400000" rotWithShape="0">
              <a:srgbClr val="424242">
                <a:alpha val="74996"/>
              </a:srgbClr>
            </a:outerShdw>
          </a:effectLst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CBCBCB"/>
                </a:solidFill>
                <a:uFill>
                  <a:solidFill>
                    <a:srgbClr val="CBCBCB"/>
                  </a:solidFill>
                </a:uFill>
              </a:defRPr>
            </a:lvl1pPr>
            <a:lvl2pPr marL="742950" indent="-28575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CBCBCB"/>
                </a:solidFill>
                <a:uFill>
                  <a:solidFill>
                    <a:srgbClr val="CBCBCB"/>
                  </a:solidFill>
                </a:uFill>
              </a:defRPr>
            </a:lvl2pPr>
            <a:lvl3pPr marL="1143000" indent="-22860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CBCBCB"/>
                </a:solidFill>
                <a:uFill>
                  <a:solidFill>
                    <a:srgbClr val="CBCBCB"/>
                  </a:solidFill>
                </a:uFill>
              </a:defRPr>
            </a:lvl3pPr>
            <a:lvl4pPr marL="1600200" indent="-22860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CBCBCB"/>
                </a:solidFill>
                <a:uFill>
                  <a:solidFill>
                    <a:srgbClr val="CBCBCB"/>
                  </a:solidFill>
                </a:uFill>
              </a:defRPr>
            </a:lvl4pPr>
            <a:lvl5pPr marL="2057400" indent="-22860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CBCBCB"/>
                </a:solidFill>
                <a:uFill>
                  <a:solidFill>
                    <a:srgbClr val="CBCBCB"/>
                  </a:solidFill>
                </a:u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1270000" y="8252023"/>
            <a:ext cx="219996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39" marR="40639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40639" marR="40639" indent="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40639" marR="40639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40639" marR="40639" indent="10287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40639" marR="40639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5pPr>
            <a:lvl6pPr marL="40639" marR="40639" indent="17145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6pPr>
            <a:lvl7pPr marL="40639" marR="40639" indent="2057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7pPr>
            <a:lvl8pPr marL="40639" marR="40639" indent="24003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8pPr>
            <a:lvl9pPr marL="40639" marR="40639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0"/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rPr>
              <a:t>© 2018 Taylor &amp; Francis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>
                <a:solidFill>
                  <a:srgbClr val="505050"/>
                </a:solidFill>
              </a:uFill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787400"/>
            <a:ext cx="10464800" cy="8178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1309771" y="8658423"/>
            <a:ext cx="219996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39" marR="40639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40639" marR="40639" indent="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40639" marR="40639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40639" marR="40639" indent="10287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40639" marR="40639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5pPr>
            <a:lvl6pPr marL="40639" marR="40639" indent="17145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6pPr>
            <a:lvl7pPr marL="40639" marR="40639" indent="2057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7pPr>
            <a:lvl8pPr marL="40639" marR="40639" indent="24003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8pPr>
            <a:lvl9pPr marL="40639" marR="40639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0"/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rPr>
              <a:t>© 2018 Taylor &amp; Francis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505050"/>
              </a:solidFill>
              <a:effectLst/>
              <a:uFill>
                <a:solidFill>
                  <a:srgbClr val="505050"/>
                </a:solidFill>
              </a:uFill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422400" y="2019300"/>
            <a:ext cx="10164763" cy="1588"/>
          </a:xfrm>
          <a:prstGeom prst="line">
            <a:avLst/>
          </a:prstGeom>
          <a:ln w="12700">
            <a:solidFill>
              <a:srgbClr val="B4B4AF"/>
            </a:solidFill>
            <a:miter lim="400000"/>
          </a:ln>
          <a:effectLst>
            <a:outerShdw blurRad="12700" dist="12700" rotWithShape="0">
              <a:srgbClr val="FFFFFF">
                <a:alpha val="81997"/>
              </a:srgbClr>
            </a:outerShdw>
          </a:effectLst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70000" y="1968500"/>
            <a:ext cx="10464800" cy="758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191250" y="9283700"/>
            <a:ext cx="622300" cy="685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defTabSz="584200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270000" y="9213060"/>
            <a:ext cx="219996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0639" marR="40639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40639" marR="40639" indent="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40639" marR="40639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40639" marR="40639" indent="10287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40639" marR="40639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5pPr>
            <a:lvl6pPr marL="40639" marR="40639" indent="17145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6pPr>
            <a:lvl7pPr marL="40639" marR="40639" indent="2057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7pPr>
            <a:lvl8pPr marL="40639" marR="40639" indent="24003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8pPr>
            <a:lvl9pPr marL="40639" marR="40639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0"/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uFill>
                  <a:solidFill>
                    <a:srgbClr val="505050"/>
                  </a:solidFill>
                </a:uFill>
                <a:latin typeface="+mn-lt"/>
                <a:ea typeface="+mn-ea"/>
                <a:cs typeface="+mn-cs"/>
                <a:sym typeface="Gill Sans"/>
              </a:rPr>
              <a:t>© 2018 Taylor &amp; Francis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505050"/>
              </a:solidFill>
              <a:effectLst/>
              <a:uFill>
                <a:solidFill>
                  <a:srgbClr val="505050"/>
                </a:solidFill>
              </a:uFill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titleStyle>
    <p:bodyStyle>
      <a:lvl1pPr marL="838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1pPr>
      <a:lvl2pPr marL="12827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2pPr>
      <a:lvl3pPr marL="1727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3pPr>
      <a:lvl4pPr marL="21717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4pPr>
      <a:lvl5pPr marL="2616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5pPr>
      <a:lvl6pPr marL="2616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6pPr>
      <a:lvl7pPr marL="2616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7pPr>
      <a:lvl8pPr marL="2616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8pPr>
      <a:lvl9pPr marL="2616200" marR="0" indent="-5715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15151"/>
        </a:buClr>
        <a:buSzPct val="100000"/>
        <a:buFont typeface="Gill Sans"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>
            <a:solidFill>
              <a:srgbClr val="515151"/>
            </a:solidFill>
          </a:uFill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505050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ctrTitle"/>
          </p:nvPr>
        </p:nvSpPr>
        <p:spPr>
          <a:xfrm>
            <a:off x="1270000" y="0"/>
            <a:ext cx="10464800" cy="5704235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 to Probability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 man between 35 and 44 years old has a 0.6% probability of having prostate cancer. If he has it, there is a 58% chance that the PSA test will catch it. If he doesn’t have it, there is a 23.5% chance that he will test positive nonetheless. X (a </a:t>
            </a:r>
            <a:r>
              <a:rPr lang="en-US" dirty="0" smtClean="0"/>
              <a:t>42-year-old </a:t>
            </a:r>
            <a:r>
              <a:rPr dirty="0" smtClean="0"/>
              <a:t>man</a:t>
            </a:r>
            <a:r>
              <a:rPr dirty="0"/>
              <a:t>) receives a positive PSA test. What is the probability that he has prostate cancer?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884756" y="565467"/>
            <a:ext cx="167943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10,000</a:t>
            </a:r>
          </a:p>
          <a:p>
            <a:r>
              <a:t>men</a:t>
            </a:r>
          </a:p>
        </p:txBody>
      </p:sp>
      <p:sp>
        <p:nvSpPr>
          <p:cNvPr id="98" name="Shape 98"/>
          <p:cNvSpPr/>
          <p:nvPr/>
        </p:nvSpPr>
        <p:spPr>
          <a:xfrm>
            <a:off x="2809322" y="3054667"/>
            <a:ext cx="189802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dirty="0"/>
              <a:t>60</a:t>
            </a:r>
          </a:p>
          <a:p>
            <a:r>
              <a:rPr dirty="0"/>
              <a:t>have cancer</a:t>
            </a:r>
          </a:p>
        </p:txBody>
      </p:sp>
      <p:sp>
        <p:nvSpPr>
          <p:cNvPr id="99" name="Shape 99"/>
          <p:cNvSpPr/>
          <p:nvPr/>
        </p:nvSpPr>
        <p:spPr>
          <a:xfrm>
            <a:off x="6738807" y="3156267"/>
            <a:ext cx="18923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9,940 don’t</a:t>
            </a:r>
          </a:p>
        </p:txBody>
      </p:sp>
      <p:sp>
        <p:nvSpPr>
          <p:cNvPr id="100" name="Shape 100"/>
          <p:cNvSpPr/>
          <p:nvPr/>
        </p:nvSpPr>
        <p:spPr>
          <a:xfrm>
            <a:off x="3537539" y="6191567"/>
            <a:ext cx="173227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25</a:t>
            </a:r>
          </a:p>
          <a:p>
            <a:r>
              <a:t>test -</a:t>
            </a:r>
          </a:p>
        </p:txBody>
      </p:sp>
      <p:sp>
        <p:nvSpPr>
          <p:cNvPr id="101" name="Shape 101"/>
          <p:cNvSpPr/>
          <p:nvPr/>
        </p:nvSpPr>
        <p:spPr>
          <a:xfrm>
            <a:off x="1359042" y="6191567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35</a:t>
            </a:r>
          </a:p>
          <a:p>
            <a:r>
              <a:t>test +</a:t>
            </a:r>
          </a:p>
        </p:txBody>
      </p:sp>
      <p:sp>
        <p:nvSpPr>
          <p:cNvPr id="102" name="Shape 102"/>
          <p:cNvSpPr/>
          <p:nvPr/>
        </p:nvSpPr>
        <p:spPr>
          <a:xfrm>
            <a:off x="5808011" y="6191567"/>
            <a:ext cx="173227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2336</a:t>
            </a:r>
          </a:p>
          <a:p>
            <a:r>
              <a:t>test +</a:t>
            </a:r>
          </a:p>
        </p:txBody>
      </p:sp>
      <p:sp>
        <p:nvSpPr>
          <p:cNvPr id="103" name="Shape 103"/>
          <p:cNvSpPr/>
          <p:nvPr/>
        </p:nvSpPr>
        <p:spPr>
          <a:xfrm>
            <a:off x="7903511" y="6191567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7604</a:t>
            </a:r>
          </a:p>
          <a:p>
            <a:r>
              <a:t>test -</a:t>
            </a:r>
          </a:p>
        </p:txBody>
      </p:sp>
      <p:sp>
        <p:nvSpPr>
          <p:cNvPr id="104" name="Shape 104"/>
          <p:cNvSpPr/>
          <p:nvPr/>
        </p:nvSpPr>
        <p:spPr>
          <a:xfrm flipH="1">
            <a:off x="4284011" y="1932833"/>
            <a:ext cx="1100668" cy="1202268"/>
          </a:xfrm>
          <a:prstGeom prst="line">
            <a:avLst/>
          </a:prstGeom>
          <a:ln w="50800">
            <a:solidFill>
              <a:srgbClr val="515151"/>
            </a:solidFill>
          </a:ln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045078" y="1915900"/>
            <a:ext cx="1016001" cy="1168401"/>
          </a:xfrm>
          <a:prstGeom prst="line">
            <a:avLst/>
          </a:prstGeom>
          <a:ln w="50800">
            <a:solidFill>
              <a:srgbClr val="515151"/>
            </a:solidFill>
          </a:ln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08" name="Group 108"/>
          <p:cNvGrpSpPr/>
          <p:nvPr/>
        </p:nvGrpSpPr>
        <p:grpSpPr>
          <a:xfrm>
            <a:off x="2620311" y="4881350"/>
            <a:ext cx="1778003" cy="1231901"/>
            <a:chOff x="0" y="0"/>
            <a:chExt cx="1778001" cy="1231900"/>
          </a:xfrm>
        </p:grpSpPr>
        <p:sp>
          <p:nvSpPr>
            <p:cNvPr id="106" name="Shape 106"/>
            <p:cNvSpPr/>
            <p:nvPr/>
          </p:nvSpPr>
          <p:spPr>
            <a:xfrm flipH="1">
              <a:off x="0" y="25487"/>
              <a:ext cx="703625" cy="1206414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128501" y="0"/>
              <a:ext cx="649501" cy="1172430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6798611" y="4692967"/>
            <a:ext cx="1778002" cy="1231901"/>
            <a:chOff x="0" y="0"/>
            <a:chExt cx="1778001" cy="1231900"/>
          </a:xfrm>
        </p:grpSpPr>
        <p:sp>
          <p:nvSpPr>
            <p:cNvPr id="109" name="Shape 109"/>
            <p:cNvSpPr/>
            <p:nvPr/>
          </p:nvSpPr>
          <p:spPr>
            <a:xfrm flipH="1">
              <a:off x="0" y="25487"/>
              <a:ext cx="703625" cy="1206414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128501" y="0"/>
              <a:ext cx="649501" cy="1172430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12" name="Shape 112"/>
          <p:cNvSpPr/>
          <p:nvPr/>
        </p:nvSpPr>
        <p:spPr>
          <a:xfrm>
            <a:off x="7301512" y="397581"/>
            <a:ext cx="549364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dirty="0"/>
              <a:t>base rate = .6%</a:t>
            </a:r>
          </a:p>
          <a:p>
            <a:r>
              <a:rPr dirty="0"/>
              <a:t>(how many have it regardless of test)</a:t>
            </a:r>
          </a:p>
        </p:txBody>
      </p:sp>
      <p:sp>
        <p:nvSpPr>
          <p:cNvPr id="113" name="Shape 113"/>
          <p:cNvSpPr/>
          <p:nvPr/>
        </p:nvSpPr>
        <p:spPr>
          <a:xfrm>
            <a:off x="8958721" y="2779724"/>
            <a:ext cx="344310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sensitivity of test = 58%</a:t>
            </a:r>
          </a:p>
        </p:txBody>
      </p:sp>
      <p:sp>
        <p:nvSpPr>
          <p:cNvPr id="114" name="Shape 114"/>
          <p:cNvSpPr/>
          <p:nvPr/>
        </p:nvSpPr>
        <p:spPr>
          <a:xfrm>
            <a:off x="10064202" y="4577667"/>
            <a:ext cx="238760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false positives = 23.5%</a:t>
            </a:r>
          </a:p>
        </p:txBody>
      </p:sp>
      <p:sp>
        <p:nvSpPr>
          <p:cNvPr id="115" name="Shape 115"/>
          <p:cNvSpPr/>
          <p:nvPr/>
        </p:nvSpPr>
        <p:spPr>
          <a:xfrm>
            <a:off x="2444113" y="7914885"/>
            <a:ext cx="810189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</a:defRPr>
            </a:lvl1pPr>
          </a:lstStyle>
          <a:p>
            <a:r>
              <a:rPr dirty="0"/>
              <a:t>2371 men test positive (</a:t>
            </a:r>
            <a:r>
              <a:rPr dirty="0" smtClean="0"/>
              <a:t>2336</a:t>
            </a:r>
            <a:r>
              <a:rPr lang="en-US" dirty="0" smtClean="0"/>
              <a:t> </a:t>
            </a:r>
            <a:r>
              <a:rPr dirty="0" smtClean="0"/>
              <a:t>+</a:t>
            </a:r>
            <a:r>
              <a:rPr lang="en-US" dirty="0" smtClean="0"/>
              <a:t> </a:t>
            </a:r>
            <a:r>
              <a:rPr dirty="0" smtClean="0"/>
              <a:t>35</a:t>
            </a:r>
            <a:r>
              <a:rPr dirty="0"/>
              <a:t>)</a:t>
            </a:r>
          </a:p>
        </p:txBody>
      </p:sp>
      <p:sp>
        <p:nvSpPr>
          <p:cNvPr id="116" name="Shape 116"/>
          <p:cNvSpPr/>
          <p:nvPr/>
        </p:nvSpPr>
        <p:spPr>
          <a:xfrm>
            <a:off x="206323" y="421533"/>
            <a:ext cx="391160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</a:defRPr>
            </a:pPr>
            <a:r>
              <a:rPr lang="en-US" dirty="0" smtClean="0"/>
              <a:t>P</a:t>
            </a:r>
            <a:r>
              <a:rPr dirty="0" smtClean="0"/>
              <a:t>robability </a:t>
            </a:r>
            <a:r>
              <a:rPr dirty="0"/>
              <a:t>of having cancer </a:t>
            </a:r>
            <a:r>
              <a:rPr u="sng" dirty="0"/>
              <a:t>given positive screen</a:t>
            </a:r>
            <a:r>
              <a:rPr dirty="0"/>
              <a:t> is </a:t>
            </a:r>
            <a:r>
              <a:rPr dirty="0" smtClean="0"/>
              <a:t>35/2371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1236897" y="6094389"/>
            <a:ext cx="2066354" cy="1464356"/>
          </a:xfrm>
          <a:prstGeom prst="rect">
            <a:avLst/>
          </a:prstGeom>
          <a:ln w="381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640969" y="6094389"/>
            <a:ext cx="2066354" cy="1464356"/>
          </a:xfrm>
          <a:prstGeom prst="rect">
            <a:avLst/>
          </a:prstGeom>
          <a:ln w="381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528545" y="8638651"/>
            <a:ext cx="593303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</a:defRPr>
            </a:lvl1pPr>
          </a:lstStyle>
          <a:p>
            <a:r>
              <a:t>of these, 35 actually </a:t>
            </a:r>
            <a:r>
              <a:rPr/>
              <a:t>have </a:t>
            </a:r>
            <a:r>
              <a:rPr smtClean="0"/>
              <a:t>it</a:t>
            </a:r>
            <a:r>
              <a:rPr lang="en-US" smtClean="0"/>
              <a:t>.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46926" y="3684550"/>
            <a:ext cx="237323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approx. 1.5%!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3" animBg="1" advAuto="0"/>
      <p:bldP spid="99" grpId="5" animBg="1" advAuto="0"/>
      <p:bldP spid="100" grpId="9" animBg="1" advAuto="0"/>
      <p:bldP spid="101" grpId="8" animBg="1" advAuto="0"/>
      <p:bldP spid="102" grpId="12" animBg="1" advAuto="0"/>
      <p:bldP spid="103" grpId="13" animBg="1" advAuto="0"/>
      <p:bldP spid="104" grpId="2" animBg="1" advAuto="0"/>
      <p:bldP spid="105" grpId="4" animBg="1" advAuto="0"/>
      <p:bldP spid="108" grpId="7" animBg="1" advAuto="0"/>
      <p:bldP spid="111" grpId="11" animBg="1" advAuto="0"/>
      <p:bldP spid="112" grpId="1" animBg="1" advAuto="0"/>
      <p:bldP spid="113" grpId="6" animBg="1" advAuto="0"/>
      <p:bldP spid="114" grpId="10" animBg="1" advAuto="0"/>
      <p:bldP spid="115" grpId="16" animBg="1" advAuto="0"/>
      <p:bldP spid="116" grpId="18" animBg="1" advAuto="0"/>
      <p:bldP spid="117" grpId="14" animBg="1" advAuto="0"/>
      <p:bldP spid="118" grpId="15" animBg="1" advAuto="0"/>
      <p:bldP spid="119" grpId="17" animBg="1" advAuto="0"/>
      <p:bldP spid="120" grpId="19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422400" y="2019300"/>
            <a:ext cx="10164763" cy="1588"/>
          </a:xfrm>
          <a:prstGeom prst="line">
            <a:avLst/>
          </a:prstGeom>
          <a:ln w="12700">
            <a:solidFill>
              <a:srgbClr val="B4B4AF"/>
            </a:solidFill>
            <a:miter lim="400000"/>
          </a:ln>
          <a:effectLst>
            <a:outerShdw blurRad="12700" dist="12700" rotWithShape="0">
              <a:srgbClr val="FFFFFF">
                <a:alpha val="81997"/>
              </a:srgbClr>
            </a:outerShdw>
          </a:effectLst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probability?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Classical definition:</a:t>
            </a:r>
          </a:p>
          <a:p>
            <a:pPr lvl="1"/>
            <a:r>
              <a:rPr dirty="0"/>
              <a:t>the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ratio</a:t>
            </a:r>
            <a:r>
              <a:rPr dirty="0"/>
              <a:t> of “favorable” to equally probable </a:t>
            </a:r>
            <a:r>
              <a:rPr dirty="0" smtClean="0"/>
              <a:t>cases</a:t>
            </a:r>
            <a:r>
              <a:rPr lang="en-US" dirty="0" smtClean="0"/>
              <a:t>.</a:t>
            </a:r>
            <a:endParaRPr dirty="0"/>
          </a:p>
          <a:p>
            <a:pPr lvl="2"/>
            <a:r>
              <a:rPr dirty="0"/>
              <a:t>“</a:t>
            </a:r>
            <a:r>
              <a:rPr dirty="0" smtClean="0"/>
              <a:t>favorable”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/>
              <a:t>the kind you’re interested </a:t>
            </a:r>
            <a:r>
              <a:rPr dirty="0" smtClean="0"/>
              <a:t>in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Probability of getting heads on flipping a fair coin: 1/2 (heads is 1 of 2 possibilities)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1270000" y="787400"/>
            <a:ext cx="10464800" cy="222154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is the probability of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getting heads twice on two tosses</a:t>
            </a:r>
            <a:r>
              <a:rPr dirty="0"/>
              <a:t>?</a:t>
            </a:r>
          </a:p>
          <a:p>
            <a:r>
              <a:rPr lang="en-US" dirty="0" smtClean="0"/>
              <a:t>Four</a:t>
            </a:r>
            <a:r>
              <a:rPr dirty="0" smtClean="0"/>
              <a:t> </a:t>
            </a:r>
            <a:r>
              <a:rPr dirty="0"/>
              <a:t>possibilities: </a:t>
            </a:r>
          </a:p>
        </p:txBody>
      </p:sp>
      <p:graphicFrame>
        <p:nvGraphicFramePr>
          <p:cNvPr id="47" name="Table 47"/>
          <p:cNvGraphicFramePr/>
          <p:nvPr/>
        </p:nvGraphicFramePr>
        <p:xfrm>
          <a:off x="1282255" y="3229339"/>
          <a:ext cx="10440288" cy="1508499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610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0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0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5863"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Case 1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505050"/>
                      </a:solidFill>
                      <a:miter lim="400000"/>
                    </a:lnL>
                    <a:lnT w="28575">
                      <a:solidFill>
                        <a:srgbClr val="50505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Case 2</a:t>
                      </a:r>
                    </a:p>
                  </a:txBody>
                  <a:tcPr marL="50800" marR="50800" marT="50800" marB="50800" anchor="ctr" horzOverflow="overflow">
                    <a:lnT w="28575">
                      <a:solidFill>
                        <a:srgbClr val="50505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Case 3</a:t>
                      </a:r>
                    </a:p>
                  </a:txBody>
                  <a:tcPr marL="50800" marR="50800" marT="50800" marB="50800" anchor="ctr" horzOverflow="overflow">
                    <a:lnT w="28575">
                      <a:solidFill>
                        <a:srgbClr val="50505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Case 4</a:t>
                      </a:r>
                    </a:p>
                  </a:txBody>
                  <a:tcPr marL="50800" marR="50800" marT="50800" marB="50800" anchor="ctr" horzOverflow="overflow">
                    <a:lnR w="28575">
                      <a:solidFill>
                        <a:srgbClr val="505050"/>
                      </a:solidFill>
                      <a:miter lim="400000"/>
                    </a:lnR>
                    <a:lnT w="28575">
                      <a:solidFill>
                        <a:srgbClr val="50505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636"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 dirty="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HH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505050"/>
                      </a:solidFill>
                      <a:miter lim="400000"/>
                    </a:lnL>
                    <a:lnB w="28575">
                      <a:solidFill>
                        <a:srgbClr val="50505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HT</a:t>
                      </a:r>
                    </a:p>
                  </a:txBody>
                  <a:tcPr marL="50800" marR="50800" marT="50800" marB="50800" anchor="ctr" horzOverflow="overflow">
                    <a:lnB w="28575">
                      <a:solidFill>
                        <a:srgbClr val="50505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TH</a:t>
                      </a:r>
                    </a:p>
                  </a:txBody>
                  <a:tcPr marL="50800" marR="50800" marT="50800" marB="50800" anchor="ctr" horzOverflow="overflow">
                    <a:lnB w="28575">
                      <a:solidFill>
                        <a:srgbClr val="50505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 dirty="0">
                          <a:solidFill>
                            <a:srgbClr val="515151"/>
                          </a:solidFill>
                          <a:uFill>
                            <a:solidFill>
                              <a:srgbClr val="CBCBCB"/>
                            </a:solidFill>
                          </a:uFill>
                        </a:rPr>
                        <a:t>TT</a:t>
                      </a:r>
                    </a:p>
                  </a:txBody>
                  <a:tcPr marL="50800" marR="50800" marT="50800" marB="50800" anchor="ctr" horzOverflow="overflow">
                    <a:lnR w="28575">
                      <a:solidFill>
                        <a:srgbClr val="505050"/>
                      </a:solidFill>
                      <a:miter lim="400000"/>
                    </a:lnR>
                    <a:lnB w="28575">
                      <a:solidFill>
                        <a:srgbClr val="50505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8" name="Shape 48"/>
          <p:cNvSpPr/>
          <p:nvPr/>
        </p:nvSpPr>
        <p:spPr>
          <a:xfrm>
            <a:off x="1270000" y="4958240"/>
            <a:ext cx="10464800" cy="341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382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defRPr>
            </a:pPr>
            <a:r>
              <a:rPr dirty="0" smtClean="0"/>
              <a:t>one </a:t>
            </a:r>
            <a:r>
              <a:rPr dirty="0"/>
              <a:t>out of four (1/4): just Case 1</a:t>
            </a:r>
          </a:p>
          <a:p>
            <a:pPr marL="8382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defRPr>
            </a:pPr>
            <a:r>
              <a:rPr dirty="0" smtClean="0"/>
              <a:t>What </a:t>
            </a:r>
            <a:r>
              <a:rPr dirty="0"/>
              <a:t>is the probability of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getting heads at least once on two tosses</a:t>
            </a:r>
            <a:r>
              <a:rPr dirty="0"/>
              <a:t>?</a:t>
            </a:r>
          </a:p>
          <a:p>
            <a:pPr marL="8382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defRPr>
            </a:pPr>
            <a:r>
              <a:rPr dirty="0"/>
              <a:t>3/4: Cases 1, 2, and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422400" y="2019300"/>
            <a:ext cx="10164763" cy="1588"/>
          </a:xfrm>
          <a:prstGeom prst="line">
            <a:avLst/>
          </a:prstGeom>
          <a:ln w="12700">
            <a:solidFill>
              <a:srgbClr val="B4B4AF"/>
            </a:solidFill>
            <a:miter lim="400000"/>
          </a:ln>
          <a:effectLst>
            <a:outerShdw blurRad="12700" dist="12700" rotWithShape="0">
              <a:srgbClr val="FFFFFF">
                <a:alpha val="81997"/>
              </a:srgbClr>
            </a:outerShdw>
          </a:effectLst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74112"/>
            <a:ext cx="10464800" cy="1968500"/>
          </a:xfrm>
          <a:prstGeom prst="rect">
            <a:avLst/>
          </a:prstGeom>
        </p:spPr>
        <p:txBody>
          <a:bodyPr/>
          <a:lstStyle/>
          <a:p>
            <a:r>
              <a:rPr sz="6200" dirty="0"/>
              <a:t>Communicating and </a:t>
            </a:r>
            <a:r>
              <a:rPr lang="en-US" sz="6200" dirty="0" smtClean="0"/>
              <a:t>r</a:t>
            </a:r>
            <a:r>
              <a:rPr sz="6200" dirty="0" smtClean="0"/>
              <a:t>easoning </a:t>
            </a:r>
            <a:r>
              <a:rPr lang="en-US" sz="6200" dirty="0" smtClean="0"/>
              <a:t>a</a:t>
            </a:r>
            <a:r>
              <a:rPr sz="6200" dirty="0" smtClean="0"/>
              <a:t>bout </a:t>
            </a:r>
            <a:r>
              <a:rPr lang="en-US" sz="6200" dirty="0" smtClean="0"/>
              <a:t>p</a:t>
            </a:r>
            <a:r>
              <a:rPr sz="6200" dirty="0" smtClean="0"/>
              <a:t>robabilities</a:t>
            </a:r>
            <a:endParaRPr sz="6200" dirty="0"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377574"/>
            <a:ext cx="10464800" cy="7581900"/>
          </a:xfrm>
          <a:prstGeom prst="rect">
            <a:avLst/>
          </a:prstGeom>
        </p:spPr>
        <p:txBody>
          <a:bodyPr/>
          <a:lstStyle/>
          <a:p>
            <a:pPr marL="1282700"/>
            <a:r>
              <a:rPr dirty="0"/>
              <a:t>25%</a:t>
            </a:r>
          </a:p>
          <a:p>
            <a:pPr marL="1282700"/>
            <a:r>
              <a:rPr dirty="0"/>
              <a:t>25 out of 100</a:t>
            </a:r>
          </a:p>
          <a:p>
            <a:pPr marL="1282700"/>
            <a:r>
              <a:rPr dirty="0"/>
              <a:t>1/4</a:t>
            </a:r>
          </a:p>
          <a:p>
            <a:pPr marL="1282700"/>
            <a:r>
              <a:rPr dirty="0"/>
              <a:t>.25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7941733" y="5941813"/>
            <a:ext cx="2269067" cy="2275088"/>
            <a:chOff x="0" y="0"/>
            <a:chExt cx="2269066" cy="2275086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1151467" cy="115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3" extrusionOk="0">
                  <a:moveTo>
                    <a:pt x="0" y="20723"/>
                  </a:moveTo>
                  <a:lnTo>
                    <a:pt x="21600" y="20723"/>
                  </a:lnTo>
                  <a:lnTo>
                    <a:pt x="21600" y="32"/>
                  </a:lnTo>
                  <a:cubicBezTo>
                    <a:pt x="21600" y="32"/>
                    <a:pt x="13341" y="-877"/>
                    <a:pt x="5718" y="7005"/>
                  </a:cubicBezTo>
                  <a:cubicBezTo>
                    <a:pt x="383" y="12520"/>
                    <a:pt x="0" y="20723"/>
                    <a:pt x="0" y="20723"/>
                  </a:cubicBezTo>
                  <a:close/>
                </a:path>
              </a:pathLst>
            </a:custGeom>
            <a:solidFill>
              <a:srgbClr val="797979"/>
            </a:solidFill>
            <a:ln w="254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defTabSz="584200">
                <a:defRPr sz="4200">
                  <a:solidFill>
                    <a:srgbClr val="000000"/>
                  </a:solidFill>
                  <a:uFillTx/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466" y="14486"/>
              <a:ext cx="2260601" cy="2260601"/>
            </a:xfrm>
            <a:prstGeom prst="ellipse">
              <a:avLst/>
            </a:prstGeom>
            <a:noFill/>
            <a:ln w="381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  <p:bldP spid="5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422400" y="2019300"/>
            <a:ext cx="10164763" cy="1588"/>
          </a:xfrm>
          <a:prstGeom prst="line">
            <a:avLst/>
          </a:prstGeom>
          <a:ln w="12700">
            <a:solidFill>
              <a:srgbClr val="B4B4AF"/>
            </a:solidFill>
            <a:miter lim="400000"/>
          </a:ln>
          <a:effectLst>
            <a:outerShdw blurRad="12700" dist="12700" rotWithShape="0">
              <a:srgbClr val="FFFFFF">
                <a:alpha val="81997"/>
              </a:srgbClr>
            </a:outerShdw>
          </a:effectLst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6200" dirty="0"/>
              <a:t>Communicating and </a:t>
            </a:r>
            <a:r>
              <a:rPr lang="en-US" sz="6200" dirty="0" smtClean="0"/>
              <a:t>r</a:t>
            </a:r>
            <a:r>
              <a:rPr sz="6200" dirty="0" smtClean="0"/>
              <a:t>easoning </a:t>
            </a:r>
            <a:r>
              <a:rPr lang="en-US" sz="6200" dirty="0" smtClean="0"/>
              <a:t>a</a:t>
            </a:r>
            <a:r>
              <a:rPr sz="6200" dirty="0" smtClean="0"/>
              <a:t>bout </a:t>
            </a:r>
            <a:r>
              <a:rPr lang="en-US" sz="6200" dirty="0" smtClean="0"/>
              <a:t>p</a:t>
            </a:r>
            <a:r>
              <a:rPr sz="6200" dirty="0" smtClean="0"/>
              <a:t>robabilities</a:t>
            </a:r>
            <a:endParaRPr sz="6200" dirty="0"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2700"/>
            <a:r>
              <a:rPr dirty="0"/>
              <a:t>“If you take Prozac you have a </a:t>
            </a:r>
            <a:r>
              <a:rPr dirty="0" smtClean="0"/>
              <a:t>30</a:t>
            </a:r>
            <a:r>
              <a:rPr lang="en-US" dirty="0" smtClean="0"/>
              <a:t>–</a:t>
            </a:r>
            <a:r>
              <a:rPr dirty="0" smtClean="0"/>
              <a:t>50</a:t>
            </a:r>
            <a:r>
              <a:rPr dirty="0"/>
              <a:t>% chance of negative sexual side </a:t>
            </a:r>
            <a:r>
              <a:rPr dirty="0" smtClean="0"/>
              <a:t>effects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  <a:p>
            <a:pPr marL="1282700"/>
            <a:r>
              <a:rPr dirty="0"/>
              <a:t>“Out of every 10 people who take Prozac, 3 to 5 of them develop negative sexual side </a:t>
            </a:r>
            <a:r>
              <a:rPr dirty="0" smtClean="0"/>
              <a:t>effects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  <a:p>
            <a:pPr marL="1282700"/>
            <a:r>
              <a:rPr dirty="0" smtClean="0"/>
              <a:t>Studies </a:t>
            </a:r>
            <a:r>
              <a:rPr dirty="0"/>
              <a:t>show that relative frequencies are easier to think </a:t>
            </a:r>
            <a:r>
              <a:rPr dirty="0" smtClean="0"/>
              <a:t>about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2700"/>
            <a:r>
              <a:rPr lang="en-US" dirty="0" smtClean="0"/>
              <a:t>S</a:t>
            </a:r>
            <a:r>
              <a:rPr dirty="0" smtClean="0"/>
              <a:t>o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translate</a:t>
            </a:r>
            <a:r>
              <a:rPr dirty="0"/>
              <a:t> probabilities into relative frequencies!</a:t>
            </a:r>
          </a:p>
          <a:p>
            <a:pPr marL="1282700"/>
            <a:r>
              <a:rPr lang="en-US" dirty="0" smtClean="0"/>
              <a:t>B</a:t>
            </a:r>
            <a:r>
              <a:rPr dirty="0" smtClean="0"/>
              <a:t>onus </a:t>
            </a:r>
            <a:r>
              <a:rPr dirty="0"/>
              <a:t>benefit: will make you get explicit about the reference </a:t>
            </a:r>
            <a:r>
              <a:rPr dirty="0" smtClean="0"/>
              <a:t>class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270000" y="165100"/>
            <a:ext cx="10464800" cy="8178800"/>
          </a:xfrm>
          <a:prstGeom prst="rect">
            <a:avLst/>
          </a:prstGeom>
        </p:spPr>
        <p:txBody>
          <a:bodyPr/>
          <a:lstStyle/>
          <a:p>
            <a:pPr marL="1282700"/>
            <a:r>
              <a:rPr dirty="0"/>
              <a:t>“There’s a 30% chance of rain </a:t>
            </a:r>
            <a:r>
              <a:rPr dirty="0" smtClean="0"/>
              <a:t>today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  <a:p>
            <a:pPr marL="1282700"/>
            <a:endParaRPr dirty="0"/>
          </a:p>
          <a:p>
            <a:pPr marL="1282700"/>
            <a:endParaRPr dirty="0"/>
          </a:p>
          <a:p>
            <a:pPr marL="1282700"/>
            <a:r>
              <a:rPr dirty="0"/>
              <a:t>“There’s an 80% chance you’ll survive this experimental surgery that’s never been done </a:t>
            </a:r>
            <a:r>
              <a:rPr dirty="0" smtClean="0"/>
              <a:t>before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</p:txBody>
      </p:sp>
      <p:sp>
        <p:nvSpPr>
          <p:cNvPr id="64" name="Shape 64"/>
          <p:cNvSpPr/>
          <p:nvPr/>
        </p:nvSpPr>
        <p:spPr>
          <a:xfrm>
            <a:off x="1892300" y="1940560"/>
            <a:ext cx="9220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r>
              <a:rPr dirty="0"/>
              <a:t>“30% of days like today </a:t>
            </a:r>
            <a:r>
              <a:rPr dirty="0" smtClean="0"/>
              <a:t>rain</a:t>
            </a:r>
            <a:r>
              <a:rPr lang="en-US" dirty="0" smtClean="0"/>
              <a:t>.</a:t>
            </a:r>
            <a:r>
              <a:rPr dirty="0" smtClean="0"/>
              <a:t>” </a:t>
            </a:r>
            <a:endParaRPr dirty="0"/>
          </a:p>
          <a:p>
            <a:pPr marL="5715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endParaRPr dirty="0"/>
          </a:p>
          <a:p>
            <a:pPr marL="5715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endParaRPr dirty="0"/>
          </a:p>
          <a:p>
            <a:pPr marL="5715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endParaRPr dirty="0"/>
          </a:p>
          <a:p>
            <a:pPr marL="571500" marR="0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r>
              <a:rPr dirty="0"/>
              <a:t>“I’m 80% </a:t>
            </a:r>
            <a:r>
              <a:rPr dirty="0" smtClean="0"/>
              <a:t>sure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  <a:p>
            <a:pPr marL="1282700" marR="0" lvl="2" indent="-571500" algn="l">
              <a:spcBef>
                <a:spcPts val="1800"/>
              </a:spcBef>
              <a:buClr>
                <a:srgbClr val="515151"/>
              </a:buClr>
              <a:buSzPct val="100000"/>
              <a:buFont typeface="Gill Sans"/>
              <a:buChar char="•"/>
              <a:defRPr sz="4200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defRPr>
            </a:pPr>
            <a:r>
              <a:rPr dirty="0"/>
              <a:t>not a probability claim at all, but statement of confidence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  <p:bldP spid="64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422400" y="2019300"/>
            <a:ext cx="10164763" cy="1588"/>
          </a:xfrm>
          <a:prstGeom prst="line">
            <a:avLst/>
          </a:prstGeom>
          <a:ln w="12700">
            <a:solidFill>
              <a:srgbClr val="B4B4AF"/>
            </a:solidFill>
            <a:miter lim="400000"/>
          </a:ln>
          <a:effectLst>
            <a:outerShdw blurRad="12700" dist="12700" rotWithShape="0">
              <a:srgbClr val="FFFFFF">
                <a:alpha val="81997"/>
              </a:srgbClr>
            </a:outerShdw>
          </a:effectLst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Frequency </a:t>
            </a:r>
            <a:r>
              <a:rPr lang="en-US" dirty="0"/>
              <a:t>t</a:t>
            </a:r>
            <a:r>
              <a:rPr lang="en-US" dirty="0" smtClean="0"/>
              <a:t>rees</a:t>
            </a:r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270000" y="1968500"/>
            <a:ext cx="10464800" cy="5250653"/>
          </a:xfrm>
          <a:prstGeom prst="rect">
            <a:avLst/>
          </a:prstGeom>
        </p:spPr>
        <p:txBody>
          <a:bodyPr/>
          <a:lstStyle/>
          <a:p>
            <a:r>
              <a:rPr dirty="0"/>
              <a:t>Suppose there is a 40% chance it will rain today and a 90% chance you’ll get wet if it rains. What is the probability that you get wet today?</a:t>
            </a:r>
          </a:p>
          <a:p>
            <a:r>
              <a:rPr lang="en-US" dirty="0" smtClean="0"/>
              <a:t>Solve </a:t>
            </a:r>
            <a:r>
              <a:rPr dirty="0" smtClean="0"/>
              <a:t>with </a:t>
            </a:r>
            <a:r>
              <a:rPr lang="en-US" dirty="0" smtClean="0"/>
              <a:t>a </a:t>
            </a:r>
            <a:r>
              <a:rPr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frequency tree</a:t>
            </a:r>
            <a:r>
              <a:rPr lang="en-US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.</a:t>
            </a:r>
            <a:endParaRPr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4855244" y="889000"/>
            <a:ext cx="1679437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100</a:t>
            </a:r>
          </a:p>
          <a:p>
            <a:r>
              <a:t>days</a:t>
            </a:r>
          </a:p>
        </p:txBody>
      </p:sp>
      <p:sp>
        <p:nvSpPr>
          <p:cNvPr id="71" name="Shape 71"/>
          <p:cNvSpPr/>
          <p:nvPr/>
        </p:nvSpPr>
        <p:spPr>
          <a:xfrm>
            <a:off x="2942125" y="3378200"/>
            <a:ext cx="1676401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40</a:t>
            </a:r>
          </a:p>
          <a:p>
            <a:r>
              <a:t>rains</a:t>
            </a:r>
          </a:p>
        </p:txBody>
      </p:sp>
      <p:sp>
        <p:nvSpPr>
          <p:cNvPr id="72" name="Shape 72"/>
          <p:cNvSpPr/>
          <p:nvPr/>
        </p:nvSpPr>
        <p:spPr>
          <a:xfrm>
            <a:off x="6004074" y="3378200"/>
            <a:ext cx="290025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60 </a:t>
            </a:r>
          </a:p>
          <a:p>
            <a:r>
              <a:t>doesn’t rain</a:t>
            </a:r>
          </a:p>
        </p:txBody>
      </p:sp>
      <p:sp>
        <p:nvSpPr>
          <p:cNvPr id="73" name="Shape 73"/>
          <p:cNvSpPr/>
          <p:nvPr/>
        </p:nvSpPr>
        <p:spPr>
          <a:xfrm>
            <a:off x="1004902" y="6264250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36</a:t>
            </a:r>
          </a:p>
          <a:p>
            <a:r>
              <a:t>get wet</a:t>
            </a:r>
          </a:p>
        </p:txBody>
      </p:sp>
      <p:sp>
        <p:nvSpPr>
          <p:cNvPr id="74" name="Shape 74"/>
          <p:cNvSpPr/>
          <p:nvPr/>
        </p:nvSpPr>
        <p:spPr>
          <a:xfrm flipH="1">
            <a:off x="4254500" y="2256366"/>
            <a:ext cx="1100667" cy="1202268"/>
          </a:xfrm>
          <a:prstGeom prst="line">
            <a:avLst/>
          </a:prstGeom>
          <a:ln w="50800">
            <a:solidFill>
              <a:srgbClr val="515151"/>
            </a:solidFill>
          </a:ln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015566" y="2239433"/>
            <a:ext cx="1016001" cy="1168401"/>
          </a:xfrm>
          <a:prstGeom prst="line">
            <a:avLst/>
          </a:prstGeom>
          <a:ln w="50800">
            <a:solidFill>
              <a:srgbClr val="515151"/>
            </a:solidFill>
          </a:ln>
        </p:spPr>
        <p:txBody>
          <a:bodyPr lIns="0" tIns="0" rIns="0" bIns="0"/>
          <a:lstStyle/>
          <a:p>
            <a:pPr marL="0" marR="0" algn="l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2428485" y="4840099"/>
            <a:ext cx="1778003" cy="1231901"/>
            <a:chOff x="0" y="0"/>
            <a:chExt cx="1778001" cy="1231900"/>
          </a:xfrm>
        </p:grpSpPr>
        <p:sp>
          <p:nvSpPr>
            <p:cNvPr id="76" name="Shape 76"/>
            <p:cNvSpPr/>
            <p:nvPr/>
          </p:nvSpPr>
          <p:spPr>
            <a:xfrm flipH="1">
              <a:off x="0" y="25487"/>
              <a:ext cx="703625" cy="1206414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128501" y="0"/>
              <a:ext cx="649501" cy="1172430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79" name="Shape 79"/>
          <p:cNvSpPr/>
          <p:nvPr/>
        </p:nvSpPr>
        <p:spPr>
          <a:xfrm>
            <a:off x="7878340" y="596900"/>
            <a:ext cx="39746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dirty="0" smtClean="0"/>
              <a:t>ranslate </a:t>
            </a:r>
            <a:r>
              <a:rPr dirty="0"/>
              <a:t>40% chance of rain into </a:t>
            </a:r>
            <a:r>
              <a:rPr dirty="0" smtClean="0"/>
              <a:t>frequencies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0" name="Shape 80"/>
          <p:cNvSpPr/>
          <p:nvPr/>
        </p:nvSpPr>
        <p:spPr>
          <a:xfrm>
            <a:off x="225739" y="553958"/>
            <a:ext cx="43840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uFill>
                  <a:solidFill>
                    <a:srgbClr val="941751"/>
                  </a:solidFill>
                </a:uFill>
              </a:defRPr>
            </a:lvl1pPr>
          </a:lstStyle>
          <a:p>
            <a:r>
              <a:rPr lang="en-US" dirty="0" smtClean="0"/>
              <a:t>S</a:t>
            </a:r>
            <a:r>
              <a:rPr dirty="0" smtClean="0"/>
              <a:t>tart </a:t>
            </a:r>
            <a:r>
              <a:rPr dirty="0"/>
              <a:t>with a nice round </a:t>
            </a:r>
            <a:r>
              <a:rPr dirty="0" smtClean="0"/>
              <a:t>number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3222009" y="6264250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4</a:t>
            </a:r>
          </a:p>
          <a:p>
            <a:r>
              <a:t>stay dry</a:t>
            </a:r>
          </a:p>
        </p:txBody>
      </p:sp>
      <p:sp>
        <p:nvSpPr>
          <p:cNvPr id="82" name="Shape 82"/>
          <p:cNvSpPr/>
          <p:nvPr/>
        </p:nvSpPr>
        <p:spPr>
          <a:xfrm>
            <a:off x="169997" y="2794000"/>
            <a:ext cx="2451062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pPr>
            <a:r>
              <a:rPr dirty="0"/>
              <a:t>90% chance you get wet </a:t>
            </a:r>
            <a:r>
              <a:rPr u="sng" dirty="0"/>
              <a:t>if it </a:t>
            </a:r>
            <a:r>
              <a:rPr u="sng" dirty="0" smtClean="0"/>
              <a:t>rains</a:t>
            </a:r>
            <a:r>
              <a:rPr lang="en-US" u="sng" dirty="0" smtClean="0"/>
              <a:t>.</a:t>
            </a:r>
            <a:endParaRPr u="sng" dirty="0"/>
          </a:p>
        </p:txBody>
      </p:sp>
      <p:sp>
        <p:nvSpPr>
          <p:cNvPr id="83" name="Shape 83"/>
          <p:cNvSpPr/>
          <p:nvPr/>
        </p:nvSpPr>
        <p:spPr>
          <a:xfrm>
            <a:off x="5439115" y="5078193"/>
            <a:ext cx="676057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solidFill>
                  <a:schemeClr val="accent1">
                    <a:satOff val="-3355"/>
                    <a:lumOff val="26614"/>
                  </a:schemeClr>
                </a:solidFill>
                <a:uFill>
                  <a:solidFill>
                    <a:srgbClr val="941751"/>
                  </a:solidFill>
                </a:uFill>
              </a:defRPr>
            </a:pPr>
            <a:r>
              <a:rPr lang="en-US" dirty="0" smtClean="0"/>
              <a:t>B</a:t>
            </a:r>
            <a:r>
              <a:rPr dirty="0" smtClean="0"/>
              <a:t>ut </a:t>
            </a:r>
            <a:r>
              <a:rPr dirty="0"/>
              <a:t>that’s not the only way you might get wet—you might get sprayed by a hose, etc. </a:t>
            </a:r>
            <a:r>
              <a:rPr u="sng" dirty="0"/>
              <a:t>even if it doesn’t </a:t>
            </a:r>
            <a:r>
              <a:rPr u="sng" dirty="0" smtClean="0"/>
              <a:t>rain</a:t>
            </a:r>
            <a:r>
              <a:rPr lang="en-US" u="sng" dirty="0" smtClean="0"/>
              <a:t>.</a:t>
            </a:r>
            <a:endParaRPr u="sng" dirty="0"/>
          </a:p>
        </p:txBody>
      </p:sp>
      <p:sp>
        <p:nvSpPr>
          <p:cNvPr id="84" name="Shape 84"/>
          <p:cNvSpPr/>
          <p:nvPr/>
        </p:nvSpPr>
        <p:spPr>
          <a:xfrm>
            <a:off x="9666896" y="3360549"/>
            <a:ext cx="276133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pPr>
            <a:r>
              <a:rPr lang="en-US" dirty="0" smtClean="0"/>
              <a:t>S</a:t>
            </a:r>
            <a:r>
              <a:rPr dirty="0" smtClean="0"/>
              <a:t>uppose</a:t>
            </a:r>
            <a:r>
              <a:rPr dirty="0"/>
              <a:t>: 20% chance you get wet </a:t>
            </a:r>
            <a:r>
              <a:rPr u="sng" dirty="0"/>
              <a:t>if it doesn’t </a:t>
            </a:r>
            <a:r>
              <a:rPr u="sng" dirty="0" smtClean="0"/>
              <a:t>rain</a:t>
            </a:r>
            <a:r>
              <a:rPr lang="en-US" u="sng" dirty="0" smtClean="0"/>
              <a:t>.</a:t>
            </a:r>
            <a:endParaRPr u="sng" dirty="0"/>
          </a:p>
        </p:txBody>
      </p:sp>
      <p:grpSp>
        <p:nvGrpSpPr>
          <p:cNvPr id="87" name="Group 87"/>
          <p:cNvGrpSpPr/>
          <p:nvPr/>
        </p:nvGrpSpPr>
        <p:grpSpPr>
          <a:xfrm>
            <a:off x="6937965" y="4840099"/>
            <a:ext cx="1778003" cy="1231901"/>
            <a:chOff x="0" y="0"/>
            <a:chExt cx="1778001" cy="1231900"/>
          </a:xfrm>
        </p:grpSpPr>
        <p:sp>
          <p:nvSpPr>
            <p:cNvPr id="85" name="Shape 85"/>
            <p:cNvSpPr/>
            <p:nvPr/>
          </p:nvSpPr>
          <p:spPr>
            <a:xfrm flipH="1">
              <a:off x="0" y="25487"/>
              <a:ext cx="703625" cy="1206414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28501" y="0"/>
              <a:ext cx="649501" cy="1172430"/>
            </a:xfrm>
            <a:prstGeom prst="line">
              <a:avLst/>
            </a:prstGeom>
            <a:noFill/>
            <a:ln w="50800" cap="flat">
              <a:solidFill>
                <a:srgbClr val="51515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algn="l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88" name="Shape 88"/>
          <p:cNvSpPr/>
          <p:nvPr/>
        </p:nvSpPr>
        <p:spPr>
          <a:xfrm>
            <a:off x="5779987" y="6264250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12</a:t>
            </a:r>
          </a:p>
          <a:p>
            <a:r>
              <a:t>get wet</a:t>
            </a:r>
          </a:p>
        </p:txBody>
      </p:sp>
      <p:sp>
        <p:nvSpPr>
          <p:cNvPr id="89" name="Shape 89"/>
          <p:cNvSpPr/>
          <p:nvPr/>
        </p:nvSpPr>
        <p:spPr>
          <a:xfrm>
            <a:off x="7908368" y="6264250"/>
            <a:ext cx="182206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48</a:t>
            </a:r>
          </a:p>
          <a:p>
            <a:r>
              <a:t>stay dry</a:t>
            </a:r>
          </a:p>
        </p:txBody>
      </p:sp>
      <p:sp>
        <p:nvSpPr>
          <p:cNvPr id="90" name="Shape 90"/>
          <p:cNvSpPr/>
          <p:nvPr/>
        </p:nvSpPr>
        <p:spPr>
          <a:xfrm>
            <a:off x="54962" y="7799230"/>
            <a:ext cx="128948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Of these 100 days, you get wet on 48 (</a:t>
            </a:r>
            <a:r>
              <a:rPr dirty="0" smtClean="0"/>
              <a:t>36</a:t>
            </a:r>
            <a:r>
              <a:rPr lang="en-US" dirty="0" smtClean="0"/>
              <a:t> </a:t>
            </a:r>
            <a:r>
              <a:rPr dirty="0" smtClean="0"/>
              <a:t>+</a:t>
            </a:r>
            <a:r>
              <a:rPr lang="en-US" dirty="0" smtClean="0"/>
              <a:t> </a:t>
            </a:r>
            <a:r>
              <a:rPr dirty="0" smtClean="0"/>
              <a:t>12</a:t>
            </a:r>
            <a:r>
              <a:rPr dirty="0"/>
              <a:t>) of </a:t>
            </a:r>
            <a:r>
              <a:rPr dirty="0" smtClean="0"/>
              <a:t>them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2626980" y="8533726"/>
            <a:ext cx="775084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There’s a 48% chance you’ll get </a:t>
            </a:r>
            <a:r>
              <a:rPr dirty="0" smtClean="0"/>
              <a:t>wet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882757" y="6167073"/>
            <a:ext cx="2066354" cy="1464356"/>
          </a:xfrm>
          <a:prstGeom prst="rect">
            <a:avLst/>
          </a:prstGeom>
          <a:ln w="381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657842" y="6167073"/>
            <a:ext cx="2066354" cy="1464356"/>
          </a:xfrm>
          <a:prstGeom prst="rect">
            <a:avLst/>
          </a:prstGeom>
          <a:ln w="381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2" animBg="1" advAuto="0"/>
      <p:bldP spid="71" grpId="5" animBg="1" advAuto="0"/>
      <p:bldP spid="72" grpId="7" animBg="1" advAuto="0"/>
      <p:bldP spid="73" grpId="10" animBg="1" advAuto="0"/>
      <p:bldP spid="74" grpId="4" animBg="1" advAuto="0"/>
      <p:bldP spid="75" grpId="6" animBg="1" advAuto="0"/>
      <p:bldP spid="78" grpId="9" animBg="1" advAuto="0"/>
      <p:bldP spid="79" grpId="3" animBg="1" advAuto="0"/>
      <p:bldP spid="80" grpId="1" animBg="1" advAuto="0"/>
      <p:bldP spid="81" grpId="11" animBg="1" advAuto="0"/>
      <p:bldP spid="82" grpId="8" animBg="1" advAuto="0"/>
      <p:bldP spid="83" grpId="12" animBg="1" advAuto="0"/>
      <p:bldP spid="83" grpId="13" animBg="1" advAuto="0"/>
      <p:bldP spid="84" grpId="14" animBg="1" advAuto="0"/>
      <p:bldP spid="87" grpId="15" animBg="1" advAuto="0"/>
      <p:bldP spid="88" grpId="16" animBg="1" advAuto="0"/>
      <p:bldP spid="89" grpId="17" animBg="1" advAuto="0"/>
      <p:bldP spid="90" grpId="20" animBg="1" advAuto="0"/>
      <p:bldP spid="91" grpId="21" animBg="1" advAuto="0"/>
      <p:bldP spid="92" grpId="18" animBg="1" advAuto="0"/>
      <p:bldP spid="93" grpId="19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505050"/>
      </a:dk1>
      <a:lt1>
        <a:srgbClr val="50002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51515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>
              <a:solidFill>
                <a:srgbClr val="50505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>
              <a:solidFill>
                <a:srgbClr val="50505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51515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>
              <a:solidFill>
                <a:srgbClr val="50505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>
              <a:solidFill>
                <a:srgbClr val="50505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577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Introduction to Probability</vt:lpstr>
      <vt:lpstr>What is probability?</vt:lpstr>
      <vt:lpstr>PowerPoint Presentation</vt:lpstr>
      <vt:lpstr>Communicating and reasoning about probabilities</vt:lpstr>
      <vt:lpstr>Communicating and reasoning about probabilities</vt:lpstr>
      <vt:lpstr>PowerPoint Presentation</vt:lpstr>
      <vt:lpstr>PowerPoint Presentation</vt:lpstr>
      <vt:lpstr>Frequency trees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Probability</dc:title>
  <cp:lastModifiedBy>AuQ</cp:lastModifiedBy>
  <cp:revision>8</cp:revision>
  <dcterms:modified xsi:type="dcterms:W3CDTF">2017-05-23T20:43:00Z</dcterms:modified>
</cp:coreProperties>
</file>