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Default Extension="gif" ContentType="image/gi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1" r:id="rId6"/>
    <p:sldId id="267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8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31899-626D-FE4E-B34F-F1E0934C41F6}" type="datetimeFigureOut">
              <a:rPr lang="en-US" smtClean="0"/>
              <a:t>3/12/17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17E8DD-E758-8E4F-81FC-9774E341520C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686032-2511-7D4A-BBF8-595833403532}" type="datetimeFigureOut">
              <a:rPr lang="en-US" smtClean="0"/>
              <a:t>3/12/17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605C1-EC44-6046-91E6-B8A2A74C0BF7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g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Michael Lacewing</a:t>
            </a:r>
          </a:p>
          <a:p>
            <a:r>
              <a:rPr lang="en-GB" dirty="0" err="1" smtClean="0"/>
              <a:t>enquiries@alevelphilosophy.co.uk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Michael Lacewing</a:t>
            </a:r>
            <a:endParaRPr lang="en-US" dirty="0"/>
          </a:p>
        </p:txBody>
      </p:sp>
      <p:pic>
        <p:nvPicPr>
          <p:cNvPr id="7" name="image2.png" descr="ALP final white RGB.ps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7200" y="188639"/>
            <a:ext cx="3131841" cy="1423565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image3.gif" descr="Routledge_bk.gi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893363" y="548679"/>
            <a:ext cx="2793437" cy="79711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Michael Lacewing</a:t>
            </a:r>
            <a:endParaRPr lang="en-US" dirty="0"/>
          </a:p>
        </p:txBody>
      </p:sp>
      <p:pic>
        <p:nvPicPr>
          <p:cNvPr id="7" name="image2.png" descr="ALP final white RGB.ps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Michael Lacewing</a:t>
            </a:r>
            <a:endParaRPr lang="en-US" dirty="0"/>
          </a:p>
        </p:txBody>
      </p:sp>
      <p:pic>
        <p:nvPicPr>
          <p:cNvPr id="7" name="image2.png" descr="ALP final white RGB.ps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Michael Lacewing</a:t>
            </a:r>
            <a:endParaRPr lang="en-US" dirty="0"/>
          </a:p>
        </p:txBody>
      </p:sp>
      <p:pic>
        <p:nvPicPr>
          <p:cNvPr id="7" name="image2.png" descr="ALP final white RGB.ps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Michael Lacewing</a:t>
            </a:r>
            <a:endParaRPr lang="en-US" dirty="0"/>
          </a:p>
        </p:txBody>
      </p:sp>
      <p:pic>
        <p:nvPicPr>
          <p:cNvPr id="7" name="image2.png" descr="ALP final white RGB.ps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Michael Lacewing</a:t>
            </a:r>
            <a:endParaRPr lang="en-US" dirty="0"/>
          </a:p>
        </p:txBody>
      </p:sp>
      <p:pic>
        <p:nvPicPr>
          <p:cNvPr id="8" name="image2.png" descr="ALP final white RGB.ps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Michael Lacewing</a:t>
            </a:r>
            <a:endParaRPr lang="en-US" dirty="0"/>
          </a:p>
        </p:txBody>
      </p:sp>
      <p:pic>
        <p:nvPicPr>
          <p:cNvPr id="10" name="image2.png" descr="ALP final white RGB.ps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Michael Lacewing</a:t>
            </a:r>
            <a:endParaRPr lang="en-US" dirty="0"/>
          </a:p>
        </p:txBody>
      </p:sp>
      <p:pic>
        <p:nvPicPr>
          <p:cNvPr id="6" name="image2.png" descr="ALP final white RGB.ps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Michael Lacewing</a:t>
            </a:r>
            <a:endParaRPr lang="en-US" dirty="0"/>
          </a:p>
        </p:txBody>
      </p:sp>
      <p:pic>
        <p:nvPicPr>
          <p:cNvPr id="5" name="image2.png" descr="ALP final white RGB.ps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Michael Lacewing</a:t>
            </a:r>
            <a:endParaRPr lang="en-US" dirty="0"/>
          </a:p>
        </p:txBody>
      </p:sp>
      <p:pic>
        <p:nvPicPr>
          <p:cNvPr id="8" name="image2.png" descr="ALP final white RGB.ps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Michael Lacewing</a:t>
            </a:r>
            <a:endParaRPr lang="en-US" dirty="0"/>
          </a:p>
        </p:txBody>
      </p:sp>
      <p:pic>
        <p:nvPicPr>
          <p:cNvPr id="8" name="image2.png" descr="ALP final white RGB.ps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0">
              <a:schemeClr val="tx2"/>
            </a:gs>
            <a:gs pos="100000">
              <a:schemeClr val="bg2">
                <a:alpha val="54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tx2">
              <a:alpha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(c) Michael Lacewing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rebuchet MS"/>
          <a:ea typeface="+mj-ea"/>
          <a:cs typeface="Trebuchet M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800000"/>
        </a:buClr>
        <a:buFont typeface="Arial"/>
        <a:buChar char="•"/>
        <a:defRPr sz="2800" kern="1200">
          <a:solidFill>
            <a:srgbClr val="333333"/>
          </a:solidFill>
          <a:latin typeface="Trebuchet MS"/>
          <a:ea typeface="+mn-ea"/>
          <a:cs typeface="Trebuchet M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bg1"/>
        </a:buClr>
        <a:buFont typeface="Arial"/>
        <a:buChar char="–"/>
        <a:defRPr sz="2400" kern="1200">
          <a:solidFill>
            <a:srgbClr val="333333"/>
          </a:solidFill>
          <a:latin typeface="Trebuchet MS"/>
          <a:ea typeface="+mn-ea"/>
          <a:cs typeface="Trebuchet M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bg1"/>
        </a:buClr>
        <a:buFont typeface="Arial"/>
        <a:buChar char="•"/>
        <a:defRPr sz="2000" kern="1200">
          <a:solidFill>
            <a:srgbClr val="333333"/>
          </a:solidFill>
          <a:latin typeface="Trebuchet MS"/>
          <a:ea typeface="+mn-ea"/>
          <a:cs typeface="Trebuchet M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bg1"/>
        </a:buClr>
        <a:buFont typeface="Arial"/>
        <a:buChar char="–"/>
        <a:defRPr sz="1800" kern="1200">
          <a:solidFill>
            <a:srgbClr val="333333"/>
          </a:solidFill>
          <a:latin typeface="Trebuchet MS"/>
          <a:ea typeface="+mn-ea"/>
          <a:cs typeface="Trebuchet M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bg1"/>
        </a:buClr>
        <a:buFont typeface="Arial"/>
        <a:buChar char="»"/>
        <a:defRPr sz="1600" kern="1200">
          <a:solidFill>
            <a:srgbClr val="333333"/>
          </a:solidFill>
          <a:latin typeface="Trebuchet MS"/>
          <a:ea typeface="+mn-ea"/>
          <a:cs typeface="Trebuchet M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Verificationism on religious language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533222" cy="1752600"/>
          </a:xfrm>
        </p:spPr>
        <p:txBody>
          <a:bodyPr/>
          <a:lstStyle/>
          <a:p>
            <a:r>
              <a:rPr lang="en-US" dirty="0" smtClean="0"/>
              <a:t>Michael Lacewing</a:t>
            </a:r>
          </a:p>
          <a:p>
            <a:r>
              <a:rPr lang="en-US" dirty="0" smtClean="0"/>
              <a:t>enquiries@alevelphilosophy.co.uk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Michael Lacewing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Many claims are verifiable but not falsifiable</a:t>
            </a:r>
          </a:p>
          <a:p>
            <a:pPr lvl="1"/>
            <a:r>
              <a:rPr lang="en-US" dirty="0" smtClean="0"/>
              <a:t>‘</a:t>
            </a:r>
            <a:r>
              <a:rPr lang="en-GB" dirty="0" smtClean="0"/>
              <a:t>there </a:t>
            </a:r>
            <a:r>
              <a:rPr lang="en-GB" dirty="0"/>
              <a:t>are three successive 7s in the decimal determination of </a:t>
            </a:r>
            <a:r>
              <a:rPr lang="en-GB" dirty="0">
                <a:sym typeface="Symbol"/>
              </a:rPr>
              <a:t></a:t>
            </a:r>
            <a:r>
              <a:rPr lang="en-GB" dirty="0"/>
              <a:t>’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Claims about what exists (we cannot search everywhere at once)</a:t>
            </a:r>
          </a:p>
          <a:p>
            <a:pPr lvl="1"/>
            <a:r>
              <a:rPr lang="en-GB" dirty="0" smtClean="0"/>
              <a:t>Claims about probability (the future can overturn probabilities)</a:t>
            </a:r>
          </a:p>
          <a:p>
            <a:r>
              <a:rPr lang="en-GB" dirty="0" smtClean="0"/>
              <a:t>If we weaken falsifiable from ‘logically incompatible’ to ‘evidence against’, then there is no distinction from verification, which defines empirical verification in terms of raising or lowering the probability of a claim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Michael Lacewing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Cognitivism v non-cognitivism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What are we doing when we are talking about God</a:t>
            </a:r>
            <a:r>
              <a:rPr lang="en-GB" dirty="0" smtClean="0"/>
              <a:t>?</a:t>
            </a:r>
          </a:p>
          <a:p>
            <a:r>
              <a:rPr lang="en-GB" dirty="0" smtClean="0"/>
              <a:t>Cognitivism: religious claims, e.g. ‘God exists’</a:t>
            </a:r>
          </a:p>
          <a:p>
            <a:pPr lvl="1"/>
            <a:r>
              <a:rPr lang="en-US" dirty="0" smtClean="0"/>
              <a:t>Aim to describe how the world is</a:t>
            </a:r>
          </a:p>
          <a:p>
            <a:pPr lvl="1"/>
            <a:r>
              <a:rPr lang="en-US" dirty="0" smtClean="0"/>
              <a:t>Can be true or false</a:t>
            </a:r>
          </a:p>
          <a:p>
            <a:pPr lvl="1"/>
            <a:r>
              <a:rPr lang="en-US" dirty="0" smtClean="0"/>
              <a:t>Express beliefs that the claim is true</a:t>
            </a:r>
          </a:p>
          <a:p>
            <a:r>
              <a:rPr lang="en-US" dirty="0" smtClean="0"/>
              <a:t>Non-cognitivism: religious claims</a:t>
            </a:r>
          </a:p>
          <a:p>
            <a:pPr lvl="1"/>
            <a:r>
              <a:rPr lang="en-US" dirty="0" smtClean="0"/>
              <a:t>Do not aim to describe the world</a:t>
            </a:r>
          </a:p>
          <a:p>
            <a:pPr lvl="1"/>
            <a:r>
              <a:rPr lang="en-US" dirty="0" smtClean="0"/>
              <a:t>Cannot be true or false</a:t>
            </a:r>
          </a:p>
          <a:p>
            <a:pPr lvl="1"/>
            <a:r>
              <a:rPr lang="en-US" dirty="0" smtClean="0"/>
              <a:t>Express attitudes towards the world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Michael Lacewing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Verificationism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sz="3429" dirty="0" smtClean="0"/>
              <a:t>The </a:t>
            </a:r>
            <a:r>
              <a:rPr lang="en-GB" sz="3429" dirty="0"/>
              <a:t>verification </a:t>
            </a:r>
            <a:r>
              <a:rPr lang="en-GB" sz="3429" dirty="0" smtClean="0"/>
              <a:t>principle: a </a:t>
            </a:r>
            <a:r>
              <a:rPr lang="en-GB" sz="3429" dirty="0"/>
              <a:t>statement only has meaning if it is either analytic or empirically verifiable</a:t>
            </a:r>
            <a:r>
              <a:rPr lang="en-GB" sz="3429" dirty="0" smtClean="0"/>
              <a:t> </a:t>
            </a:r>
          </a:p>
          <a:p>
            <a:pPr lvl="1"/>
            <a:r>
              <a:rPr lang="en-GB" sz="2857" dirty="0" smtClean="0"/>
              <a:t>This is </a:t>
            </a:r>
            <a:r>
              <a:rPr lang="en-GB" sz="2857" dirty="0" smtClean="0"/>
              <a:t>cognitivism about all language</a:t>
            </a:r>
          </a:p>
          <a:p>
            <a:r>
              <a:rPr lang="en-GB" sz="3429" dirty="0"/>
              <a:t>Analytic: A statement is analytic if it is true or false just in virtue of the meanings of the words. </a:t>
            </a:r>
          </a:p>
          <a:p>
            <a:r>
              <a:rPr lang="en-GB" sz="3429" dirty="0"/>
              <a:t>Empirically verifiable: A statement is empirically verifiable if empirical evidence would go towards establishing that the statement is true or false.</a:t>
            </a:r>
          </a:p>
          <a:p>
            <a:pPr lvl="1"/>
            <a:r>
              <a:rPr lang="en-GB" dirty="0" smtClean="0"/>
              <a:t>We don’t have to be able to acquire the evidence in practice, but in principle</a:t>
            </a:r>
          </a:p>
          <a:p>
            <a:pPr lvl="1"/>
            <a:r>
              <a:rPr lang="en-GB" dirty="0" smtClean="0"/>
              <a:t>We don’t need to prove the statement, only raise or reduce its probability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Michael Lacewing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Ayer on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‘God exists’ is not analytic</a:t>
            </a:r>
          </a:p>
          <a:p>
            <a:pPr lvl="1"/>
            <a:r>
              <a:rPr lang="en-US" dirty="0" smtClean="0"/>
              <a:t>Nor can it be deduced from a priori claims</a:t>
            </a:r>
          </a:p>
          <a:p>
            <a:pPr lvl="1"/>
            <a:r>
              <a:rPr lang="en-US" dirty="0" smtClean="0"/>
              <a:t>The ontological argument doesn’t work</a:t>
            </a:r>
          </a:p>
          <a:p>
            <a:r>
              <a:rPr lang="en-US" dirty="0" smtClean="0"/>
              <a:t>‘God exists’ is not empirically verifiable</a:t>
            </a:r>
          </a:p>
          <a:p>
            <a:pPr lvl="1"/>
            <a:r>
              <a:rPr lang="en-US" dirty="0" smtClean="0"/>
              <a:t>‘God exists’ makes no predictions about our empirical experience</a:t>
            </a:r>
          </a:p>
          <a:p>
            <a:pPr lvl="1"/>
            <a:r>
              <a:rPr lang="en-US" dirty="0" smtClean="0"/>
              <a:t>No experiences count towards establishing or refuting the claim</a:t>
            </a:r>
          </a:p>
          <a:p>
            <a:r>
              <a:rPr lang="en-US" dirty="0" smtClean="0"/>
              <a:t>Therefore, ‘God exists’ is meaningless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It lacks cognitive meaning, so it lacks meaning.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Michael Lacewing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Hick: Eschatological verification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Verification: removing rational doubt, ignorance or uncertainty through experience</a:t>
            </a:r>
          </a:p>
          <a:p>
            <a:r>
              <a:rPr lang="en-US" dirty="0" smtClean="0"/>
              <a:t>Claims involve predictions about experience under conditions</a:t>
            </a:r>
          </a:p>
          <a:p>
            <a:r>
              <a:rPr lang="en-US" dirty="0" smtClean="0"/>
              <a:t>‘God exists’ makes no predictions about our experience in this life, but does make predictions about our experience in life after death</a:t>
            </a:r>
          </a:p>
          <a:p>
            <a:pPr lvl="1"/>
            <a:r>
              <a:rPr lang="en-US" dirty="0" smtClean="0"/>
              <a:t>This is </a:t>
            </a:r>
            <a:r>
              <a:rPr lang="en-US" dirty="0" smtClean="0"/>
              <a:t>eschatalogical</a:t>
            </a:r>
            <a:r>
              <a:rPr lang="en-US" dirty="0" smtClean="0"/>
              <a:t> verification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Michael Lacewing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it mean to talk of an afterlife?</a:t>
            </a:r>
          </a:p>
          <a:p>
            <a:pPr lvl="1"/>
            <a:r>
              <a:rPr lang="en-US" dirty="0" smtClean="0"/>
              <a:t>For it to be meaningful, at least the concept of personal existence after death must be coherent</a:t>
            </a:r>
          </a:p>
          <a:p>
            <a:r>
              <a:rPr lang="en-US" dirty="0" smtClean="0"/>
              <a:t>What could an experience of God be?</a:t>
            </a:r>
          </a:p>
          <a:p>
            <a:pPr lvl="1"/>
            <a:r>
              <a:rPr lang="en-US" dirty="0" smtClean="0"/>
              <a:t>Hick: experience of personal </a:t>
            </a:r>
            <a:r>
              <a:rPr lang="en-US" dirty="0" smtClean="0"/>
              <a:t>fulfilment</a:t>
            </a:r>
            <a:r>
              <a:rPr lang="en-US" dirty="0" smtClean="0"/>
              <a:t> and relation to God?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Michael Lacewing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Rejecting the verification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According the verification </a:t>
            </a:r>
            <a:r>
              <a:rPr lang="en-GB" sz="2800" dirty="0"/>
              <a:t>principle, the principle itself is meaningless.</a:t>
            </a:r>
            <a:r>
              <a:rPr lang="en-GB" sz="2800" dirty="0" smtClean="0"/>
              <a:t> </a:t>
            </a:r>
          </a:p>
          <a:p>
            <a:pPr lvl="1"/>
            <a:r>
              <a:rPr lang="en-GB" sz="2400" dirty="0" smtClean="0"/>
              <a:t>‘</a:t>
            </a:r>
            <a:r>
              <a:rPr lang="en-GB" sz="2400" dirty="0"/>
              <a:t>a statement only has meaning if it is analytic or can be verified empirically’ is not analytic</a:t>
            </a:r>
            <a:r>
              <a:rPr lang="en-GB" sz="2400" dirty="0" smtClean="0"/>
              <a:t> </a:t>
            </a:r>
          </a:p>
          <a:p>
            <a:pPr lvl="1"/>
            <a:r>
              <a:rPr lang="en-GB" sz="2400" dirty="0" smtClean="0"/>
              <a:t>and </a:t>
            </a:r>
            <a:r>
              <a:rPr lang="en-GB" sz="2400" dirty="0"/>
              <a:t>cannot be verified empirically</a:t>
            </a:r>
            <a:r>
              <a:rPr lang="en-GB" sz="2400" dirty="0" smtClean="0"/>
              <a:t>.</a:t>
            </a:r>
          </a:p>
          <a:p>
            <a:r>
              <a:rPr lang="en-GB" sz="2800" dirty="0" smtClean="0"/>
              <a:t>If the principle is meaningless, it is not true.</a:t>
            </a:r>
          </a:p>
          <a:p>
            <a:r>
              <a:rPr lang="en-GB" sz="2800" dirty="0" smtClean="0"/>
              <a:t>If it is not true, it cannot show that religious language is meaningless.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Michael Lacewing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Ayer’s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principle is intended as a definition</a:t>
            </a:r>
          </a:p>
          <a:p>
            <a:r>
              <a:rPr lang="en-US" dirty="0" smtClean="0"/>
              <a:t>Whether it is the right definition of ‘meaning’ is established by arguments about its implications</a:t>
            </a:r>
          </a:p>
          <a:p>
            <a:r>
              <a:rPr lang="en-US" dirty="0" smtClean="0"/>
              <a:t>Objection: If we are not convinced by the implications, we will not accept it as a definition</a:t>
            </a:r>
          </a:p>
          <a:p>
            <a:r>
              <a:rPr lang="en-US" dirty="0" smtClean="0"/>
              <a:t>The principle provides no independent support for thinking that religious language is meaningless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Michael Lacewing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claim </a:t>
            </a:r>
            <a:r>
              <a:rPr lang="en-GB" dirty="0" smtClean="0"/>
              <a:t>is only meaningful if it is falsifiable</a:t>
            </a:r>
          </a:p>
          <a:p>
            <a:pPr lvl="1"/>
            <a:r>
              <a:rPr lang="en-GB" dirty="0" smtClean="0"/>
              <a:t>Falsifiable: logically </a:t>
            </a:r>
            <a:r>
              <a:rPr lang="en-GB" dirty="0"/>
              <a:t>incompatible with some (set of) empirical observations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Claims must rule out certain experiences in order to be asserting anything</a:t>
            </a:r>
          </a:p>
          <a:p>
            <a:r>
              <a:rPr lang="en-GB" dirty="0" smtClean="0"/>
              <a:t>Advantage: generalizations</a:t>
            </a:r>
          </a:p>
          <a:p>
            <a:pPr lvl="1"/>
            <a:r>
              <a:rPr lang="en-GB" dirty="0" smtClean="0"/>
              <a:t>‘All swans are white’ is not verifiable, but it is falsifiable (one black swan)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Michael Lacewing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ALP template 3">
  <a:themeElements>
    <a:clrScheme name="ALP 2">
      <a:dk1>
        <a:srgbClr val="852053"/>
      </a:dk1>
      <a:lt1>
        <a:srgbClr val="852053"/>
      </a:lt1>
      <a:dk2>
        <a:srgbClr val="B4DDE0"/>
      </a:dk2>
      <a:lt2>
        <a:srgbClr val="E1F2F3"/>
      </a:lt2>
      <a:accent1>
        <a:srgbClr val="6CAFA0"/>
      </a:accent1>
      <a:accent2>
        <a:srgbClr val="A5001A"/>
      </a:accent2>
      <a:accent3>
        <a:srgbClr val="D9A929"/>
      </a:accent3>
      <a:accent4>
        <a:srgbClr val="707070"/>
      </a:accent4>
      <a:accent5>
        <a:srgbClr val="DAEDEF"/>
      </a:accent5>
      <a:accent6>
        <a:srgbClr val="2D2D8A"/>
      </a:accent6>
      <a:hlink>
        <a:srgbClr val="004080"/>
      </a:hlink>
      <a:folHlink>
        <a:srgbClr val="FF6FCF"/>
      </a:folHlink>
    </a:clrScheme>
    <a:fontScheme name="Opulent">
      <a:majorFont>
        <a:latin typeface="Trebuchet MS"/>
        <a:ea typeface=""/>
        <a:cs typeface=""/>
        <a:font script="Jpan" typeface="ヒラギノ丸ゴ Pro W4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ヒラギノ丸ゴ Pro W4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ALP template 3.potx</Template>
  <TotalTime>147</TotalTime>
  <Words>659</Words>
  <Application>Microsoft Macintosh PowerPoint</Application>
  <PresentationFormat>On-screen Show (4:3)</PresentationFormat>
  <Paragraphs>72</Paragraphs>
  <Slides>10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ALP template 3</vt:lpstr>
      <vt:lpstr>Verificationism on religious language</vt:lpstr>
      <vt:lpstr>Cognitivism v non-cognitivism</vt:lpstr>
      <vt:lpstr>Verificationism</vt:lpstr>
      <vt:lpstr>Ayer on God</vt:lpstr>
      <vt:lpstr>Hick: Eschatological verification</vt:lpstr>
      <vt:lpstr>Discussion</vt:lpstr>
      <vt:lpstr>Rejecting the verification principle</vt:lpstr>
      <vt:lpstr>Ayer’s response</vt:lpstr>
      <vt:lpstr>Falsification</vt:lpstr>
      <vt:lpstr>Objections</vt:lpstr>
    </vt:vector>
  </TitlesOfParts>
  <Company>Heythrop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Verificationism on religious language</dc:title>
  <dc:creator>Michael Lacewing</dc:creator>
  <cp:lastModifiedBy>Michael Lacewing</cp:lastModifiedBy>
  <cp:revision>4</cp:revision>
  <dcterms:created xsi:type="dcterms:W3CDTF">2017-03-12T21:02:04Z</dcterms:created>
  <dcterms:modified xsi:type="dcterms:W3CDTF">2017-03-12T21:08:01Z</dcterms:modified>
</cp:coreProperties>
</file>