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6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7" r:id="rId3"/>
    <p:sldId id="257" r:id="rId4"/>
    <p:sldId id="268" r:id="rId5"/>
    <p:sldId id="272" r:id="rId6"/>
    <p:sldId id="262" r:id="rId7"/>
    <p:sldId id="263" r:id="rId8"/>
    <p:sldId id="27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90929"/>
  </p:normalViewPr>
  <p:slideViewPr>
    <p:cSldViewPr>
      <p:cViewPr varScale="1">
        <p:scale>
          <a:sx n="39" d="100"/>
          <a:sy n="39" d="100"/>
        </p:scale>
        <p:origin x="-112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1F35E-1ADA-6342-9476-7CE3F457B0A0}" type="datetimeFigureOut">
              <a:rPr lang="en-US" smtClean="0"/>
              <a:t>3/30/17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B025B-3AAE-EB4C-AA2B-0A9DA936A83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E45523-048B-174A-8FE2-88F56B0C824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96884D-B0C9-D74E-82CC-E7E2EDAD59D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786C2B-ED20-7044-9925-C4DB7D83FF07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9F90D-1418-D34E-959A-AEEFC6C2B8F9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A6AA8-5FD2-CD44-B289-EEDDE973FB59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C4BC6-37A7-3A4D-9A79-33C3F206CAD2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Michael Lacewing</a:t>
            </a:r>
          </a:p>
          <a:p>
            <a:r>
              <a:rPr lang="en-GB" dirty="0" err="1" smtClean="0"/>
              <a:t>enquiries@alevelphilosophy.co.uk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188639"/>
            <a:ext cx="3131841" cy="14235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3.gif" descr="Routledge_bk.g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93363" y="548679"/>
            <a:ext cx="2793437" cy="7971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10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6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5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tx2"/>
            </a:gs>
            <a:gs pos="100000">
              <a:schemeClr val="bg2">
                <a:alpha val="54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alpha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rgbClr val="333333"/>
          </a:solidFill>
          <a:latin typeface="Trebuchet MS"/>
          <a:ea typeface="+mn-ea"/>
          <a:cs typeface="Trebuchet M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2400" kern="1200">
          <a:solidFill>
            <a:srgbClr val="333333"/>
          </a:solidFill>
          <a:latin typeface="Trebuchet MS"/>
          <a:ea typeface="+mn-ea"/>
          <a:cs typeface="Trebuchet M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•"/>
        <a:defRPr sz="2000" kern="1200">
          <a:solidFill>
            <a:srgbClr val="333333"/>
          </a:solidFill>
          <a:latin typeface="Trebuchet MS"/>
          <a:ea typeface="+mn-ea"/>
          <a:cs typeface="Trebuchet M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1800" kern="1200">
          <a:solidFill>
            <a:srgbClr val="333333"/>
          </a:solidFill>
          <a:latin typeface="Trebuchet MS"/>
          <a:ea typeface="+mn-ea"/>
          <a:cs typeface="Trebuchet M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»"/>
        <a:defRPr sz="1600" kern="1200">
          <a:solidFill>
            <a:srgbClr val="333333"/>
          </a:solidFill>
          <a:latin typeface="Trebuchet MS"/>
          <a:ea typeface="+mn-ea"/>
          <a:cs typeface="Trebuchet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Mind</a:t>
            </a:r>
            <a:r>
              <a:rPr lang="en-US" dirty="0" smtClean="0"/>
              <a:t>-Brain Type Identity </a:t>
            </a:r>
            <a:r>
              <a:rPr lang="en-US" dirty="0"/>
              <a:t>Theory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Lacewing</a:t>
            </a:r>
          </a:p>
          <a:p>
            <a:r>
              <a:rPr lang="en-US" sz="2800" dirty="0"/>
              <a:t>enquiries@alevelphilosophy.co.uk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Dualism and materialism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Cartesian dualism</a:t>
            </a:r>
            <a:r>
              <a:rPr lang="en-GB" sz="2800" dirty="0"/>
              <a:t>: there are two sorts of substance, mind (or soul) and matter</a:t>
            </a:r>
            <a:endParaRPr lang="en-GB" sz="2800" dirty="0" smtClean="0"/>
          </a:p>
          <a:p>
            <a:pPr lvl="1"/>
            <a:r>
              <a:rPr lang="en-GB" sz="2400" dirty="0" smtClean="0"/>
              <a:t>Minds can exist independent of bodies</a:t>
            </a:r>
          </a:p>
          <a:p>
            <a:pPr lvl="1"/>
            <a:r>
              <a:rPr lang="en-GB" sz="2400" dirty="0" smtClean="0"/>
              <a:t>Mental </a:t>
            </a:r>
            <a:r>
              <a:rPr lang="en-GB" sz="2400" dirty="0"/>
              <a:t>properties are properties of a mental substance</a:t>
            </a:r>
          </a:p>
          <a:p>
            <a:r>
              <a:rPr lang="en-GB" sz="2800" dirty="0"/>
              <a:t>Materialism: there is just one sort of thing, matter</a:t>
            </a:r>
          </a:p>
          <a:p>
            <a:pPr lvl="1"/>
            <a:r>
              <a:rPr lang="en-GB" sz="2400" dirty="0"/>
              <a:t>Mental properties are properties of a material </a:t>
            </a:r>
            <a:r>
              <a:rPr lang="en-GB" sz="2400" dirty="0" smtClean="0"/>
              <a:t>substance (a brain or person)</a:t>
            </a:r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identity theory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Type identity theory: mental properties just are physical </a:t>
            </a:r>
            <a:r>
              <a:rPr lang="en-GB" dirty="0" smtClean="0"/>
              <a:t>properties</a:t>
            </a:r>
          </a:p>
          <a:p>
            <a:r>
              <a:rPr lang="en-GB" dirty="0" smtClean="0"/>
              <a:t>Mind-brain type identity theory: mental properties are physical properties of a brain</a:t>
            </a:r>
          </a:p>
          <a:p>
            <a:pPr lvl="1"/>
            <a:r>
              <a:rPr lang="en-GB" dirty="0" smtClean="0"/>
              <a:t>E.g. Thinking a thought is </a:t>
            </a:r>
            <a:r>
              <a:rPr lang="en-GB" i="1" dirty="0" smtClean="0">
                <a:latin typeface="+mn-lt"/>
                <a:cs typeface="+mn-cs"/>
              </a:rPr>
              <a:t>exactly the same thing</a:t>
            </a:r>
            <a:r>
              <a:rPr lang="en-GB" dirty="0" smtClean="0">
                <a:latin typeface="+mn-lt"/>
                <a:cs typeface="+mn-cs"/>
              </a:rPr>
              <a:t> as certain neurones firing</a:t>
            </a:r>
            <a:endParaRPr lang="en-GB" dirty="0" smtClean="0">
              <a:latin typeface="+mn-lt"/>
              <a:cs typeface="+mn-cs"/>
            </a:endParaRPr>
          </a:p>
          <a:p>
            <a:r>
              <a:rPr lang="en-GB" dirty="0" smtClean="0"/>
              <a:t>Interpret ‘physical property’ to cover properties investigated by natural sciences</a:t>
            </a:r>
          </a:p>
          <a:p>
            <a:pPr lvl="1"/>
            <a:r>
              <a:rPr lang="en-GB" sz="2400" dirty="0" smtClean="0"/>
              <a:t>There are lots of types of </a:t>
            </a:r>
            <a:r>
              <a:rPr lang="en-GB" dirty="0" smtClean="0"/>
              <a:t>physical properties</a:t>
            </a:r>
            <a:r>
              <a:rPr lang="en-GB" dirty="0" smtClean="0"/>
              <a:t>, e.g. a swan is a </a:t>
            </a:r>
            <a:r>
              <a:rPr lang="en-GB" dirty="0" smtClean="0"/>
              <a:t>bird (biological</a:t>
            </a:r>
            <a:r>
              <a:rPr lang="en-GB" dirty="0" smtClean="0"/>
              <a:t>) and white </a:t>
            </a:r>
            <a:r>
              <a:rPr lang="en-GB" dirty="0" smtClean="0"/>
              <a:t>(colour</a:t>
            </a:r>
            <a:r>
              <a:rPr lang="en-GB" dirty="0" smtClean="0"/>
              <a:t>)</a:t>
            </a:r>
            <a:endParaRPr lang="en-GB" sz="2400" dirty="0" smtClean="0"/>
          </a:p>
          <a:p>
            <a:pPr lvl="1"/>
            <a:r>
              <a:rPr lang="en-GB" dirty="0" smtClean="0"/>
              <a:t>Me</a:t>
            </a:r>
            <a:r>
              <a:rPr lang="en-GB" sz="2400" dirty="0" smtClean="0"/>
              <a:t>ntal </a:t>
            </a:r>
            <a:r>
              <a:rPr lang="en-GB" sz="2400" dirty="0" smtClean="0"/>
              <a:t>properties a sort of physical </a:t>
            </a:r>
            <a:r>
              <a:rPr lang="en-GB" sz="2400" dirty="0" smtClean="0"/>
              <a:t>property</a:t>
            </a:r>
            <a:r>
              <a:rPr lang="en-GB" dirty="0" smtClean="0"/>
              <a:t> – highly complex neurophysiological properties</a:t>
            </a:r>
            <a:endParaRPr lang="en-GB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identity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‘</a:t>
            </a:r>
            <a:r>
              <a:rPr lang="en-GB" sz="2800" dirty="0"/>
              <a:t>Type’ identity</a:t>
            </a:r>
          </a:p>
          <a:p>
            <a:pPr lvl="1"/>
            <a:r>
              <a:rPr lang="en-GB" sz="2400" dirty="0" smtClean="0"/>
              <a:t>Mental types of thing are actually physical types of thing</a:t>
            </a:r>
          </a:p>
          <a:p>
            <a:r>
              <a:rPr lang="en-GB" sz="2800" dirty="0" smtClean="0"/>
              <a:t>They don’t seem the same because we have different ways of knowing about </a:t>
            </a:r>
            <a:r>
              <a:rPr lang="en-GB" sz="2800" dirty="0" smtClean="0"/>
              <a:t>them</a:t>
            </a:r>
          </a:p>
          <a:p>
            <a:pPr lvl="1"/>
            <a:r>
              <a:rPr lang="en-GB" sz="2400" dirty="0" smtClean="0"/>
              <a:t>Science throws up some surprising claims</a:t>
            </a:r>
            <a:endParaRPr lang="en-GB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</a:t>
            </a:r>
            <a:r>
              <a:rPr lang="en-US" dirty="0" smtClean="0"/>
              <a:t>v</a:t>
            </a:r>
            <a:r>
              <a:rPr lang="en-US" dirty="0" smtClean="0"/>
              <a:t>. 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Identity is not correlation</a:t>
            </a:r>
          </a:p>
          <a:p>
            <a:pPr lvl="1"/>
            <a:r>
              <a:rPr lang="en-GB" dirty="0" smtClean="0"/>
              <a:t>Hearts and kidneys; size and shape</a:t>
            </a:r>
          </a:p>
          <a:p>
            <a:r>
              <a:rPr lang="en-GB" dirty="0" smtClean="0"/>
              <a:t>Neuroscience can only establish </a:t>
            </a:r>
            <a:r>
              <a:rPr lang="en-GB" dirty="0" smtClean="0"/>
              <a:t>correlations</a:t>
            </a:r>
          </a:p>
          <a:p>
            <a:pPr lvl="1"/>
            <a:r>
              <a:rPr lang="en-GB" dirty="0" smtClean="0"/>
              <a:t>This is not enough to support </a:t>
            </a:r>
            <a:r>
              <a:rPr lang="en-GB" i="1" dirty="0" smtClean="0"/>
              <a:t>identity</a:t>
            </a:r>
            <a:r>
              <a:rPr lang="en-GB" dirty="0" smtClean="0"/>
              <a:t> theory</a:t>
            </a:r>
          </a:p>
          <a:p>
            <a:r>
              <a:rPr lang="en-GB" dirty="0" smtClean="0"/>
              <a:t>Philosophy: Appeal to Ockham’s razor: don’t multiply entities beyond </a:t>
            </a:r>
            <a:r>
              <a:rPr lang="en-GB" dirty="0" smtClean="0"/>
              <a:t>necessity</a:t>
            </a:r>
          </a:p>
          <a:p>
            <a:r>
              <a:rPr lang="en-GB" dirty="0" smtClean="0"/>
              <a:t>The identity claim is not analytic or conceptual</a:t>
            </a:r>
          </a:p>
          <a:p>
            <a:pPr lvl="1"/>
            <a:r>
              <a:rPr lang="en-GB" dirty="0" smtClean="0"/>
              <a:t>The claim is not that ‘pain’ </a:t>
            </a:r>
            <a:r>
              <a:rPr lang="en-GB" i="1" dirty="0" smtClean="0"/>
              <a:t>means </a:t>
            </a:r>
            <a:r>
              <a:rPr lang="en-GB" dirty="0" smtClean="0"/>
              <a:t>‘the firing of nociceptors’</a:t>
            </a:r>
          </a:p>
          <a:p>
            <a:pPr lvl="1"/>
            <a:r>
              <a:rPr lang="en-GB" dirty="0" smtClean="0"/>
              <a:t>But that two distinct concepts pick out just one property (like water and H</a:t>
            </a:r>
            <a:r>
              <a:rPr lang="en-GB" baseline="-25000" dirty="0" smtClean="0"/>
              <a:t>2</a:t>
            </a:r>
            <a:r>
              <a:rPr lang="en-GB" dirty="0" smtClean="0"/>
              <a:t>O)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Ontological reduction: the things in one domain (e.g. mental things) are identical with some of the things in another domain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pPr lvl="1"/>
            <a:r>
              <a:rPr lang="en-GB" sz="2400" dirty="0" smtClean="0"/>
              <a:t>Heat is mean molecular kinetic energy</a:t>
            </a:r>
          </a:p>
          <a:p>
            <a:pPr lvl="1"/>
            <a:r>
              <a:rPr lang="en-GB" sz="2400" dirty="0" smtClean="0"/>
              <a:t>There </a:t>
            </a:r>
            <a:r>
              <a:rPr lang="en-GB" sz="2400" dirty="0" smtClean="0"/>
              <a:t>is nothing more to a mental property than being a particular physical </a:t>
            </a:r>
            <a:r>
              <a:rPr lang="en-GB" sz="2400" dirty="0" smtClean="0"/>
              <a:t>property</a:t>
            </a:r>
            <a:endParaRPr lang="en-GB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</a:t>
            </a:r>
            <a:r>
              <a:rPr lang="en-US" dirty="0" smtClean="0"/>
              <a:t>realizability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Putnam: Mental </a:t>
            </a:r>
            <a:r>
              <a:rPr lang="en-GB" sz="2800" dirty="0"/>
              <a:t>properties</a:t>
            </a:r>
            <a:r>
              <a:rPr lang="en-GB" sz="2800" dirty="0" smtClean="0"/>
              <a:t> are not </a:t>
            </a:r>
            <a:r>
              <a:rPr lang="en-GB" sz="2800" i="1" dirty="0" smtClean="0"/>
              <a:t>identical</a:t>
            </a:r>
            <a:r>
              <a:rPr lang="en-GB" sz="2800" dirty="0" smtClean="0"/>
              <a:t> </a:t>
            </a:r>
            <a:r>
              <a:rPr lang="en-GB" sz="2800" dirty="0"/>
              <a:t>to physical properties because the same mental property can be ‘realized by’ different physical </a:t>
            </a:r>
            <a:r>
              <a:rPr lang="en-GB" sz="2800" dirty="0" smtClean="0"/>
              <a:t>properties</a:t>
            </a:r>
            <a:endParaRPr lang="en-GB" sz="2800" dirty="0" smtClean="0"/>
          </a:p>
          <a:p>
            <a:pPr lvl="1"/>
            <a:r>
              <a:rPr lang="en-GB" dirty="0" smtClean="0"/>
              <a:t>‘Realise’: ‘to give actual form to’, ‘to make real’</a:t>
            </a:r>
            <a:endParaRPr lang="en-GB" sz="2000" dirty="0" smtClean="0"/>
          </a:p>
          <a:p>
            <a:pPr lvl="1"/>
            <a:r>
              <a:rPr lang="en-GB" sz="2400" dirty="0" smtClean="0"/>
              <a:t>e.g</a:t>
            </a:r>
            <a:r>
              <a:rPr lang="en-GB" sz="2400" dirty="0"/>
              <a:t>. the brain states that relate to pain are different in different species, but pain is the same mental state</a:t>
            </a:r>
            <a:r>
              <a:rPr lang="en-GB" sz="2400" dirty="0" smtClean="0"/>
              <a:t>.</a:t>
            </a:r>
          </a:p>
          <a:p>
            <a:r>
              <a:rPr lang="en-GB" dirty="0" smtClean="0"/>
              <a:t>Suppose</a:t>
            </a:r>
            <a:r>
              <a:rPr lang="en-GB" sz="2800" dirty="0" smtClean="0"/>
              <a:t> pain = N1 in humans, but pain = N2 in dogs. </a:t>
            </a:r>
            <a:r>
              <a:rPr lang="en-GB" dirty="0" smtClean="0"/>
              <a:t>Since pain = pain, then N2 = N1. If N2 ≠ N1, then the dog is not in pain!</a:t>
            </a:r>
          </a:p>
          <a:p>
            <a:pPr lvl="1"/>
            <a:r>
              <a:rPr lang="en-GB" sz="2400" dirty="0" smtClean="0"/>
              <a:t>The </a:t>
            </a:r>
            <a:r>
              <a:rPr lang="en-GB" dirty="0" smtClean="0"/>
              <a:t>dog is in pain. So either N1 or N2 can realise pain, but because </a:t>
            </a:r>
            <a:r>
              <a:rPr lang="en-GB" dirty="0" smtClean="0"/>
              <a:t>N2 ≠ </a:t>
            </a:r>
            <a:r>
              <a:rPr lang="en-GB" dirty="0" smtClean="0"/>
              <a:t>N1, neither N2 = pain nor N1 = pain</a:t>
            </a:r>
            <a:endParaRPr lang="en-GB" sz="2400" dirty="0" smtClean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realizability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 priori form:</a:t>
            </a:r>
          </a:p>
          <a:p>
            <a:pPr lvl="1"/>
            <a:r>
              <a:rPr lang="en-GB" sz="2400" dirty="0" smtClean="0">
                <a:latin typeface="+mn-lt"/>
                <a:ea typeface="+mn-ea"/>
                <a:cs typeface="+mn-cs"/>
              </a:rPr>
              <a:t>It is conceivable, and therefore possible, for a being with quite a different physical constitution from us to have the same thoughts or sensations. </a:t>
            </a:r>
          </a:p>
          <a:p>
            <a:pPr lvl="1"/>
            <a:r>
              <a:rPr lang="en-GB" sz="2400" dirty="0" smtClean="0">
                <a:latin typeface="+mn-lt"/>
                <a:ea typeface="+mn-ea"/>
                <a:cs typeface="+mn-cs"/>
              </a:rPr>
              <a:t>But it is inconceivable, and therefore impossible, for something both to have and not have a certain property. </a:t>
            </a:r>
          </a:p>
          <a:p>
            <a:pPr lvl="1"/>
            <a:r>
              <a:rPr lang="en-GB" sz="2400" dirty="0" smtClean="0">
                <a:latin typeface="+mn-lt"/>
                <a:ea typeface="+mn-ea"/>
                <a:cs typeface="+mn-cs"/>
              </a:rPr>
              <a:t>Therefore, mental properties can’t be the same as physical properties.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ALP template 3">
  <a:themeElements>
    <a:clrScheme name="ALP 2">
      <a:dk1>
        <a:srgbClr val="852053"/>
      </a:dk1>
      <a:lt1>
        <a:srgbClr val="852053"/>
      </a:lt1>
      <a:dk2>
        <a:srgbClr val="B4DDE0"/>
      </a:dk2>
      <a:lt2>
        <a:srgbClr val="E1F2F3"/>
      </a:lt2>
      <a:accent1>
        <a:srgbClr val="6CAFA0"/>
      </a:accent1>
      <a:accent2>
        <a:srgbClr val="A5001A"/>
      </a:accent2>
      <a:accent3>
        <a:srgbClr val="D9A929"/>
      </a:accent3>
      <a:accent4>
        <a:srgbClr val="707070"/>
      </a:accent4>
      <a:accent5>
        <a:srgbClr val="DAEDEF"/>
      </a:accent5>
      <a:accent6>
        <a:srgbClr val="2D2D8A"/>
      </a:accent6>
      <a:hlink>
        <a:srgbClr val="004080"/>
      </a:hlink>
      <a:folHlink>
        <a:srgbClr val="FF6FCF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ALP template 3.potx</Template>
  <TotalTime>97</TotalTime>
  <Words>550</Words>
  <Application>Microsoft Macintosh PowerPoint</Application>
  <PresentationFormat>On-screen Show (4:3)</PresentationFormat>
  <Paragraphs>58</Paragraphs>
  <Slides>8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ALP template 3</vt:lpstr>
      <vt:lpstr>The Mind-Brain Type Identity Theory</vt:lpstr>
      <vt:lpstr>Dualism and materialism</vt:lpstr>
      <vt:lpstr>Type identity theory</vt:lpstr>
      <vt:lpstr>Type identity theory</vt:lpstr>
      <vt:lpstr>Identity v. correlation</vt:lpstr>
      <vt:lpstr>Reduction</vt:lpstr>
      <vt:lpstr>Multiple realizability</vt:lpstr>
      <vt:lpstr>Multiple realizability</vt:lpstr>
    </vt:vector>
  </TitlesOfParts>
  <Company>Michael Lacewing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Mind-Body Identity Theory</dc:title>
  <dc:creator>Michael Lacewing</dc:creator>
  <cp:lastModifiedBy>Michael Lacewing</cp:lastModifiedBy>
  <cp:revision>10</cp:revision>
  <dcterms:created xsi:type="dcterms:W3CDTF">2017-03-30T07:28:28Z</dcterms:created>
  <dcterms:modified xsi:type="dcterms:W3CDTF">2017-03-30T07:44:02Z</dcterms:modified>
</cp:coreProperties>
</file>