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333333"/>
    <a:srgbClr val="191919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120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857BE7-DE1F-904F-ACC5-63A3D05F72CA}" type="datetimeFigureOut">
              <a:rPr lang="en-US" smtClean="0"/>
              <a:pPr/>
              <a:t>3/30/17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85CC9-57CA-6D41-BFA7-11DE32028CB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5D758-4F7F-B340-AF8A-6B81DF6FC0BE}" type="datetimeFigureOut">
              <a:rPr lang="en-US" smtClean="0"/>
              <a:pPr/>
              <a:t>3/30/17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ADB55-26F2-9A4E-B8FE-FD4B664E8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9CEC01-6A74-D048-9786-44A69564A08E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Michael Lacewing</a:t>
            </a:r>
          </a:p>
          <a:p>
            <a:r>
              <a:rPr lang="en-GB" dirty="0" err="1" smtClean="0"/>
              <a:t>enquiries@alevelphilosophy.co.uk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</a:p>
        </p:txBody>
      </p:sp>
      <p:pic>
        <p:nvPicPr>
          <p:cNvPr id="7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" y="188639"/>
            <a:ext cx="3131841" cy="14235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3.gif" descr="Routledge_bk.gif"/>
          <p:cNvPicPr/>
          <p:nvPr userDrawn="1"/>
        </p:nvPicPr>
        <p:blipFill>
          <a:blip r:embed="rId3">
            <a:extLst/>
          </a:blip>
          <a:stretch>
            <a:fillRect/>
          </a:stretch>
        </p:blipFill>
        <p:spPr>
          <a:xfrm>
            <a:off x="5893363" y="548679"/>
            <a:ext cx="2793437" cy="7971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</a:p>
        </p:txBody>
      </p:sp>
      <p:pic>
        <p:nvPicPr>
          <p:cNvPr id="7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7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8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10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6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5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8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  <p:pic>
        <p:nvPicPr>
          <p:cNvPr id="8" name="image2.png" descr="ALP final white RGB.psd"/>
          <p:cNvPicPr/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209128" y="6162631"/>
            <a:ext cx="1418051" cy="644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chemeClr val="tx2"/>
            </a:gs>
            <a:gs pos="100000">
              <a:schemeClr val="bg2">
                <a:alpha val="54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tx2">
              <a:alpha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Michael Lacewing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rebuchet MS"/>
          <a:ea typeface="+mj-ea"/>
          <a:cs typeface="Trebuchet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800000"/>
        </a:buClr>
        <a:buFont typeface="Arial"/>
        <a:buChar char="•"/>
        <a:defRPr sz="2800" kern="1200">
          <a:solidFill>
            <a:srgbClr val="333333"/>
          </a:solidFill>
          <a:latin typeface="Trebuchet MS"/>
          <a:ea typeface="+mn-ea"/>
          <a:cs typeface="Trebuchet M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–"/>
        <a:defRPr sz="2400" kern="1200">
          <a:solidFill>
            <a:srgbClr val="333333"/>
          </a:solidFill>
          <a:latin typeface="Trebuchet MS"/>
          <a:ea typeface="+mn-ea"/>
          <a:cs typeface="Trebuchet M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•"/>
        <a:defRPr sz="2000" kern="1200">
          <a:solidFill>
            <a:srgbClr val="333333"/>
          </a:solidFill>
          <a:latin typeface="Trebuchet MS"/>
          <a:ea typeface="+mn-ea"/>
          <a:cs typeface="Trebuchet M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–"/>
        <a:defRPr sz="1800" kern="1200">
          <a:solidFill>
            <a:srgbClr val="333333"/>
          </a:solidFill>
          <a:latin typeface="Trebuchet MS"/>
          <a:ea typeface="+mn-ea"/>
          <a:cs typeface="Trebuchet M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bg1"/>
        </a:buClr>
        <a:buFont typeface="Arial"/>
        <a:buChar char="»"/>
        <a:defRPr sz="1600" kern="1200">
          <a:solidFill>
            <a:srgbClr val="333333"/>
          </a:solidFill>
          <a:latin typeface="Trebuchet MS"/>
          <a:ea typeface="+mn-ea"/>
          <a:cs typeface="Trebuchet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do we mean by ‘mind’?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Michael Lacewing</a:t>
            </a:r>
          </a:p>
          <a:p>
            <a:r>
              <a:rPr lang="en-US" dirty="0" smtClean="0"/>
              <a:t>enquiries@alevelphilosophy.co.uk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features of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have a mind is to have a ‘point of view’ or ‘perspective’ on the world</a:t>
            </a:r>
          </a:p>
          <a:p>
            <a:pPr lvl="1"/>
            <a:r>
              <a:rPr lang="en-US" dirty="0" smtClean="0"/>
              <a:t>To experience the world</a:t>
            </a:r>
          </a:p>
          <a:p>
            <a:pPr lvl="1"/>
            <a:r>
              <a:rPr lang="en-US" dirty="0" smtClean="0"/>
              <a:t>To exist as a subject</a:t>
            </a:r>
          </a:p>
          <a:p>
            <a:r>
              <a:rPr lang="en-US" dirty="0" smtClean="0"/>
              <a:t>Many philosophers think mind has the two features of ‘thought’ and ‘consciousness’</a:t>
            </a:r>
          </a:p>
          <a:p>
            <a:r>
              <a:rPr lang="en-US" dirty="0" smtClean="0"/>
              <a:t>Mental properties: mental states (e.g. beliefs) and mental events (e.g. thinking a thought, feeling a pain)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Mental states are ‘about’, or ‘directed onto’, something, e.g. belief about Paris, desire for </a:t>
            </a:r>
            <a:r>
              <a:rPr lang="en-US" dirty="0" smtClean="0"/>
              <a:t>chocolate, anger at the government</a:t>
            </a:r>
          </a:p>
          <a:p>
            <a:pPr lvl="1"/>
            <a:r>
              <a:rPr lang="en-US" dirty="0" smtClean="0"/>
              <a:t>(Intentionality has nothing to do with intentions.)</a:t>
            </a:r>
            <a:endParaRPr lang="en-US" dirty="0" smtClean="0"/>
          </a:p>
          <a:p>
            <a:r>
              <a:rPr lang="en-US" dirty="0" smtClean="0"/>
              <a:t>In Intentional mental states, we conceive of something in a certain way</a:t>
            </a:r>
          </a:p>
          <a:p>
            <a:pPr lvl="1"/>
            <a:r>
              <a:rPr lang="en-US" dirty="0" smtClean="0"/>
              <a:t>E.g. Oedipus and Laius: Oedipus was angry at ‘the old man’; was he angry at ‘his father’?</a:t>
            </a:r>
          </a:p>
          <a:p>
            <a:pPr lvl="1"/>
            <a:r>
              <a:rPr lang="en-US" dirty="0" smtClean="0"/>
              <a:t>Intentional states represent the world in particular and partial ways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Intentional object: what an Intentional state represents</a:t>
            </a:r>
          </a:p>
          <a:p>
            <a:r>
              <a:rPr lang="en-US" dirty="0" smtClean="0"/>
              <a:t>‘Aspectual shape’: the way the object is represented</a:t>
            </a:r>
          </a:p>
          <a:p>
            <a:r>
              <a:rPr lang="en-US" dirty="0" smtClean="0"/>
              <a:t>Intentional content: Intentional object + shape</a:t>
            </a:r>
          </a:p>
          <a:p>
            <a:pPr lvl="1"/>
            <a:r>
              <a:rPr lang="en-US" dirty="0" smtClean="0"/>
              <a:t>The answer to the question ‘What are you thinking?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We can take different ‘attitudes’ toward the same content</a:t>
            </a:r>
          </a:p>
          <a:p>
            <a:pPr lvl="1"/>
            <a:r>
              <a:rPr lang="en-US" dirty="0" smtClean="0"/>
              <a:t>E.g. I can believe I’m arriving late, I can want to be arriving late, I can fear I’m arriving late, etc.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Intentional mental state is a particular type of ‘attitude’ (or ‘mode’) towards a particular Intentional content</a:t>
            </a:r>
          </a:p>
          <a:p>
            <a:pPr lvl="1"/>
            <a:r>
              <a:rPr lang="en-US" dirty="0" smtClean="0"/>
              <a:t>Aka ‘propositional attitudes’, since Intentional content is often described by a </a:t>
            </a:r>
            <a:r>
              <a:rPr lang="en-US" dirty="0" smtClean="0"/>
              <a:t>proposition</a:t>
            </a:r>
          </a:p>
          <a:p>
            <a:r>
              <a:rPr lang="en-US" dirty="0" smtClean="0"/>
              <a:t>Are all mental states Intentional mental states?</a:t>
            </a:r>
          </a:p>
          <a:p>
            <a:pPr lvl="1"/>
            <a:r>
              <a:rPr lang="en-US" dirty="0" smtClean="0"/>
              <a:t>The answer depends in part on how we understand consciousness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Phenomenal properties</a:t>
            </a:r>
            <a:endParaRPr 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Phenomenal </a:t>
            </a:r>
            <a:r>
              <a:rPr lang="en-US" dirty="0" smtClean="0"/>
              <a:t>consciousness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type of consciousness involved in perception, sensation, emotion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‘What it is like’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E.g. to see a ripe tomato, to smell coffee, to feel sad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Not comparative</a:t>
            </a:r>
          </a:p>
          <a:p>
            <a:pPr lvl="1">
              <a:lnSpc>
                <a:spcPct val="90000"/>
              </a:lnSpc>
            </a:pPr>
            <a:r>
              <a:rPr lang="en-GB" dirty="0" smtClean="0"/>
              <a:t>Subjective qualities of experience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Almost </a:t>
            </a:r>
            <a:r>
              <a:rPr lang="en-US" dirty="0"/>
              <a:t>everyone agrees there are phenomenal properties</a:t>
            </a:r>
            <a:r>
              <a:rPr lang="en-US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</a:t>
            </a:r>
            <a:r>
              <a:rPr lang="en-US" dirty="0" smtClean="0"/>
              <a:t>ut </a:t>
            </a:r>
            <a:r>
              <a:rPr lang="en-US" dirty="0"/>
              <a:t>they disagree on what they </a:t>
            </a:r>
            <a:r>
              <a:rPr lang="en-US" dirty="0" smtClean="0"/>
              <a:t>are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Qualia </a:t>
            </a:r>
            <a:r>
              <a:rPr lang="en-US" sz="2800" dirty="0" smtClean="0"/>
              <a:t>are intrinsic, non</a:t>
            </a:r>
            <a:r>
              <a:rPr lang="en-US" sz="2800" dirty="0" smtClean="0"/>
              <a:t>-Intentional properties </a:t>
            </a:r>
            <a:r>
              <a:rPr lang="en-US" sz="2800" dirty="0" smtClean="0"/>
              <a:t>of experience</a:t>
            </a:r>
          </a:p>
          <a:p>
            <a:pPr lvl="1">
              <a:lnSpc>
                <a:spcPct val="90000"/>
              </a:lnSpc>
            </a:pPr>
            <a:r>
              <a:rPr lang="en-US" sz="2600" dirty="0" smtClean="0"/>
              <a:t>Intrinsic: not relational</a:t>
            </a:r>
          </a:p>
          <a:p>
            <a:pPr lvl="2">
              <a:lnSpc>
                <a:spcPct val="90000"/>
              </a:lnSpc>
            </a:pPr>
            <a:r>
              <a:rPr lang="en-US" sz="2200" dirty="0" smtClean="0"/>
              <a:t>Would the smell of coffee be the same smell if it wasn’t caused by coffee?</a:t>
            </a:r>
            <a:endParaRPr lang="en-US" sz="2200" dirty="0" smtClean="0"/>
          </a:p>
          <a:p>
            <a:pPr lvl="1">
              <a:lnSpc>
                <a:spcPct val="90000"/>
              </a:lnSpc>
            </a:pPr>
            <a:r>
              <a:rPr lang="en-US" sz="2600" dirty="0" smtClean="0"/>
              <a:t>Intentional properties</a:t>
            </a:r>
            <a:r>
              <a:rPr lang="en-US" sz="2600" dirty="0"/>
              <a:t>:</a:t>
            </a:r>
            <a:r>
              <a:rPr lang="en-US" sz="2600" dirty="0" smtClean="0"/>
              <a:t> what makes the </a:t>
            </a:r>
            <a:r>
              <a:rPr lang="en-US" sz="2600" dirty="0"/>
              <a:t>mental </a:t>
            </a:r>
            <a:r>
              <a:rPr lang="en-US" sz="2600" dirty="0" smtClean="0"/>
              <a:t>state </a:t>
            </a:r>
            <a:r>
              <a:rPr lang="en-US" sz="2600" dirty="0"/>
              <a:t>‘about’</a:t>
            </a:r>
            <a:r>
              <a:rPr lang="en-US" sz="2600" dirty="0" smtClean="0"/>
              <a:t> </a:t>
            </a:r>
            <a:r>
              <a:rPr lang="en-US" sz="2600" dirty="0" smtClean="0"/>
              <a:t>its object</a:t>
            </a:r>
            <a:endParaRPr lang="en-US" sz="2600" dirty="0" smtClean="0"/>
          </a:p>
          <a:p>
            <a:pPr lvl="2">
              <a:lnSpc>
                <a:spcPct val="90000"/>
              </a:lnSpc>
            </a:pPr>
            <a:r>
              <a:rPr lang="en-US" sz="2200" dirty="0"/>
              <a:t>Relational, not </a:t>
            </a:r>
            <a:r>
              <a:rPr lang="en-US" sz="2200" dirty="0" smtClean="0"/>
              <a:t>intrinsic</a:t>
            </a:r>
            <a:endParaRPr lang="en-US" sz="2200" dirty="0" smtClean="0"/>
          </a:p>
          <a:p>
            <a:pPr lvl="1">
              <a:lnSpc>
                <a:spcPct val="90000"/>
              </a:lnSpc>
            </a:pPr>
            <a:r>
              <a:rPr lang="en-US" sz="2600" dirty="0" smtClean="0"/>
              <a:t>(Introspectively </a:t>
            </a:r>
            <a:r>
              <a:rPr lang="en-US" sz="2600" dirty="0" smtClean="0"/>
              <a:t>accessible)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Is </a:t>
            </a:r>
            <a:r>
              <a:rPr lang="en-US" dirty="0" smtClean="0"/>
              <a:t>this theory of phenomenal properties correct</a:t>
            </a:r>
            <a:r>
              <a:rPr lang="en-US" dirty="0" smtClean="0"/>
              <a:t>? Do qualia exist?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debate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 smell of coffee ‘about’ coffee? Is it merely caused by coffee or does it also represent coffee?</a:t>
            </a:r>
          </a:p>
          <a:p>
            <a:pPr lvl="1"/>
            <a:r>
              <a:rPr lang="en-US" dirty="0" smtClean="0"/>
              <a:t>If it does represent coffee, is this all there is to the smell of coffee?</a:t>
            </a:r>
          </a:p>
          <a:p>
            <a:r>
              <a:rPr lang="en-US" dirty="0" smtClean="0"/>
              <a:t>Could conscious experiences have both Intentional and non-Intentional, intrinsic properties?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Michael Lacewing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ALP template 3">
  <a:themeElements>
    <a:clrScheme name="ALP 2">
      <a:dk1>
        <a:srgbClr val="852053"/>
      </a:dk1>
      <a:lt1>
        <a:srgbClr val="852053"/>
      </a:lt1>
      <a:dk2>
        <a:srgbClr val="B4DDE0"/>
      </a:dk2>
      <a:lt2>
        <a:srgbClr val="E1F2F3"/>
      </a:lt2>
      <a:accent1>
        <a:srgbClr val="6CAFA0"/>
      </a:accent1>
      <a:accent2>
        <a:srgbClr val="A5001A"/>
      </a:accent2>
      <a:accent3>
        <a:srgbClr val="D9A929"/>
      </a:accent3>
      <a:accent4>
        <a:srgbClr val="707070"/>
      </a:accent4>
      <a:accent5>
        <a:srgbClr val="DAEDEF"/>
      </a:accent5>
      <a:accent6>
        <a:srgbClr val="2D2D8A"/>
      </a:accent6>
      <a:hlink>
        <a:srgbClr val="004080"/>
      </a:hlink>
      <a:folHlink>
        <a:srgbClr val="FF6FCF"/>
      </a:folHlink>
    </a:clrScheme>
    <a:fontScheme name="Opulent">
      <a:majorFont>
        <a:latin typeface="Trebuchet MS"/>
        <a:ea typeface=""/>
        <a:cs typeface=""/>
        <a:font script="Jpan" typeface="ヒラギノ丸ゴ Pro W4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ヒラギノ丸ゴ Pro W4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ALP template 3.potx</Template>
  <TotalTime>23</TotalTime>
  <Words>509</Words>
  <Application>Microsoft Macintosh PowerPoint</Application>
  <PresentationFormat>On-screen Show (4:3)</PresentationFormat>
  <Paragraphs>57</Paragraphs>
  <Slides>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ALP template 3</vt:lpstr>
      <vt:lpstr>What do we mean by ‘mind’?</vt:lpstr>
      <vt:lpstr>Two features of mind</vt:lpstr>
      <vt:lpstr>Intentionality</vt:lpstr>
      <vt:lpstr>Intentionality</vt:lpstr>
      <vt:lpstr>Intentionality</vt:lpstr>
      <vt:lpstr>Phenomenal properties</vt:lpstr>
      <vt:lpstr>Qualia</vt:lpstr>
      <vt:lpstr>The debate</vt:lpstr>
    </vt:vector>
  </TitlesOfParts>
  <Company>Heythrop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we mean by ‘mind’?</dc:title>
  <dc:creator>Michael Lacewing</dc:creator>
  <cp:lastModifiedBy>Michael Lacewing</cp:lastModifiedBy>
  <cp:revision>2</cp:revision>
  <dcterms:created xsi:type="dcterms:W3CDTF">2017-03-30T16:43:23Z</dcterms:created>
  <dcterms:modified xsi:type="dcterms:W3CDTF">2017-03-30T17:06:23Z</dcterms:modified>
</cp:coreProperties>
</file>