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86" r:id="rId2"/>
  </p:sldMasterIdLst>
  <p:notesMasterIdLst>
    <p:notesMasterId r:id="rId21"/>
  </p:notesMasterIdLst>
  <p:sldIdLst>
    <p:sldId id="293" r:id="rId3"/>
    <p:sldId id="290" r:id="rId4"/>
    <p:sldId id="268" r:id="rId5"/>
    <p:sldId id="269" r:id="rId6"/>
    <p:sldId id="276" r:id="rId7"/>
    <p:sldId id="292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C34"/>
    <a:srgbClr val="FF5C00"/>
    <a:srgbClr val="6E20A0"/>
    <a:srgbClr val="00533E"/>
    <a:srgbClr val="11147D"/>
    <a:srgbClr val="BBC7E1"/>
    <a:srgbClr val="009530"/>
    <a:srgbClr val="3E7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1" autoAdjust="0"/>
    <p:restoredTop sz="85106" autoAdjust="0"/>
  </p:normalViewPr>
  <p:slideViewPr>
    <p:cSldViewPr>
      <p:cViewPr varScale="1">
        <p:scale>
          <a:sx n="99" d="100"/>
          <a:sy n="99" d="100"/>
        </p:scale>
        <p:origin x="-2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en:Desktop:June%202016%20latest%20version:Editorial%20queries%20Oct%202016:Lien%20-%201%20Chapter%2029%20Oct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en:Desktop:June%202016%20latest%20version:Editorial%20queries%20Oct%202016:Lien%20-%201%20Chapter%2029%20Oct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en:Desktop:June%202016%20latest%20version:Editorial%20queries%20Oct%202016:Lien%20-%201%20Chapter%2029%20Oct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en:Desktop:June%202016%20latest%20version:Editorial%20queries%20Oct%202016:Lien%20-%201%20Chapter%2029%20Oct%202016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Lien:Desktop:June%202016%20latest%20version:Editorial%20queries%20Oct%202016:Lien%20-%201%20Chapter%2029%20Oct%202016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Lien:Desktop:June%202016%20latest%20version:Editorial%20queries%20Oct%202016:Lien%20-%201%20Chapter%2029%20Oct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Wealthiest 10%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1E-4B42-92F0-0675E21FA63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1E-4B42-92F0-0675E21FA63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1E-4B42-92F0-0675E21FA630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1E-4B42-92F0-0675E21FA630}"/>
              </c:ext>
            </c:extLst>
          </c:dPt>
          <c:dLbls>
            <c:dLbl>
              <c:idx val="0"/>
              <c:layout>
                <c:manualLayout>
                  <c:x val="-0.19234566101959999"/>
                  <c:y val="4.73682941560477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1E-4B42-92F0-0675E21FA630}"/>
                </c:ext>
              </c:extLst>
            </c:dLbl>
            <c:dLbl>
              <c:idx val="1"/>
              <c:layout>
                <c:manualLayout>
                  <c:x val="0.14085426074969001"/>
                  <c:y val="-0.234168273769066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1E-4B42-92F0-0675E21FA630}"/>
                </c:ext>
              </c:extLst>
            </c:dLbl>
            <c:dLbl>
              <c:idx val="2"/>
              <c:layout>
                <c:manualLayout>
                  <c:x val="0.16547113071948599"/>
                  <c:y val="0.1430857769987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1E-4B42-92F0-0675E21FA630}"/>
                </c:ext>
              </c:extLst>
            </c:dLbl>
            <c:dLbl>
              <c:idx val="3"/>
              <c:layout>
                <c:manualLayout>
                  <c:x val="-0.125772148104392"/>
                  <c:y val="2.13309463068587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1E-4B42-92F0-0675E21FA6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'Fig 1.1 wealth components in Uk'!$A$4:$A$7</c:f>
              <c:strCache>
                <c:ptCount val="4"/>
                <c:pt idx="0">
                  <c:v>Private Pension Wealth</c:v>
                </c:pt>
                <c:pt idx="1">
                  <c:v>Property Wealth (Net)</c:v>
                </c:pt>
                <c:pt idx="2">
                  <c:v>Financial Wealth (Net)</c:v>
                </c:pt>
                <c:pt idx="3">
                  <c:v>Physical Wealth</c:v>
                </c:pt>
              </c:strCache>
            </c:strRef>
          </c:cat>
          <c:val>
            <c:numRef>
              <c:f>'Fig 1.1 wealth components in Uk'!$B$4:$B$7</c:f>
              <c:numCache>
                <c:formatCode>0%</c:formatCode>
                <c:ptCount val="4"/>
                <c:pt idx="0">
                  <c:v>0.43</c:v>
                </c:pt>
                <c:pt idx="1">
                  <c:v>0.31</c:v>
                </c:pt>
                <c:pt idx="2">
                  <c:v>0.21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11E-4B42-92F0-0675E21FA63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Least Wealthy 50%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Least Wealthy 50%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'Fig 1.1 wealth components in Uk'!$B$23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9C-4C51-89C4-462D38F382D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9C-4C51-89C4-462D38F382D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9C-4C51-89C4-462D38F382D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9C-4C51-89C4-462D38F382DA}"/>
              </c:ext>
            </c:extLst>
          </c:dPt>
          <c:dLbls>
            <c:dLbl>
              <c:idx val="0"/>
              <c:layout>
                <c:manualLayout>
                  <c:x val="-0.12235783027121599"/>
                  <c:y val="0.192577366782641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9C-4C51-89C4-462D38F382DA}"/>
                </c:ext>
              </c:extLst>
            </c:dLbl>
            <c:dLbl>
              <c:idx val="1"/>
              <c:layout>
                <c:manualLayout>
                  <c:x val="-8.8129558273301004E-2"/>
                  <c:y val="-0.206628108599609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9C-4C51-89C4-462D38F382DA}"/>
                </c:ext>
              </c:extLst>
            </c:dLbl>
            <c:dLbl>
              <c:idx val="2"/>
              <c:layout>
                <c:manualLayout>
                  <c:x val="-2.4457474730552299E-2"/>
                  <c:y val="1.82217602124811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9C-4C51-89C4-462D38F382DA}"/>
                </c:ext>
              </c:extLst>
            </c:dLbl>
            <c:dLbl>
              <c:idx val="3"/>
              <c:layout>
                <c:manualLayout>
                  <c:x val="0.21158609504940101"/>
                  <c:y val="0.10859455599897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Physical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Wealth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9C-4C51-89C4-462D38F38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'Fig 1.1 wealth components in Uk'!$A$24:$A$27</c:f>
              <c:strCache>
                <c:ptCount val="4"/>
                <c:pt idx="0">
                  <c:v>Private Pension Wealth</c:v>
                </c:pt>
                <c:pt idx="1">
                  <c:v>Property Wealth (Net)</c:v>
                </c:pt>
                <c:pt idx="2">
                  <c:v>Financial Wealth (Net)</c:v>
                </c:pt>
                <c:pt idx="3">
                  <c:v>Physical Wealth</c:v>
                </c:pt>
              </c:strCache>
            </c:strRef>
          </c:cat>
          <c:val>
            <c:numRef>
              <c:f>'Fig 1.1 wealth components in Uk'!$B$24:$B$27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0.34</c:v>
                </c:pt>
                <c:pt idx="2">
                  <c:v>0.04</c:v>
                </c:pt>
                <c:pt idx="3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19C-4C51-89C4-462D38F382D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>
                <a:solidFill>
                  <a:srgbClr val="002060"/>
                </a:solidFill>
              </a:rPr>
              <a:t>Distribution of total household wealth: Great Britain, July 2012 to June 2014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1.4 distr of wealth in UK'!$C$5</c:f>
              <c:strCache>
                <c:ptCount val="1"/>
                <c:pt idx="0">
                  <c:v>Aggregate total wealth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8A6-44F9-BBB1-79665435B1D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8A6-44F9-BBB1-79665435B1D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8A6-44F9-BBB1-79665435B1D1}"/>
              </c:ext>
            </c:extLst>
          </c:dPt>
          <c:dLbls>
            <c:dLbl>
              <c:idx val="0"/>
              <c:layout>
                <c:manualLayout>
                  <c:x val="-1.53409076566972E-3"/>
                  <c:y val="8.672057170873670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A6-44F9-BBB1-79665435B1D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/>
                      <a:t>46%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A6-44F9-BBB1-79665435B1D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/>
                      <a:t>45%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4F9-BBB1-79665435B1D1}"/>
                </c:ext>
              </c:extLst>
            </c:dLbl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1.4 distr of wealth in UK'!$B$6:$B$8</c:f>
              <c:strCache>
                <c:ptCount val="3"/>
                <c:pt idx="0">
                  <c:v>Bottom 50% of households</c:v>
                </c:pt>
                <c:pt idx="1">
                  <c:v>51% to 90% of households</c:v>
                </c:pt>
                <c:pt idx="2">
                  <c:v>Top 10% of households</c:v>
                </c:pt>
              </c:strCache>
            </c:strRef>
          </c:cat>
          <c:val>
            <c:numRef>
              <c:f>'Fig 1.4 distr of wealth in UK'!$C$6:$C$8</c:f>
              <c:numCache>
                <c:formatCode>_-* #,##0_-;\-* #,##0_-;_-* "-"??_-;_-@_-</c:formatCode>
                <c:ptCount val="3"/>
                <c:pt idx="0">
                  <c:v>969</c:v>
                </c:pt>
                <c:pt idx="1">
                  <c:v>5177</c:v>
                </c:pt>
                <c:pt idx="2">
                  <c:v>4989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8A6-44F9-BBB1-79665435B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2223232"/>
        <c:axId val="191899904"/>
      </c:barChart>
      <c:catAx>
        <c:axId val="19222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899904"/>
        <c:crosses val="autoZero"/>
        <c:auto val="1"/>
        <c:lblAlgn val="ctr"/>
        <c:lblOffset val="100"/>
        <c:noMultiLvlLbl val="0"/>
      </c:catAx>
      <c:valAx>
        <c:axId val="191899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In trillion £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&quot;£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22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800" b="1" i="0" u="none" strike="noStrike" baseline="0"/>
              <a:t>Distribution of total household wealth, percentile points Great Britain, July 2012 to June 2014</a:t>
            </a:r>
            <a:endParaRPr lang="en-GB" sz="18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6791608859089602E-2"/>
          <c:y val="0.176449616319902"/>
          <c:w val="0.86219930964348501"/>
          <c:h val="0.74947619770314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1.5 Household wealth in Uk'!$C$5</c:f>
              <c:strCache>
                <c:ptCount val="1"/>
                <c:pt idx="0">
                  <c:v>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E1-4390-80D1-B5C4A9EE20A2}"/>
              </c:ext>
            </c:extLst>
          </c:dPt>
          <c:dPt>
            <c:idx val="5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E1-4390-80D1-B5C4A9EE20A2}"/>
              </c:ext>
            </c:extLst>
          </c:dPt>
          <c:dPt>
            <c:idx val="9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E1-4390-80D1-B5C4A9EE20A2}"/>
              </c:ext>
            </c:extLst>
          </c:dPt>
          <c:dPt>
            <c:idx val="99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E1-4390-80D1-B5C4A9EE20A2}"/>
              </c:ext>
            </c:extLst>
          </c:dPt>
          <c:dPt>
            <c:idx val="100"/>
            <c:invertIfNegative val="0"/>
            <c:bubble3D val="0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E1-4390-80D1-B5C4A9EE20A2}"/>
              </c:ext>
            </c:extLst>
          </c:dPt>
          <c:cat>
            <c:strRef>
              <c:f>'Fig 1.5 Household wealth in Uk'!$B$6:$B$106</c:f>
              <c:strCache>
                <c:ptCount val="101"/>
                <c:pt idx="0">
                  <c:v>P0</c:v>
                </c:pt>
                <c:pt idx="1">
                  <c:v>P1</c:v>
                </c:pt>
                <c:pt idx="2">
                  <c:v>P2</c:v>
                </c:pt>
                <c:pt idx="3">
                  <c:v>P3</c:v>
                </c:pt>
                <c:pt idx="4">
                  <c:v>P4</c:v>
                </c:pt>
                <c:pt idx="5">
                  <c:v>P5</c:v>
                </c:pt>
                <c:pt idx="6">
                  <c:v>P6</c:v>
                </c:pt>
                <c:pt idx="7">
                  <c:v>P7</c:v>
                </c:pt>
                <c:pt idx="8">
                  <c:v>P8</c:v>
                </c:pt>
                <c:pt idx="9">
                  <c:v>P9</c:v>
                </c:pt>
                <c:pt idx="10">
                  <c:v>P10</c:v>
                </c:pt>
                <c:pt idx="11">
                  <c:v>P11</c:v>
                </c:pt>
                <c:pt idx="12">
                  <c:v>P12</c:v>
                </c:pt>
                <c:pt idx="13">
                  <c:v>P13</c:v>
                </c:pt>
                <c:pt idx="14">
                  <c:v>P14</c:v>
                </c:pt>
                <c:pt idx="15">
                  <c:v>P15</c:v>
                </c:pt>
                <c:pt idx="16">
                  <c:v>P16</c:v>
                </c:pt>
                <c:pt idx="17">
                  <c:v>P17</c:v>
                </c:pt>
                <c:pt idx="18">
                  <c:v>P18</c:v>
                </c:pt>
                <c:pt idx="19">
                  <c:v>P19</c:v>
                </c:pt>
                <c:pt idx="20">
                  <c:v>P20</c:v>
                </c:pt>
                <c:pt idx="21">
                  <c:v>P21</c:v>
                </c:pt>
                <c:pt idx="22">
                  <c:v>P22</c:v>
                </c:pt>
                <c:pt idx="23">
                  <c:v>P23</c:v>
                </c:pt>
                <c:pt idx="24">
                  <c:v>P24</c:v>
                </c:pt>
                <c:pt idx="25">
                  <c:v>P25</c:v>
                </c:pt>
                <c:pt idx="26">
                  <c:v>P26</c:v>
                </c:pt>
                <c:pt idx="27">
                  <c:v>P27</c:v>
                </c:pt>
                <c:pt idx="28">
                  <c:v>P28</c:v>
                </c:pt>
                <c:pt idx="29">
                  <c:v>P29</c:v>
                </c:pt>
                <c:pt idx="30">
                  <c:v>P30</c:v>
                </c:pt>
                <c:pt idx="31">
                  <c:v>P31</c:v>
                </c:pt>
                <c:pt idx="32">
                  <c:v>P32</c:v>
                </c:pt>
                <c:pt idx="33">
                  <c:v>P33</c:v>
                </c:pt>
                <c:pt idx="34">
                  <c:v>P34</c:v>
                </c:pt>
                <c:pt idx="35">
                  <c:v>P35</c:v>
                </c:pt>
                <c:pt idx="36">
                  <c:v>P36</c:v>
                </c:pt>
                <c:pt idx="37">
                  <c:v>P37</c:v>
                </c:pt>
                <c:pt idx="38">
                  <c:v>P38</c:v>
                </c:pt>
                <c:pt idx="39">
                  <c:v>P39</c:v>
                </c:pt>
                <c:pt idx="40">
                  <c:v>P40</c:v>
                </c:pt>
                <c:pt idx="41">
                  <c:v>P41</c:v>
                </c:pt>
                <c:pt idx="42">
                  <c:v>P42</c:v>
                </c:pt>
                <c:pt idx="43">
                  <c:v>P43</c:v>
                </c:pt>
                <c:pt idx="44">
                  <c:v>P44</c:v>
                </c:pt>
                <c:pt idx="45">
                  <c:v>P45</c:v>
                </c:pt>
                <c:pt idx="46">
                  <c:v>P46</c:v>
                </c:pt>
                <c:pt idx="47">
                  <c:v>P47</c:v>
                </c:pt>
                <c:pt idx="48">
                  <c:v>P48</c:v>
                </c:pt>
                <c:pt idx="49">
                  <c:v>P49</c:v>
                </c:pt>
                <c:pt idx="50">
                  <c:v>P50</c:v>
                </c:pt>
                <c:pt idx="51">
                  <c:v>P51</c:v>
                </c:pt>
                <c:pt idx="52">
                  <c:v>P52</c:v>
                </c:pt>
                <c:pt idx="53">
                  <c:v>P53</c:v>
                </c:pt>
                <c:pt idx="54">
                  <c:v>P54</c:v>
                </c:pt>
                <c:pt idx="55">
                  <c:v>P55</c:v>
                </c:pt>
                <c:pt idx="56">
                  <c:v>P56</c:v>
                </c:pt>
                <c:pt idx="57">
                  <c:v>P57</c:v>
                </c:pt>
                <c:pt idx="58">
                  <c:v>P58</c:v>
                </c:pt>
                <c:pt idx="59">
                  <c:v>P59</c:v>
                </c:pt>
                <c:pt idx="60">
                  <c:v>P60</c:v>
                </c:pt>
                <c:pt idx="61">
                  <c:v>P61</c:v>
                </c:pt>
                <c:pt idx="62">
                  <c:v>P62</c:v>
                </c:pt>
                <c:pt idx="63">
                  <c:v>P63</c:v>
                </c:pt>
                <c:pt idx="64">
                  <c:v>P64</c:v>
                </c:pt>
                <c:pt idx="65">
                  <c:v>P65</c:v>
                </c:pt>
                <c:pt idx="66">
                  <c:v>P66</c:v>
                </c:pt>
                <c:pt idx="67">
                  <c:v>P67</c:v>
                </c:pt>
                <c:pt idx="68">
                  <c:v>P68</c:v>
                </c:pt>
                <c:pt idx="69">
                  <c:v>P69</c:v>
                </c:pt>
                <c:pt idx="70">
                  <c:v>P70</c:v>
                </c:pt>
                <c:pt idx="71">
                  <c:v>P71</c:v>
                </c:pt>
                <c:pt idx="72">
                  <c:v>P72</c:v>
                </c:pt>
                <c:pt idx="73">
                  <c:v>P73</c:v>
                </c:pt>
                <c:pt idx="74">
                  <c:v>P74</c:v>
                </c:pt>
                <c:pt idx="75">
                  <c:v>P75</c:v>
                </c:pt>
                <c:pt idx="76">
                  <c:v>P76</c:v>
                </c:pt>
                <c:pt idx="77">
                  <c:v>P77</c:v>
                </c:pt>
                <c:pt idx="78">
                  <c:v>P78</c:v>
                </c:pt>
                <c:pt idx="79">
                  <c:v>P79</c:v>
                </c:pt>
                <c:pt idx="80">
                  <c:v>P80</c:v>
                </c:pt>
                <c:pt idx="81">
                  <c:v>P81</c:v>
                </c:pt>
                <c:pt idx="82">
                  <c:v>P82</c:v>
                </c:pt>
                <c:pt idx="83">
                  <c:v>P83</c:v>
                </c:pt>
                <c:pt idx="84">
                  <c:v>P84</c:v>
                </c:pt>
                <c:pt idx="85">
                  <c:v>P85</c:v>
                </c:pt>
                <c:pt idx="86">
                  <c:v>P86</c:v>
                </c:pt>
                <c:pt idx="87">
                  <c:v>P87</c:v>
                </c:pt>
                <c:pt idx="88">
                  <c:v>P88</c:v>
                </c:pt>
                <c:pt idx="89">
                  <c:v>P89</c:v>
                </c:pt>
                <c:pt idx="90">
                  <c:v>P90</c:v>
                </c:pt>
                <c:pt idx="91">
                  <c:v>P91</c:v>
                </c:pt>
                <c:pt idx="92">
                  <c:v>P92</c:v>
                </c:pt>
                <c:pt idx="93">
                  <c:v>P93</c:v>
                </c:pt>
                <c:pt idx="94">
                  <c:v>P94</c:v>
                </c:pt>
                <c:pt idx="95">
                  <c:v>P95</c:v>
                </c:pt>
                <c:pt idx="96">
                  <c:v>P96</c:v>
                </c:pt>
                <c:pt idx="97">
                  <c:v>P97</c:v>
                </c:pt>
                <c:pt idx="98">
                  <c:v>P98</c:v>
                </c:pt>
                <c:pt idx="99">
                  <c:v>P99</c:v>
                </c:pt>
                <c:pt idx="100">
                  <c:v>P100</c:v>
                </c:pt>
              </c:strCache>
            </c:strRef>
          </c:cat>
          <c:val>
            <c:numRef>
              <c:f>'Fig 1.5 Household wealth in Uk'!$C$6:$C$106</c:f>
              <c:numCache>
                <c:formatCode>#,##0</c:formatCode>
                <c:ptCount val="101"/>
                <c:pt idx="0">
                  <c:v>0</c:v>
                </c:pt>
                <c:pt idx="1">
                  <c:v>-4434</c:v>
                </c:pt>
                <c:pt idx="2">
                  <c:v>1833.33</c:v>
                </c:pt>
                <c:pt idx="3">
                  <c:v>2510</c:v>
                </c:pt>
                <c:pt idx="4">
                  <c:v>3100</c:v>
                </c:pt>
                <c:pt idx="5">
                  <c:v>4600</c:v>
                </c:pt>
                <c:pt idx="6">
                  <c:v>6679.85</c:v>
                </c:pt>
                <c:pt idx="7">
                  <c:v>7520</c:v>
                </c:pt>
                <c:pt idx="8">
                  <c:v>8366</c:v>
                </c:pt>
                <c:pt idx="9">
                  <c:v>10200</c:v>
                </c:pt>
                <c:pt idx="10">
                  <c:v>12550</c:v>
                </c:pt>
                <c:pt idx="11">
                  <c:v>14500</c:v>
                </c:pt>
                <c:pt idx="12">
                  <c:v>15219.33</c:v>
                </c:pt>
                <c:pt idx="13">
                  <c:v>16478.14</c:v>
                </c:pt>
                <c:pt idx="14">
                  <c:v>17900</c:v>
                </c:pt>
                <c:pt idx="15">
                  <c:v>20360</c:v>
                </c:pt>
                <c:pt idx="16">
                  <c:v>23061.25</c:v>
                </c:pt>
                <c:pt idx="17">
                  <c:v>25287.59</c:v>
                </c:pt>
                <c:pt idx="18">
                  <c:v>27827</c:v>
                </c:pt>
                <c:pt idx="19">
                  <c:v>30707.65</c:v>
                </c:pt>
                <c:pt idx="20">
                  <c:v>34550</c:v>
                </c:pt>
                <c:pt idx="21">
                  <c:v>37587</c:v>
                </c:pt>
                <c:pt idx="22">
                  <c:v>41760</c:v>
                </c:pt>
                <c:pt idx="23">
                  <c:v>45434.93</c:v>
                </c:pt>
                <c:pt idx="24">
                  <c:v>49500</c:v>
                </c:pt>
                <c:pt idx="25">
                  <c:v>54710</c:v>
                </c:pt>
                <c:pt idx="26">
                  <c:v>59871.64</c:v>
                </c:pt>
                <c:pt idx="27">
                  <c:v>64687</c:v>
                </c:pt>
                <c:pt idx="28">
                  <c:v>69350</c:v>
                </c:pt>
                <c:pt idx="29">
                  <c:v>75928.909999999989</c:v>
                </c:pt>
                <c:pt idx="30">
                  <c:v>82361.820000000007</c:v>
                </c:pt>
                <c:pt idx="31">
                  <c:v>88010</c:v>
                </c:pt>
                <c:pt idx="32">
                  <c:v>93652.9</c:v>
                </c:pt>
                <c:pt idx="33">
                  <c:v>100576.04</c:v>
                </c:pt>
                <c:pt idx="34">
                  <c:v>107347</c:v>
                </c:pt>
                <c:pt idx="35">
                  <c:v>114006.14</c:v>
                </c:pt>
                <c:pt idx="36">
                  <c:v>121400</c:v>
                </c:pt>
                <c:pt idx="37">
                  <c:v>128150</c:v>
                </c:pt>
                <c:pt idx="38">
                  <c:v>133903</c:v>
                </c:pt>
                <c:pt idx="39">
                  <c:v>140678.09</c:v>
                </c:pt>
                <c:pt idx="40">
                  <c:v>146982.66</c:v>
                </c:pt>
                <c:pt idx="41">
                  <c:v>153679.15</c:v>
                </c:pt>
                <c:pt idx="42">
                  <c:v>161266.81</c:v>
                </c:pt>
                <c:pt idx="43">
                  <c:v>168905.81</c:v>
                </c:pt>
                <c:pt idx="44">
                  <c:v>176280</c:v>
                </c:pt>
                <c:pt idx="45">
                  <c:v>183885.13</c:v>
                </c:pt>
                <c:pt idx="46">
                  <c:v>192117.65</c:v>
                </c:pt>
                <c:pt idx="47">
                  <c:v>200095</c:v>
                </c:pt>
                <c:pt idx="48">
                  <c:v>207726</c:v>
                </c:pt>
                <c:pt idx="49">
                  <c:v>216008.24</c:v>
                </c:pt>
                <c:pt idx="50">
                  <c:v>225089.98</c:v>
                </c:pt>
                <c:pt idx="51">
                  <c:v>232514.35</c:v>
                </c:pt>
                <c:pt idx="52">
                  <c:v>240965.69</c:v>
                </c:pt>
                <c:pt idx="53">
                  <c:v>251326.64</c:v>
                </c:pt>
                <c:pt idx="54">
                  <c:v>260459.91</c:v>
                </c:pt>
                <c:pt idx="55">
                  <c:v>268899.39</c:v>
                </c:pt>
                <c:pt idx="56">
                  <c:v>279169.49</c:v>
                </c:pt>
                <c:pt idx="57">
                  <c:v>290502</c:v>
                </c:pt>
                <c:pt idx="58">
                  <c:v>300855</c:v>
                </c:pt>
                <c:pt idx="59">
                  <c:v>310284</c:v>
                </c:pt>
                <c:pt idx="60">
                  <c:v>321887.38</c:v>
                </c:pt>
                <c:pt idx="61">
                  <c:v>332968</c:v>
                </c:pt>
                <c:pt idx="62">
                  <c:v>344050</c:v>
                </c:pt>
                <c:pt idx="63">
                  <c:v>355582.86</c:v>
                </c:pt>
                <c:pt idx="64">
                  <c:v>368055.42</c:v>
                </c:pt>
                <c:pt idx="65">
                  <c:v>380885</c:v>
                </c:pt>
                <c:pt idx="66">
                  <c:v>393393.6</c:v>
                </c:pt>
                <c:pt idx="67">
                  <c:v>407459.26</c:v>
                </c:pt>
                <c:pt idx="68">
                  <c:v>422173.58</c:v>
                </c:pt>
                <c:pt idx="69">
                  <c:v>437274.51</c:v>
                </c:pt>
                <c:pt idx="70">
                  <c:v>451000</c:v>
                </c:pt>
                <c:pt idx="71">
                  <c:v>465628.2</c:v>
                </c:pt>
                <c:pt idx="72">
                  <c:v>483718.64</c:v>
                </c:pt>
                <c:pt idx="73">
                  <c:v>501477.71</c:v>
                </c:pt>
                <c:pt idx="74">
                  <c:v>518220.7</c:v>
                </c:pt>
                <c:pt idx="75">
                  <c:v>541423.5</c:v>
                </c:pt>
                <c:pt idx="76">
                  <c:v>562650.21</c:v>
                </c:pt>
                <c:pt idx="77">
                  <c:v>585268.06000000006</c:v>
                </c:pt>
                <c:pt idx="78">
                  <c:v>607085.13</c:v>
                </c:pt>
                <c:pt idx="79">
                  <c:v>630162.57999999961</c:v>
                </c:pt>
                <c:pt idx="80">
                  <c:v>657475.31000000006</c:v>
                </c:pt>
                <c:pt idx="81">
                  <c:v>684231.76</c:v>
                </c:pt>
                <c:pt idx="82">
                  <c:v>713148.99</c:v>
                </c:pt>
                <c:pt idx="83">
                  <c:v>746131.8</c:v>
                </c:pt>
                <c:pt idx="84">
                  <c:v>773380.56</c:v>
                </c:pt>
                <c:pt idx="85">
                  <c:v>806180</c:v>
                </c:pt>
                <c:pt idx="86">
                  <c:v>846619.26999999955</c:v>
                </c:pt>
                <c:pt idx="87">
                  <c:v>883876</c:v>
                </c:pt>
                <c:pt idx="88">
                  <c:v>933515.56</c:v>
                </c:pt>
                <c:pt idx="89">
                  <c:v>985552.78999999922</c:v>
                </c:pt>
                <c:pt idx="90">
                  <c:v>1048537.44</c:v>
                </c:pt>
                <c:pt idx="91">
                  <c:v>1116103.1100000001</c:v>
                </c:pt>
                <c:pt idx="92">
                  <c:v>1181879.19</c:v>
                </c:pt>
                <c:pt idx="93">
                  <c:v>1265509.6000000001</c:v>
                </c:pt>
                <c:pt idx="94">
                  <c:v>1369909.68</c:v>
                </c:pt>
                <c:pt idx="95">
                  <c:v>1496960.35</c:v>
                </c:pt>
                <c:pt idx="96">
                  <c:v>1646370</c:v>
                </c:pt>
                <c:pt idx="97">
                  <c:v>1862687</c:v>
                </c:pt>
                <c:pt idx="98">
                  <c:v>2163214.9500000002</c:v>
                </c:pt>
                <c:pt idx="99">
                  <c:v>2872575</c:v>
                </c:pt>
                <c:pt idx="100">
                  <c:v>2872575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E1-4390-80D1-B5C4A9EE20A2}"/>
            </c:ext>
          </c:extLst>
        </c:ser>
        <c:ser>
          <c:idx val="1"/>
          <c:order val="1"/>
          <c:tx>
            <c:strRef>
              <c:f>'Fig 1.5 Household wealth in Uk'!$T$46:$T$48</c:f>
              <c:strCache>
                <c:ptCount val="1"/>
                <c:pt idx="0">
                  <c:v>Bottom 10% of households have total wealth of £12,600 or less Median total household wealth is £225,100 Top 10% of households have total wealth of £1,048,500 or more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 1.5 Household wealth in Uk'!$B$6:$B$106</c:f>
              <c:strCache>
                <c:ptCount val="101"/>
                <c:pt idx="0">
                  <c:v>P0</c:v>
                </c:pt>
                <c:pt idx="1">
                  <c:v>P1</c:v>
                </c:pt>
                <c:pt idx="2">
                  <c:v>P2</c:v>
                </c:pt>
                <c:pt idx="3">
                  <c:v>P3</c:v>
                </c:pt>
                <c:pt idx="4">
                  <c:v>P4</c:v>
                </c:pt>
                <c:pt idx="5">
                  <c:v>P5</c:v>
                </c:pt>
                <c:pt idx="6">
                  <c:v>P6</c:v>
                </c:pt>
                <c:pt idx="7">
                  <c:v>P7</c:v>
                </c:pt>
                <c:pt idx="8">
                  <c:v>P8</c:v>
                </c:pt>
                <c:pt idx="9">
                  <c:v>P9</c:v>
                </c:pt>
                <c:pt idx="10">
                  <c:v>P10</c:v>
                </c:pt>
                <c:pt idx="11">
                  <c:v>P11</c:v>
                </c:pt>
                <c:pt idx="12">
                  <c:v>P12</c:v>
                </c:pt>
                <c:pt idx="13">
                  <c:v>P13</c:v>
                </c:pt>
                <c:pt idx="14">
                  <c:v>P14</c:v>
                </c:pt>
                <c:pt idx="15">
                  <c:v>P15</c:v>
                </c:pt>
                <c:pt idx="16">
                  <c:v>P16</c:v>
                </c:pt>
                <c:pt idx="17">
                  <c:v>P17</c:v>
                </c:pt>
                <c:pt idx="18">
                  <c:v>P18</c:v>
                </c:pt>
                <c:pt idx="19">
                  <c:v>P19</c:v>
                </c:pt>
                <c:pt idx="20">
                  <c:v>P20</c:v>
                </c:pt>
                <c:pt idx="21">
                  <c:v>P21</c:v>
                </c:pt>
                <c:pt idx="22">
                  <c:v>P22</c:v>
                </c:pt>
                <c:pt idx="23">
                  <c:v>P23</c:v>
                </c:pt>
                <c:pt idx="24">
                  <c:v>P24</c:v>
                </c:pt>
                <c:pt idx="25">
                  <c:v>P25</c:v>
                </c:pt>
                <c:pt idx="26">
                  <c:v>P26</c:v>
                </c:pt>
                <c:pt idx="27">
                  <c:v>P27</c:v>
                </c:pt>
                <c:pt idx="28">
                  <c:v>P28</c:v>
                </c:pt>
                <c:pt idx="29">
                  <c:v>P29</c:v>
                </c:pt>
                <c:pt idx="30">
                  <c:v>P30</c:v>
                </c:pt>
                <c:pt idx="31">
                  <c:v>P31</c:v>
                </c:pt>
                <c:pt idx="32">
                  <c:v>P32</c:v>
                </c:pt>
                <c:pt idx="33">
                  <c:v>P33</c:v>
                </c:pt>
                <c:pt idx="34">
                  <c:v>P34</c:v>
                </c:pt>
                <c:pt idx="35">
                  <c:v>P35</c:v>
                </c:pt>
                <c:pt idx="36">
                  <c:v>P36</c:v>
                </c:pt>
                <c:pt idx="37">
                  <c:v>P37</c:v>
                </c:pt>
                <c:pt idx="38">
                  <c:v>P38</c:v>
                </c:pt>
                <c:pt idx="39">
                  <c:v>P39</c:v>
                </c:pt>
                <c:pt idx="40">
                  <c:v>P40</c:v>
                </c:pt>
                <c:pt idx="41">
                  <c:v>P41</c:v>
                </c:pt>
                <c:pt idx="42">
                  <c:v>P42</c:v>
                </c:pt>
                <c:pt idx="43">
                  <c:v>P43</c:v>
                </c:pt>
                <c:pt idx="44">
                  <c:v>P44</c:v>
                </c:pt>
                <c:pt idx="45">
                  <c:v>P45</c:v>
                </c:pt>
                <c:pt idx="46">
                  <c:v>P46</c:v>
                </c:pt>
                <c:pt idx="47">
                  <c:v>P47</c:v>
                </c:pt>
                <c:pt idx="48">
                  <c:v>P48</c:v>
                </c:pt>
                <c:pt idx="49">
                  <c:v>P49</c:v>
                </c:pt>
                <c:pt idx="50">
                  <c:v>P50</c:v>
                </c:pt>
                <c:pt idx="51">
                  <c:v>P51</c:v>
                </c:pt>
                <c:pt idx="52">
                  <c:v>P52</c:v>
                </c:pt>
                <c:pt idx="53">
                  <c:v>P53</c:v>
                </c:pt>
                <c:pt idx="54">
                  <c:v>P54</c:v>
                </c:pt>
                <c:pt idx="55">
                  <c:v>P55</c:v>
                </c:pt>
                <c:pt idx="56">
                  <c:v>P56</c:v>
                </c:pt>
                <c:pt idx="57">
                  <c:v>P57</c:v>
                </c:pt>
                <c:pt idx="58">
                  <c:v>P58</c:v>
                </c:pt>
                <c:pt idx="59">
                  <c:v>P59</c:v>
                </c:pt>
                <c:pt idx="60">
                  <c:v>P60</c:v>
                </c:pt>
                <c:pt idx="61">
                  <c:v>P61</c:v>
                </c:pt>
                <c:pt idx="62">
                  <c:v>P62</c:v>
                </c:pt>
                <c:pt idx="63">
                  <c:v>P63</c:v>
                </c:pt>
                <c:pt idx="64">
                  <c:v>P64</c:v>
                </c:pt>
                <c:pt idx="65">
                  <c:v>P65</c:v>
                </c:pt>
                <c:pt idx="66">
                  <c:v>P66</c:v>
                </c:pt>
                <c:pt idx="67">
                  <c:v>P67</c:v>
                </c:pt>
                <c:pt idx="68">
                  <c:v>P68</c:v>
                </c:pt>
                <c:pt idx="69">
                  <c:v>P69</c:v>
                </c:pt>
                <c:pt idx="70">
                  <c:v>P70</c:v>
                </c:pt>
                <c:pt idx="71">
                  <c:v>P71</c:v>
                </c:pt>
                <c:pt idx="72">
                  <c:v>P72</c:v>
                </c:pt>
                <c:pt idx="73">
                  <c:v>P73</c:v>
                </c:pt>
                <c:pt idx="74">
                  <c:v>P74</c:v>
                </c:pt>
                <c:pt idx="75">
                  <c:v>P75</c:v>
                </c:pt>
                <c:pt idx="76">
                  <c:v>P76</c:v>
                </c:pt>
                <c:pt idx="77">
                  <c:v>P77</c:v>
                </c:pt>
                <c:pt idx="78">
                  <c:v>P78</c:v>
                </c:pt>
                <c:pt idx="79">
                  <c:v>P79</c:v>
                </c:pt>
                <c:pt idx="80">
                  <c:v>P80</c:v>
                </c:pt>
                <c:pt idx="81">
                  <c:v>P81</c:v>
                </c:pt>
                <c:pt idx="82">
                  <c:v>P82</c:v>
                </c:pt>
                <c:pt idx="83">
                  <c:v>P83</c:v>
                </c:pt>
                <c:pt idx="84">
                  <c:v>P84</c:v>
                </c:pt>
                <c:pt idx="85">
                  <c:v>P85</c:v>
                </c:pt>
                <c:pt idx="86">
                  <c:v>P86</c:v>
                </c:pt>
                <c:pt idx="87">
                  <c:v>P87</c:v>
                </c:pt>
                <c:pt idx="88">
                  <c:v>P88</c:v>
                </c:pt>
                <c:pt idx="89">
                  <c:v>P89</c:v>
                </c:pt>
                <c:pt idx="90">
                  <c:v>P90</c:v>
                </c:pt>
                <c:pt idx="91">
                  <c:v>P91</c:v>
                </c:pt>
                <c:pt idx="92">
                  <c:v>P92</c:v>
                </c:pt>
                <c:pt idx="93">
                  <c:v>P93</c:v>
                </c:pt>
                <c:pt idx="94">
                  <c:v>P94</c:v>
                </c:pt>
                <c:pt idx="95">
                  <c:v>P95</c:v>
                </c:pt>
                <c:pt idx="96">
                  <c:v>P96</c:v>
                </c:pt>
                <c:pt idx="97">
                  <c:v>P97</c:v>
                </c:pt>
                <c:pt idx="98">
                  <c:v>P98</c:v>
                </c:pt>
                <c:pt idx="99">
                  <c:v>P99</c:v>
                </c:pt>
                <c:pt idx="100">
                  <c:v>P100</c:v>
                </c:pt>
              </c:strCache>
            </c:strRef>
          </c:cat>
          <c:val>
            <c:numRef>
              <c:f>'Fig 1.5 Household wealth in Uk'!$T$49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0E1-4390-80D1-B5C4A9EE2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310272"/>
        <c:axId val="191902208"/>
      </c:barChart>
      <c:catAx>
        <c:axId val="192310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/>
                  <a:t>Household total</a:t>
                </a:r>
                <a:r>
                  <a:rPr lang="en-GB" sz="1400" b="1" baseline="0"/>
                  <a:t> wealth percentiles</a:t>
                </a:r>
                <a:endParaRPr lang="en-GB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9022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91902208"/>
        <c:scaling>
          <c:orientation val="minMax"/>
          <c:max val="30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/>
                  <a:t>Pounds £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31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Life stages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579417502433999E-2"/>
          <c:y val="0.12896425526476199"/>
          <c:w val="0.95602537885505601"/>
          <c:h val="0.65567162372300403"/>
        </c:manualLayout>
      </c:layout>
      <c:lineChart>
        <c:grouping val="standard"/>
        <c:varyColors val="0"/>
        <c:ser>
          <c:idx val="3"/>
          <c:order val="0"/>
          <c:tx>
            <c:strRef>
              <c:f>'Fig 1.6 life stages'!$C$9</c:f>
              <c:strCache>
                <c:ptCount val="1"/>
                <c:pt idx="0">
                  <c:v>Nursery education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val>
            <c:numRef>
              <c:f>'Fig 1.6 life stages'!$B$10:$B$15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CBE-4178-843C-F37EFF5E0AB6}"/>
            </c:ext>
          </c:extLst>
        </c:ser>
        <c:ser>
          <c:idx val="0"/>
          <c:order val="1"/>
          <c:tx>
            <c:strRef>
              <c:f>'Fig 1.6 life stages'!$D$9</c:f>
              <c:strCache>
                <c:ptCount val="1"/>
                <c:pt idx="0">
                  <c:v>Education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'Fig 1.6 life stages'!$B$10:$C$110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'Fig 1.6 life stages'!$D$10:$D$110</c:f>
              <c:numCache>
                <c:formatCode>General</c:formatCode>
                <c:ptCount val="101"/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CBE-4178-843C-F37EFF5E0AB6}"/>
            </c:ext>
          </c:extLst>
        </c:ser>
        <c:ser>
          <c:idx val="1"/>
          <c:order val="2"/>
          <c:tx>
            <c:strRef>
              <c:f>'Fig 1.6 life stages'!$E$9</c:f>
              <c:strCache>
                <c:ptCount val="1"/>
                <c:pt idx="0">
                  <c:v>Working Life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'Fig 1.6 life stages'!$B$10:$C$110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'Fig 1.6 life stages'!$E$10:$E$110</c:f>
              <c:numCache>
                <c:formatCode>General</c:formatCode>
                <c:ptCount val="101"/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CBE-4178-843C-F37EFF5E0AB6}"/>
            </c:ext>
          </c:extLst>
        </c:ser>
        <c:ser>
          <c:idx val="2"/>
          <c:order val="3"/>
          <c:tx>
            <c:strRef>
              <c:f>'Fig 1.6 life stages'!$F$9</c:f>
              <c:strCache>
                <c:ptCount val="1"/>
                <c:pt idx="0">
                  <c:v>Retirement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'Fig 1.6 life stages'!$B$10:$C$110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'Fig 1.6 life stages'!$F$10:$F$110</c:f>
              <c:numCache>
                <c:formatCode>General</c:formatCode>
                <c:ptCount val="101"/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CBE-4178-843C-F37EFF5E0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577024"/>
        <c:axId val="191904512"/>
      </c:lineChart>
      <c:catAx>
        <c:axId val="192577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Age</a:t>
                </a:r>
              </a:p>
            </c:rich>
          </c:tx>
          <c:layout>
            <c:manualLayout>
              <c:xMode val="edge"/>
              <c:yMode val="edge"/>
              <c:x val="0.48011079838836795"/>
              <c:y val="0.8683788154920860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shade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04512"/>
        <c:crosses val="autoZero"/>
        <c:auto val="1"/>
        <c:lblAlgn val="ctr"/>
        <c:lblOffset val="100"/>
        <c:tickMarkSkip val="1"/>
        <c:noMultiLvlLbl val="0"/>
      </c:catAx>
      <c:valAx>
        <c:axId val="191904512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9257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4A6C1-BC55-463C-A409-A01AC759398F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A0930849-EE48-442D-A4F7-F30B0DD9B25A}">
      <dgm:prSet/>
      <dgm:spPr/>
      <dgm:t>
        <a:bodyPr/>
        <a:lstStyle/>
        <a:p>
          <a:pPr rtl="0"/>
          <a:r>
            <a:rPr lang="en-US" dirty="0"/>
            <a:t>Defining wealth</a:t>
          </a:r>
        </a:p>
      </dgm:t>
    </dgm:pt>
    <dgm:pt modelId="{356DF678-EC2D-48DA-8573-B160FCD76A34}" type="parTrans" cxnId="{2879E3B7-2E95-4422-84D2-E91317179D3A}">
      <dgm:prSet/>
      <dgm:spPr/>
      <dgm:t>
        <a:bodyPr/>
        <a:lstStyle/>
        <a:p>
          <a:endParaRPr lang="en-US"/>
        </a:p>
      </dgm:t>
    </dgm:pt>
    <dgm:pt modelId="{6CB9F8B6-A809-4E7B-851D-EBC1721A94EA}" type="sibTrans" cxnId="{2879E3B7-2E95-4422-84D2-E91317179D3A}">
      <dgm:prSet/>
      <dgm:spPr/>
      <dgm:t>
        <a:bodyPr/>
        <a:lstStyle/>
        <a:p>
          <a:endParaRPr lang="en-US"/>
        </a:p>
      </dgm:t>
    </dgm:pt>
    <dgm:pt modelId="{CF8CB8DE-37BB-4F27-BA0C-EA730A4D717F}">
      <dgm:prSet/>
      <dgm:spPr/>
      <dgm:t>
        <a:bodyPr/>
        <a:lstStyle/>
        <a:p>
          <a:pPr rtl="0"/>
          <a:r>
            <a:rPr lang="en-US" dirty="0"/>
            <a:t>Distribution of wealth</a:t>
          </a:r>
        </a:p>
      </dgm:t>
    </dgm:pt>
    <dgm:pt modelId="{19EF7A20-93A9-4350-95A0-C307006314C7}" type="parTrans" cxnId="{9970A462-F621-46A0-994B-EAB3C6F16400}">
      <dgm:prSet/>
      <dgm:spPr/>
      <dgm:t>
        <a:bodyPr/>
        <a:lstStyle/>
        <a:p>
          <a:endParaRPr lang="en-US"/>
        </a:p>
      </dgm:t>
    </dgm:pt>
    <dgm:pt modelId="{796B79BD-D9E9-4B24-A57C-CE9A38659035}" type="sibTrans" cxnId="{9970A462-F621-46A0-994B-EAB3C6F16400}">
      <dgm:prSet/>
      <dgm:spPr/>
      <dgm:t>
        <a:bodyPr/>
        <a:lstStyle/>
        <a:p>
          <a:endParaRPr lang="en-US"/>
        </a:p>
      </dgm:t>
    </dgm:pt>
    <dgm:pt modelId="{15F39A1B-435D-4AE7-9F90-59BED1693829}">
      <dgm:prSet/>
      <dgm:spPr/>
      <dgm:t>
        <a:bodyPr/>
        <a:lstStyle/>
        <a:p>
          <a:pPr rtl="0"/>
          <a:r>
            <a:rPr lang="en-US" dirty="0"/>
            <a:t>Reasons</a:t>
          </a:r>
          <a:r>
            <a:rPr lang="en-US" baseline="0" dirty="0"/>
            <a:t> for need to create wealth</a:t>
          </a:r>
          <a:endParaRPr lang="en-US" dirty="0"/>
        </a:p>
      </dgm:t>
    </dgm:pt>
    <dgm:pt modelId="{B10A2564-F46A-4924-B27D-D4EF32290C91}" type="parTrans" cxnId="{0FD76977-7B68-4178-B1D0-C7DF7B1C4670}">
      <dgm:prSet/>
      <dgm:spPr/>
      <dgm:t>
        <a:bodyPr/>
        <a:lstStyle/>
        <a:p>
          <a:endParaRPr lang="en-US"/>
        </a:p>
      </dgm:t>
    </dgm:pt>
    <dgm:pt modelId="{7DEF36AC-AFBE-4AFF-84C4-EA587017AA73}" type="sibTrans" cxnId="{0FD76977-7B68-4178-B1D0-C7DF7B1C4670}">
      <dgm:prSet/>
      <dgm:spPr/>
      <dgm:t>
        <a:bodyPr/>
        <a:lstStyle/>
        <a:p>
          <a:endParaRPr lang="en-US"/>
        </a:p>
      </dgm:t>
    </dgm:pt>
    <dgm:pt modelId="{B5066518-6C87-4617-8267-128A8CD010EA}">
      <dgm:prSet/>
      <dgm:spPr/>
      <dgm:t>
        <a:bodyPr/>
        <a:lstStyle/>
        <a:p>
          <a:pPr rtl="0"/>
          <a:r>
            <a:rPr lang="en-US" dirty="0"/>
            <a:t>Ways to create wealth</a:t>
          </a:r>
        </a:p>
      </dgm:t>
    </dgm:pt>
    <dgm:pt modelId="{81887F91-AD73-4C1C-816C-CE26F0DC8017}" type="parTrans" cxnId="{CCD4CFCC-03A6-4EE7-AAA3-7D5C24B82590}">
      <dgm:prSet/>
      <dgm:spPr/>
      <dgm:t>
        <a:bodyPr/>
        <a:lstStyle/>
        <a:p>
          <a:endParaRPr lang="en-US"/>
        </a:p>
      </dgm:t>
    </dgm:pt>
    <dgm:pt modelId="{D474F34D-F476-45F2-B866-E67F42806674}" type="sibTrans" cxnId="{CCD4CFCC-03A6-4EE7-AAA3-7D5C24B82590}">
      <dgm:prSet/>
      <dgm:spPr/>
      <dgm:t>
        <a:bodyPr/>
        <a:lstStyle/>
        <a:p>
          <a:endParaRPr lang="en-US"/>
        </a:p>
      </dgm:t>
    </dgm:pt>
    <dgm:pt modelId="{33C7A6B8-9F84-4290-A5A5-049C3E93B9D4}" type="pres">
      <dgm:prSet presAssocID="{1CB4A6C1-BC55-463C-A409-A01AC75939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493754-C814-45B7-8E1C-71B596D294D7}" type="pres">
      <dgm:prSet presAssocID="{A0930849-EE48-442D-A4F7-F30B0DD9B2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317465-46C7-40B9-8DB7-6C5076F5EC9F}" type="pres">
      <dgm:prSet presAssocID="{6CB9F8B6-A809-4E7B-851D-EBC1721A94EA}" presName="spacer" presStyleCnt="0"/>
      <dgm:spPr/>
    </dgm:pt>
    <dgm:pt modelId="{C93B7E74-9B3E-44B2-9046-B6A526B9E61F}" type="pres">
      <dgm:prSet presAssocID="{CF8CB8DE-37BB-4F27-BA0C-EA730A4D717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6FC14D-D92C-420D-8757-ACBD325FAC76}" type="pres">
      <dgm:prSet presAssocID="{796B79BD-D9E9-4B24-A57C-CE9A38659035}" presName="spacer" presStyleCnt="0"/>
      <dgm:spPr/>
    </dgm:pt>
    <dgm:pt modelId="{64601F41-4D65-45BD-846A-1C7E16337B35}" type="pres">
      <dgm:prSet presAssocID="{15F39A1B-435D-4AE7-9F90-59BED169382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D4A6AE-D375-43C4-B782-98DA7E8DCF5C}" type="pres">
      <dgm:prSet presAssocID="{7DEF36AC-AFBE-4AFF-84C4-EA587017AA73}" presName="spacer" presStyleCnt="0"/>
      <dgm:spPr/>
    </dgm:pt>
    <dgm:pt modelId="{51424102-F9A3-4A57-8B19-6F79D8B82268}" type="pres">
      <dgm:prSet presAssocID="{B5066518-6C87-4617-8267-128A8CD010E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83C694-5193-4115-8EE0-A1B0D1865EC6}" type="presOf" srcId="{15F39A1B-435D-4AE7-9F90-59BED1693829}" destId="{64601F41-4D65-45BD-846A-1C7E16337B35}" srcOrd="0" destOrd="0" presId="urn:microsoft.com/office/officeart/2005/8/layout/vList2"/>
    <dgm:cxn modelId="{2879E3B7-2E95-4422-84D2-E91317179D3A}" srcId="{1CB4A6C1-BC55-463C-A409-A01AC759398F}" destId="{A0930849-EE48-442D-A4F7-F30B0DD9B25A}" srcOrd="0" destOrd="0" parTransId="{356DF678-EC2D-48DA-8573-B160FCD76A34}" sibTransId="{6CB9F8B6-A809-4E7B-851D-EBC1721A94EA}"/>
    <dgm:cxn modelId="{9970A462-F621-46A0-994B-EAB3C6F16400}" srcId="{1CB4A6C1-BC55-463C-A409-A01AC759398F}" destId="{CF8CB8DE-37BB-4F27-BA0C-EA730A4D717F}" srcOrd="1" destOrd="0" parTransId="{19EF7A20-93A9-4350-95A0-C307006314C7}" sibTransId="{796B79BD-D9E9-4B24-A57C-CE9A38659035}"/>
    <dgm:cxn modelId="{18F69D89-1776-403F-801C-DD7F36FBBFA9}" type="presOf" srcId="{A0930849-EE48-442D-A4F7-F30B0DD9B25A}" destId="{9E493754-C814-45B7-8E1C-71B596D294D7}" srcOrd="0" destOrd="0" presId="urn:microsoft.com/office/officeart/2005/8/layout/vList2"/>
    <dgm:cxn modelId="{DF557E95-F276-4A05-B39C-7614546FC797}" type="presOf" srcId="{1CB4A6C1-BC55-463C-A409-A01AC759398F}" destId="{33C7A6B8-9F84-4290-A5A5-049C3E93B9D4}" srcOrd="0" destOrd="0" presId="urn:microsoft.com/office/officeart/2005/8/layout/vList2"/>
    <dgm:cxn modelId="{0FD76977-7B68-4178-B1D0-C7DF7B1C4670}" srcId="{1CB4A6C1-BC55-463C-A409-A01AC759398F}" destId="{15F39A1B-435D-4AE7-9F90-59BED1693829}" srcOrd="2" destOrd="0" parTransId="{B10A2564-F46A-4924-B27D-D4EF32290C91}" sibTransId="{7DEF36AC-AFBE-4AFF-84C4-EA587017AA73}"/>
    <dgm:cxn modelId="{CCD4CFCC-03A6-4EE7-AAA3-7D5C24B82590}" srcId="{1CB4A6C1-BC55-463C-A409-A01AC759398F}" destId="{B5066518-6C87-4617-8267-128A8CD010EA}" srcOrd="3" destOrd="0" parTransId="{81887F91-AD73-4C1C-816C-CE26F0DC8017}" sibTransId="{D474F34D-F476-45F2-B866-E67F42806674}"/>
    <dgm:cxn modelId="{A69236FF-964B-491F-B5A1-BA43F8EE3451}" type="presOf" srcId="{CF8CB8DE-37BB-4F27-BA0C-EA730A4D717F}" destId="{C93B7E74-9B3E-44B2-9046-B6A526B9E61F}" srcOrd="0" destOrd="0" presId="urn:microsoft.com/office/officeart/2005/8/layout/vList2"/>
    <dgm:cxn modelId="{7152EE08-D25E-4B36-BA2B-E160A71F3DF9}" type="presOf" srcId="{B5066518-6C87-4617-8267-128A8CD010EA}" destId="{51424102-F9A3-4A57-8B19-6F79D8B82268}" srcOrd="0" destOrd="0" presId="urn:microsoft.com/office/officeart/2005/8/layout/vList2"/>
    <dgm:cxn modelId="{B3808E21-A69C-485E-8985-3D55DDB8A83C}" type="presParOf" srcId="{33C7A6B8-9F84-4290-A5A5-049C3E93B9D4}" destId="{9E493754-C814-45B7-8E1C-71B596D294D7}" srcOrd="0" destOrd="0" presId="urn:microsoft.com/office/officeart/2005/8/layout/vList2"/>
    <dgm:cxn modelId="{4BF834FA-8A30-4F5E-9B88-A2A0977DAC46}" type="presParOf" srcId="{33C7A6B8-9F84-4290-A5A5-049C3E93B9D4}" destId="{8E317465-46C7-40B9-8DB7-6C5076F5EC9F}" srcOrd="1" destOrd="0" presId="urn:microsoft.com/office/officeart/2005/8/layout/vList2"/>
    <dgm:cxn modelId="{8B2CD471-42CF-4BC4-AC52-D442402B29CE}" type="presParOf" srcId="{33C7A6B8-9F84-4290-A5A5-049C3E93B9D4}" destId="{C93B7E74-9B3E-44B2-9046-B6A526B9E61F}" srcOrd="2" destOrd="0" presId="urn:microsoft.com/office/officeart/2005/8/layout/vList2"/>
    <dgm:cxn modelId="{82777F47-FA01-4E89-97BA-F8B670384EE8}" type="presParOf" srcId="{33C7A6B8-9F84-4290-A5A5-049C3E93B9D4}" destId="{C86FC14D-D92C-420D-8757-ACBD325FAC76}" srcOrd="3" destOrd="0" presId="urn:microsoft.com/office/officeart/2005/8/layout/vList2"/>
    <dgm:cxn modelId="{14B311D9-60A3-40DD-A195-C66EEB838789}" type="presParOf" srcId="{33C7A6B8-9F84-4290-A5A5-049C3E93B9D4}" destId="{64601F41-4D65-45BD-846A-1C7E16337B35}" srcOrd="4" destOrd="0" presId="urn:microsoft.com/office/officeart/2005/8/layout/vList2"/>
    <dgm:cxn modelId="{57B71146-3A9B-4B23-AFE4-6FF20218FF53}" type="presParOf" srcId="{33C7A6B8-9F84-4290-A5A5-049C3E93B9D4}" destId="{20D4A6AE-D375-43C4-B782-98DA7E8DCF5C}" srcOrd="5" destOrd="0" presId="urn:microsoft.com/office/officeart/2005/8/layout/vList2"/>
    <dgm:cxn modelId="{C0316810-93BA-47B0-A818-E5F107154EFD}" type="presParOf" srcId="{33C7A6B8-9F84-4290-A5A5-049C3E93B9D4}" destId="{51424102-F9A3-4A57-8B19-6F79D8B822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28A4A-128E-4292-BDD9-BB709438C1F3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0A1B37B-AEDA-4824-896A-586767DC9AC8}" type="pres">
      <dgm:prSet presAssocID="{E7E28A4A-128E-4292-BDD9-BB709438C1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8735F6A3-D9A3-4D0B-991F-AA04DE53E80D}" type="presOf" srcId="{E7E28A4A-128E-4292-BDD9-BB709438C1F3}" destId="{20A1B37B-AEDA-4824-896A-586767DC9A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1A6275-F94D-F844-A983-249D4DEE11FB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9C79BD-4B4F-BF4A-AB0D-F529AE525AD6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Wealth</a:t>
          </a:r>
        </a:p>
      </dgm:t>
    </dgm:pt>
    <dgm:pt modelId="{4D901DAD-6FBA-0945-8260-C85946D7973F}" type="parTrans" cxnId="{55016F66-3537-184D-BA66-C85A7BDF9BC4}">
      <dgm:prSet/>
      <dgm:spPr/>
      <dgm:t>
        <a:bodyPr/>
        <a:lstStyle/>
        <a:p>
          <a:endParaRPr lang="en-US"/>
        </a:p>
      </dgm:t>
    </dgm:pt>
    <dgm:pt modelId="{4E355873-75D8-9A48-A35C-CA52322B39D3}" type="sibTrans" cxnId="{55016F66-3537-184D-BA66-C85A7BDF9BC4}">
      <dgm:prSet/>
      <dgm:spPr/>
      <dgm:t>
        <a:bodyPr/>
        <a:lstStyle/>
        <a:p>
          <a:endParaRPr lang="en-US"/>
        </a:p>
      </dgm:t>
    </dgm:pt>
    <dgm:pt modelId="{001DE32B-41C1-9747-8D6A-0018E71250E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>
              <a:solidFill>
                <a:schemeClr val="tx2"/>
              </a:solidFill>
            </a:rPr>
            <a:t>Human capital</a:t>
          </a:r>
        </a:p>
      </dgm:t>
    </dgm:pt>
    <dgm:pt modelId="{E352A3D6-9ED5-A744-8278-E4AE4B82F996}" type="parTrans" cxnId="{90CFC1E2-FF43-594E-9850-BC440A78D8C0}">
      <dgm:prSet/>
      <dgm:spPr/>
      <dgm:t>
        <a:bodyPr/>
        <a:lstStyle/>
        <a:p>
          <a:endParaRPr lang="en-US"/>
        </a:p>
      </dgm:t>
    </dgm:pt>
    <dgm:pt modelId="{0FF4B50C-A6F5-044F-BFED-CC6796FAC31D}" type="sibTrans" cxnId="{90CFC1E2-FF43-594E-9850-BC440A78D8C0}">
      <dgm:prSet/>
      <dgm:spPr/>
      <dgm:t>
        <a:bodyPr/>
        <a:lstStyle/>
        <a:p>
          <a:endParaRPr lang="en-US"/>
        </a:p>
      </dgm:t>
    </dgm:pt>
    <dgm:pt modelId="{B940147E-72CF-9D41-9440-D60009B1D731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>
              <a:solidFill>
                <a:schemeClr val="tx2"/>
              </a:solidFill>
            </a:rPr>
            <a:t>Financial capital</a:t>
          </a:r>
        </a:p>
      </dgm:t>
    </dgm:pt>
    <dgm:pt modelId="{3A1263F2-0D90-5C46-B811-9A5E0FB29705}" type="parTrans" cxnId="{AB2B7615-ACBA-1146-91EA-3BBF3694E17E}">
      <dgm:prSet/>
      <dgm:spPr/>
      <dgm:t>
        <a:bodyPr/>
        <a:lstStyle/>
        <a:p>
          <a:endParaRPr lang="en-US"/>
        </a:p>
      </dgm:t>
    </dgm:pt>
    <dgm:pt modelId="{8DAF90E7-F80A-474F-8CCE-AC25E7CBEEC7}" type="sibTrans" cxnId="{AB2B7615-ACBA-1146-91EA-3BBF3694E17E}">
      <dgm:prSet/>
      <dgm:spPr/>
      <dgm:t>
        <a:bodyPr/>
        <a:lstStyle/>
        <a:p>
          <a:endParaRPr lang="en-US"/>
        </a:p>
      </dgm:t>
    </dgm:pt>
    <dgm:pt modelId="{17C33058-EB22-8640-BBA8-A60096ED9448}" type="pres">
      <dgm:prSet presAssocID="{701A6275-F94D-F844-A983-249D4DEE11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7FD4E0B-4A70-BB44-B082-6BA4F652DE51}" type="pres">
      <dgm:prSet presAssocID="{EA9C79BD-4B4F-BF4A-AB0D-F529AE525AD6}" presName="hierRoot1" presStyleCnt="0">
        <dgm:presLayoutVars>
          <dgm:hierBranch val="init"/>
        </dgm:presLayoutVars>
      </dgm:prSet>
      <dgm:spPr/>
    </dgm:pt>
    <dgm:pt modelId="{CB9A658B-34AE-8B45-85E0-3E2AC71161D7}" type="pres">
      <dgm:prSet presAssocID="{EA9C79BD-4B4F-BF4A-AB0D-F529AE525AD6}" presName="rootComposite1" presStyleCnt="0"/>
      <dgm:spPr/>
    </dgm:pt>
    <dgm:pt modelId="{5C0941FD-CD80-5B49-89CE-AE2188D481B8}" type="pres">
      <dgm:prSet presAssocID="{EA9C79BD-4B4F-BF4A-AB0D-F529AE525AD6}" presName="rootText1" presStyleLbl="node0" presStyleIdx="0" presStyleCnt="1" custScaleX="1160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B8A176-F993-084D-BF6E-5A6985886355}" type="pres">
      <dgm:prSet presAssocID="{EA9C79BD-4B4F-BF4A-AB0D-F529AE525AD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0C00288-5551-5946-88D7-2321B3E40702}" type="pres">
      <dgm:prSet presAssocID="{EA9C79BD-4B4F-BF4A-AB0D-F529AE525AD6}" presName="hierChild2" presStyleCnt="0"/>
      <dgm:spPr/>
    </dgm:pt>
    <dgm:pt modelId="{1F7DA63F-9D08-1245-B715-E00F885B8B9A}" type="pres">
      <dgm:prSet presAssocID="{E352A3D6-9ED5-A744-8278-E4AE4B82F996}" presName="Name37" presStyleLbl="parChTrans1D2" presStyleIdx="0" presStyleCnt="2"/>
      <dgm:spPr/>
      <dgm:t>
        <a:bodyPr/>
        <a:lstStyle/>
        <a:p>
          <a:endParaRPr lang="en-GB"/>
        </a:p>
      </dgm:t>
    </dgm:pt>
    <dgm:pt modelId="{ECF4AD47-0662-B644-98EC-3FD80E427AE1}" type="pres">
      <dgm:prSet presAssocID="{001DE32B-41C1-9747-8D6A-0018E71250E9}" presName="hierRoot2" presStyleCnt="0">
        <dgm:presLayoutVars>
          <dgm:hierBranch val="init"/>
        </dgm:presLayoutVars>
      </dgm:prSet>
      <dgm:spPr/>
    </dgm:pt>
    <dgm:pt modelId="{F92D5065-ADF1-DD4F-BCB6-8D09B8FC1152}" type="pres">
      <dgm:prSet presAssocID="{001DE32B-41C1-9747-8D6A-0018E71250E9}" presName="rootComposite" presStyleCnt="0"/>
      <dgm:spPr/>
    </dgm:pt>
    <dgm:pt modelId="{0A0B08E7-7143-FA4B-8A6D-517DEF471F88}" type="pres">
      <dgm:prSet presAssocID="{001DE32B-41C1-9747-8D6A-0018E71250E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D37897-678E-C64A-9F20-4F8AED6DBED9}" type="pres">
      <dgm:prSet presAssocID="{001DE32B-41C1-9747-8D6A-0018E71250E9}" presName="rootConnector" presStyleLbl="node2" presStyleIdx="0" presStyleCnt="2"/>
      <dgm:spPr/>
      <dgm:t>
        <a:bodyPr/>
        <a:lstStyle/>
        <a:p>
          <a:endParaRPr lang="en-GB"/>
        </a:p>
      </dgm:t>
    </dgm:pt>
    <dgm:pt modelId="{CC5BAA2E-DF85-2248-B99B-2F75EE91EB82}" type="pres">
      <dgm:prSet presAssocID="{001DE32B-41C1-9747-8D6A-0018E71250E9}" presName="hierChild4" presStyleCnt="0"/>
      <dgm:spPr/>
    </dgm:pt>
    <dgm:pt modelId="{1E6A9865-1081-244B-AD21-533912C8953E}" type="pres">
      <dgm:prSet presAssocID="{001DE32B-41C1-9747-8D6A-0018E71250E9}" presName="hierChild5" presStyleCnt="0"/>
      <dgm:spPr/>
    </dgm:pt>
    <dgm:pt modelId="{82AE2466-18FA-F74C-A49D-93053D9D68F9}" type="pres">
      <dgm:prSet presAssocID="{3A1263F2-0D90-5C46-B811-9A5E0FB29705}" presName="Name37" presStyleLbl="parChTrans1D2" presStyleIdx="1" presStyleCnt="2"/>
      <dgm:spPr/>
      <dgm:t>
        <a:bodyPr/>
        <a:lstStyle/>
        <a:p>
          <a:endParaRPr lang="en-GB"/>
        </a:p>
      </dgm:t>
    </dgm:pt>
    <dgm:pt modelId="{AF15B8F0-EBBC-D241-BF61-29BCF56E09C4}" type="pres">
      <dgm:prSet presAssocID="{B940147E-72CF-9D41-9440-D60009B1D731}" presName="hierRoot2" presStyleCnt="0">
        <dgm:presLayoutVars>
          <dgm:hierBranch val="init"/>
        </dgm:presLayoutVars>
      </dgm:prSet>
      <dgm:spPr/>
    </dgm:pt>
    <dgm:pt modelId="{8E14C33B-25EE-8B4A-A5D5-4C9482086503}" type="pres">
      <dgm:prSet presAssocID="{B940147E-72CF-9D41-9440-D60009B1D731}" presName="rootComposite" presStyleCnt="0"/>
      <dgm:spPr/>
    </dgm:pt>
    <dgm:pt modelId="{38B2D9C5-A05C-7347-8EB5-8F2B0BD1FA85}" type="pres">
      <dgm:prSet presAssocID="{B940147E-72CF-9D41-9440-D60009B1D73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B343ED-C62A-1543-874C-7202C00D206D}" type="pres">
      <dgm:prSet presAssocID="{B940147E-72CF-9D41-9440-D60009B1D731}" presName="rootConnector" presStyleLbl="node2" presStyleIdx="1" presStyleCnt="2"/>
      <dgm:spPr/>
      <dgm:t>
        <a:bodyPr/>
        <a:lstStyle/>
        <a:p>
          <a:endParaRPr lang="en-GB"/>
        </a:p>
      </dgm:t>
    </dgm:pt>
    <dgm:pt modelId="{22087975-6D08-9542-9875-787D8E37ECBC}" type="pres">
      <dgm:prSet presAssocID="{B940147E-72CF-9D41-9440-D60009B1D731}" presName="hierChild4" presStyleCnt="0"/>
      <dgm:spPr/>
    </dgm:pt>
    <dgm:pt modelId="{5A0FB188-97AB-E447-952B-F20695542C81}" type="pres">
      <dgm:prSet presAssocID="{B940147E-72CF-9D41-9440-D60009B1D731}" presName="hierChild5" presStyleCnt="0"/>
      <dgm:spPr/>
    </dgm:pt>
    <dgm:pt modelId="{62CCEE88-77B8-2043-A91E-CA6F27A7BB09}" type="pres">
      <dgm:prSet presAssocID="{EA9C79BD-4B4F-BF4A-AB0D-F529AE525AD6}" presName="hierChild3" presStyleCnt="0"/>
      <dgm:spPr/>
    </dgm:pt>
  </dgm:ptLst>
  <dgm:cxnLst>
    <dgm:cxn modelId="{F88E3DD2-2A3A-704E-8192-D95957FD53C8}" type="presOf" srcId="{E352A3D6-9ED5-A744-8278-E4AE4B82F996}" destId="{1F7DA63F-9D08-1245-B715-E00F885B8B9A}" srcOrd="0" destOrd="0" presId="urn:microsoft.com/office/officeart/2005/8/layout/orgChart1"/>
    <dgm:cxn modelId="{AB2B7615-ACBA-1146-91EA-3BBF3694E17E}" srcId="{EA9C79BD-4B4F-BF4A-AB0D-F529AE525AD6}" destId="{B940147E-72CF-9D41-9440-D60009B1D731}" srcOrd="1" destOrd="0" parTransId="{3A1263F2-0D90-5C46-B811-9A5E0FB29705}" sibTransId="{8DAF90E7-F80A-474F-8CCE-AC25E7CBEEC7}"/>
    <dgm:cxn modelId="{6BBE64DE-8EDB-5C44-A935-8E7D6F453603}" type="presOf" srcId="{EA9C79BD-4B4F-BF4A-AB0D-F529AE525AD6}" destId="{5C0941FD-CD80-5B49-89CE-AE2188D481B8}" srcOrd="0" destOrd="0" presId="urn:microsoft.com/office/officeart/2005/8/layout/orgChart1"/>
    <dgm:cxn modelId="{55016F66-3537-184D-BA66-C85A7BDF9BC4}" srcId="{701A6275-F94D-F844-A983-249D4DEE11FB}" destId="{EA9C79BD-4B4F-BF4A-AB0D-F529AE525AD6}" srcOrd="0" destOrd="0" parTransId="{4D901DAD-6FBA-0945-8260-C85946D7973F}" sibTransId="{4E355873-75D8-9A48-A35C-CA52322B39D3}"/>
    <dgm:cxn modelId="{75710F1A-4EB8-2645-9748-36DCB5CD7EC2}" type="presOf" srcId="{3A1263F2-0D90-5C46-B811-9A5E0FB29705}" destId="{82AE2466-18FA-F74C-A49D-93053D9D68F9}" srcOrd="0" destOrd="0" presId="urn:microsoft.com/office/officeart/2005/8/layout/orgChart1"/>
    <dgm:cxn modelId="{90CFC1E2-FF43-594E-9850-BC440A78D8C0}" srcId="{EA9C79BD-4B4F-BF4A-AB0D-F529AE525AD6}" destId="{001DE32B-41C1-9747-8D6A-0018E71250E9}" srcOrd="0" destOrd="0" parTransId="{E352A3D6-9ED5-A744-8278-E4AE4B82F996}" sibTransId="{0FF4B50C-A6F5-044F-BFED-CC6796FAC31D}"/>
    <dgm:cxn modelId="{19733A93-E029-BD46-AB0D-B386A411C127}" type="presOf" srcId="{B940147E-72CF-9D41-9440-D60009B1D731}" destId="{38B2D9C5-A05C-7347-8EB5-8F2B0BD1FA85}" srcOrd="0" destOrd="0" presId="urn:microsoft.com/office/officeart/2005/8/layout/orgChart1"/>
    <dgm:cxn modelId="{9BA46C3C-4F5E-8449-845C-09E9B1C0D627}" type="presOf" srcId="{001DE32B-41C1-9747-8D6A-0018E71250E9}" destId="{0A0B08E7-7143-FA4B-8A6D-517DEF471F88}" srcOrd="0" destOrd="0" presId="urn:microsoft.com/office/officeart/2005/8/layout/orgChart1"/>
    <dgm:cxn modelId="{685A9B00-AF13-8C43-A130-ED3FCBF4FD54}" type="presOf" srcId="{701A6275-F94D-F844-A983-249D4DEE11FB}" destId="{17C33058-EB22-8640-BBA8-A60096ED9448}" srcOrd="0" destOrd="0" presId="urn:microsoft.com/office/officeart/2005/8/layout/orgChart1"/>
    <dgm:cxn modelId="{FF0D3D26-835C-A243-928C-4B4F6A7DCB9F}" type="presOf" srcId="{EA9C79BD-4B4F-BF4A-AB0D-F529AE525AD6}" destId="{C7B8A176-F993-084D-BF6E-5A6985886355}" srcOrd="1" destOrd="0" presId="urn:microsoft.com/office/officeart/2005/8/layout/orgChart1"/>
    <dgm:cxn modelId="{96418885-DD0E-CA47-A202-2EE2702CFD7D}" type="presOf" srcId="{001DE32B-41C1-9747-8D6A-0018E71250E9}" destId="{FBD37897-678E-C64A-9F20-4F8AED6DBED9}" srcOrd="1" destOrd="0" presId="urn:microsoft.com/office/officeart/2005/8/layout/orgChart1"/>
    <dgm:cxn modelId="{2F7421EA-B99F-5F4C-8822-9CFE50F0202C}" type="presOf" srcId="{B940147E-72CF-9D41-9440-D60009B1D731}" destId="{CEB343ED-C62A-1543-874C-7202C00D206D}" srcOrd="1" destOrd="0" presId="urn:microsoft.com/office/officeart/2005/8/layout/orgChart1"/>
    <dgm:cxn modelId="{CF711E6F-FB41-084D-B96A-BDF182E3AE9C}" type="presParOf" srcId="{17C33058-EB22-8640-BBA8-A60096ED9448}" destId="{27FD4E0B-4A70-BB44-B082-6BA4F652DE51}" srcOrd="0" destOrd="0" presId="urn:microsoft.com/office/officeart/2005/8/layout/orgChart1"/>
    <dgm:cxn modelId="{1573A782-FE78-A14B-9D24-D72AB2BDB37B}" type="presParOf" srcId="{27FD4E0B-4A70-BB44-B082-6BA4F652DE51}" destId="{CB9A658B-34AE-8B45-85E0-3E2AC71161D7}" srcOrd="0" destOrd="0" presId="urn:microsoft.com/office/officeart/2005/8/layout/orgChart1"/>
    <dgm:cxn modelId="{7E4191F9-4C51-0C4A-B977-BD516644CA75}" type="presParOf" srcId="{CB9A658B-34AE-8B45-85E0-3E2AC71161D7}" destId="{5C0941FD-CD80-5B49-89CE-AE2188D481B8}" srcOrd="0" destOrd="0" presId="urn:microsoft.com/office/officeart/2005/8/layout/orgChart1"/>
    <dgm:cxn modelId="{C62CACA1-2A73-FF4B-8A1D-13CDB9A9254F}" type="presParOf" srcId="{CB9A658B-34AE-8B45-85E0-3E2AC71161D7}" destId="{C7B8A176-F993-084D-BF6E-5A6985886355}" srcOrd="1" destOrd="0" presId="urn:microsoft.com/office/officeart/2005/8/layout/orgChart1"/>
    <dgm:cxn modelId="{973CE350-689F-F642-B237-5A766CD4DDC2}" type="presParOf" srcId="{27FD4E0B-4A70-BB44-B082-6BA4F652DE51}" destId="{D0C00288-5551-5946-88D7-2321B3E40702}" srcOrd="1" destOrd="0" presId="urn:microsoft.com/office/officeart/2005/8/layout/orgChart1"/>
    <dgm:cxn modelId="{F6331DB6-3CA1-5D42-9B4B-BE9F0BAED629}" type="presParOf" srcId="{D0C00288-5551-5946-88D7-2321B3E40702}" destId="{1F7DA63F-9D08-1245-B715-E00F885B8B9A}" srcOrd="0" destOrd="0" presId="urn:microsoft.com/office/officeart/2005/8/layout/orgChart1"/>
    <dgm:cxn modelId="{D78CA103-4760-5842-82E7-71FD46578122}" type="presParOf" srcId="{D0C00288-5551-5946-88D7-2321B3E40702}" destId="{ECF4AD47-0662-B644-98EC-3FD80E427AE1}" srcOrd="1" destOrd="0" presId="urn:microsoft.com/office/officeart/2005/8/layout/orgChart1"/>
    <dgm:cxn modelId="{08EEF1ED-EB61-474D-AD14-ECE26EED0444}" type="presParOf" srcId="{ECF4AD47-0662-B644-98EC-3FD80E427AE1}" destId="{F92D5065-ADF1-DD4F-BCB6-8D09B8FC1152}" srcOrd="0" destOrd="0" presId="urn:microsoft.com/office/officeart/2005/8/layout/orgChart1"/>
    <dgm:cxn modelId="{959A6C0F-B618-354F-92EA-5D1FDB9959A9}" type="presParOf" srcId="{F92D5065-ADF1-DD4F-BCB6-8D09B8FC1152}" destId="{0A0B08E7-7143-FA4B-8A6D-517DEF471F88}" srcOrd="0" destOrd="0" presId="urn:microsoft.com/office/officeart/2005/8/layout/orgChart1"/>
    <dgm:cxn modelId="{70A3D691-5D80-B049-8C10-F95E75BAB691}" type="presParOf" srcId="{F92D5065-ADF1-DD4F-BCB6-8D09B8FC1152}" destId="{FBD37897-678E-C64A-9F20-4F8AED6DBED9}" srcOrd="1" destOrd="0" presId="urn:microsoft.com/office/officeart/2005/8/layout/orgChart1"/>
    <dgm:cxn modelId="{986C6B46-2628-F647-812F-E85FF9792719}" type="presParOf" srcId="{ECF4AD47-0662-B644-98EC-3FD80E427AE1}" destId="{CC5BAA2E-DF85-2248-B99B-2F75EE91EB82}" srcOrd="1" destOrd="0" presId="urn:microsoft.com/office/officeart/2005/8/layout/orgChart1"/>
    <dgm:cxn modelId="{D93E0FB6-A358-3B42-AF81-5624427F588B}" type="presParOf" srcId="{ECF4AD47-0662-B644-98EC-3FD80E427AE1}" destId="{1E6A9865-1081-244B-AD21-533912C8953E}" srcOrd="2" destOrd="0" presId="urn:microsoft.com/office/officeart/2005/8/layout/orgChart1"/>
    <dgm:cxn modelId="{1D097ADD-767F-B14E-A606-8E9F0A86876D}" type="presParOf" srcId="{D0C00288-5551-5946-88D7-2321B3E40702}" destId="{82AE2466-18FA-F74C-A49D-93053D9D68F9}" srcOrd="2" destOrd="0" presId="urn:microsoft.com/office/officeart/2005/8/layout/orgChart1"/>
    <dgm:cxn modelId="{E8176DB3-37D5-9846-8C9C-37CDA1C80820}" type="presParOf" srcId="{D0C00288-5551-5946-88D7-2321B3E40702}" destId="{AF15B8F0-EBBC-D241-BF61-29BCF56E09C4}" srcOrd="3" destOrd="0" presId="urn:microsoft.com/office/officeart/2005/8/layout/orgChart1"/>
    <dgm:cxn modelId="{BC8282CC-4B08-D94C-A553-924967BD17AE}" type="presParOf" srcId="{AF15B8F0-EBBC-D241-BF61-29BCF56E09C4}" destId="{8E14C33B-25EE-8B4A-A5D5-4C9482086503}" srcOrd="0" destOrd="0" presId="urn:microsoft.com/office/officeart/2005/8/layout/orgChart1"/>
    <dgm:cxn modelId="{37561939-E699-8B46-912F-B9E7C9EEC093}" type="presParOf" srcId="{8E14C33B-25EE-8B4A-A5D5-4C9482086503}" destId="{38B2D9C5-A05C-7347-8EB5-8F2B0BD1FA85}" srcOrd="0" destOrd="0" presId="urn:microsoft.com/office/officeart/2005/8/layout/orgChart1"/>
    <dgm:cxn modelId="{C9B32834-F536-4346-AC8C-32DF62B9E80A}" type="presParOf" srcId="{8E14C33B-25EE-8B4A-A5D5-4C9482086503}" destId="{CEB343ED-C62A-1543-874C-7202C00D206D}" srcOrd="1" destOrd="0" presId="urn:microsoft.com/office/officeart/2005/8/layout/orgChart1"/>
    <dgm:cxn modelId="{933977A9-6DD1-D240-88D3-E17E36C8E65A}" type="presParOf" srcId="{AF15B8F0-EBBC-D241-BF61-29BCF56E09C4}" destId="{22087975-6D08-9542-9875-787D8E37ECBC}" srcOrd="1" destOrd="0" presId="urn:microsoft.com/office/officeart/2005/8/layout/orgChart1"/>
    <dgm:cxn modelId="{B5F9EF29-7BA5-434C-80B4-FBF3724B1472}" type="presParOf" srcId="{AF15B8F0-EBBC-D241-BF61-29BCF56E09C4}" destId="{5A0FB188-97AB-E447-952B-F20695542C81}" srcOrd="2" destOrd="0" presId="urn:microsoft.com/office/officeart/2005/8/layout/orgChart1"/>
    <dgm:cxn modelId="{E993F8F8-CF61-BC48-96E7-0A1B6122258D}" type="presParOf" srcId="{27FD4E0B-4A70-BB44-B082-6BA4F652DE51}" destId="{62CCEE88-77B8-2043-A91E-CA6F27A7BB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0CA25B-6878-4825-82B7-9D497B3C63BE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0B2A764-9882-47DE-9546-D3606ADCE970}">
      <dgm:prSet/>
      <dgm:spPr/>
      <dgm:t>
        <a:bodyPr/>
        <a:lstStyle/>
        <a:p>
          <a:pPr rtl="0"/>
          <a:r>
            <a:rPr lang="en-US" dirty="0"/>
            <a:t>Increasing life expectancy</a:t>
          </a:r>
        </a:p>
      </dgm:t>
    </dgm:pt>
    <dgm:pt modelId="{AEA86883-6CE7-4BE2-A9CA-7C4E60795B17}" type="parTrans" cxnId="{4C69E890-3B58-408D-A1FC-DEBC9E7572FB}">
      <dgm:prSet/>
      <dgm:spPr/>
      <dgm:t>
        <a:bodyPr/>
        <a:lstStyle/>
        <a:p>
          <a:endParaRPr lang="en-US"/>
        </a:p>
      </dgm:t>
    </dgm:pt>
    <dgm:pt modelId="{6EBDEDE5-13DC-4400-A1E4-BE03B0D0C232}" type="sibTrans" cxnId="{4C69E890-3B58-408D-A1FC-DEBC9E7572FB}">
      <dgm:prSet/>
      <dgm:spPr/>
      <dgm:t>
        <a:bodyPr/>
        <a:lstStyle/>
        <a:p>
          <a:endParaRPr lang="en-US"/>
        </a:p>
      </dgm:t>
    </dgm:pt>
    <dgm:pt modelId="{ED884634-C2DF-47CF-8EA5-984083E9B178}">
      <dgm:prSet/>
      <dgm:spPr/>
      <dgm:t>
        <a:bodyPr/>
        <a:lstStyle/>
        <a:p>
          <a:pPr rtl="0"/>
          <a:r>
            <a:rPr lang="en-US" dirty="0"/>
            <a:t>Gap between life </a:t>
          </a:r>
          <a:r>
            <a:rPr lang="en-US" dirty="0" smtClean="0"/>
            <a:t>and </a:t>
          </a:r>
          <a:r>
            <a:rPr lang="en-US" dirty="0"/>
            <a:t>healthy life expectancy</a:t>
          </a:r>
        </a:p>
      </dgm:t>
    </dgm:pt>
    <dgm:pt modelId="{C9AABAFA-FEDB-4386-AF35-973C9A92003E}" type="parTrans" cxnId="{96BE2E7D-43F2-4A83-81A7-AAF432161D04}">
      <dgm:prSet/>
      <dgm:spPr/>
      <dgm:t>
        <a:bodyPr/>
        <a:lstStyle/>
        <a:p>
          <a:endParaRPr lang="en-US"/>
        </a:p>
      </dgm:t>
    </dgm:pt>
    <dgm:pt modelId="{46A99EC4-FF24-408C-B2AC-6F19EEDFD5D3}" type="sibTrans" cxnId="{96BE2E7D-43F2-4A83-81A7-AAF432161D04}">
      <dgm:prSet/>
      <dgm:spPr/>
      <dgm:t>
        <a:bodyPr/>
        <a:lstStyle/>
        <a:p>
          <a:endParaRPr lang="en-US"/>
        </a:p>
      </dgm:t>
    </dgm:pt>
    <dgm:pt modelId="{5F44307A-1C27-4B4F-922E-EDA6082AE3F3}">
      <dgm:prSet/>
      <dgm:spPr/>
      <dgm:t>
        <a:bodyPr/>
        <a:lstStyle/>
        <a:p>
          <a:pPr rtl="0"/>
          <a:r>
            <a:rPr lang="en-US" dirty="0"/>
            <a:t>Falling </a:t>
          </a:r>
          <a:r>
            <a:rPr lang="en-US" dirty="0" smtClean="0"/>
            <a:t>birth rates and </a:t>
          </a:r>
          <a:r>
            <a:rPr lang="en-US" dirty="0"/>
            <a:t>ageing population</a:t>
          </a:r>
        </a:p>
      </dgm:t>
    </dgm:pt>
    <dgm:pt modelId="{B806F2B6-51CF-4F4B-8D45-105EC7A28D36}" type="parTrans" cxnId="{3CD2948B-21B3-4D25-866C-931B11D2D5E0}">
      <dgm:prSet/>
      <dgm:spPr/>
      <dgm:t>
        <a:bodyPr/>
        <a:lstStyle/>
        <a:p>
          <a:endParaRPr lang="en-US"/>
        </a:p>
      </dgm:t>
    </dgm:pt>
    <dgm:pt modelId="{ADEB097D-DA71-4579-A5D1-644759E707AA}" type="sibTrans" cxnId="{3CD2948B-21B3-4D25-866C-931B11D2D5E0}">
      <dgm:prSet/>
      <dgm:spPr/>
      <dgm:t>
        <a:bodyPr/>
        <a:lstStyle/>
        <a:p>
          <a:endParaRPr lang="en-US"/>
        </a:p>
      </dgm:t>
    </dgm:pt>
    <dgm:pt modelId="{0C0E25FC-F4AD-4076-85A1-2A7E9B86955F}">
      <dgm:prSet/>
      <dgm:spPr/>
      <dgm:t>
        <a:bodyPr/>
        <a:lstStyle/>
        <a:p>
          <a:pPr rtl="0"/>
          <a:r>
            <a:rPr lang="en-US" dirty="0"/>
            <a:t>Diminishing role of government </a:t>
          </a:r>
          <a:r>
            <a:rPr lang="en-US" dirty="0" smtClean="0"/>
            <a:t>and </a:t>
          </a:r>
          <a:r>
            <a:rPr lang="en-US" dirty="0"/>
            <a:t>employer in retirement provision</a:t>
          </a:r>
        </a:p>
      </dgm:t>
    </dgm:pt>
    <dgm:pt modelId="{6B487748-D666-42FF-8D3D-66A6894363F9}" type="parTrans" cxnId="{BB015CF5-FD41-4B77-AF96-FAD9C68E5DB2}">
      <dgm:prSet/>
      <dgm:spPr/>
      <dgm:t>
        <a:bodyPr/>
        <a:lstStyle/>
        <a:p>
          <a:endParaRPr lang="en-US"/>
        </a:p>
      </dgm:t>
    </dgm:pt>
    <dgm:pt modelId="{B4E9D676-3F8E-4071-A08D-2EA2481B9674}" type="sibTrans" cxnId="{BB015CF5-FD41-4B77-AF96-FAD9C68E5DB2}">
      <dgm:prSet/>
      <dgm:spPr/>
      <dgm:t>
        <a:bodyPr/>
        <a:lstStyle/>
        <a:p>
          <a:endParaRPr lang="en-US"/>
        </a:p>
      </dgm:t>
    </dgm:pt>
    <dgm:pt modelId="{BA14E7CD-C88D-483F-96F6-89E9EBB2C8AC}">
      <dgm:prSet/>
      <dgm:spPr/>
      <dgm:t>
        <a:bodyPr/>
        <a:lstStyle/>
        <a:p>
          <a:pPr rtl="0"/>
          <a:r>
            <a:rPr lang="en-US" dirty="0"/>
            <a:t>Diminishing role of family</a:t>
          </a:r>
        </a:p>
      </dgm:t>
    </dgm:pt>
    <dgm:pt modelId="{58FE2C9E-2E49-4F17-B19F-117BA0480333}" type="parTrans" cxnId="{FAFB2C22-BEA2-4A9F-9C1C-C56C3AA774A2}">
      <dgm:prSet/>
      <dgm:spPr/>
      <dgm:t>
        <a:bodyPr/>
        <a:lstStyle/>
        <a:p>
          <a:endParaRPr lang="en-US"/>
        </a:p>
      </dgm:t>
    </dgm:pt>
    <dgm:pt modelId="{13341F24-DBB0-4097-9923-FCE904CF4120}" type="sibTrans" cxnId="{FAFB2C22-BEA2-4A9F-9C1C-C56C3AA774A2}">
      <dgm:prSet/>
      <dgm:spPr/>
      <dgm:t>
        <a:bodyPr/>
        <a:lstStyle/>
        <a:p>
          <a:endParaRPr lang="en-US"/>
        </a:p>
      </dgm:t>
    </dgm:pt>
    <dgm:pt modelId="{150D913B-E075-4BDD-BA01-848BFBCDF8B2}">
      <dgm:prSet/>
      <dgm:spPr/>
      <dgm:t>
        <a:bodyPr/>
        <a:lstStyle/>
        <a:p>
          <a:pPr rtl="0"/>
          <a:r>
            <a:rPr lang="en-US" dirty="0"/>
            <a:t>Link between health and wealth</a:t>
          </a:r>
        </a:p>
      </dgm:t>
    </dgm:pt>
    <dgm:pt modelId="{DE5AF41E-D5F4-42DA-99CF-EACCA3C9CCAA}" type="parTrans" cxnId="{D7D89FBD-314C-4E44-92FC-E807CC959F82}">
      <dgm:prSet/>
      <dgm:spPr/>
      <dgm:t>
        <a:bodyPr/>
        <a:lstStyle/>
        <a:p>
          <a:endParaRPr lang="en-US"/>
        </a:p>
      </dgm:t>
    </dgm:pt>
    <dgm:pt modelId="{CB13AD45-A143-43E7-B1BF-C72E3A75DEA9}" type="sibTrans" cxnId="{D7D89FBD-314C-4E44-92FC-E807CC959F82}">
      <dgm:prSet/>
      <dgm:spPr/>
      <dgm:t>
        <a:bodyPr/>
        <a:lstStyle/>
        <a:p>
          <a:endParaRPr lang="en-US"/>
        </a:p>
      </dgm:t>
    </dgm:pt>
    <dgm:pt modelId="{4258F954-01C6-4484-B4FD-E43496F4B906}" type="pres">
      <dgm:prSet presAssocID="{040CA25B-6878-4825-82B7-9D497B3C63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3F9124-C29D-4322-8426-87E3F6AC5781}" type="pres">
      <dgm:prSet presAssocID="{50B2A764-9882-47DE-9546-D3606ADCE97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4284A0-A43B-4EA3-AD8F-3E1A4B5BD0AF}" type="pres">
      <dgm:prSet presAssocID="{6EBDEDE5-13DC-4400-A1E4-BE03B0D0C232}" presName="spacer" presStyleCnt="0"/>
      <dgm:spPr/>
    </dgm:pt>
    <dgm:pt modelId="{4D1354C6-6990-4305-9F22-B317C1A53CBF}" type="pres">
      <dgm:prSet presAssocID="{ED884634-C2DF-47CF-8EA5-984083E9B17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F296C3-19B0-4291-B0DD-6F45A1EC2F30}" type="pres">
      <dgm:prSet presAssocID="{46A99EC4-FF24-408C-B2AC-6F19EEDFD5D3}" presName="spacer" presStyleCnt="0"/>
      <dgm:spPr/>
    </dgm:pt>
    <dgm:pt modelId="{4AC92E8A-1E9F-4182-8418-8BF72B73E3EB}" type="pres">
      <dgm:prSet presAssocID="{5F44307A-1C27-4B4F-922E-EDA6082AE3F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AB4172-A9C4-4073-B7FD-45E1D0FCBFE9}" type="pres">
      <dgm:prSet presAssocID="{ADEB097D-DA71-4579-A5D1-644759E707AA}" presName="spacer" presStyleCnt="0"/>
      <dgm:spPr/>
    </dgm:pt>
    <dgm:pt modelId="{CE5D7E7C-F6A8-4F43-90DD-4BC2B3F76175}" type="pres">
      <dgm:prSet presAssocID="{0C0E25FC-F4AD-4076-85A1-2A7E9B86955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72783A-0263-4D1C-9AF3-B933B0CCB3F7}" type="pres">
      <dgm:prSet presAssocID="{B4E9D676-3F8E-4071-A08D-2EA2481B9674}" presName="spacer" presStyleCnt="0"/>
      <dgm:spPr/>
    </dgm:pt>
    <dgm:pt modelId="{E5ED829B-4ED8-462F-B82C-D5BBDCBC8914}" type="pres">
      <dgm:prSet presAssocID="{BA14E7CD-C88D-483F-96F6-89E9EBB2C8A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D136AF-4E29-4CC2-BC04-F22B8D911406}" type="pres">
      <dgm:prSet presAssocID="{13341F24-DBB0-4097-9923-FCE904CF4120}" presName="spacer" presStyleCnt="0"/>
      <dgm:spPr/>
    </dgm:pt>
    <dgm:pt modelId="{C0D79A61-C1BD-4C46-BB90-BF067323D02D}" type="pres">
      <dgm:prSet presAssocID="{150D913B-E075-4BDD-BA01-848BFBCDF8B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FB2C22-BEA2-4A9F-9C1C-C56C3AA774A2}" srcId="{040CA25B-6878-4825-82B7-9D497B3C63BE}" destId="{BA14E7CD-C88D-483F-96F6-89E9EBB2C8AC}" srcOrd="4" destOrd="0" parTransId="{58FE2C9E-2E49-4F17-B19F-117BA0480333}" sibTransId="{13341F24-DBB0-4097-9923-FCE904CF4120}"/>
    <dgm:cxn modelId="{3CD2948B-21B3-4D25-866C-931B11D2D5E0}" srcId="{040CA25B-6878-4825-82B7-9D497B3C63BE}" destId="{5F44307A-1C27-4B4F-922E-EDA6082AE3F3}" srcOrd="2" destOrd="0" parTransId="{B806F2B6-51CF-4F4B-8D45-105EC7A28D36}" sibTransId="{ADEB097D-DA71-4579-A5D1-644759E707AA}"/>
    <dgm:cxn modelId="{A4D06AA3-0AA0-7647-92F9-4A8A282E33AD}" type="presOf" srcId="{ED884634-C2DF-47CF-8EA5-984083E9B178}" destId="{4D1354C6-6990-4305-9F22-B317C1A53CBF}" srcOrd="0" destOrd="0" presId="urn:microsoft.com/office/officeart/2005/8/layout/vList2"/>
    <dgm:cxn modelId="{BB015CF5-FD41-4B77-AF96-FAD9C68E5DB2}" srcId="{040CA25B-6878-4825-82B7-9D497B3C63BE}" destId="{0C0E25FC-F4AD-4076-85A1-2A7E9B86955F}" srcOrd="3" destOrd="0" parTransId="{6B487748-D666-42FF-8D3D-66A6894363F9}" sibTransId="{B4E9D676-3F8E-4071-A08D-2EA2481B9674}"/>
    <dgm:cxn modelId="{81034BCF-C3CE-0D43-8444-4CF47BF318BB}" type="presOf" srcId="{50B2A764-9882-47DE-9546-D3606ADCE970}" destId="{223F9124-C29D-4322-8426-87E3F6AC5781}" srcOrd="0" destOrd="0" presId="urn:microsoft.com/office/officeart/2005/8/layout/vList2"/>
    <dgm:cxn modelId="{D7D89FBD-314C-4E44-92FC-E807CC959F82}" srcId="{040CA25B-6878-4825-82B7-9D497B3C63BE}" destId="{150D913B-E075-4BDD-BA01-848BFBCDF8B2}" srcOrd="5" destOrd="0" parTransId="{DE5AF41E-D5F4-42DA-99CF-EACCA3C9CCAA}" sibTransId="{CB13AD45-A143-43E7-B1BF-C72E3A75DEA9}"/>
    <dgm:cxn modelId="{4C69E890-3B58-408D-A1FC-DEBC9E7572FB}" srcId="{040CA25B-6878-4825-82B7-9D497B3C63BE}" destId="{50B2A764-9882-47DE-9546-D3606ADCE970}" srcOrd="0" destOrd="0" parTransId="{AEA86883-6CE7-4BE2-A9CA-7C4E60795B17}" sibTransId="{6EBDEDE5-13DC-4400-A1E4-BE03B0D0C232}"/>
    <dgm:cxn modelId="{8FFBB310-8E99-EB40-9301-8816152A93BF}" type="presOf" srcId="{5F44307A-1C27-4B4F-922E-EDA6082AE3F3}" destId="{4AC92E8A-1E9F-4182-8418-8BF72B73E3EB}" srcOrd="0" destOrd="0" presId="urn:microsoft.com/office/officeart/2005/8/layout/vList2"/>
    <dgm:cxn modelId="{96BE2E7D-43F2-4A83-81A7-AAF432161D04}" srcId="{040CA25B-6878-4825-82B7-9D497B3C63BE}" destId="{ED884634-C2DF-47CF-8EA5-984083E9B178}" srcOrd="1" destOrd="0" parTransId="{C9AABAFA-FEDB-4386-AF35-973C9A92003E}" sibTransId="{46A99EC4-FF24-408C-B2AC-6F19EEDFD5D3}"/>
    <dgm:cxn modelId="{67AFB55C-A334-9743-810B-B286E498F417}" type="presOf" srcId="{0C0E25FC-F4AD-4076-85A1-2A7E9B86955F}" destId="{CE5D7E7C-F6A8-4F43-90DD-4BC2B3F76175}" srcOrd="0" destOrd="0" presId="urn:microsoft.com/office/officeart/2005/8/layout/vList2"/>
    <dgm:cxn modelId="{86760AAB-86E4-CE4B-9532-CC7BBFBB22DC}" type="presOf" srcId="{BA14E7CD-C88D-483F-96F6-89E9EBB2C8AC}" destId="{E5ED829B-4ED8-462F-B82C-D5BBDCBC8914}" srcOrd="0" destOrd="0" presId="urn:microsoft.com/office/officeart/2005/8/layout/vList2"/>
    <dgm:cxn modelId="{A19642AD-A64E-4940-A154-E40128648894}" type="presOf" srcId="{040CA25B-6878-4825-82B7-9D497B3C63BE}" destId="{4258F954-01C6-4484-B4FD-E43496F4B906}" srcOrd="0" destOrd="0" presId="urn:microsoft.com/office/officeart/2005/8/layout/vList2"/>
    <dgm:cxn modelId="{B77628F0-D6CC-7548-9874-604CD185231B}" type="presOf" srcId="{150D913B-E075-4BDD-BA01-848BFBCDF8B2}" destId="{C0D79A61-C1BD-4C46-BB90-BF067323D02D}" srcOrd="0" destOrd="0" presId="urn:microsoft.com/office/officeart/2005/8/layout/vList2"/>
    <dgm:cxn modelId="{01CCC5DB-EF20-2942-9E8D-055ACF4FDB1E}" type="presParOf" srcId="{4258F954-01C6-4484-B4FD-E43496F4B906}" destId="{223F9124-C29D-4322-8426-87E3F6AC5781}" srcOrd="0" destOrd="0" presId="urn:microsoft.com/office/officeart/2005/8/layout/vList2"/>
    <dgm:cxn modelId="{DB413572-AA7C-3145-BA36-717906D922B3}" type="presParOf" srcId="{4258F954-01C6-4484-B4FD-E43496F4B906}" destId="{A94284A0-A43B-4EA3-AD8F-3E1A4B5BD0AF}" srcOrd="1" destOrd="0" presId="urn:microsoft.com/office/officeart/2005/8/layout/vList2"/>
    <dgm:cxn modelId="{B377DA84-4691-1142-A506-CCBFDF50932C}" type="presParOf" srcId="{4258F954-01C6-4484-B4FD-E43496F4B906}" destId="{4D1354C6-6990-4305-9F22-B317C1A53CBF}" srcOrd="2" destOrd="0" presId="urn:microsoft.com/office/officeart/2005/8/layout/vList2"/>
    <dgm:cxn modelId="{D17A6DEC-25EF-8747-BF34-9CCA7ED59E12}" type="presParOf" srcId="{4258F954-01C6-4484-B4FD-E43496F4B906}" destId="{92F296C3-19B0-4291-B0DD-6F45A1EC2F30}" srcOrd="3" destOrd="0" presId="urn:microsoft.com/office/officeart/2005/8/layout/vList2"/>
    <dgm:cxn modelId="{E3C8843D-2383-E949-9348-C901B8DDD7D3}" type="presParOf" srcId="{4258F954-01C6-4484-B4FD-E43496F4B906}" destId="{4AC92E8A-1E9F-4182-8418-8BF72B73E3EB}" srcOrd="4" destOrd="0" presId="urn:microsoft.com/office/officeart/2005/8/layout/vList2"/>
    <dgm:cxn modelId="{43AC33B1-07D5-8249-A867-650C55D78470}" type="presParOf" srcId="{4258F954-01C6-4484-B4FD-E43496F4B906}" destId="{C7AB4172-A9C4-4073-B7FD-45E1D0FCBFE9}" srcOrd="5" destOrd="0" presId="urn:microsoft.com/office/officeart/2005/8/layout/vList2"/>
    <dgm:cxn modelId="{1BF22CBD-2786-3045-939D-EE24419635EB}" type="presParOf" srcId="{4258F954-01C6-4484-B4FD-E43496F4B906}" destId="{CE5D7E7C-F6A8-4F43-90DD-4BC2B3F76175}" srcOrd="6" destOrd="0" presId="urn:microsoft.com/office/officeart/2005/8/layout/vList2"/>
    <dgm:cxn modelId="{6D11E09D-70E9-ED44-9C97-AC5E1B5F9619}" type="presParOf" srcId="{4258F954-01C6-4484-B4FD-E43496F4B906}" destId="{C672783A-0263-4D1C-9AF3-B933B0CCB3F7}" srcOrd="7" destOrd="0" presId="urn:microsoft.com/office/officeart/2005/8/layout/vList2"/>
    <dgm:cxn modelId="{B907AA89-B606-5245-A108-0BE5583C7FEE}" type="presParOf" srcId="{4258F954-01C6-4484-B4FD-E43496F4B906}" destId="{E5ED829B-4ED8-462F-B82C-D5BBDCBC8914}" srcOrd="8" destOrd="0" presId="urn:microsoft.com/office/officeart/2005/8/layout/vList2"/>
    <dgm:cxn modelId="{9685967F-1933-6A4B-90F0-7780D52795ED}" type="presParOf" srcId="{4258F954-01C6-4484-B4FD-E43496F4B906}" destId="{F7D136AF-4E29-4CC2-BC04-F22B8D911406}" srcOrd="9" destOrd="0" presId="urn:microsoft.com/office/officeart/2005/8/layout/vList2"/>
    <dgm:cxn modelId="{847C777E-CAEB-C34E-820A-B5B78231586C}" type="presParOf" srcId="{4258F954-01C6-4484-B4FD-E43496F4B906}" destId="{C0D79A61-C1BD-4C46-BB90-BF067323D02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0CA25B-6878-4825-82B7-9D497B3C63BE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0B2A764-9882-47DE-9546-D3606ADCE970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>
              <a:solidFill>
                <a:schemeClr val="tx2"/>
              </a:solidFill>
            </a:rPr>
            <a:t>Start </a:t>
          </a:r>
          <a:r>
            <a:rPr lang="en-US" dirty="0" smtClean="0">
              <a:solidFill>
                <a:schemeClr val="tx2"/>
              </a:solidFill>
            </a:rPr>
            <a:t>saving</a:t>
          </a:r>
          <a:endParaRPr lang="en-US" dirty="0">
            <a:solidFill>
              <a:schemeClr val="tx2"/>
            </a:solidFill>
          </a:endParaRPr>
        </a:p>
      </dgm:t>
    </dgm:pt>
    <dgm:pt modelId="{AEA86883-6CE7-4BE2-A9CA-7C4E60795B17}" type="parTrans" cxnId="{4C69E890-3B58-408D-A1FC-DEBC9E7572FB}">
      <dgm:prSet/>
      <dgm:spPr/>
      <dgm:t>
        <a:bodyPr/>
        <a:lstStyle/>
        <a:p>
          <a:endParaRPr lang="en-US"/>
        </a:p>
      </dgm:t>
    </dgm:pt>
    <dgm:pt modelId="{6EBDEDE5-13DC-4400-A1E4-BE03B0D0C232}" type="sibTrans" cxnId="{4C69E890-3B58-408D-A1FC-DEBC9E7572FB}">
      <dgm:prSet/>
      <dgm:spPr/>
      <dgm:t>
        <a:bodyPr/>
        <a:lstStyle/>
        <a:p>
          <a:endParaRPr lang="en-US"/>
        </a:p>
      </dgm:t>
    </dgm:pt>
    <dgm:pt modelId="{ED884634-C2DF-47CF-8EA5-984083E9B178}">
      <dgm:prSet/>
      <dgm:spPr/>
      <dgm:t>
        <a:bodyPr/>
        <a:lstStyle/>
        <a:p>
          <a:pPr rtl="0"/>
          <a:r>
            <a:rPr lang="en-US" dirty="0"/>
            <a:t>Control</a:t>
          </a:r>
          <a:r>
            <a:rPr lang="en-US" baseline="0" dirty="0"/>
            <a:t> </a:t>
          </a:r>
          <a:r>
            <a:rPr lang="en-US" baseline="0" dirty="0" smtClean="0"/>
            <a:t>expenditures</a:t>
          </a:r>
          <a:endParaRPr lang="en-US" dirty="0"/>
        </a:p>
      </dgm:t>
    </dgm:pt>
    <dgm:pt modelId="{C9AABAFA-FEDB-4386-AF35-973C9A92003E}" type="parTrans" cxnId="{96BE2E7D-43F2-4A83-81A7-AAF432161D04}">
      <dgm:prSet/>
      <dgm:spPr/>
      <dgm:t>
        <a:bodyPr/>
        <a:lstStyle/>
        <a:p>
          <a:endParaRPr lang="en-US"/>
        </a:p>
      </dgm:t>
    </dgm:pt>
    <dgm:pt modelId="{46A99EC4-FF24-408C-B2AC-6F19EEDFD5D3}" type="sibTrans" cxnId="{96BE2E7D-43F2-4A83-81A7-AAF432161D04}">
      <dgm:prSet/>
      <dgm:spPr/>
      <dgm:t>
        <a:bodyPr/>
        <a:lstStyle/>
        <a:p>
          <a:endParaRPr lang="en-US"/>
        </a:p>
      </dgm:t>
    </dgm:pt>
    <dgm:pt modelId="{5F44307A-1C27-4B4F-922E-EDA6082AE3F3}">
      <dgm:prSet/>
      <dgm:spPr/>
      <dgm:t>
        <a:bodyPr/>
        <a:lstStyle/>
        <a:p>
          <a:pPr rtl="0"/>
          <a:r>
            <a:rPr lang="en-US" dirty="0"/>
            <a:t>Make</a:t>
          </a:r>
          <a:r>
            <a:rPr lang="en-US" baseline="0" dirty="0"/>
            <a:t> the gold multiply</a:t>
          </a:r>
          <a:endParaRPr lang="en-US" dirty="0"/>
        </a:p>
      </dgm:t>
    </dgm:pt>
    <dgm:pt modelId="{B806F2B6-51CF-4F4B-8D45-105EC7A28D36}" type="parTrans" cxnId="{3CD2948B-21B3-4D25-866C-931B11D2D5E0}">
      <dgm:prSet/>
      <dgm:spPr/>
      <dgm:t>
        <a:bodyPr/>
        <a:lstStyle/>
        <a:p>
          <a:endParaRPr lang="en-US"/>
        </a:p>
      </dgm:t>
    </dgm:pt>
    <dgm:pt modelId="{ADEB097D-DA71-4579-A5D1-644759E707AA}" type="sibTrans" cxnId="{3CD2948B-21B3-4D25-866C-931B11D2D5E0}">
      <dgm:prSet/>
      <dgm:spPr/>
      <dgm:t>
        <a:bodyPr/>
        <a:lstStyle/>
        <a:p>
          <a:endParaRPr lang="en-US"/>
        </a:p>
      </dgm:t>
    </dgm:pt>
    <dgm:pt modelId="{0C0E25FC-F4AD-4076-85A1-2A7E9B86955F}">
      <dgm:prSet/>
      <dgm:spPr/>
      <dgm:t>
        <a:bodyPr/>
        <a:lstStyle/>
        <a:p>
          <a:pPr rtl="0"/>
          <a:r>
            <a:rPr lang="en-US" dirty="0"/>
            <a:t>Guard</a:t>
          </a:r>
          <a:r>
            <a:rPr lang="en-US" baseline="0" dirty="0"/>
            <a:t> your treasures from loss</a:t>
          </a:r>
          <a:endParaRPr lang="en-US" dirty="0"/>
        </a:p>
      </dgm:t>
    </dgm:pt>
    <dgm:pt modelId="{6B487748-D666-42FF-8D3D-66A6894363F9}" type="parTrans" cxnId="{BB015CF5-FD41-4B77-AF96-FAD9C68E5DB2}">
      <dgm:prSet/>
      <dgm:spPr/>
      <dgm:t>
        <a:bodyPr/>
        <a:lstStyle/>
        <a:p>
          <a:endParaRPr lang="en-US"/>
        </a:p>
      </dgm:t>
    </dgm:pt>
    <dgm:pt modelId="{B4E9D676-3F8E-4071-A08D-2EA2481B9674}" type="sibTrans" cxnId="{BB015CF5-FD41-4B77-AF96-FAD9C68E5DB2}">
      <dgm:prSet/>
      <dgm:spPr/>
      <dgm:t>
        <a:bodyPr/>
        <a:lstStyle/>
        <a:p>
          <a:endParaRPr lang="en-US"/>
        </a:p>
      </dgm:t>
    </dgm:pt>
    <dgm:pt modelId="{BA14E7CD-C88D-483F-96F6-89E9EBB2C8AC}">
      <dgm:prSet/>
      <dgm:spPr/>
      <dgm:t>
        <a:bodyPr/>
        <a:lstStyle/>
        <a:p>
          <a:pPr rtl="0"/>
          <a:r>
            <a:rPr lang="en-US" dirty="0"/>
            <a:t>Make</a:t>
          </a:r>
          <a:r>
            <a:rPr lang="en-US" baseline="0" dirty="0"/>
            <a:t> your home a profitable investment</a:t>
          </a:r>
          <a:endParaRPr lang="en-US" dirty="0"/>
        </a:p>
      </dgm:t>
    </dgm:pt>
    <dgm:pt modelId="{58FE2C9E-2E49-4F17-B19F-117BA0480333}" type="parTrans" cxnId="{FAFB2C22-BEA2-4A9F-9C1C-C56C3AA774A2}">
      <dgm:prSet/>
      <dgm:spPr/>
      <dgm:t>
        <a:bodyPr/>
        <a:lstStyle/>
        <a:p>
          <a:endParaRPr lang="en-US"/>
        </a:p>
      </dgm:t>
    </dgm:pt>
    <dgm:pt modelId="{13341F24-DBB0-4097-9923-FCE904CF4120}" type="sibTrans" cxnId="{FAFB2C22-BEA2-4A9F-9C1C-C56C3AA774A2}">
      <dgm:prSet/>
      <dgm:spPr/>
      <dgm:t>
        <a:bodyPr/>
        <a:lstStyle/>
        <a:p>
          <a:endParaRPr lang="en-US"/>
        </a:p>
      </dgm:t>
    </dgm:pt>
    <dgm:pt modelId="{150D913B-E075-4BDD-BA01-848BFBCDF8B2}">
      <dgm:prSet/>
      <dgm:spPr/>
      <dgm:t>
        <a:bodyPr/>
        <a:lstStyle/>
        <a:p>
          <a:pPr rtl="0"/>
          <a:r>
            <a:rPr lang="en-US" dirty="0"/>
            <a:t>Insure your future income</a:t>
          </a:r>
        </a:p>
      </dgm:t>
    </dgm:pt>
    <dgm:pt modelId="{DE5AF41E-D5F4-42DA-99CF-EACCA3C9CCAA}" type="parTrans" cxnId="{D7D89FBD-314C-4E44-92FC-E807CC959F82}">
      <dgm:prSet/>
      <dgm:spPr/>
      <dgm:t>
        <a:bodyPr/>
        <a:lstStyle/>
        <a:p>
          <a:endParaRPr lang="en-US"/>
        </a:p>
      </dgm:t>
    </dgm:pt>
    <dgm:pt modelId="{CB13AD45-A143-43E7-B1BF-C72E3A75DEA9}" type="sibTrans" cxnId="{D7D89FBD-314C-4E44-92FC-E807CC959F82}">
      <dgm:prSet/>
      <dgm:spPr/>
      <dgm:t>
        <a:bodyPr/>
        <a:lstStyle/>
        <a:p>
          <a:endParaRPr lang="en-US"/>
        </a:p>
      </dgm:t>
    </dgm:pt>
    <dgm:pt modelId="{4258F954-01C6-4484-B4FD-E43496F4B906}" type="pres">
      <dgm:prSet presAssocID="{040CA25B-6878-4825-82B7-9D497B3C63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3F9124-C29D-4322-8426-87E3F6AC5781}" type="pres">
      <dgm:prSet presAssocID="{50B2A764-9882-47DE-9546-D3606ADCE97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4284A0-A43B-4EA3-AD8F-3E1A4B5BD0AF}" type="pres">
      <dgm:prSet presAssocID="{6EBDEDE5-13DC-4400-A1E4-BE03B0D0C232}" presName="spacer" presStyleCnt="0"/>
      <dgm:spPr/>
    </dgm:pt>
    <dgm:pt modelId="{4D1354C6-6990-4305-9F22-B317C1A53CBF}" type="pres">
      <dgm:prSet presAssocID="{ED884634-C2DF-47CF-8EA5-984083E9B17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F296C3-19B0-4291-B0DD-6F45A1EC2F30}" type="pres">
      <dgm:prSet presAssocID="{46A99EC4-FF24-408C-B2AC-6F19EEDFD5D3}" presName="spacer" presStyleCnt="0"/>
      <dgm:spPr/>
    </dgm:pt>
    <dgm:pt modelId="{4AC92E8A-1E9F-4182-8418-8BF72B73E3EB}" type="pres">
      <dgm:prSet presAssocID="{5F44307A-1C27-4B4F-922E-EDA6082AE3F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AB4172-A9C4-4073-B7FD-45E1D0FCBFE9}" type="pres">
      <dgm:prSet presAssocID="{ADEB097D-DA71-4579-A5D1-644759E707AA}" presName="spacer" presStyleCnt="0"/>
      <dgm:spPr/>
    </dgm:pt>
    <dgm:pt modelId="{CE5D7E7C-F6A8-4F43-90DD-4BC2B3F76175}" type="pres">
      <dgm:prSet presAssocID="{0C0E25FC-F4AD-4076-85A1-2A7E9B86955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72783A-0263-4D1C-9AF3-B933B0CCB3F7}" type="pres">
      <dgm:prSet presAssocID="{B4E9D676-3F8E-4071-A08D-2EA2481B9674}" presName="spacer" presStyleCnt="0"/>
      <dgm:spPr/>
    </dgm:pt>
    <dgm:pt modelId="{E5ED829B-4ED8-462F-B82C-D5BBDCBC8914}" type="pres">
      <dgm:prSet presAssocID="{BA14E7CD-C88D-483F-96F6-89E9EBB2C8A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D136AF-4E29-4CC2-BC04-F22B8D911406}" type="pres">
      <dgm:prSet presAssocID="{13341F24-DBB0-4097-9923-FCE904CF4120}" presName="spacer" presStyleCnt="0"/>
      <dgm:spPr/>
    </dgm:pt>
    <dgm:pt modelId="{C0D79A61-C1BD-4C46-BB90-BF067323D02D}" type="pres">
      <dgm:prSet presAssocID="{150D913B-E075-4BDD-BA01-848BFBCDF8B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3F65E24-9DD1-B54F-AD55-9889E441AB07}" type="presOf" srcId="{5F44307A-1C27-4B4F-922E-EDA6082AE3F3}" destId="{4AC92E8A-1E9F-4182-8418-8BF72B73E3EB}" srcOrd="0" destOrd="0" presId="urn:microsoft.com/office/officeart/2005/8/layout/vList2"/>
    <dgm:cxn modelId="{D7D89FBD-314C-4E44-92FC-E807CC959F82}" srcId="{040CA25B-6878-4825-82B7-9D497B3C63BE}" destId="{150D913B-E075-4BDD-BA01-848BFBCDF8B2}" srcOrd="5" destOrd="0" parTransId="{DE5AF41E-D5F4-42DA-99CF-EACCA3C9CCAA}" sibTransId="{CB13AD45-A143-43E7-B1BF-C72E3A75DEA9}"/>
    <dgm:cxn modelId="{4C69E890-3B58-408D-A1FC-DEBC9E7572FB}" srcId="{040CA25B-6878-4825-82B7-9D497B3C63BE}" destId="{50B2A764-9882-47DE-9546-D3606ADCE970}" srcOrd="0" destOrd="0" parTransId="{AEA86883-6CE7-4BE2-A9CA-7C4E60795B17}" sibTransId="{6EBDEDE5-13DC-4400-A1E4-BE03B0D0C232}"/>
    <dgm:cxn modelId="{36095B7A-87AC-0A4C-B7E9-8785C0C0D735}" type="presOf" srcId="{50B2A764-9882-47DE-9546-D3606ADCE970}" destId="{223F9124-C29D-4322-8426-87E3F6AC5781}" srcOrd="0" destOrd="0" presId="urn:microsoft.com/office/officeart/2005/8/layout/vList2"/>
    <dgm:cxn modelId="{96BE2E7D-43F2-4A83-81A7-AAF432161D04}" srcId="{040CA25B-6878-4825-82B7-9D497B3C63BE}" destId="{ED884634-C2DF-47CF-8EA5-984083E9B178}" srcOrd="1" destOrd="0" parTransId="{C9AABAFA-FEDB-4386-AF35-973C9A92003E}" sibTransId="{46A99EC4-FF24-408C-B2AC-6F19EEDFD5D3}"/>
    <dgm:cxn modelId="{FAFB2C22-BEA2-4A9F-9C1C-C56C3AA774A2}" srcId="{040CA25B-6878-4825-82B7-9D497B3C63BE}" destId="{BA14E7CD-C88D-483F-96F6-89E9EBB2C8AC}" srcOrd="4" destOrd="0" parTransId="{58FE2C9E-2E49-4F17-B19F-117BA0480333}" sibTransId="{13341F24-DBB0-4097-9923-FCE904CF4120}"/>
    <dgm:cxn modelId="{6A9D8120-0AC4-174F-9BAC-8F3EC507E870}" type="presOf" srcId="{040CA25B-6878-4825-82B7-9D497B3C63BE}" destId="{4258F954-01C6-4484-B4FD-E43496F4B906}" srcOrd="0" destOrd="0" presId="urn:microsoft.com/office/officeart/2005/8/layout/vList2"/>
    <dgm:cxn modelId="{5C1001BA-F4FD-A040-9C59-B8CE274EEDFB}" type="presOf" srcId="{BA14E7CD-C88D-483F-96F6-89E9EBB2C8AC}" destId="{E5ED829B-4ED8-462F-B82C-D5BBDCBC8914}" srcOrd="0" destOrd="0" presId="urn:microsoft.com/office/officeart/2005/8/layout/vList2"/>
    <dgm:cxn modelId="{BB015CF5-FD41-4B77-AF96-FAD9C68E5DB2}" srcId="{040CA25B-6878-4825-82B7-9D497B3C63BE}" destId="{0C0E25FC-F4AD-4076-85A1-2A7E9B86955F}" srcOrd="3" destOrd="0" parTransId="{6B487748-D666-42FF-8D3D-66A6894363F9}" sibTransId="{B4E9D676-3F8E-4071-A08D-2EA2481B9674}"/>
    <dgm:cxn modelId="{9707ABB1-FAA8-0244-9786-A1B2468A5025}" type="presOf" srcId="{150D913B-E075-4BDD-BA01-848BFBCDF8B2}" destId="{C0D79A61-C1BD-4C46-BB90-BF067323D02D}" srcOrd="0" destOrd="0" presId="urn:microsoft.com/office/officeart/2005/8/layout/vList2"/>
    <dgm:cxn modelId="{3CD2948B-21B3-4D25-866C-931B11D2D5E0}" srcId="{040CA25B-6878-4825-82B7-9D497B3C63BE}" destId="{5F44307A-1C27-4B4F-922E-EDA6082AE3F3}" srcOrd="2" destOrd="0" parTransId="{B806F2B6-51CF-4F4B-8D45-105EC7A28D36}" sibTransId="{ADEB097D-DA71-4579-A5D1-644759E707AA}"/>
    <dgm:cxn modelId="{6E69A358-DFAB-B647-A40D-2F7EF976FCAF}" type="presOf" srcId="{0C0E25FC-F4AD-4076-85A1-2A7E9B86955F}" destId="{CE5D7E7C-F6A8-4F43-90DD-4BC2B3F76175}" srcOrd="0" destOrd="0" presId="urn:microsoft.com/office/officeart/2005/8/layout/vList2"/>
    <dgm:cxn modelId="{92ADB971-6EDC-4848-BC38-00B8101C2873}" type="presOf" srcId="{ED884634-C2DF-47CF-8EA5-984083E9B178}" destId="{4D1354C6-6990-4305-9F22-B317C1A53CBF}" srcOrd="0" destOrd="0" presId="urn:microsoft.com/office/officeart/2005/8/layout/vList2"/>
    <dgm:cxn modelId="{A4AB70B3-64A0-AF48-9CFF-09A0E5B03CC5}" type="presParOf" srcId="{4258F954-01C6-4484-B4FD-E43496F4B906}" destId="{223F9124-C29D-4322-8426-87E3F6AC5781}" srcOrd="0" destOrd="0" presId="urn:microsoft.com/office/officeart/2005/8/layout/vList2"/>
    <dgm:cxn modelId="{11FAF2CC-5C43-2E40-A6B9-7B053D3A7A18}" type="presParOf" srcId="{4258F954-01C6-4484-B4FD-E43496F4B906}" destId="{A94284A0-A43B-4EA3-AD8F-3E1A4B5BD0AF}" srcOrd="1" destOrd="0" presId="urn:microsoft.com/office/officeart/2005/8/layout/vList2"/>
    <dgm:cxn modelId="{31708DB3-7B78-E14F-AB7C-1AA7F6425968}" type="presParOf" srcId="{4258F954-01C6-4484-B4FD-E43496F4B906}" destId="{4D1354C6-6990-4305-9F22-B317C1A53CBF}" srcOrd="2" destOrd="0" presId="urn:microsoft.com/office/officeart/2005/8/layout/vList2"/>
    <dgm:cxn modelId="{D7F800C1-B658-B54E-A20B-3D2B37D7EE4D}" type="presParOf" srcId="{4258F954-01C6-4484-B4FD-E43496F4B906}" destId="{92F296C3-19B0-4291-B0DD-6F45A1EC2F30}" srcOrd="3" destOrd="0" presId="urn:microsoft.com/office/officeart/2005/8/layout/vList2"/>
    <dgm:cxn modelId="{BD2C47A9-BE72-1644-BE83-C4A2F095DCCA}" type="presParOf" srcId="{4258F954-01C6-4484-B4FD-E43496F4B906}" destId="{4AC92E8A-1E9F-4182-8418-8BF72B73E3EB}" srcOrd="4" destOrd="0" presId="urn:microsoft.com/office/officeart/2005/8/layout/vList2"/>
    <dgm:cxn modelId="{E495B959-2FAE-2E4D-87F7-A6061240937E}" type="presParOf" srcId="{4258F954-01C6-4484-B4FD-E43496F4B906}" destId="{C7AB4172-A9C4-4073-B7FD-45E1D0FCBFE9}" srcOrd="5" destOrd="0" presId="urn:microsoft.com/office/officeart/2005/8/layout/vList2"/>
    <dgm:cxn modelId="{AC5F6E14-0CCF-1E4E-BE89-B0BA81887E36}" type="presParOf" srcId="{4258F954-01C6-4484-B4FD-E43496F4B906}" destId="{CE5D7E7C-F6A8-4F43-90DD-4BC2B3F76175}" srcOrd="6" destOrd="0" presId="urn:microsoft.com/office/officeart/2005/8/layout/vList2"/>
    <dgm:cxn modelId="{BC14F54A-70D6-4440-8B29-B7ED491F17D5}" type="presParOf" srcId="{4258F954-01C6-4484-B4FD-E43496F4B906}" destId="{C672783A-0263-4D1C-9AF3-B933B0CCB3F7}" srcOrd="7" destOrd="0" presId="urn:microsoft.com/office/officeart/2005/8/layout/vList2"/>
    <dgm:cxn modelId="{75BBF08D-410E-6348-9258-1F3A1E05D589}" type="presParOf" srcId="{4258F954-01C6-4484-B4FD-E43496F4B906}" destId="{E5ED829B-4ED8-462F-B82C-D5BBDCBC8914}" srcOrd="8" destOrd="0" presId="urn:microsoft.com/office/officeart/2005/8/layout/vList2"/>
    <dgm:cxn modelId="{B5FC75E1-B9A4-F940-8790-563D124A920D}" type="presParOf" srcId="{4258F954-01C6-4484-B4FD-E43496F4B906}" destId="{F7D136AF-4E29-4CC2-BC04-F22B8D911406}" srcOrd="9" destOrd="0" presId="urn:microsoft.com/office/officeart/2005/8/layout/vList2"/>
    <dgm:cxn modelId="{CC371B43-0F77-FB4A-B6A0-D9A1B15C5DCB}" type="presParOf" srcId="{4258F954-01C6-4484-B4FD-E43496F4B906}" destId="{C0D79A61-C1BD-4C46-BB90-BF067323D02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387B2B-C23C-544A-A27E-FC0F559F0E30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413372-E1EC-1A48-9CFA-0D6D3B9C203A}">
      <dgm:prSet phldrT="[Text]"/>
      <dgm:spPr/>
      <dgm:t>
        <a:bodyPr/>
        <a:lstStyle/>
        <a:p>
          <a:r>
            <a:rPr lang="en-US" b="1" dirty="0">
              <a:solidFill>
                <a:schemeClr val="bg2">
                  <a:lumMod val="50000"/>
                </a:schemeClr>
              </a:solidFill>
            </a:rPr>
            <a:t>Desire</a:t>
          </a:r>
        </a:p>
      </dgm:t>
    </dgm:pt>
    <dgm:pt modelId="{F433CD80-0D81-694C-91F1-4937A17AF145}" type="parTrans" cxnId="{C48A042E-6BE6-4B4E-B847-42A08539DFEF}">
      <dgm:prSet/>
      <dgm:spPr/>
      <dgm:t>
        <a:bodyPr/>
        <a:lstStyle/>
        <a:p>
          <a:endParaRPr lang="en-US"/>
        </a:p>
      </dgm:t>
    </dgm:pt>
    <dgm:pt modelId="{D028767A-F510-C34B-A0D3-1D1286B94821}" type="sibTrans" cxnId="{C48A042E-6BE6-4B4E-B847-42A08539DFEF}">
      <dgm:prSet/>
      <dgm:spPr/>
      <dgm:t>
        <a:bodyPr/>
        <a:lstStyle/>
        <a:p>
          <a:endParaRPr lang="en-US"/>
        </a:p>
      </dgm:t>
    </dgm:pt>
    <dgm:pt modelId="{1D972FDE-B7AB-9946-BE00-BD760DFD1317}">
      <dgm:prSet phldrT="[Text]"/>
      <dgm:spPr/>
      <dgm:t>
        <a:bodyPr/>
        <a:lstStyle/>
        <a:p>
          <a:r>
            <a:rPr lang="en-US" dirty="0">
              <a:solidFill>
                <a:srgbClr val="335E89"/>
              </a:solidFill>
            </a:rPr>
            <a:t>Desire to have wealth</a:t>
          </a:r>
        </a:p>
      </dgm:t>
    </dgm:pt>
    <dgm:pt modelId="{DAD96D2E-42FC-6E4F-8487-FD0B61013260}" type="parTrans" cxnId="{F3E9D052-5D1F-5C42-B2CD-C1F9F3BFACBE}">
      <dgm:prSet/>
      <dgm:spPr/>
      <dgm:t>
        <a:bodyPr/>
        <a:lstStyle/>
        <a:p>
          <a:endParaRPr lang="en-US"/>
        </a:p>
      </dgm:t>
    </dgm:pt>
    <dgm:pt modelId="{61A6D62B-0D87-214C-904B-77CBF7EC80A0}" type="sibTrans" cxnId="{F3E9D052-5D1F-5C42-B2CD-C1F9F3BFACBE}">
      <dgm:prSet/>
      <dgm:spPr/>
      <dgm:t>
        <a:bodyPr/>
        <a:lstStyle/>
        <a:p>
          <a:endParaRPr lang="en-US"/>
        </a:p>
      </dgm:t>
    </dgm:pt>
    <dgm:pt modelId="{2C8D844C-4CF6-EA4B-A424-B719657F3734}">
      <dgm:prSet phldrT="[Text]"/>
      <dgm:spPr/>
      <dgm:t>
        <a:bodyPr/>
        <a:lstStyle/>
        <a:p>
          <a:r>
            <a:rPr lang="en-US" b="1" dirty="0">
              <a:solidFill>
                <a:srgbClr val="335E89"/>
              </a:solidFill>
            </a:rPr>
            <a:t>Plan</a:t>
          </a:r>
        </a:p>
      </dgm:t>
    </dgm:pt>
    <dgm:pt modelId="{A9141BB1-B3FF-904E-80DE-0FF7AD29B87B}" type="parTrans" cxnId="{7041B8D0-2B3F-7240-AD8E-70BC89EB091D}">
      <dgm:prSet/>
      <dgm:spPr/>
      <dgm:t>
        <a:bodyPr/>
        <a:lstStyle/>
        <a:p>
          <a:endParaRPr lang="en-US"/>
        </a:p>
      </dgm:t>
    </dgm:pt>
    <dgm:pt modelId="{2AE3DAE4-E9CC-B443-B25B-7E67595E661E}" type="sibTrans" cxnId="{7041B8D0-2B3F-7240-AD8E-70BC89EB091D}">
      <dgm:prSet/>
      <dgm:spPr/>
      <dgm:t>
        <a:bodyPr/>
        <a:lstStyle/>
        <a:p>
          <a:endParaRPr lang="en-US"/>
        </a:p>
      </dgm:t>
    </dgm:pt>
    <dgm:pt modelId="{43547F18-CF09-0849-9738-9427E24F28E3}">
      <dgm:prSet phldrT="[Text]"/>
      <dgm:spPr/>
      <dgm:t>
        <a:bodyPr/>
        <a:lstStyle/>
        <a:p>
          <a:r>
            <a:rPr lang="en-US" dirty="0">
              <a:solidFill>
                <a:srgbClr val="335E89"/>
              </a:solidFill>
            </a:rPr>
            <a:t>Plan how this can be achieved</a:t>
          </a:r>
        </a:p>
      </dgm:t>
    </dgm:pt>
    <dgm:pt modelId="{81E3C47A-7B59-7B43-9811-06A2405D8040}" type="parTrans" cxnId="{FED1AED0-A929-2A48-9F3A-76687B15AD5A}">
      <dgm:prSet/>
      <dgm:spPr/>
      <dgm:t>
        <a:bodyPr/>
        <a:lstStyle/>
        <a:p>
          <a:endParaRPr lang="en-US"/>
        </a:p>
      </dgm:t>
    </dgm:pt>
    <dgm:pt modelId="{1F1FDC32-CC76-E140-8F4F-D487119780F2}" type="sibTrans" cxnId="{FED1AED0-A929-2A48-9F3A-76687B15AD5A}">
      <dgm:prSet/>
      <dgm:spPr/>
      <dgm:t>
        <a:bodyPr/>
        <a:lstStyle/>
        <a:p>
          <a:endParaRPr lang="en-US"/>
        </a:p>
      </dgm:t>
    </dgm:pt>
    <dgm:pt modelId="{4E85A4C0-0044-1146-AAC7-809B56974440}">
      <dgm:prSet phldrT="[Text]"/>
      <dgm:spPr/>
      <dgm:t>
        <a:bodyPr/>
        <a:lstStyle/>
        <a:p>
          <a:r>
            <a:rPr lang="en-US" b="1" dirty="0">
              <a:solidFill>
                <a:srgbClr val="335E89"/>
              </a:solidFill>
            </a:rPr>
            <a:t>Act</a:t>
          </a:r>
        </a:p>
      </dgm:t>
    </dgm:pt>
    <dgm:pt modelId="{4AC6CA14-BB30-4042-8AFC-E2E4ACBD447F}" type="parTrans" cxnId="{965A617A-C1E9-404D-B5AD-57727BD6DFBE}">
      <dgm:prSet/>
      <dgm:spPr/>
      <dgm:t>
        <a:bodyPr/>
        <a:lstStyle/>
        <a:p>
          <a:endParaRPr lang="en-US"/>
        </a:p>
      </dgm:t>
    </dgm:pt>
    <dgm:pt modelId="{3EDAD503-B839-F246-9488-D153875370B3}" type="sibTrans" cxnId="{965A617A-C1E9-404D-B5AD-57727BD6DFBE}">
      <dgm:prSet/>
      <dgm:spPr/>
      <dgm:t>
        <a:bodyPr/>
        <a:lstStyle/>
        <a:p>
          <a:endParaRPr lang="en-US"/>
        </a:p>
      </dgm:t>
    </dgm:pt>
    <dgm:pt modelId="{53AC44D7-8C06-7E46-8B7B-368F4DD30CEE}">
      <dgm:prSet phldrT="[Text]"/>
      <dgm:spPr/>
      <dgm:t>
        <a:bodyPr/>
        <a:lstStyle/>
        <a:p>
          <a:r>
            <a:rPr lang="en-US" dirty="0">
              <a:solidFill>
                <a:srgbClr val="335E89"/>
              </a:solidFill>
            </a:rPr>
            <a:t>Self-discipline, </a:t>
          </a:r>
          <a:r>
            <a:rPr lang="en-US" dirty="0" smtClean="0">
              <a:solidFill>
                <a:srgbClr val="335E89"/>
              </a:solidFill>
            </a:rPr>
            <a:t>hard work</a:t>
          </a:r>
          <a:r>
            <a:rPr lang="en-US" dirty="0">
              <a:solidFill>
                <a:srgbClr val="335E89"/>
              </a:solidFill>
            </a:rPr>
            <a:t>, patience, risk taking, confidence</a:t>
          </a:r>
        </a:p>
      </dgm:t>
    </dgm:pt>
    <dgm:pt modelId="{22371149-DD47-0142-89C9-D97D05DDF625}" type="parTrans" cxnId="{05B41774-C169-9B44-BD82-C0AA9815DF7A}">
      <dgm:prSet/>
      <dgm:spPr/>
      <dgm:t>
        <a:bodyPr/>
        <a:lstStyle/>
        <a:p>
          <a:endParaRPr lang="en-US"/>
        </a:p>
      </dgm:t>
    </dgm:pt>
    <dgm:pt modelId="{3D9E948F-CBE0-B443-A13F-56254F68A69E}" type="sibTrans" cxnId="{05B41774-C169-9B44-BD82-C0AA9815DF7A}">
      <dgm:prSet/>
      <dgm:spPr/>
      <dgm:t>
        <a:bodyPr/>
        <a:lstStyle/>
        <a:p>
          <a:endParaRPr lang="en-US"/>
        </a:p>
      </dgm:t>
    </dgm:pt>
    <dgm:pt modelId="{FAFC68C1-77A6-AF4A-88B0-FD717CB513C2}" type="pres">
      <dgm:prSet presAssocID="{E6387B2B-C23C-544A-A27E-FC0F559F0E3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A87064-1B15-DD43-BC16-629BF273FBE7}" type="pres">
      <dgm:prSet presAssocID="{C3413372-E1EC-1A48-9CFA-0D6D3B9C203A}" presName="compNode" presStyleCnt="0"/>
      <dgm:spPr/>
    </dgm:pt>
    <dgm:pt modelId="{7017F715-CBD9-7A4D-AD07-79D3FB5D0F60}" type="pres">
      <dgm:prSet presAssocID="{C3413372-E1EC-1A48-9CFA-0D6D3B9C203A}" presName="noGeometry" presStyleCnt="0"/>
      <dgm:spPr/>
    </dgm:pt>
    <dgm:pt modelId="{4EF6798B-F048-5D47-AE66-7D21CD7D82E2}" type="pres">
      <dgm:prSet presAssocID="{C3413372-E1EC-1A48-9CFA-0D6D3B9C203A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DFF9DF-8385-B249-88AD-E10ECB820311}" type="pres">
      <dgm:prSet presAssocID="{C3413372-E1EC-1A48-9CFA-0D6D3B9C203A}" presName="childTextHidden" presStyleLbl="bgAccFollowNode1" presStyleIdx="0" presStyleCnt="3"/>
      <dgm:spPr/>
      <dgm:t>
        <a:bodyPr/>
        <a:lstStyle/>
        <a:p>
          <a:endParaRPr lang="en-GB"/>
        </a:p>
      </dgm:t>
    </dgm:pt>
    <dgm:pt modelId="{B8A0AB86-00DC-6C47-BB9B-1D50DE97ECBA}" type="pres">
      <dgm:prSet presAssocID="{C3413372-E1EC-1A48-9CFA-0D6D3B9C203A}" presName="parentText" presStyleLbl="node1" presStyleIdx="0" presStyleCnt="3" custScaleX="110000" custScaleY="12794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D1415A-9610-FD4E-82D4-6C364604B2CD}" type="pres">
      <dgm:prSet presAssocID="{C3413372-E1EC-1A48-9CFA-0D6D3B9C203A}" presName="aSpace" presStyleCnt="0"/>
      <dgm:spPr/>
    </dgm:pt>
    <dgm:pt modelId="{03D53AFA-7821-704D-9A92-9F455816D981}" type="pres">
      <dgm:prSet presAssocID="{2C8D844C-4CF6-EA4B-A424-B719657F3734}" presName="compNode" presStyleCnt="0"/>
      <dgm:spPr/>
    </dgm:pt>
    <dgm:pt modelId="{5BF9508E-7D7C-5F4E-BC14-6EE55BAAB132}" type="pres">
      <dgm:prSet presAssocID="{2C8D844C-4CF6-EA4B-A424-B719657F3734}" presName="noGeometry" presStyleCnt="0"/>
      <dgm:spPr/>
    </dgm:pt>
    <dgm:pt modelId="{6DDDFB74-95B8-A043-8BE3-CFDE3C40ADEC}" type="pres">
      <dgm:prSet presAssocID="{2C8D844C-4CF6-EA4B-A424-B719657F3734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DBD00F-8F27-B84E-B8A0-BC1E6FA194B9}" type="pres">
      <dgm:prSet presAssocID="{2C8D844C-4CF6-EA4B-A424-B719657F3734}" presName="childTextHidden" presStyleLbl="bgAccFollowNode1" presStyleIdx="1" presStyleCnt="3"/>
      <dgm:spPr/>
      <dgm:t>
        <a:bodyPr/>
        <a:lstStyle/>
        <a:p>
          <a:endParaRPr lang="en-GB"/>
        </a:p>
      </dgm:t>
    </dgm:pt>
    <dgm:pt modelId="{5D5E0A8C-65FF-844B-9B7E-2B9AAB35E3D0}" type="pres">
      <dgm:prSet presAssocID="{2C8D844C-4CF6-EA4B-A424-B719657F3734}" presName="parentText" presStyleLbl="node1" presStyleIdx="1" presStyleCnt="3" custScaleY="1243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6E54A7-E485-344B-BC4B-2EBDD50AE71A}" type="pres">
      <dgm:prSet presAssocID="{2C8D844C-4CF6-EA4B-A424-B719657F3734}" presName="aSpace" presStyleCnt="0"/>
      <dgm:spPr/>
    </dgm:pt>
    <dgm:pt modelId="{6FAF8919-4367-2C4F-AB2A-BED485D095A3}" type="pres">
      <dgm:prSet presAssocID="{4E85A4C0-0044-1146-AAC7-809B56974440}" presName="compNode" presStyleCnt="0"/>
      <dgm:spPr/>
    </dgm:pt>
    <dgm:pt modelId="{3807A641-112B-F34F-9520-BE9323A4E39D}" type="pres">
      <dgm:prSet presAssocID="{4E85A4C0-0044-1146-AAC7-809B56974440}" presName="noGeometry" presStyleCnt="0"/>
      <dgm:spPr/>
    </dgm:pt>
    <dgm:pt modelId="{B0E04552-0BF2-2B4E-94A4-08DDAE316F49}" type="pres">
      <dgm:prSet presAssocID="{4E85A4C0-0044-1146-AAC7-809B56974440}" presName="childTextVisible" presStyleLbl="bgAccFollowNode1" presStyleIdx="2" presStyleCnt="3" custScaleY="1281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F12500-84C6-3F4F-B393-94A248FCF69D}" type="pres">
      <dgm:prSet presAssocID="{4E85A4C0-0044-1146-AAC7-809B56974440}" presName="childTextHidden" presStyleLbl="bgAccFollowNode1" presStyleIdx="2" presStyleCnt="3"/>
      <dgm:spPr/>
      <dgm:t>
        <a:bodyPr/>
        <a:lstStyle/>
        <a:p>
          <a:endParaRPr lang="en-GB"/>
        </a:p>
      </dgm:t>
    </dgm:pt>
    <dgm:pt modelId="{3B6FF739-1598-C549-8952-5245C35D7B1A}" type="pres">
      <dgm:prSet presAssocID="{4E85A4C0-0044-1146-AAC7-809B56974440}" presName="parentText" presStyleLbl="node1" presStyleIdx="2" presStyleCnt="3" custScaleY="13060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098AC5-0071-B645-B57E-0D1CD7E4D95F}" type="presOf" srcId="{1D972FDE-B7AB-9946-BE00-BD760DFD1317}" destId="{C1DFF9DF-8385-B249-88AD-E10ECB820311}" srcOrd="1" destOrd="0" presId="urn:microsoft.com/office/officeart/2005/8/layout/hProcess6"/>
    <dgm:cxn modelId="{5C32892A-B858-074F-AF22-F76B5D52257B}" type="presOf" srcId="{C3413372-E1EC-1A48-9CFA-0D6D3B9C203A}" destId="{B8A0AB86-00DC-6C47-BB9B-1D50DE97ECBA}" srcOrd="0" destOrd="0" presId="urn:microsoft.com/office/officeart/2005/8/layout/hProcess6"/>
    <dgm:cxn modelId="{615B6DCE-4703-C745-871A-77F650440DE6}" type="presOf" srcId="{43547F18-CF09-0849-9738-9427E24F28E3}" destId="{59DBD00F-8F27-B84E-B8A0-BC1E6FA194B9}" srcOrd="1" destOrd="0" presId="urn:microsoft.com/office/officeart/2005/8/layout/hProcess6"/>
    <dgm:cxn modelId="{C48A042E-6BE6-4B4E-B847-42A08539DFEF}" srcId="{E6387B2B-C23C-544A-A27E-FC0F559F0E30}" destId="{C3413372-E1EC-1A48-9CFA-0D6D3B9C203A}" srcOrd="0" destOrd="0" parTransId="{F433CD80-0D81-694C-91F1-4937A17AF145}" sibTransId="{D028767A-F510-C34B-A0D3-1D1286B94821}"/>
    <dgm:cxn modelId="{05B41774-C169-9B44-BD82-C0AA9815DF7A}" srcId="{4E85A4C0-0044-1146-AAC7-809B56974440}" destId="{53AC44D7-8C06-7E46-8B7B-368F4DD30CEE}" srcOrd="0" destOrd="0" parTransId="{22371149-DD47-0142-89C9-D97D05DDF625}" sibTransId="{3D9E948F-CBE0-B443-A13F-56254F68A69E}"/>
    <dgm:cxn modelId="{A1A3CF7D-F43B-174C-9505-E76B2682C09F}" type="presOf" srcId="{53AC44D7-8C06-7E46-8B7B-368F4DD30CEE}" destId="{B0E04552-0BF2-2B4E-94A4-08DDAE316F49}" srcOrd="0" destOrd="0" presId="urn:microsoft.com/office/officeart/2005/8/layout/hProcess6"/>
    <dgm:cxn modelId="{7041B8D0-2B3F-7240-AD8E-70BC89EB091D}" srcId="{E6387B2B-C23C-544A-A27E-FC0F559F0E30}" destId="{2C8D844C-4CF6-EA4B-A424-B719657F3734}" srcOrd="1" destOrd="0" parTransId="{A9141BB1-B3FF-904E-80DE-0FF7AD29B87B}" sibTransId="{2AE3DAE4-E9CC-B443-B25B-7E67595E661E}"/>
    <dgm:cxn modelId="{341982AD-22E4-8241-BF63-6374B616CD37}" type="presOf" srcId="{2C8D844C-4CF6-EA4B-A424-B719657F3734}" destId="{5D5E0A8C-65FF-844B-9B7E-2B9AAB35E3D0}" srcOrd="0" destOrd="0" presId="urn:microsoft.com/office/officeart/2005/8/layout/hProcess6"/>
    <dgm:cxn modelId="{D48B667E-BF42-4542-B782-F7092FF7D91F}" type="presOf" srcId="{53AC44D7-8C06-7E46-8B7B-368F4DD30CEE}" destId="{CAF12500-84C6-3F4F-B393-94A248FCF69D}" srcOrd="1" destOrd="0" presId="urn:microsoft.com/office/officeart/2005/8/layout/hProcess6"/>
    <dgm:cxn modelId="{F3E9D052-5D1F-5C42-B2CD-C1F9F3BFACBE}" srcId="{C3413372-E1EC-1A48-9CFA-0D6D3B9C203A}" destId="{1D972FDE-B7AB-9946-BE00-BD760DFD1317}" srcOrd="0" destOrd="0" parTransId="{DAD96D2E-42FC-6E4F-8487-FD0B61013260}" sibTransId="{61A6D62B-0D87-214C-904B-77CBF7EC80A0}"/>
    <dgm:cxn modelId="{80635188-005E-1B43-9672-2EE0725AF4A8}" type="presOf" srcId="{43547F18-CF09-0849-9738-9427E24F28E3}" destId="{6DDDFB74-95B8-A043-8BE3-CFDE3C40ADEC}" srcOrd="0" destOrd="0" presId="urn:microsoft.com/office/officeart/2005/8/layout/hProcess6"/>
    <dgm:cxn modelId="{965A617A-C1E9-404D-B5AD-57727BD6DFBE}" srcId="{E6387B2B-C23C-544A-A27E-FC0F559F0E30}" destId="{4E85A4C0-0044-1146-AAC7-809B56974440}" srcOrd="2" destOrd="0" parTransId="{4AC6CA14-BB30-4042-8AFC-E2E4ACBD447F}" sibTransId="{3EDAD503-B839-F246-9488-D153875370B3}"/>
    <dgm:cxn modelId="{F5FD61EB-C391-EE4F-8C71-92612D44C114}" type="presOf" srcId="{E6387B2B-C23C-544A-A27E-FC0F559F0E30}" destId="{FAFC68C1-77A6-AF4A-88B0-FD717CB513C2}" srcOrd="0" destOrd="0" presId="urn:microsoft.com/office/officeart/2005/8/layout/hProcess6"/>
    <dgm:cxn modelId="{AF840034-0236-0B4E-B72A-E0A6EDD93F5F}" type="presOf" srcId="{4E85A4C0-0044-1146-AAC7-809B56974440}" destId="{3B6FF739-1598-C549-8952-5245C35D7B1A}" srcOrd="0" destOrd="0" presId="urn:microsoft.com/office/officeart/2005/8/layout/hProcess6"/>
    <dgm:cxn modelId="{FED1AED0-A929-2A48-9F3A-76687B15AD5A}" srcId="{2C8D844C-4CF6-EA4B-A424-B719657F3734}" destId="{43547F18-CF09-0849-9738-9427E24F28E3}" srcOrd="0" destOrd="0" parTransId="{81E3C47A-7B59-7B43-9811-06A2405D8040}" sibTransId="{1F1FDC32-CC76-E140-8F4F-D487119780F2}"/>
    <dgm:cxn modelId="{26BD2D6E-6E32-384A-A64D-2A13FCEA39F4}" type="presOf" srcId="{1D972FDE-B7AB-9946-BE00-BD760DFD1317}" destId="{4EF6798B-F048-5D47-AE66-7D21CD7D82E2}" srcOrd="0" destOrd="0" presId="urn:microsoft.com/office/officeart/2005/8/layout/hProcess6"/>
    <dgm:cxn modelId="{F475FAE7-6591-F94B-943D-BDE6252CA69D}" type="presParOf" srcId="{FAFC68C1-77A6-AF4A-88B0-FD717CB513C2}" destId="{94A87064-1B15-DD43-BC16-629BF273FBE7}" srcOrd="0" destOrd="0" presId="urn:microsoft.com/office/officeart/2005/8/layout/hProcess6"/>
    <dgm:cxn modelId="{1F15988C-DC8E-2D4B-B395-78705604D55A}" type="presParOf" srcId="{94A87064-1B15-DD43-BC16-629BF273FBE7}" destId="{7017F715-CBD9-7A4D-AD07-79D3FB5D0F60}" srcOrd="0" destOrd="0" presId="urn:microsoft.com/office/officeart/2005/8/layout/hProcess6"/>
    <dgm:cxn modelId="{EDA9E9A3-886D-FA42-9C7F-C370433A89D6}" type="presParOf" srcId="{94A87064-1B15-DD43-BC16-629BF273FBE7}" destId="{4EF6798B-F048-5D47-AE66-7D21CD7D82E2}" srcOrd="1" destOrd="0" presId="urn:microsoft.com/office/officeart/2005/8/layout/hProcess6"/>
    <dgm:cxn modelId="{083A8B4C-5356-1441-A313-DFE4E5A1280A}" type="presParOf" srcId="{94A87064-1B15-DD43-BC16-629BF273FBE7}" destId="{C1DFF9DF-8385-B249-88AD-E10ECB820311}" srcOrd="2" destOrd="0" presId="urn:microsoft.com/office/officeart/2005/8/layout/hProcess6"/>
    <dgm:cxn modelId="{54E7909B-74EE-794A-A154-DC37C771BF8B}" type="presParOf" srcId="{94A87064-1B15-DD43-BC16-629BF273FBE7}" destId="{B8A0AB86-00DC-6C47-BB9B-1D50DE97ECBA}" srcOrd="3" destOrd="0" presId="urn:microsoft.com/office/officeart/2005/8/layout/hProcess6"/>
    <dgm:cxn modelId="{83723A9C-EBAC-4448-83DD-83785C7C5CD4}" type="presParOf" srcId="{FAFC68C1-77A6-AF4A-88B0-FD717CB513C2}" destId="{99D1415A-9610-FD4E-82D4-6C364604B2CD}" srcOrd="1" destOrd="0" presId="urn:microsoft.com/office/officeart/2005/8/layout/hProcess6"/>
    <dgm:cxn modelId="{9B4E5B12-3D3D-2A4E-AED4-9FF30134C14A}" type="presParOf" srcId="{FAFC68C1-77A6-AF4A-88B0-FD717CB513C2}" destId="{03D53AFA-7821-704D-9A92-9F455816D981}" srcOrd="2" destOrd="0" presId="urn:microsoft.com/office/officeart/2005/8/layout/hProcess6"/>
    <dgm:cxn modelId="{16D7CC05-DEDC-654A-94A9-034C067FDCE2}" type="presParOf" srcId="{03D53AFA-7821-704D-9A92-9F455816D981}" destId="{5BF9508E-7D7C-5F4E-BC14-6EE55BAAB132}" srcOrd="0" destOrd="0" presId="urn:microsoft.com/office/officeart/2005/8/layout/hProcess6"/>
    <dgm:cxn modelId="{02CB0EEE-8B0E-5143-9DD6-4581B36EAF96}" type="presParOf" srcId="{03D53AFA-7821-704D-9A92-9F455816D981}" destId="{6DDDFB74-95B8-A043-8BE3-CFDE3C40ADEC}" srcOrd="1" destOrd="0" presId="urn:microsoft.com/office/officeart/2005/8/layout/hProcess6"/>
    <dgm:cxn modelId="{FAB4EC75-DBB9-B24D-A818-AE1DCB71F615}" type="presParOf" srcId="{03D53AFA-7821-704D-9A92-9F455816D981}" destId="{59DBD00F-8F27-B84E-B8A0-BC1E6FA194B9}" srcOrd="2" destOrd="0" presId="urn:microsoft.com/office/officeart/2005/8/layout/hProcess6"/>
    <dgm:cxn modelId="{E7140FBB-F796-614A-8BE7-89911FE52273}" type="presParOf" srcId="{03D53AFA-7821-704D-9A92-9F455816D981}" destId="{5D5E0A8C-65FF-844B-9B7E-2B9AAB35E3D0}" srcOrd="3" destOrd="0" presId="urn:microsoft.com/office/officeart/2005/8/layout/hProcess6"/>
    <dgm:cxn modelId="{F83F8BE2-9D7D-274E-9709-D8D4069A2B28}" type="presParOf" srcId="{FAFC68C1-77A6-AF4A-88B0-FD717CB513C2}" destId="{276E54A7-E485-344B-BC4B-2EBDD50AE71A}" srcOrd="3" destOrd="0" presId="urn:microsoft.com/office/officeart/2005/8/layout/hProcess6"/>
    <dgm:cxn modelId="{F2180E89-3A38-B444-8D1F-D1164BF5C587}" type="presParOf" srcId="{FAFC68C1-77A6-AF4A-88B0-FD717CB513C2}" destId="{6FAF8919-4367-2C4F-AB2A-BED485D095A3}" srcOrd="4" destOrd="0" presId="urn:microsoft.com/office/officeart/2005/8/layout/hProcess6"/>
    <dgm:cxn modelId="{CC19BCE6-0522-5F4A-9A72-0E7751984036}" type="presParOf" srcId="{6FAF8919-4367-2C4F-AB2A-BED485D095A3}" destId="{3807A641-112B-F34F-9520-BE9323A4E39D}" srcOrd="0" destOrd="0" presId="urn:microsoft.com/office/officeart/2005/8/layout/hProcess6"/>
    <dgm:cxn modelId="{B1F15732-0565-1D45-AEC7-0A2444465897}" type="presParOf" srcId="{6FAF8919-4367-2C4F-AB2A-BED485D095A3}" destId="{B0E04552-0BF2-2B4E-94A4-08DDAE316F49}" srcOrd="1" destOrd="0" presId="urn:microsoft.com/office/officeart/2005/8/layout/hProcess6"/>
    <dgm:cxn modelId="{DC60F943-4278-B84A-9B97-B0D353CD0254}" type="presParOf" srcId="{6FAF8919-4367-2C4F-AB2A-BED485D095A3}" destId="{CAF12500-84C6-3F4F-B393-94A248FCF69D}" srcOrd="2" destOrd="0" presId="urn:microsoft.com/office/officeart/2005/8/layout/hProcess6"/>
    <dgm:cxn modelId="{EA1A30C3-5BEE-6B47-87D3-5D7EE8B5D93A}" type="presParOf" srcId="{6FAF8919-4367-2C4F-AB2A-BED485D095A3}" destId="{3B6FF739-1598-C549-8952-5245C35D7B1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666E6D-0C15-7D4D-B282-500C8081D701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4D4560F4-DBFC-0B43-BAC4-B7B5BA28E5C3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Financial literacy</a:t>
          </a:r>
        </a:p>
      </dgm:t>
    </dgm:pt>
    <dgm:pt modelId="{39A8DFDF-0200-9542-81A6-78A497C6D8C1}" type="parTrans" cxnId="{74CED9E5-F759-764F-A465-9986E1384FCD}">
      <dgm:prSet/>
      <dgm:spPr/>
      <dgm:t>
        <a:bodyPr/>
        <a:lstStyle/>
        <a:p>
          <a:endParaRPr lang="en-US"/>
        </a:p>
      </dgm:t>
    </dgm:pt>
    <dgm:pt modelId="{1D00FFEF-78D0-434F-A3D7-53B41598B80D}" type="sibTrans" cxnId="{74CED9E5-F759-764F-A465-9986E1384FCD}">
      <dgm:prSet/>
      <dgm:spPr/>
      <dgm:t>
        <a:bodyPr/>
        <a:lstStyle/>
        <a:p>
          <a:endParaRPr lang="en-US"/>
        </a:p>
      </dgm:t>
    </dgm:pt>
    <dgm:pt modelId="{8708CE6B-FC05-A543-88D6-49228967B731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More wealth </a:t>
          </a:r>
        </a:p>
      </dgm:t>
    </dgm:pt>
    <dgm:pt modelId="{A7BF3A85-0C31-D846-AF6C-5D70A0306FA9}" type="parTrans" cxnId="{01E4AC11-026B-4543-A839-1896EE6A95F4}">
      <dgm:prSet/>
      <dgm:spPr/>
      <dgm:t>
        <a:bodyPr/>
        <a:lstStyle/>
        <a:p>
          <a:endParaRPr lang="en-US"/>
        </a:p>
      </dgm:t>
    </dgm:pt>
    <dgm:pt modelId="{E8469FC5-EF5B-E54D-AE88-78E2AB5920F5}" type="sibTrans" cxnId="{01E4AC11-026B-4543-A839-1896EE6A95F4}">
      <dgm:prSet/>
      <dgm:spPr/>
      <dgm:t>
        <a:bodyPr/>
        <a:lstStyle/>
        <a:p>
          <a:endParaRPr lang="en-US"/>
        </a:p>
      </dgm:t>
    </dgm:pt>
    <dgm:pt modelId="{5247D7D3-0595-3A4E-8222-D3492EA4D41E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Fewer problems </a:t>
          </a:r>
          <a:r>
            <a:rPr lang="en-US" b="1" dirty="0">
              <a:solidFill>
                <a:schemeClr val="tx2"/>
              </a:solidFill>
            </a:rPr>
            <a:t>with debt</a:t>
          </a:r>
        </a:p>
      </dgm:t>
    </dgm:pt>
    <dgm:pt modelId="{916C5808-EF18-5344-8AEF-9F9AD45D426B}" type="parTrans" cxnId="{F29204F5-F810-C749-BABA-D0496BE572AD}">
      <dgm:prSet/>
      <dgm:spPr/>
      <dgm:t>
        <a:bodyPr/>
        <a:lstStyle/>
        <a:p>
          <a:endParaRPr lang="en-US"/>
        </a:p>
      </dgm:t>
    </dgm:pt>
    <dgm:pt modelId="{60A24521-E2E0-B342-A2E9-F218A6616138}" type="sibTrans" cxnId="{F29204F5-F810-C749-BABA-D0496BE572AD}">
      <dgm:prSet/>
      <dgm:spPr/>
      <dgm:t>
        <a:bodyPr/>
        <a:lstStyle/>
        <a:p>
          <a:endParaRPr lang="en-US"/>
        </a:p>
      </dgm:t>
    </dgm:pt>
    <dgm:pt modelId="{8004E06D-9C0D-AC4E-A371-A52265BAA546}" type="pres">
      <dgm:prSet presAssocID="{B4666E6D-0C15-7D4D-B282-500C8081D701}" presName="Name0" presStyleCnt="0">
        <dgm:presLayoutVars>
          <dgm:dir/>
          <dgm:animLvl val="lvl"/>
          <dgm:resizeHandles val="exact"/>
        </dgm:presLayoutVars>
      </dgm:prSet>
      <dgm:spPr/>
    </dgm:pt>
    <dgm:pt modelId="{EE014E97-3039-CD4F-8F60-5F6EE4673E78}" type="pres">
      <dgm:prSet presAssocID="{4D4560F4-DBFC-0B43-BAC4-B7B5BA28E5C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A5B410-6E68-B748-8683-73D0C1D5B3AD}" type="pres">
      <dgm:prSet presAssocID="{1D00FFEF-78D0-434F-A3D7-53B41598B80D}" presName="parTxOnlySpace" presStyleCnt="0"/>
      <dgm:spPr/>
    </dgm:pt>
    <dgm:pt modelId="{F79A14AC-A34D-9F4F-B3B4-EC921E86B601}" type="pres">
      <dgm:prSet presAssocID="{8708CE6B-FC05-A543-88D6-49228967B73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3F16A-58D9-BD4A-96FF-069D0F64F132}" type="pres">
      <dgm:prSet presAssocID="{E8469FC5-EF5B-E54D-AE88-78E2AB5920F5}" presName="parTxOnlySpace" presStyleCnt="0"/>
      <dgm:spPr/>
    </dgm:pt>
    <dgm:pt modelId="{3FC3D090-00B6-3844-A291-5AB23034B3D4}" type="pres">
      <dgm:prSet presAssocID="{5247D7D3-0595-3A4E-8222-D3492EA4D41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1E4AC11-026B-4543-A839-1896EE6A95F4}" srcId="{B4666E6D-0C15-7D4D-B282-500C8081D701}" destId="{8708CE6B-FC05-A543-88D6-49228967B731}" srcOrd="1" destOrd="0" parTransId="{A7BF3A85-0C31-D846-AF6C-5D70A0306FA9}" sibTransId="{E8469FC5-EF5B-E54D-AE88-78E2AB5920F5}"/>
    <dgm:cxn modelId="{74CED9E5-F759-764F-A465-9986E1384FCD}" srcId="{B4666E6D-0C15-7D4D-B282-500C8081D701}" destId="{4D4560F4-DBFC-0B43-BAC4-B7B5BA28E5C3}" srcOrd="0" destOrd="0" parTransId="{39A8DFDF-0200-9542-81A6-78A497C6D8C1}" sibTransId="{1D00FFEF-78D0-434F-A3D7-53B41598B80D}"/>
    <dgm:cxn modelId="{84A4D3F4-09D6-9840-B9A6-080E84CEFFE9}" type="presOf" srcId="{8708CE6B-FC05-A543-88D6-49228967B731}" destId="{F79A14AC-A34D-9F4F-B3B4-EC921E86B601}" srcOrd="0" destOrd="0" presId="urn:microsoft.com/office/officeart/2005/8/layout/chevron1"/>
    <dgm:cxn modelId="{6B7BC015-1D6C-FE46-8116-D201E59AE490}" type="presOf" srcId="{B4666E6D-0C15-7D4D-B282-500C8081D701}" destId="{8004E06D-9C0D-AC4E-A371-A52265BAA546}" srcOrd="0" destOrd="0" presId="urn:microsoft.com/office/officeart/2005/8/layout/chevron1"/>
    <dgm:cxn modelId="{B7061327-E805-1148-BA5D-A881FB1AC799}" type="presOf" srcId="{4D4560F4-DBFC-0B43-BAC4-B7B5BA28E5C3}" destId="{EE014E97-3039-CD4F-8F60-5F6EE4673E78}" srcOrd="0" destOrd="0" presId="urn:microsoft.com/office/officeart/2005/8/layout/chevron1"/>
    <dgm:cxn modelId="{BFE94961-D93C-CB4C-AFEC-37D15FB15E73}" type="presOf" srcId="{5247D7D3-0595-3A4E-8222-D3492EA4D41E}" destId="{3FC3D090-00B6-3844-A291-5AB23034B3D4}" srcOrd="0" destOrd="0" presId="urn:microsoft.com/office/officeart/2005/8/layout/chevron1"/>
    <dgm:cxn modelId="{F29204F5-F810-C749-BABA-D0496BE572AD}" srcId="{B4666E6D-0C15-7D4D-B282-500C8081D701}" destId="{5247D7D3-0595-3A4E-8222-D3492EA4D41E}" srcOrd="2" destOrd="0" parTransId="{916C5808-EF18-5344-8AEF-9F9AD45D426B}" sibTransId="{60A24521-E2E0-B342-A2E9-F218A6616138}"/>
    <dgm:cxn modelId="{33C04FF9-B096-0E49-9B1E-12E9BF52A996}" type="presParOf" srcId="{8004E06D-9C0D-AC4E-A371-A52265BAA546}" destId="{EE014E97-3039-CD4F-8F60-5F6EE4673E78}" srcOrd="0" destOrd="0" presId="urn:microsoft.com/office/officeart/2005/8/layout/chevron1"/>
    <dgm:cxn modelId="{78DDBE02-DE05-A440-AD03-F0F6674D0B3B}" type="presParOf" srcId="{8004E06D-9C0D-AC4E-A371-A52265BAA546}" destId="{DDA5B410-6E68-B748-8683-73D0C1D5B3AD}" srcOrd="1" destOrd="0" presId="urn:microsoft.com/office/officeart/2005/8/layout/chevron1"/>
    <dgm:cxn modelId="{EAF0D944-E956-1740-8BEE-B41ED50D6E17}" type="presParOf" srcId="{8004E06D-9C0D-AC4E-A371-A52265BAA546}" destId="{F79A14AC-A34D-9F4F-B3B4-EC921E86B601}" srcOrd="2" destOrd="0" presId="urn:microsoft.com/office/officeart/2005/8/layout/chevron1"/>
    <dgm:cxn modelId="{5687CD0A-5384-B34B-A0D3-05A72A4B6A8B}" type="presParOf" srcId="{8004E06D-9C0D-AC4E-A371-A52265BAA546}" destId="{0593F16A-58D9-BD4A-96FF-069D0F64F132}" srcOrd="3" destOrd="0" presId="urn:microsoft.com/office/officeart/2005/8/layout/chevron1"/>
    <dgm:cxn modelId="{CBD7D940-C124-F241-9476-4BFC05F9B945}" type="presParOf" srcId="{8004E06D-9C0D-AC4E-A371-A52265BAA546}" destId="{3FC3D090-00B6-3844-A291-5AB23034B3D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666E6D-0C15-7D4D-B282-500C8081D701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4D4560F4-DBFC-0B43-BAC4-B7B5BA28E5C3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Planning</a:t>
          </a:r>
        </a:p>
      </dgm:t>
    </dgm:pt>
    <dgm:pt modelId="{39A8DFDF-0200-9542-81A6-78A497C6D8C1}" type="parTrans" cxnId="{74CED9E5-F759-764F-A465-9986E1384FCD}">
      <dgm:prSet/>
      <dgm:spPr/>
      <dgm:t>
        <a:bodyPr/>
        <a:lstStyle/>
        <a:p>
          <a:endParaRPr lang="en-US"/>
        </a:p>
      </dgm:t>
    </dgm:pt>
    <dgm:pt modelId="{1D00FFEF-78D0-434F-A3D7-53B41598B80D}" type="sibTrans" cxnId="{74CED9E5-F759-764F-A465-9986E1384FCD}">
      <dgm:prSet/>
      <dgm:spPr/>
      <dgm:t>
        <a:bodyPr/>
        <a:lstStyle/>
        <a:p>
          <a:endParaRPr lang="en-US"/>
        </a:p>
      </dgm:t>
    </dgm:pt>
    <dgm:pt modelId="{8708CE6B-FC05-A543-88D6-49228967B731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Those who plan for retirement have 3 times more wealth</a:t>
          </a:r>
        </a:p>
      </dgm:t>
    </dgm:pt>
    <dgm:pt modelId="{A7BF3A85-0C31-D846-AF6C-5D70A0306FA9}" type="parTrans" cxnId="{01E4AC11-026B-4543-A839-1896EE6A95F4}">
      <dgm:prSet/>
      <dgm:spPr/>
      <dgm:t>
        <a:bodyPr/>
        <a:lstStyle/>
        <a:p>
          <a:endParaRPr lang="en-US"/>
        </a:p>
      </dgm:t>
    </dgm:pt>
    <dgm:pt modelId="{E8469FC5-EF5B-E54D-AE88-78E2AB5920F5}" type="sibTrans" cxnId="{01E4AC11-026B-4543-A839-1896EE6A95F4}">
      <dgm:prSet/>
      <dgm:spPr/>
      <dgm:t>
        <a:bodyPr/>
        <a:lstStyle/>
        <a:p>
          <a:endParaRPr lang="en-US"/>
        </a:p>
      </dgm:t>
    </dgm:pt>
    <dgm:pt modelId="{23EC9B49-9AB2-044A-A112-5DDFF78E1C5A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Key to wealth accumulation </a:t>
          </a:r>
        </a:p>
      </dgm:t>
    </dgm:pt>
    <dgm:pt modelId="{1879507C-FD1C-F14F-BB62-C2A938DB5945}" type="parTrans" cxnId="{38A0B380-3124-1646-A44F-9D9172FD4C17}">
      <dgm:prSet/>
      <dgm:spPr/>
      <dgm:t>
        <a:bodyPr/>
        <a:lstStyle/>
        <a:p>
          <a:endParaRPr lang="en-US"/>
        </a:p>
      </dgm:t>
    </dgm:pt>
    <dgm:pt modelId="{24E992A3-CE31-3444-AA9F-92AE6B920A2D}" type="sibTrans" cxnId="{38A0B380-3124-1646-A44F-9D9172FD4C17}">
      <dgm:prSet/>
      <dgm:spPr/>
      <dgm:t>
        <a:bodyPr/>
        <a:lstStyle/>
        <a:p>
          <a:endParaRPr lang="en-US"/>
        </a:p>
      </dgm:t>
    </dgm:pt>
    <dgm:pt modelId="{8004E06D-9C0D-AC4E-A371-A52265BAA546}" type="pres">
      <dgm:prSet presAssocID="{B4666E6D-0C15-7D4D-B282-500C8081D701}" presName="Name0" presStyleCnt="0">
        <dgm:presLayoutVars>
          <dgm:dir/>
          <dgm:animLvl val="lvl"/>
          <dgm:resizeHandles val="exact"/>
        </dgm:presLayoutVars>
      </dgm:prSet>
      <dgm:spPr/>
    </dgm:pt>
    <dgm:pt modelId="{EE014E97-3039-CD4F-8F60-5F6EE4673E78}" type="pres">
      <dgm:prSet presAssocID="{4D4560F4-DBFC-0B43-BAC4-B7B5BA28E5C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A5B410-6E68-B748-8683-73D0C1D5B3AD}" type="pres">
      <dgm:prSet presAssocID="{1D00FFEF-78D0-434F-A3D7-53B41598B80D}" presName="parTxOnlySpace" presStyleCnt="0"/>
      <dgm:spPr/>
    </dgm:pt>
    <dgm:pt modelId="{F79A14AC-A34D-9F4F-B3B4-EC921E86B601}" type="pres">
      <dgm:prSet presAssocID="{8708CE6B-FC05-A543-88D6-49228967B73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3F16A-58D9-BD4A-96FF-069D0F64F132}" type="pres">
      <dgm:prSet presAssocID="{E8469FC5-EF5B-E54D-AE88-78E2AB5920F5}" presName="parTxOnlySpace" presStyleCnt="0"/>
      <dgm:spPr/>
    </dgm:pt>
    <dgm:pt modelId="{981A3458-AF8B-CD41-88FF-3F2ADB362FFF}" type="pres">
      <dgm:prSet presAssocID="{23EC9B49-9AB2-044A-A112-5DDFF78E1C5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CED9E5-F759-764F-A465-9986E1384FCD}" srcId="{B4666E6D-0C15-7D4D-B282-500C8081D701}" destId="{4D4560F4-DBFC-0B43-BAC4-B7B5BA28E5C3}" srcOrd="0" destOrd="0" parTransId="{39A8DFDF-0200-9542-81A6-78A497C6D8C1}" sibTransId="{1D00FFEF-78D0-434F-A3D7-53B41598B80D}"/>
    <dgm:cxn modelId="{38A0B380-3124-1646-A44F-9D9172FD4C17}" srcId="{B4666E6D-0C15-7D4D-B282-500C8081D701}" destId="{23EC9B49-9AB2-044A-A112-5DDFF78E1C5A}" srcOrd="2" destOrd="0" parTransId="{1879507C-FD1C-F14F-BB62-C2A938DB5945}" sibTransId="{24E992A3-CE31-3444-AA9F-92AE6B920A2D}"/>
    <dgm:cxn modelId="{84481EB4-9EFC-F94A-A1C6-F81737A8F758}" type="presOf" srcId="{B4666E6D-0C15-7D4D-B282-500C8081D701}" destId="{8004E06D-9C0D-AC4E-A371-A52265BAA546}" srcOrd="0" destOrd="0" presId="urn:microsoft.com/office/officeart/2005/8/layout/chevron1"/>
    <dgm:cxn modelId="{01E4AC11-026B-4543-A839-1896EE6A95F4}" srcId="{B4666E6D-0C15-7D4D-B282-500C8081D701}" destId="{8708CE6B-FC05-A543-88D6-49228967B731}" srcOrd="1" destOrd="0" parTransId="{A7BF3A85-0C31-D846-AF6C-5D70A0306FA9}" sibTransId="{E8469FC5-EF5B-E54D-AE88-78E2AB5920F5}"/>
    <dgm:cxn modelId="{8EFE36E3-1814-7D4E-A3D6-D8FC6D0B305E}" type="presOf" srcId="{23EC9B49-9AB2-044A-A112-5DDFF78E1C5A}" destId="{981A3458-AF8B-CD41-88FF-3F2ADB362FFF}" srcOrd="0" destOrd="0" presId="urn:microsoft.com/office/officeart/2005/8/layout/chevron1"/>
    <dgm:cxn modelId="{3AD0381E-CE07-1346-8DF5-55CC39225601}" type="presOf" srcId="{4D4560F4-DBFC-0B43-BAC4-B7B5BA28E5C3}" destId="{EE014E97-3039-CD4F-8F60-5F6EE4673E78}" srcOrd="0" destOrd="0" presId="urn:microsoft.com/office/officeart/2005/8/layout/chevron1"/>
    <dgm:cxn modelId="{B47A390D-530A-5C41-A4A5-1163987C4A15}" type="presOf" srcId="{8708CE6B-FC05-A543-88D6-49228967B731}" destId="{F79A14AC-A34D-9F4F-B3B4-EC921E86B601}" srcOrd="0" destOrd="0" presId="urn:microsoft.com/office/officeart/2005/8/layout/chevron1"/>
    <dgm:cxn modelId="{E7E0004B-D00F-564F-9F87-A42D33D4D457}" type="presParOf" srcId="{8004E06D-9C0D-AC4E-A371-A52265BAA546}" destId="{EE014E97-3039-CD4F-8F60-5F6EE4673E78}" srcOrd="0" destOrd="0" presId="urn:microsoft.com/office/officeart/2005/8/layout/chevron1"/>
    <dgm:cxn modelId="{5093DAF3-0953-FB4D-9E6F-F1FB627BC7A0}" type="presParOf" srcId="{8004E06D-9C0D-AC4E-A371-A52265BAA546}" destId="{DDA5B410-6E68-B748-8683-73D0C1D5B3AD}" srcOrd="1" destOrd="0" presId="urn:microsoft.com/office/officeart/2005/8/layout/chevron1"/>
    <dgm:cxn modelId="{9BB22164-B1A6-9249-B2EB-60A210D5FBCE}" type="presParOf" srcId="{8004E06D-9C0D-AC4E-A371-A52265BAA546}" destId="{F79A14AC-A34D-9F4F-B3B4-EC921E86B601}" srcOrd="2" destOrd="0" presId="urn:microsoft.com/office/officeart/2005/8/layout/chevron1"/>
    <dgm:cxn modelId="{61510343-3BE7-CD47-B80E-C264C8937924}" type="presParOf" srcId="{8004E06D-9C0D-AC4E-A371-A52265BAA546}" destId="{0593F16A-58D9-BD4A-96FF-069D0F64F132}" srcOrd="3" destOrd="0" presId="urn:microsoft.com/office/officeart/2005/8/layout/chevron1"/>
    <dgm:cxn modelId="{D655F75C-333D-4F48-92EC-31FDBB2EB976}" type="presParOf" srcId="{8004E06D-9C0D-AC4E-A371-A52265BAA546}" destId="{981A3458-AF8B-CD41-88FF-3F2ADB362FF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0CA25B-6878-4825-82B7-9D497B3C63BE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0B2A764-9882-47DE-9546-D3606ADCE970}">
      <dgm:prSet/>
      <dgm:spPr/>
      <dgm:t>
        <a:bodyPr/>
        <a:lstStyle/>
        <a:p>
          <a:pPr rtl="0"/>
          <a:r>
            <a:rPr lang="en-US" dirty="0"/>
            <a:t>Demographic </a:t>
          </a:r>
          <a:r>
            <a:rPr lang="en-US" dirty="0" smtClean="0"/>
            <a:t>and social </a:t>
          </a:r>
          <a:r>
            <a:rPr lang="en-US" dirty="0"/>
            <a:t>changes</a:t>
          </a:r>
        </a:p>
      </dgm:t>
    </dgm:pt>
    <dgm:pt modelId="{AEA86883-6CE7-4BE2-A9CA-7C4E60795B17}" type="parTrans" cxnId="{4C69E890-3B58-408D-A1FC-DEBC9E7572FB}">
      <dgm:prSet/>
      <dgm:spPr/>
      <dgm:t>
        <a:bodyPr/>
        <a:lstStyle/>
        <a:p>
          <a:endParaRPr lang="en-US"/>
        </a:p>
      </dgm:t>
    </dgm:pt>
    <dgm:pt modelId="{6EBDEDE5-13DC-4400-A1E4-BE03B0D0C232}" type="sibTrans" cxnId="{4C69E890-3B58-408D-A1FC-DEBC9E7572FB}">
      <dgm:prSet/>
      <dgm:spPr/>
      <dgm:t>
        <a:bodyPr/>
        <a:lstStyle/>
        <a:p>
          <a:endParaRPr lang="en-US"/>
        </a:p>
      </dgm:t>
    </dgm:pt>
    <dgm:pt modelId="{ED884634-C2DF-47CF-8EA5-984083E9B178}">
      <dgm:prSet/>
      <dgm:spPr/>
      <dgm:t>
        <a:bodyPr/>
        <a:lstStyle/>
        <a:p>
          <a:pPr rtl="0"/>
          <a:r>
            <a:rPr lang="en-US" dirty="0"/>
            <a:t>Individuals</a:t>
          </a:r>
          <a:r>
            <a:rPr lang="en-US" baseline="0" dirty="0"/>
            <a:t> need to take greater responsibility for own future</a:t>
          </a:r>
          <a:endParaRPr lang="en-US" dirty="0"/>
        </a:p>
      </dgm:t>
    </dgm:pt>
    <dgm:pt modelId="{C9AABAFA-FEDB-4386-AF35-973C9A92003E}" type="parTrans" cxnId="{96BE2E7D-43F2-4A83-81A7-AAF432161D04}">
      <dgm:prSet/>
      <dgm:spPr/>
      <dgm:t>
        <a:bodyPr/>
        <a:lstStyle/>
        <a:p>
          <a:endParaRPr lang="en-US"/>
        </a:p>
      </dgm:t>
    </dgm:pt>
    <dgm:pt modelId="{46A99EC4-FF24-408C-B2AC-6F19EEDFD5D3}" type="sibTrans" cxnId="{96BE2E7D-43F2-4A83-81A7-AAF432161D04}">
      <dgm:prSet/>
      <dgm:spPr/>
      <dgm:t>
        <a:bodyPr/>
        <a:lstStyle/>
        <a:p>
          <a:endParaRPr lang="en-US"/>
        </a:p>
      </dgm:t>
    </dgm:pt>
    <dgm:pt modelId="{5F44307A-1C27-4B4F-922E-EDA6082AE3F3}">
      <dgm:prSet/>
      <dgm:spPr/>
      <dgm:t>
        <a:bodyPr/>
        <a:lstStyle/>
        <a:p>
          <a:pPr rtl="0"/>
          <a:r>
            <a:rPr lang="en-US" dirty="0"/>
            <a:t>Wealth gives well-being benefits</a:t>
          </a:r>
        </a:p>
      </dgm:t>
    </dgm:pt>
    <dgm:pt modelId="{B806F2B6-51CF-4F4B-8D45-105EC7A28D36}" type="parTrans" cxnId="{3CD2948B-21B3-4D25-866C-931B11D2D5E0}">
      <dgm:prSet/>
      <dgm:spPr/>
      <dgm:t>
        <a:bodyPr/>
        <a:lstStyle/>
        <a:p>
          <a:endParaRPr lang="en-US"/>
        </a:p>
      </dgm:t>
    </dgm:pt>
    <dgm:pt modelId="{ADEB097D-DA71-4579-A5D1-644759E707AA}" type="sibTrans" cxnId="{3CD2948B-21B3-4D25-866C-931B11D2D5E0}">
      <dgm:prSet/>
      <dgm:spPr/>
      <dgm:t>
        <a:bodyPr/>
        <a:lstStyle/>
        <a:p>
          <a:endParaRPr lang="en-US"/>
        </a:p>
      </dgm:t>
    </dgm:pt>
    <dgm:pt modelId="{0C0E25FC-F4AD-4076-85A1-2A7E9B86955F}">
      <dgm:prSet/>
      <dgm:spPr/>
      <dgm:t>
        <a:bodyPr/>
        <a:lstStyle/>
        <a:p>
          <a:pPr rtl="0"/>
          <a:r>
            <a:rPr lang="en-US" dirty="0"/>
            <a:t>Reduces burden on the </a:t>
          </a:r>
          <a:r>
            <a:rPr lang="en-US" dirty="0" smtClean="0"/>
            <a:t>State</a:t>
          </a:r>
          <a:endParaRPr lang="en-US" dirty="0"/>
        </a:p>
      </dgm:t>
    </dgm:pt>
    <dgm:pt modelId="{6B487748-D666-42FF-8D3D-66A6894363F9}" type="parTrans" cxnId="{BB015CF5-FD41-4B77-AF96-FAD9C68E5DB2}">
      <dgm:prSet/>
      <dgm:spPr/>
      <dgm:t>
        <a:bodyPr/>
        <a:lstStyle/>
        <a:p>
          <a:endParaRPr lang="en-US"/>
        </a:p>
      </dgm:t>
    </dgm:pt>
    <dgm:pt modelId="{B4E9D676-3F8E-4071-A08D-2EA2481B9674}" type="sibTrans" cxnId="{BB015CF5-FD41-4B77-AF96-FAD9C68E5DB2}">
      <dgm:prSet/>
      <dgm:spPr/>
      <dgm:t>
        <a:bodyPr/>
        <a:lstStyle/>
        <a:p>
          <a:endParaRPr lang="en-US"/>
        </a:p>
      </dgm:t>
    </dgm:pt>
    <dgm:pt modelId="{BA14E7CD-C88D-483F-96F6-89E9EBB2C8AC}">
      <dgm:prSet/>
      <dgm:spPr/>
      <dgm:t>
        <a:bodyPr/>
        <a:lstStyle/>
        <a:p>
          <a:pPr rtl="0"/>
          <a:r>
            <a:rPr lang="en-US" dirty="0"/>
            <a:t>Gives you life choices</a:t>
          </a:r>
        </a:p>
      </dgm:t>
    </dgm:pt>
    <dgm:pt modelId="{58FE2C9E-2E49-4F17-B19F-117BA0480333}" type="parTrans" cxnId="{FAFB2C22-BEA2-4A9F-9C1C-C56C3AA774A2}">
      <dgm:prSet/>
      <dgm:spPr/>
      <dgm:t>
        <a:bodyPr/>
        <a:lstStyle/>
        <a:p>
          <a:endParaRPr lang="en-US"/>
        </a:p>
      </dgm:t>
    </dgm:pt>
    <dgm:pt modelId="{13341F24-DBB0-4097-9923-FCE904CF4120}" type="sibTrans" cxnId="{FAFB2C22-BEA2-4A9F-9C1C-C56C3AA774A2}">
      <dgm:prSet/>
      <dgm:spPr/>
      <dgm:t>
        <a:bodyPr/>
        <a:lstStyle/>
        <a:p>
          <a:endParaRPr lang="en-US"/>
        </a:p>
      </dgm:t>
    </dgm:pt>
    <dgm:pt modelId="{150D913B-E075-4BDD-BA01-848BFBCDF8B2}">
      <dgm:prSet/>
      <dgm:spPr/>
      <dgm:t>
        <a:bodyPr/>
        <a:lstStyle/>
        <a:p>
          <a:pPr rtl="0"/>
          <a:r>
            <a:rPr lang="en-US" dirty="0"/>
            <a:t>And the power to help others</a:t>
          </a:r>
        </a:p>
      </dgm:t>
    </dgm:pt>
    <dgm:pt modelId="{DE5AF41E-D5F4-42DA-99CF-EACCA3C9CCAA}" type="parTrans" cxnId="{D7D89FBD-314C-4E44-92FC-E807CC959F82}">
      <dgm:prSet/>
      <dgm:spPr/>
      <dgm:t>
        <a:bodyPr/>
        <a:lstStyle/>
        <a:p>
          <a:endParaRPr lang="en-US"/>
        </a:p>
      </dgm:t>
    </dgm:pt>
    <dgm:pt modelId="{CB13AD45-A143-43E7-B1BF-C72E3A75DEA9}" type="sibTrans" cxnId="{D7D89FBD-314C-4E44-92FC-E807CC959F82}">
      <dgm:prSet/>
      <dgm:spPr/>
      <dgm:t>
        <a:bodyPr/>
        <a:lstStyle/>
        <a:p>
          <a:endParaRPr lang="en-US"/>
        </a:p>
      </dgm:t>
    </dgm:pt>
    <dgm:pt modelId="{4258F954-01C6-4484-B4FD-E43496F4B906}" type="pres">
      <dgm:prSet presAssocID="{040CA25B-6878-4825-82B7-9D497B3C63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3F9124-C29D-4322-8426-87E3F6AC5781}" type="pres">
      <dgm:prSet presAssocID="{50B2A764-9882-47DE-9546-D3606ADCE97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4284A0-A43B-4EA3-AD8F-3E1A4B5BD0AF}" type="pres">
      <dgm:prSet presAssocID="{6EBDEDE5-13DC-4400-A1E4-BE03B0D0C232}" presName="spacer" presStyleCnt="0"/>
      <dgm:spPr/>
    </dgm:pt>
    <dgm:pt modelId="{4D1354C6-6990-4305-9F22-B317C1A53CBF}" type="pres">
      <dgm:prSet presAssocID="{ED884634-C2DF-47CF-8EA5-984083E9B17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F296C3-19B0-4291-B0DD-6F45A1EC2F30}" type="pres">
      <dgm:prSet presAssocID="{46A99EC4-FF24-408C-B2AC-6F19EEDFD5D3}" presName="spacer" presStyleCnt="0"/>
      <dgm:spPr/>
    </dgm:pt>
    <dgm:pt modelId="{4AC92E8A-1E9F-4182-8418-8BF72B73E3EB}" type="pres">
      <dgm:prSet presAssocID="{5F44307A-1C27-4B4F-922E-EDA6082AE3F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AB4172-A9C4-4073-B7FD-45E1D0FCBFE9}" type="pres">
      <dgm:prSet presAssocID="{ADEB097D-DA71-4579-A5D1-644759E707AA}" presName="spacer" presStyleCnt="0"/>
      <dgm:spPr/>
    </dgm:pt>
    <dgm:pt modelId="{CE5D7E7C-F6A8-4F43-90DD-4BC2B3F76175}" type="pres">
      <dgm:prSet presAssocID="{0C0E25FC-F4AD-4076-85A1-2A7E9B86955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72783A-0263-4D1C-9AF3-B933B0CCB3F7}" type="pres">
      <dgm:prSet presAssocID="{B4E9D676-3F8E-4071-A08D-2EA2481B9674}" presName="spacer" presStyleCnt="0"/>
      <dgm:spPr/>
    </dgm:pt>
    <dgm:pt modelId="{E5ED829B-4ED8-462F-B82C-D5BBDCBC8914}" type="pres">
      <dgm:prSet presAssocID="{BA14E7CD-C88D-483F-96F6-89E9EBB2C8A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D136AF-4E29-4CC2-BC04-F22B8D911406}" type="pres">
      <dgm:prSet presAssocID="{13341F24-DBB0-4097-9923-FCE904CF4120}" presName="spacer" presStyleCnt="0"/>
      <dgm:spPr/>
    </dgm:pt>
    <dgm:pt modelId="{C0D79A61-C1BD-4C46-BB90-BF067323D02D}" type="pres">
      <dgm:prSet presAssocID="{150D913B-E075-4BDD-BA01-848BFBCDF8B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D89FBD-314C-4E44-92FC-E807CC959F82}" srcId="{040CA25B-6878-4825-82B7-9D497B3C63BE}" destId="{150D913B-E075-4BDD-BA01-848BFBCDF8B2}" srcOrd="5" destOrd="0" parTransId="{DE5AF41E-D5F4-42DA-99CF-EACCA3C9CCAA}" sibTransId="{CB13AD45-A143-43E7-B1BF-C72E3A75DEA9}"/>
    <dgm:cxn modelId="{F32C7473-EAD3-1146-9476-A7A773144AF3}" type="presOf" srcId="{0C0E25FC-F4AD-4076-85A1-2A7E9B86955F}" destId="{CE5D7E7C-F6A8-4F43-90DD-4BC2B3F76175}" srcOrd="0" destOrd="0" presId="urn:microsoft.com/office/officeart/2005/8/layout/vList2"/>
    <dgm:cxn modelId="{4C69E890-3B58-408D-A1FC-DEBC9E7572FB}" srcId="{040CA25B-6878-4825-82B7-9D497B3C63BE}" destId="{50B2A764-9882-47DE-9546-D3606ADCE970}" srcOrd="0" destOrd="0" parTransId="{AEA86883-6CE7-4BE2-A9CA-7C4E60795B17}" sibTransId="{6EBDEDE5-13DC-4400-A1E4-BE03B0D0C232}"/>
    <dgm:cxn modelId="{D22088C6-AEAF-4E4C-B067-2F42952EEF2E}" type="presOf" srcId="{040CA25B-6878-4825-82B7-9D497B3C63BE}" destId="{4258F954-01C6-4484-B4FD-E43496F4B906}" srcOrd="0" destOrd="0" presId="urn:microsoft.com/office/officeart/2005/8/layout/vList2"/>
    <dgm:cxn modelId="{2346FFDA-6C8D-9C43-B89D-EEBDAC768013}" type="presOf" srcId="{5F44307A-1C27-4B4F-922E-EDA6082AE3F3}" destId="{4AC92E8A-1E9F-4182-8418-8BF72B73E3EB}" srcOrd="0" destOrd="0" presId="urn:microsoft.com/office/officeart/2005/8/layout/vList2"/>
    <dgm:cxn modelId="{AF0DD87D-B2C3-0A44-99A1-BDD2CB2D1DA8}" type="presOf" srcId="{50B2A764-9882-47DE-9546-D3606ADCE970}" destId="{223F9124-C29D-4322-8426-87E3F6AC5781}" srcOrd="0" destOrd="0" presId="urn:microsoft.com/office/officeart/2005/8/layout/vList2"/>
    <dgm:cxn modelId="{96BE2E7D-43F2-4A83-81A7-AAF432161D04}" srcId="{040CA25B-6878-4825-82B7-9D497B3C63BE}" destId="{ED884634-C2DF-47CF-8EA5-984083E9B178}" srcOrd="1" destOrd="0" parTransId="{C9AABAFA-FEDB-4386-AF35-973C9A92003E}" sibTransId="{46A99EC4-FF24-408C-B2AC-6F19EEDFD5D3}"/>
    <dgm:cxn modelId="{FAFB2C22-BEA2-4A9F-9C1C-C56C3AA774A2}" srcId="{040CA25B-6878-4825-82B7-9D497B3C63BE}" destId="{BA14E7CD-C88D-483F-96F6-89E9EBB2C8AC}" srcOrd="4" destOrd="0" parTransId="{58FE2C9E-2E49-4F17-B19F-117BA0480333}" sibTransId="{13341F24-DBB0-4097-9923-FCE904CF4120}"/>
    <dgm:cxn modelId="{3CD2948B-21B3-4D25-866C-931B11D2D5E0}" srcId="{040CA25B-6878-4825-82B7-9D497B3C63BE}" destId="{5F44307A-1C27-4B4F-922E-EDA6082AE3F3}" srcOrd="2" destOrd="0" parTransId="{B806F2B6-51CF-4F4B-8D45-105EC7A28D36}" sibTransId="{ADEB097D-DA71-4579-A5D1-644759E707AA}"/>
    <dgm:cxn modelId="{BB015CF5-FD41-4B77-AF96-FAD9C68E5DB2}" srcId="{040CA25B-6878-4825-82B7-9D497B3C63BE}" destId="{0C0E25FC-F4AD-4076-85A1-2A7E9B86955F}" srcOrd="3" destOrd="0" parTransId="{6B487748-D666-42FF-8D3D-66A6894363F9}" sibTransId="{B4E9D676-3F8E-4071-A08D-2EA2481B9674}"/>
    <dgm:cxn modelId="{8A31B8EA-AA0C-2D4D-AE97-DD7C1E0083D2}" type="presOf" srcId="{BA14E7CD-C88D-483F-96F6-89E9EBB2C8AC}" destId="{E5ED829B-4ED8-462F-B82C-D5BBDCBC8914}" srcOrd="0" destOrd="0" presId="urn:microsoft.com/office/officeart/2005/8/layout/vList2"/>
    <dgm:cxn modelId="{B9519012-962C-BF4A-AA90-241D3CCD5CAB}" type="presOf" srcId="{150D913B-E075-4BDD-BA01-848BFBCDF8B2}" destId="{C0D79A61-C1BD-4C46-BB90-BF067323D02D}" srcOrd="0" destOrd="0" presId="urn:microsoft.com/office/officeart/2005/8/layout/vList2"/>
    <dgm:cxn modelId="{3A22795D-B850-7146-B6C3-0B6A35C842EC}" type="presOf" srcId="{ED884634-C2DF-47CF-8EA5-984083E9B178}" destId="{4D1354C6-6990-4305-9F22-B317C1A53CBF}" srcOrd="0" destOrd="0" presId="urn:microsoft.com/office/officeart/2005/8/layout/vList2"/>
    <dgm:cxn modelId="{A94F9A69-D8F4-854D-8BEC-AEF1D963CCE9}" type="presParOf" srcId="{4258F954-01C6-4484-B4FD-E43496F4B906}" destId="{223F9124-C29D-4322-8426-87E3F6AC5781}" srcOrd="0" destOrd="0" presId="urn:microsoft.com/office/officeart/2005/8/layout/vList2"/>
    <dgm:cxn modelId="{5D3C1207-99B2-EB4F-A9D8-F4BA5214FF88}" type="presParOf" srcId="{4258F954-01C6-4484-B4FD-E43496F4B906}" destId="{A94284A0-A43B-4EA3-AD8F-3E1A4B5BD0AF}" srcOrd="1" destOrd="0" presId="urn:microsoft.com/office/officeart/2005/8/layout/vList2"/>
    <dgm:cxn modelId="{B8BA86C4-21B1-1C45-ABB3-7C4555831685}" type="presParOf" srcId="{4258F954-01C6-4484-B4FD-E43496F4B906}" destId="{4D1354C6-6990-4305-9F22-B317C1A53CBF}" srcOrd="2" destOrd="0" presId="urn:microsoft.com/office/officeart/2005/8/layout/vList2"/>
    <dgm:cxn modelId="{0220B542-3B6E-6743-BEDB-E9860F00FD94}" type="presParOf" srcId="{4258F954-01C6-4484-B4FD-E43496F4B906}" destId="{92F296C3-19B0-4291-B0DD-6F45A1EC2F30}" srcOrd="3" destOrd="0" presId="urn:microsoft.com/office/officeart/2005/8/layout/vList2"/>
    <dgm:cxn modelId="{22F14189-8122-0D4F-B557-BB0D4E6230EE}" type="presParOf" srcId="{4258F954-01C6-4484-B4FD-E43496F4B906}" destId="{4AC92E8A-1E9F-4182-8418-8BF72B73E3EB}" srcOrd="4" destOrd="0" presId="urn:microsoft.com/office/officeart/2005/8/layout/vList2"/>
    <dgm:cxn modelId="{0213E799-9799-2F4F-96A0-383425FAAF15}" type="presParOf" srcId="{4258F954-01C6-4484-B4FD-E43496F4B906}" destId="{C7AB4172-A9C4-4073-B7FD-45E1D0FCBFE9}" srcOrd="5" destOrd="0" presId="urn:microsoft.com/office/officeart/2005/8/layout/vList2"/>
    <dgm:cxn modelId="{4CCF51DA-AB00-7A44-9B9B-AFAEEB4C7CC5}" type="presParOf" srcId="{4258F954-01C6-4484-B4FD-E43496F4B906}" destId="{CE5D7E7C-F6A8-4F43-90DD-4BC2B3F76175}" srcOrd="6" destOrd="0" presId="urn:microsoft.com/office/officeart/2005/8/layout/vList2"/>
    <dgm:cxn modelId="{5208C855-004E-C342-AE44-208A2C06D831}" type="presParOf" srcId="{4258F954-01C6-4484-B4FD-E43496F4B906}" destId="{C672783A-0263-4D1C-9AF3-B933B0CCB3F7}" srcOrd="7" destOrd="0" presId="urn:microsoft.com/office/officeart/2005/8/layout/vList2"/>
    <dgm:cxn modelId="{176673A4-385C-E74A-994D-94465324268B}" type="presParOf" srcId="{4258F954-01C6-4484-B4FD-E43496F4B906}" destId="{E5ED829B-4ED8-462F-B82C-D5BBDCBC8914}" srcOrd="8" destOrd="0" presId="urn:microsoft.com/office/officeart/2005/8/layout/vList2"/>
    <dgm:cxn modelId="{49E98CD2-3732-1C4B-AC68-605B73A6A761}" type="presParOf" srcId="{4258F954-01C6-4484-B4FD-E43496F4B906}" destId="{F7D136AF-4E29-4CC2-BC04-F22B8D911406}" srcOrd="9" destOrd="0" presId="urn:microsoft.com/office/officeart/2005/8/layout/vList2"/>
    <dgm:cxn modelId="{6C6C9D30-124D-5347-A93F-92A44337B213}" type="presParOf" srcId="{4258F954-01C6-4484-B4FD-E43496F4B906}" destId="{C0D79A61-C1BD-4C46-BB90-BF067323D02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93754-C814-45B7-8E1C-71B596D294D7}">
      <dsp:nvSpPr>
        <dsp:cNvPr id="0" name=""/>
        <dsp:cNvSpPr/>
      </dsp:nvSpPr>
      <dsp:spPr>
        <a:xfrm>
          <a:off x="0" y="286781"/>
          <a:ext cx="8205788" cy="839474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Defining wealth</a:t>
          </a:r>
        </a:p>
      </dsp:txBody>
      <dsp:txXfrm>
        <a:off x="40980" y="327761"/>
        <a:ext cx="8123828" cy="757514"/>
      </dsp:txXfrm>
    </dsp:sp>
    <dsp:sp modelId="{C93B7E74-9B3E-44B2-9046-B6A526B9E61F}">
      <dsp:nvSpPr>
        <dsp:cNvPr id="0" name=""/>
        <dsp:cNvSpPr/>
      </dsp:nvSpPr>
      <dsp:spPr>
        <a:xfrm>
          <a:off x="0" y="1227056"/>
          <a:ext cx="8205788" cy="839474"/>
        </a:xfrm>
        <a:prstGeom prst="roundRect">
          <a:avLst/>
        </a:prstGeom>
        <a:solidFill>
          <a:schemeClr val="accent2">
            <a:shade val="50000"/>
            <a:hueOff val="36790"/>
            <a:satOff val="-34190"/>
            <a:lumOff val="30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Distribution of wealth</a:t>
          </a:r>
        </a:p>
      </dsp:txBody>
      <dsp:txXfrm>
        <a:off x="40980" y="1268036"/>
        <a:ext cx="8123828" cy="757514"/>
      </dsp:txXfrm>
    </dsp:sp>
    <dsp:sp modelId="{64601F41-4D65-45BD-846A-1C7E16337B35}">
      <dsp:nvSpPr>
        <dsp:cNvPr id="0" name=""/>
        <dsp:cNvSpPr/>
      </dsp:nvSpPr>
      <dsp:spPr>
        <a:xfrm>
          <a:off x="0" y="2167331"/>
          <a:ext cx="8205788" cy="839474"/>
        </a:xfrm>
        <a:prstGeom prst="roundRect">
          <a:avLst/>
        </a:prstGeom>
        <a:solidFill>
          <a:schemeClr val="accent2">
            <a:shade val="50000"/>
            <a:hueOff val="73581"/>
            <a:satOff val="-68381"/>
            <a:lumOff val="60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Reasons</a:t>
          </a:r>
          <a:r>
            <a:rPr lang="en-US" sz="3500" kern="1200" baseline="0" dirty="0"/>
            <a:t> for need to create wealth</a:t>
          </a:r>
          <a:endParaRPr lang="en-US" sz="3500" kern="1200" dirty="0"/>
        </a:p>
      </dsp:txBody>
      <dsp:txXfrm>
        <a:off x="40980" y="2208311"/>
        <a:ext cx="8123828" cy="757514"/>
      </dsp:txXfrm>
    </dsp:sp>
    <dsp:sp modelId="{51424102-F9A3-4A57-8B19-6F79D8B82268}">
      <dsp:nvSpPr>
        <dsp:cNvPr id="0" name=""/>
        <dsp:cNvSpPr/>
      </dsp:nvSpPr>
      <dsp:spPr>
        <a:xfrm>
          <a:off x="0" y="3107605"/>
          <a:ext cx="8205788" cy="839474"/>
        </a:xfrm>
        <a:prstGeom prst="roundRect">
          <a:avLst/>
        </a:prstGeom>
        <a:solidFill>
          <a:schemeClr val="accent2">
            <a:shade val="50000"/>
            <a:hueOff val="36790"/>
            <a:satOff val="-34190"/>
            <a:lumOff val="30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Ways to create wealth</a:t>
          </a:r>
        </a:p>
      </dsp:txBody>
      <dsp:txXfrm>
        <a:off x="40980" y="3148585"/>
        <a:ext cx="8123828" cy="75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E2466-18FA-F74C-A49D-93053D9D68F9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A63F-9D08-1245-B715-E00F885B8B9A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941FD-CD80-5B49-89CE-AE2188D481B8}">
      <dsp:nvSpPr>
        <dsp:cNvPr id="0" name=""/>
        <dsp:cNvSpPr/>
      </dsp:nvSpPr>
      <dsp:spPr>
        <a:xfrm>
          <a:off x="1447799" y="363990"/>
          <a:ext cx="3200400" cy="13785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chemeClr val="tx2"/>
              </a:solidFill>
            </a:rPr>
            <a:t>Wealth</a:t>
          </a:r>
        </a:p>
      </dsp:txBody>
      <dsp:txXfrm>
        <a:off x="1447799" y="363990"/>
        <a:ext cx="3200400" cy="1378520"/>
      </dsp:txXfrm>
    </dsp:sp>
    <dsp:sp modelId="{0A0B08E7-7143-FA4B-8A6D-517DEF471F88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2"/>
              </a:solidFill>
            </a:rPr>
            <a:t>Human capital</a:t>
          </a:r>
        </a:p>
      </dsp:txBody>
      <dsp:txXfrm>
        <a:off x="1469" y="2321489"/>
        <a:ext cx="2757041" cy="1378520"/>
      </dsp:txXfrm>
    </dsp:sp>
    <dsp:sp modelId="{38B2D9C5-A05C-7347-8EB5-8F2B0BD1FA85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2"/>
              </a:solidFill>
            </a:rPr>
            <a:t>Financial capital</a:t>
          </a:r>
        </a:p>
      </dsp:txBody>
      <dsp:txXfrm>
        <a:off x="3337489" y="2321489"/>
        <a:ext cx="2757041" cy="1378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F9124-C29D-4322-8426-87E3F6AC5781}">
      <dsp:nvSpPr>
        <dsp:cNvPr id="0" name=""/>
        <dsp:cNvSpPr/>
      </dsp:nvSpPr>
      <dsp:spPr>
        <a:xfrm>
          <a:off x="0" y="117773"/>
          <a:ext cx="4953000" cy="67532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Increasing life expectancy</a:t>
          </a:r>
        </a:p>
      </dsp:txBody>
      <dsp:txXfrm>
        <a:off x="32967" y="150740"/>
        <a:ext cx="4887066" cy="609393"/>
      </dsp:txXfrm>
    </dsp:sp>
    <dsp:sp modelId="{4D1354C6-6990-4305-9F22-B317C1A53CBF}">
      <dsp:nvSpPr>
        <dsp:cNvPr id="0" name=""/>
        <dsp:cNvSpPr/>
      </dsp:nvSpPr>
      <dsp:spPr>
        <a:xfrm>
          <a:off x="0" y="842060"/>
          <a:ext cx="4953000" cy="675327"/>
        </a:xfrm>
        <a:prstGeom prst="roundRect">
          <a:avLst/>
        </a:prstGeom>
        <a:solidFill>
          <a:schemeClr val="accent2">
            <a:shade val="50000"/>
            <a:hueOff val="24527"/>
            <a:satOff val="-22794"/>
            <a:lumOff val="200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Gap between life </a:t>
          </a:r>
          <a:r>
            <a:rPr lang="en-US" sz="1700" kern="1200" dirty="0" smtClean="0"/>
            <a:t>and </a:t>
          </a:r>
          <a:r>
            <a:rPr lang="en-US" sz="1700" kern="1200" dirty="0"/>
            <a:t>healthy life expectancy</a:t>
          </a:r>
        </a:p>
      </dsp:txBody>
      <dsp:txXfrm>
        <a:off x="32967" y="875027"/>
        <a:ext cx="4887066" cy="609393"/>
      </dsp:txXfrm>
    </dsp:sp>
    <dsp:sp modelId="{4AC92E8A-1E9F-4182-8418-8BF72B73E3EB}">
      <dsp:nvSpPr>
        <dsp:cNvPr id="0" name=""/>
        <dsp:cNvSpPr/>
      </dsp:nvSpPr>
      <dsp:spPr>
        <a:xfrm>
          <a:off x="0" y="1566348"/>
          <a:ext cx="4953000" cy="675327"/>
        </a:xfrm>
        <a:prstGeom prst="roundRect">
          <a:avLst/>
        </a:prstGeom>
        <a:solidFill>
          <a:schemeClr val="accent2">
            <a:shade val="50000"/>
            <a:hueOff val="49054"/>
            <a:satOff val="-45587"/>
            <a:lumOff val="400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Falling </a:t>
          </a:r>
          <a:r>
            <a:rPr lang="en-US" sz="1700" kern="1200" dirty="0" smtClean="0"/>
            <a:t>birth rates and </a:t>
          </a:r>
          <a:r>
            <a:rPr lang="en-US" sz="1700" kern="1200" dirty="0"/>
            <a:t>ageing population</a:t>
          </a:r>
        </a:p>
      </dsp:txBody>
      <dsp:txXfrm>
        <a:off x="32967" y="1599315"/>
        <a:ext cx="4887066" cy="609393"/>
      </dsp:txXfrm>
    </dsp:sp>
    <dsp:sp modelId="{CE5D7E7C-F6A8-4F43-90DD-4BC2B3F76175}">
      <dsp:nvSpPr>
        <dsp:cNvPr id="0" name=""/>
        <dsp:cNvSpPr/>
      </dsp:nvSpPr>
      <dsp:spPr>
        <a:xfrm>
          <a:off x="0" y="2290636"/>
          <a:ext cx="4953000" cy="675327"/>
        </a:xfrm>
        <a:prstGeom prst="roundRect">
          <a:avLst/>
        </a:prstGeom>
        <a:solidFill>
          <a:schemeClr val="accent2">
            <a:shade val="50000"/>
            <a:hueOff val="73581"/>
            <a:satOff val="-68381"/>
            <a:lumOff val="60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Diminishing role of government </a:t>
          </a:r>
          <a:r>
            <a:rPr lang="en-US" sz="1700" kern="1200" dirty="0" smtClean="0"/>
            <a:t>and </a:t>
          </a:r>
          <a:r>
            <a:rPr lang="en-US" sz="1700" kern="1200" dirty="0"/>
            <a:t>employer in retirement provision</a:t>
          </a:r>
        </a:p>
      </dsp:txBody>
      <dsp:txXfrm>
        <a:off x="32967" y="2323603"/>
        <a:ext cx="4887066" cy="609393"/>
      </dsp:txXfrm>
    </dsp:sp>
    <dsp:sp modelId="{E5ED829B-4ED8-462F-B82C-D5BBDCBC8914}">
      <dsp:nvSpPr>
        <dsp:cNvPr id="0" name=""/>
        <dsp:cNvSpPr/>
      </dsp:nvSpPr>
      <dsp:spPr>
        <a:xfrm>
          <a:off x="0" y="3014923"/>
          <a:ext cx="4953000" cy="675327"/>
        </a:xfrm>
        <a:prstGeom prst="roundRect">
          <a:avLst/>
        </a:prstGeom>
        <a:solidFill>
          <a:schemeClr val="accent2">
            <a:shade val="50000"/>
            <a:hueOff val="49054"/>
            <a:satOff val="-45587"/>
            <a:lumOff val="400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Diminishing role of family</a:t>
          </a:r>
        </a:p>
      </dsp:txBody>
      <dsp:txXfrm>
        <a:off x="32967" y="3047890"/>
        <a:ext cx="4887066" cy="609393"/>
      </dsp:txXfrm>
    </dsp:sp>
    <dsp:sp modelId="{C0D79A61-C1BD-4C46-BB90-BF067323D02D}">
      <dsp:nvSpPr>
        <dsp:cNvPr id="0" name=""/>
        <dsp:cNvSpPr/>
      </dsp:nvSpPr>
      <dsp:spPr>
        <a:xfrm>
          <a:off x="0" y="3739211"/>
          <a:ext cx="4953000" cy="675327"/>
        </a:xfrm>
        <a:prstGeom prst="roundRect">
          <a:avLst/>
        </a:prstGeom>
        <a:solidFill>
          <a:schemeClr val="accent2">
            <a:shade val="50000"/>
            <a:hueOff val="24527"/>
            <a:satOff val="-22794"/>
            <a:lumOff val="200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Link between health and wealth</a:t>
          </a:r>
        </a:p>
      </dsp:txBody>
      <dsp:txXfrm>
        <a:off x="32967" y="3772178"/>
        <a:ext cx="4887066" cy="609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F9124-C29D-4322-8426-87E3F6AC5781}">
      <dsp:nvSpPr>
        <dsp:cNvPr id="0" name=""/>
        <dsp:cNvSpPr/>
      </dsp:nvSpPr>
      <dsp:spPr>
        <a:xfrm>
          <a:off x="0" y="841366"/>
          <a:ext cx="4953000" cy="43173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2"/>
              </a:solidFill>
            </a:rPr>
            <a:t>Start </a:t>
          </a:r>
          <a:r>
            <a:rPr lang="en-US" sz="1800" kern="1200" dirty="0" smtClean="0">
              <a:solidFill>
                <a:schemeClr val="tx2"/>
              </a:solidFill>
            </a:rPr>
            <a:t>saving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21075" y="862441"/>
        <a:ext cx="4910850" cy="389580"/>
      </dsp:txXfrm>
    </dsp:sp>
    <dsp:sp modelId="{4D1354C6-6990-4305-9F22-B317C1A53CBF}">
      <dsp:nvSpPr>
        <dsp:cNvPr id="0" name=""/>
        <dsp:cNvSpPr/>
      </dsp:nvSpPr>
      <dsp:spPr>
        <a:xfrm>
          <a:off x="0" y="1324936"/>
          <a:ext cx="4953000" cy="431730"/>
        </a:xfrm>
        <a:prstGeom prst="roundRect">
          <a:avLst/>
        </a:prstGeom>
        <a:solidFill>
          <a:schemeClr val="accent2">
            <a:shade val="50000"/>
            <a:hueOff val="24527"/>
            <a:satOff val="-22794"/>
            <a:lumOff val="200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Control</a:t>
          </a:r>
          <a:r>
            <a:rPr lang="en-US" sz="1800" kern="1200" baseline="0" dirty="0"/>
            <a:t> </a:t>
          </a:r>
          <a:r>
            <a:rPr lang="en-US" sz="1800" kern="1200" baseline="0" dirty="0" smtClean="0"/>
            <a:t>expenditures</a:t>
          </a:r>
          <a:endParaRPr lang="en-US" sz="1800" kern="1200" dirty="0"/>
        </a:p>
      </dsp:txBody>
      <dsp:txXfrm>
        <a:off x="21075" y="1346011"/>
        <a:ext cx="4910850" cy="389580"/>
      </dsp:txXfrm>
    </dsp:sp>
    <dsp:sp modelId="{4AC92E8A-1E9F-4182-8418-8BF72B73E3EB}">
      <dsp:nvSpPr>
        <dsp:cNvPr id="0" name=""/>
        <dsp:cNvSpPr/>
      </dsp:nvSpPr>
      <dsp:spPr>
        <a:xfrm>
          <a:off x="0" y="1808506"/>
          <a:ext cx="4953000" cy="431730"/>
        </a:xfrm>
        <a:prstGeom prst="roundRect">
          <a:avLst/>
        </a:prstGeom>
        <a:solidFill>
          <a:schemeClr val="accent2">
            <a:shade val="50000"/>
            <a:hueOff val="49054"/>
            <a:satOff val="-45587"/>
            <a:lumOff val="400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Make</a:t>
          </a:r>
          <a:r>
            <a:rPr lang="en-US" sz="1800" kern="1200" baseline="0" dirty="0"/>
            <a:t> the gold multiply</a:t>
          </a:r>
          <a:endParaRPr lang="en-US" sz="1800" kern="1200" dirty="0"/>
        </a:p>
      </dsp:txBody>
      <dsp:txXfrm>
        <a:off x="21075" y="1829581"/>
        <a:ext cx="4910850" cy="389580"/>
      </dsp:txXfrm>
    </dsp:sp>
    <dsp:sp modelId="{CE5D7E7C-F6A8-4F43-90DD-4BC2B3F76175}">
      <dsp:nvSpPr>
        <dsp:cNvPr id="0" name=""/>
        <dsp:cNvSpPr/>
      </dsp:nvSpPr>
      <dsp:spPr>
        <a:xfrm>
          <a:off x="0" y="2292076"/>
          <a:ext cx="4953000" cy="431730"/>
        </a:xfrm>
        <a:prstGeom prst="roundRect">
          <a:avLst/>
        </a:prstGeom>
        <a:solidFill>
          <a:schemeClr val="accent2">
            <a:shade val="50000"/>
            <a:hueOff val="73581"/>
            <a:satOff val="-68381"/>
            <a:lumOff val="60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Guard</a:t>
          </a:r>
          <a:r>
            <a:rPr lang="en-US" sz="1800" kern="1200" baseline="0" dirty="0"/>
            <a:t> your treasures from loss</a:t>
          </a:r>
          <a:endParaRPr lang="en-US" sz="1800" kern="1200" dirty="0"/>
        </a:p>
      </dsp:txBody>
      <dsp:txXfrm>
        <a:off x="21075" y="2313151"/>
        <a:ext cx="4910850" cy="389580"/>
      </dsp:txXfrm>
    </dsp:sp>
    <dsp:sp modelId="{E5ED829B-4ED8-462F-B82C-D5BBDCBC8914}">
      <dsp:nvSpPr>
        <dsp:cNvPr id="0" name=""/>
        <dsp:cNvSpPr/>
      </dsp:nvSpPr>
      <dsp:spPr>
        <a:xfrm>
          <a:off x="0" y="2775645"/>
          <a:ext cx="4953000" cy="431730"/>
        </a:xfrm>
        <a:prstGeom prst="roundRect">
          <a:avLst/>
        </a:prstGeom>
        <a:solidFill>
          <a:schemeClr val="accent2">
            <a:shade val="50000"/>
            <a:hueOff val="49054"/>
            <a:satOff val="-45587"/>
            <a:lumOff val="400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Make</a:t>
          </a:r>
          <a:r>
            <a:rPr lang="en-US" sz="1800" kern="1200" baseline="0" dirty="0"/>
            <a:t> your home a profitable investment</a:t>
          </a:r>
          <a:endParaRPr lang="en-US" sz="1800" kern="1200" dirty="0"/>
        </a:p>
      </dsp:txBody>
      <dsp:txXfrm>
        <a:off x="21075" y="2796720"/>
        <a:ext cx="4910850" cy="389580"/>
      </dsp:txXfrm>
    </dsp:sp>
    <dsp:sp modelId="{C0D79A61-C1BD-4C46-BB90-BF067323D02D}">
      <dsp:nvSpPr>
        <dsp:cNvPr id="0" name=""/>
        <dsp:cNvSpPr/>
      </dsp:nvSpPr>
      <dsp:spPr>
        <a:xfrm>
          <a:off x="0" y="3259215"/>
          <a:ext cx="4953000" cy="431730"/>
        </a:xfrm>
        <a:prstGeom prst="roundRect">
          <a:avLst/>
        </a:prstGeom>
        <a:solidFill>
          <a:schemeClr val="accent2">
            <a:shade val="50000"/>
            <a:hueOff val="24527"/>
            <a:satOff val="-22794"/>
            <a:lumOff val="200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Insure your future income</a:t>
          </a:r>
        </a:p>
      </dsp:txBody>
      <dsp:txXfrm>
        <a:off x="21075" y="3280290"/>
        <a:ext cx="4910850" cy="389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798B-F048-5D47-AE66-7D21CD7D82E2}">
      <dsp:nvSpPr>
        <dsp:cNvPr id="0" name=""/>
        <dsp:cNvSpPr/>
      </dsp:nvSpPr>
      <dsp:spPr>
        <a:xfrm>
          <a:off x="443168" y="863182"/>
          <a:ext cx="1604406" cy="140245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rgbClr val="335E89"/>
              </a:solidFill>
            </a:rPr>
            <a:t>Desire to have wealth</a:t>
          </a:r>
        </a:p>
      </dsp:txBody>
      <dsp:txXfrm>
        <a:off x="844270" y="1073550"/>
        <a:ext cx="782148" cy="981717"/>
      </dsp:txXfrm>
    </dsp:sp>
    <dsp:sp modelId="{B8A0AB86-00DC-6C47-BB9B-1D50DE97ECBA}">
      <dsp:nvSpPr>
        <dsp:cNvPr id="0" name=""/>
        <dsp:cNvSpPr/>
      </dsp:nvSpPr>
      <dsp:spPr>
        <a:xfrm>
          <a:off x="1956" y="1051227"/>
          <a:ext cx="882423" cy="1026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chemeClr val="bg2">
                  <a:lumMod val="50000"/>
                </a:schemeClr>
              </a:solidFill>
            </a:rPr>
            <a:t>Desire</a:t>
          </a:r>
        </a:p>
      </dsp:txBody>
      <dsp:txXfrm>
        <a:off x="131184" y="1201534"/>
        <a:ext cx="623967" cy="725749"/>
      </dsp:txXfrm>
    </dsp:sp>
    <dsp:sp modelId="{6DDDFB74-95B8-A043-8BE3-CFDE3C40ADEC}">
      <dsp:nvSpPr>
        <dsp:cNvPr id="0" name=""/>
        <dsp:cNvSpPr/>
      </dsp:nvSpPr>
      <dsp:spPr>
        <a:xfrm>
          <a:off x="2548952" y="863182"/>
          <a:ext cx="1604406" cy="140245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rgbClr val="335E89"/>
              </a:solidFill>
            </a:rPr>
            <a:t>Plan how this can be achieved</a:t>
          </a:r>
        </a:p>
      </dsp:txBody>
      <dsp:txXfrm>
        <a:off x="2950054" y="1073550"/>
        <a:ext cx="782148" cy="981717"/>
      </dsp:txXfrm>
    </dsp:sp>
    <dsp:sp modelId="{5D5E0A8C-65FF-844B-9B7E-2B9AAB35E3D0}">
      <dsp:nvSpPr>
        <dsp:cNvPr id="0" name=""/>
        <dsp:cNvSpPr/>
      </dsp:nvSpPr>
      <dsp:spPr>
        <a:xfrm>
          <a:off x="2147850" y="1065799"/>
          <a:ext cx="802203" cy="9972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335E89"/>
              </a:solidFill>
            </a:rPr>
            <a:t>Plan</a:t>
          </a:r>
        </a:p>
      </dsp:txBody>
      <dsp:txXfrm>
        <a:off x="2265330" y="1211838"/>
        <a:ext cx="567243" cy="705141"/>
      </dsp:txXfrm>
    </dsp:sp>
    <dsp:sp modelId="{B0E04552-0BF2-2B4E-94A4-08DDAE316F49}">
      <dsp:nvSpPr>
        <dsp:cNvPr id="0" name=""/>
        <dsp:cNvSpPr/>
      </dsp:nvSpPr>
      <dsp:spPr>
        <a:xfrm>
          <a:off x="4654736" y="665513"/>
          <a:ext cx="1604406" cy="179779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rgbClr val="335E89"/>
              </a:solidFill>
            </a:rPr>
            <a:t>Self-discipline, </a:t>
          </a:r>
          <a:r>
            <a:rPr lang="en-US" sz="1000" kern="1200" dirty="0" smtClean="0">
              <a:solidFill>
                <a:srgbClr val="335E89"/>
              </a:solidFill>
            </a:rPr>
            <a:t>hard work</a:t>
          </a:r>
          <a:r>
            <a:rPr lang="en-US" sz="1000" kern="1200" dirty="0">
              <a:solidFill>
                <a:srgbClr val="335E89"/>
              </a:solidFill>
            </a:rPr>
            <a:t>, patience, risk taking, confidence</a:t>
          </a:r>
        </a:p>
      </dsp:txBody>
      <dsp:txXfrm>
        <a:off x="5055838" y="935182"/>
        <a:ext cx="782148" cy="1258453"/>
      </dsp:txXfrm>
    </dsp:sp>
    <dsp:sp modelId="{3B6FF739-1598-C549-8952-5245C35D7B1A}">
      <dsp:nvSpPr>
        <dsp:cNvPr id="0" name=""/>
        <dsp:cNvSpPr/>
      </dsp:nvSpPr>
      <dsp:spPr>
        <a:xfrm>
          <a:off x="4253634" y="1040554"/>
          <a:ext cx="802203" cy="10477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335E89"/>
              </a:solidFill>
            </a:rPr>
            <a:t>Act</a:t>
          </a:r>
        </a:p>
      </dsp:txBody>
      <dsp:txXfrm>
        <a:off x="4371114" y="1193987"/>
        <a:ext cx="567243" cy="7408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14E97-3039-CD4F-8F60-5F6EE4673E78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2"/>
              </a:solidFill>
            </a:rPr>
            <a:t>Financial literacy</a:t>
          </a:r>
        </a:p>
      </dsp:txBody>
      <dsp:txXfrm>
        <a:off x="436958" y="1596826"/>
        <a:ext cx="1305521" cy="870346"/>
      </dsp:txXfrm>
    </dsp:sp>
    <dsp:sp modelId="{F79A14AC-A34D-9F4F-B3B4-EC921E86B601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2"/>
              </a:solidFill>
            </a:rPr>
            <a:t>More wealth </a:t>
          </a:r>
        </a:p>
      </dsp:txBody>
      <dsp:txXfrm>
        <a:off x="2395239" y="1596826"/>
        <a:ext cx="1305521" cy="870346"/>
      </dsp:txXfrm>
    </dsp:sp>
    <dsp:sp modelId="{3FC3D090-00B6-3844-A291-5AB23034B3D4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2"/>
              </a:solidFill>
            </a:rPr>
            <a:t>Fewer problems </a:t>
          </a:r>
          <a:r>
            <a:rPr lang="en-US" sz="1700" b="1" kern="1200" dirty="0">
              <a:solidFill>
                <a:schemeClr val="tx2"/>
              </a:solidFill>
            </a:rPr>
            <a:t>with debt</a:t>
          </a:r>
        </a:p>
      </dsp:txBody>
      <dsp:txXfrm>
        <a:off x="4353519" y="1596826"/>
        <a:ext cx="1305521" cy="8703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14E97-3039-CD4F-8F60-5F6EE4673E78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2"/>
              </a:solidFill>
            </a:rPr>
            <a:t>Planning</a:t>
          </a:r>
        </a:p>
      </dsp:txBody>
      <dsp:txXfrm>
        <a:off x="436958" y="1596826"/>
        <a:ext cx="1305521" cy="870346"/>
      </dsp:txXfrm>
    </dsp:sp>
    <dsp:sp modelId="{F79A14AC-A34D-9F4F-B3B4-EC921E86B601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2"/>
              </a:solidFill>
            </a:rPr>
            <a:t>Those who plan for retirement have 3 times more wealth</a:t>
          </a:r>
        </a:p>
      </dsp:txBody>
      <dsp:txXfrm>
        <a:off x="2395239" y="1596826"/>
        <a:ext cx="1305521" cy="870346"/>
      </dsp:txXfrm>
    </dsp:sp>
    <dsp:sp modelId="{981A3458-AF8B-CD41-88FF-3F2ADB362FFF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2"/>
              </a:solidFill>
            </a:rPr>
            <a:t>Key to wealth accumulation </a:t>
          </a:r>
        </a:p>
      </dsp:txBody>
      <dsp:txXfrm>
        <a:off x="4353519" y="1596826"/>
        <a:ext cx="1305521" cy="8703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F9124-C29D-4322-8426-87E3F6AC5781}">
      <dsp:nvSpPr>
        <dsp:cNvPr id="0" name=""/>
        <dsp:cNvSpPr/>
      </dsp:nvSpPr>
      <dsp:spPr>
        <a:xfrm>
          <a:off x="0" y="117773"/>
          <a:ext cx="4953000" cy="67532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Demographic </a:t>
          </a:r>
          <a:r>
            <a:rPr lang="en-US" sz="1700" kern="1200" dirty="0" smtClean="0"/>
            <a:t>and social </a:t>
          </a:r>
          <a:r>
            <a:rPr lang="en-US" sz="1700" kern="1200" dirty="0"/>
            <a:t>changes</a:t>
          </a:r>
        </a:p>
      </dsp:txBody>
      <dsp:txXfrm>
        <a:off x="32967" y="150740"/>
        <a:ext cx="4887066" cy="609393"/>
      </dsp:txXfrm>
    </dsp:sp>
    <dsp:sp modelId="{4D1354C6-6990-4305-9F22-B317C1A53CBF}">
      <dsp:nvSpPr>
        <dsp:cNvPr id="0" name=""/>
        <dsp:cNvSpPr/>
      </dsp:nvSpPr>
      <dsp:spPr>
        <a:xfrm>
          <a:off x="0" y="842060"/>
          <a:ext cx="4953000" cy="675327"/>
        </a:xfrm>
        <a:prstGeom prst="roundRect">
          <a:avLst/>
        </a:prstGeom>
        <a:solidFill>
          <a:schemeClr val="accent2">
            <a:shade val="50000"/>
            <a:hueOff val="24527"/>
            <a:satOff val="-22794"/>
            <a:lumOff val="200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Individuals</a:t>
          </a:r>
          <a:r>
            <a:rPr lang="en-US" sz="1700" kern="1200" baseline="0" dirty="0"/>
            <a:t> need to take greater responsibility for own future</a:t>
          </a:r>
          <a:endParaRPr lang="en-US" sz="1700" kern="1200" dirty="0"/>
        </a:p>
      </dsp:txBody>
      <dsp:txXfrm>
        <a:off x="32967" y="875027"/>
        <a:ext cx="4887066" cy="609393"/>
      </dsp:txXfrm>
    </dsp:sp>
    <dsp:sp modelId="{4AC92E8A-1E9F-4182-8418-8BF72B73E3EB}">
      <dsp:nvSpPr>
        <dsp:cNvPr id="0" name=""/>
        <dsp:cNvSpPr/>
      </dsp:nvSpPr>
      <dsp:spPr>
        <a:xfrm>
          <a:off x="0" y="1566348"/>
          <a:ext cx="4953000" cy="675327"/>
        </a:xfrm>
        <a:prstGeom prst="roundRect">
          <a:avLst/>
        </a:prstGeom>
        <a:solidFill>
          <a:schemeClr val="accent2">
            <a:shade val="50000"/>
            <a:hueOff val="49054"/>
            <a:satOff val="-45587"/>
            <a:lumOff val="400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Wealth gives well-being benefits</a:t>
          </a:r>
        </a:p>
      </dsp:txBody>
      <dsp:txXfrm>
        <a:off x="32967" y="1599315"/>
        <a:ext cx="4887066" cy="609393"/>
      </dsp:txXfrm>
    </dsp:sp>
    <dsp:sp modelId="{CE5D7E7C-F6A8-4F43-90DD-4BC2B3F76175}">
      <dsp:nvSpPr>
        <dsp:cNvPr id="0" name=""/>
        <dsp:cNvSpPr/>
      </dsp:nvSpPr>
      <dsp:spPr>
        <a:xfrm>
          <a:off x="0" y="2290636"/>
          <a:ext cx="4953000" cy="675327"/>
        </a:xfrm>
        <a:prstGeom prst="roundRect">
          <a:avLst/>
        </a:prstGeom>
        <a:solidFill>
          <a:schemeClr val="accent2">
            <a:shade val="50000"/>
            <a:hueOff val="73581"/>
            <a:satOff val="-68381"/>
            <a:lumOff val="60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Reduces burden on the </a:t>
          </a:r>
          <a:r>
            <a:rPr lang="en-US" sz="1700" kern="1200" dirty="0" smtClean="0"/>
            <a:t>State</a:t>
          </a:r>
          <a:endParaRPr lang="en-US" sz="1700" kern="1200" dirty="0"/>
        </a:p>
      </dsp:txBody>
      <dsp:txXfrm>
        <a:off x="32967" y="2323603"/>
        <a:ext cx="4887066" cy="609393"/>
      </dsp:txXfrm>
    </dsp:sp>
    <dsp:sp modelId="{E5ED829B-4ED8-462F-B82C-D5BBDCBC8914}">
      <dsp:nvSpPr>
        <dsp:cNvPr id="0" name=""/>
        <dsp:cNvSpPr/>
      </dsp:nvSpPr>
      <dsp:spPr>
        <a:xfrm>
          <a:off x="0" y="3014923"/>
          <a:ext cx="4953000" cy="675327"/>
        </a:xfrm>
        <a:prstGeom prst="roundRect">
          <a:avLst/>
        </a:prstGeom>
        <a:solidFill>
          <a:schemeClr val="accent2">
            <a:shade val="50000"/>
            <a:hueOff val="49054"/>
            <a:satOff val="-45587"/>
            <a:lumOff val="400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Gives you life choices</a:t>
          </a:r>
        </a:p>
      </dsp:txBody>
      <dsp:txXfrm>
        <a:off x="32967" y="3047890"/>
        <a:ext cx="4887066" cy="609393"/>
      </dsp:txXfrm>
    </dsp:sp>
    <dsp:sp modelId="{C0D79A61-C1BD-4C46-BB90-BF067323D02D}">
      <dsp:nvSpPr>
        <dsp:cNvPr id="0" name=""/>
        <dsp:cNvSpPr/>
      </dsp:nvSpPr>
      <dsp:spPr>
        <a:xfrm>
          <a:off x="0" y="3739211"/>
          <a:ext cx="4953000" cy="675327"/>
        </a:xfrm>
        <a:prstGeom prst="roundRect">
          <a:avLst/>
        </a:prstGeom>
        <a:solidFill>
          <a:schemeClr val="accent2">
            <a:shade val="50000"/>
            <a:hueOff val="24527"/>
            <a:satOff val="-22794"/>
            <a:lumOff val="200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And the power to help others</a:t>
          </a:r>
        </a:p>
      </dsp:txBody>
      <dsp:txXfrm>
        <a:off x="32967" y="3772178"/>
        <a:ext cx="4887066" cy="60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0.23497</cdr:x>
      <cdr:y>0.69069</cdr:y>
    </cdr:from>
    <cdr:to>
      <cdr:x>0.23752</cdr:x>
      <cdr:y>0.8032</cdr:y>
    </cdr:to>
    <cdr:cxnSp macro="">
      <cdr:nvCxnSpPr>
        <cdr:cNvPr id="7" name="Straight Arrow Connector 6"/>
        <cdr:cNvCxnSpPr>
          <a:stCxn xmlns:a="http://schemas.openxmlformats.org/drawingml/2006/main" id="2" idx="2"/>
        </cdr:cNvCxnSpPr>
      </cdr:nvCxnSpPr>
      <cdr:spPr>
        <a:xfrm xmlns:a="http://schemas.openxmlformats.org/drawingml/2006/main" flipH="1">
          <a:off x="2076947" y="2971813"/>
          <a:ext cx="22496" cy="48409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C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0.88793</cdr:x>
      <cdr:y>0.21252</cdr:y>
    </cdr:from>
    <cdr:to>
      <cdr:x>0.89655</cdr:x>
      <cdr:y>0.28336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7848601" y="914400"/>
          <a:ext cx="76200" cy="3048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C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0.75862</cdr:x>
      <cdr:y>0.56672</cdr:y>
    </cdr:from>
    <cdr:to>
      <cdr:x>0.82588</cdr:x>
      <cdr:y>0.64102</cdr:y>
    </cdr:to>
    <cdr:cxnSp macro="">
      <cdr:nvCxnSpPr>
        <cdr:cNvPr id="12" name="Straight Arrow Connector 11"/>
        <cdr:cNvCxnSpPr/>
      </cdr:nvCxnSpPr>
      <cdr:spPr>
        <a:xfrm xmlns:a="http://schemas.openxmlformats.org/drawingml/2006/main">
          <a:off x="6705601" y="2438400"/>
          <a:ext cx="594523" cy="31969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C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0.43966</cdr:x>
      <cdr:y>0.65527</cdr:y>
    </cdr:from>
    <cdr:to>
      <cdr:x>0.50734</cdr:x>
      <cdr:y>0.77355</cdr:y>
    </cdr:to>
    <cdr:cxnSp macro="">
      <cdr:nvCxnSpPr>
        <cdr:cNvPr id="13" name="Straight Arrow Connector 12"/>
        <cdr:cNvCxnSpPr/>
      </cdr:nvCxnSpPr>
      <cdr:spPr>
        <a:xfrm xmlns:a="http://schemas.openxmlformats.org/drawingml/2006/main">
          <a:off x="3886201" y="2819400"/>
          <a:ext cx="598243" cy="50892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C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0.42241</cdr:x>
      <cdr:y>0.44275</cdr:y>
    </cdr:from>
    <cdr:to>
      <cdr:x>0.56034</cdr:x>
      <cdr:y>0.63533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33801" y="1905000"/>
          <a:ext cx="1219200" cy="828617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Median total household wealth is £225,100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0.18193</cdr:x>
      <cdr:y>0.44275</cdr:y>
    </cdr:from>
    <cdr:to>
      <cdr:x>0.2931</cdr:x>
      <cdr:y>0.69069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8116" y="1905000"/>
          <a:ext cx="982654" cy="1066813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Bottom 10% of households have total wealth of £12,600 or less</a:t>
          </a:r>
          <a:endParaRPr lang="en-GB" sz="10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0.67241</cdr:x>
      <cdr:y>0.39472</cdr:y>
    </cdr:from>
    <cdr:to>
      <cdr:x>0.81275</cdr:x>
      <cdr:y>0.60214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943602" y="1698351"/>
          <a:ext cx="1240460" cy="892449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Top 10% of households have total wealth of £1,048,500 or more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0.77155</cdr:x>
      <cdr:y>0.1001</cdr:y>
    </cdr:from>
    <cdr:to>
      <cdr:x>0.95259</cdr:x>
      <cdr:y>0.2303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819851" y="430689"/>
          <a:ext cx="1600249" cy="560208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Top 1% of households have total wealth of £2,872,600 or more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0.10398</cdr:x>
      <cdr:y>0.40883</cdr:y>
    </cdr:from>
    <cdr:to>
      <cdr:x>0.19189</cdr:x>
      <cdr:y>0.5211</cdr:y>
    </cdr:to>
    <cdr:sp macro="" textlink="">
      <cdr:nvSpPr>
        <cdr:cNvPr id="37" name="TextBox 1"/>
        <cdr:cNvSpPr txBox="1"/>
      </cdr:nvSpPr>
      <cdr:spPr>
        <a:xfrm xmlns:a="http://schemas.openxmlformats.org/drawingml/2006/main">
          <a:off x="713843" y="689259"/>
          <a:ext cx="603571" cy="189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16 years</a:t>
          </a:r>
        </a:p>
      </cdr:txBody>
    </cdr:sp>
  </cdr:relSizeAnchor>
  <cdr:relSizeAnchor xmlns:cdr="http://schemas.openxmlformats.org/drawingml/2006/chartDrawing">
    <cdr:from>
      <cdr:x>0.01012</cdr:x>
      <cdr:y>0.40727</cdr:y>
    </cdr:from>
    <cdr:to>
      <cdr:x>0.08826</cdr:x>
      <cdr:y>0.51915</cdr:y>
    </cdr:to>
    <cdr:sp macro="" textlink="">
      <cdr:nvSpPr>
        <cdr:cNvPr id="38" name="TextBox 1"/>
        <cdr:cNvSpPr txBox="1"/>
      </cdr:nvSpPr>
      <cdr:spPr>
        <a:xfrm xmlns:a="http://schemas.openxmlformats.org/drawingml/2006/main">
          <a:off x="69445" y="686626"/>
          <a:ext cx="536521" cy="188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5 years</a:t>
          </a:r>
        </a:p>
      </cdr:txBody>
    </cdr:sp>
  </cdr:relSizeAnchor>
  <cdr:relSizeAnchor xmlns:cdr="http://schemas.openxmlformats.org/drawingml/2006/chartDrawing">
    <cdr:from>
      <cdr:x>0.22407</cdr:x>
      <cdr:y>0.51962</cdr:y>
    </cdr:from>
    <cdr:to>
      <cdr:x>0.64076</cdr:x>
      <cdr:y>0.78769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542307" y="1220770"/>
          <a:ext cx="2868181" cy="6298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0.64038</cdr:x>
      <cdr:y>0.51916</cdr:y>
    </cdr:from>
    <cdr:to>
      <cdr:x>0.98228</cdr:x>
      <cdr:y>0.78852</cdr:y>
    </cdr:to>
    <cdr:sp macro="" textlink="">
      <cdr:nvSpPr>
        <cdr:cNvPr id="21" name="Rectangle 20"/>
        <cdr:cNvSpPr/>
      </cdr:nvSpPr>
      <cdr:spPr>
        <a:xfrm xmlns:a="http://schemas.openxmlformats.org/drawingml/2006/main">
          <a:off x="4418037" y="875267"/>
          <a:ext cx="2358757" cy="454114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0.06979</cdr:x>
      <cdr:y>0.5198</cdr:y>
    </cdr:from>
    <cdr:to>
      <cdr:x>0.25898</cdr:x>
      <cdr:y>0.78787</cdr:y>
    </cdr:to>
    <cdr:sp macro="" textlink="">
      <cdr:nvSpPr>
        <cdr:cNvPr id="22" name="Rectangle 21"/>
        <cdr:cNvSpPr/>
      </cdr:nvSpPr>
      <cdr:spPr>
        <a:xfrm xmlns:a="http://schemas.openxmlformats.org/drawingml/2006/main">
          <a:off x="529554" y="760101"/>
          <a:ext cx="1435564" cy="391997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0.02691</cdr:x>
      <cdr:y>0.52058</cdr:y>
    </cdr:from>
    <cdr:to>
      <cdr:x>0.07063</cdr:x>
      <cdr:y>0.78846</cdr:y>
    </cdr:to>
    <cdr:sp macro="" textlink="">
      <cdr:nvSpPr>
        <cdr:cNvPr id="26" name="Rectangle 25"/>
        <cdr:cNvSpPr/>
      </cdr:nvSpPr>
      <cdr:spPr>
        <a:xfrm xmlns:a="http://schemas.openxmlformats.org/drawingml/2006/main">
          <a:off x="184998" y="877661"/>
          <a:ext cx="300662" cy="45163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0.40565</cdr:x>
      <cdr:y>0.41162</cdr:y>
    </cdr:from>
    <cdr:to>
      <cdr:x>0.49407</cdr:x>
      <cdr:y>0.51251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92194" y="693964"/>
          <a:ext cx="608645" cy="170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44 years</a:t>
          </a:r>
        </a:p>
      </cdr:txBody>
    </cdr:sp>
  </cdr:relSizeAnchor>
  <cdr:relSizeAnchor xmlns:cdr="http://schemas.openxmlformats.org/drawingml/2006/chartDrawing">
    <cdr:from>
      <cdr:x>0.78539</cdr:x>
      <cdr:y>0.41364</cdr:y>
    </cdr:from>
    <cdr:to>
      <cdr:x>0.87205</cdr:x>
      <cdr:y>0.51092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406051" y="697365"/>
          <a:ext cx="596473" cy="164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35 years</a:t>
          </a:r>
        </a:p>
      </cdr:txBody>
    </cdr:sp>
  </cdr:relSizeAnchor>
  <cdr:relSizeAnchor xmlns:cdr="http://schemas.openxmlformats.org/drawingml/2006/chartDrawing">
    <cdr:from>
      <cdr:x>0.09733</cdr:x>
      <cdr:y>0.6095</cdr:y>
    </cdr:from>
    <cdr:to>
      <cdr:x>0.22886</cdr:x>
      <cdr:y>0.70844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738524" y="891269"/>
          <a:ext cx="997994" cy="144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b="1" dirty="0">
              <a:solidFill>
                <a:sysClr val="windowText" lastClr="000000"/>
              </a:solidFill>
            </a:rPr>
            <a:t>Education</a:t>
          </a:r>
        </a:p>
      </cdr:txBody>
    </cdr:sp>
  </cdr:relSizeAnchor>
  <cdr:relSizeAnchor xmlns:cdr="http://schemas.openxmlformats.org/drawingml/2006/chartDrawing">
    <cdr:from>
      <cdr:x>0.38516</cdr:x>
      <cdr:y>0.60139</cdr:y>
    </cdr:from>
    <cdr:to>
      <cdr:x>0.51307</cdr:x>
      <cdr:y>0.70404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2644256" y="1013894"/>
          <a:ext cx="878179" cy="173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Working life</a:t>
          </a:r>
        </a:p>
      </cdr:txBody>
    </cdr:sp>
  </cdr:relSizeAnchor>
  <cdr:relSizeAnchor xmlns:cdr="http://schemas.openxmlformats.org/drawingml/2006/chartDrawing">
    <cdr:from>
      <cdr:x>0.76731</cdr:x>
      <cdr:y>0.59488</cdr:y>
    </cdr:from>
    <cdr:to>
      <cdr:x>0.89427</cdr:x>
      <cdr:y>0.71963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69205" y="1397594"/>
          <a:ext cx="871904" cy="29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900" b="1">
              <a:latin typeface="Arial" panose="020B0604020202020204" pitchFamily="34" charset="0"/>
              <a:cs typeface="Arial" panose="020B0604020202020204" pitchFamily="34" charset="0"/>
            </a:rPr>
            <a:t>Retirement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A63AD682-612F-4AF5-92D6-C0B3D0A76D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71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6EE15-B70C-4CFB-8C74-01B73FF3C871}" type="slidenum">
              <a:rPr lang="en-GB" altLang="en-US">
                <a:solidFill>
                  <a:prstClr val="black"/>
                </a:solidFill>
              </a:rPr>
              <a:pPr/>
              <a:t>1</a:t>
            </a:fld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985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AD682-612F-4AF5-92D6-C0B3D0A76D0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5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AD682-612F-4AF5-92D6-C0B3D0A76D0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5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AD682-612F-4AF5-92D6-C0B3D0A76D0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5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3352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7467600" cy="1295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71813" y="6143625"/>
            <a:ext cx="5448300" cy="365125"/>
          </a:xfrm>
        </p:spPr>
        <p:txBody>
          <a:bodyPr/>
          <a:lstStyle>
            <a:lvl1pPr algn="ctr">
              <a:defRPr sz="1200" smtClean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Copyright©2009 Taylor &amp; Francis Group, an informa business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Copyright©2009 Taylor &amp; Francis Group, an informa business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1526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3055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Copyright©2009 Taylor &amp; Francis Group, an informa business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7467600" cy="12954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pic>
        <p:nvPicPr>
          <p:cNvPr id="49162" name="Picture 10" descr="Inf_End_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89613"/>
            <a:ext cx="2819400" cy="2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70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352800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2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77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91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57338"/>
            <a:ext cx="4025900" cy="423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557338"/>
            <a:ext cx="4027488" cy="423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2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5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90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138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8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Copyright©2009 Taylor &amp; Francis Group, an informa business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08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83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1526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3055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9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Copyright©2009 Taylor &amp; Francis Group, an informa business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57338"/>
            <a:ext cx="402590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557338"/>
            <a:ext cx="4027488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Copyright©2009 Taylor &amp; Francis Group, an informa business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Copyright©2009 Taylor &amp; Francis Group, an informa business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Copyright©2009 Taylor &amp; Francis Group, an informa business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Copyright©2009 Taylor &amp; Francis Group, an informa business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Copyright©2009 Taylor &amp; Francis Group, an informa business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Copyright©2009 Taylor &amp; Francis Group, an informa business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taylorandfrancisgroup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57338"/>
            <a:ext cx="8205788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3400" y="5938838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448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accent6">
                    <a:lumMod val="50000"/>
                  </a:schemeClr>
                </a:solidFill>
                <a:latin typeface="Times"/>
                <a:hlinkClick r:id="rId15"/>
              </a:defRPr>
            </a:lvl1pPr>
          </a:lstStyle>
          <a:p>
            <a:pPr>
              <a:defRPr/>
            </a:pPr>
            <a:r>
              <a:rPr lang="en-GB"/>
              <a:t>Copyright©2009 Taylor &amp; Francis Group, an informa business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marL="192088" indent="-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marL="192088" indent="-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2pPr>
      <a:lvl3pPr marL="192088" indent="-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3pPr>
      <a:lvl4pPr marL="192088" indent="-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4pPr>
      <a:lvl5pPr marL="192088" indent="-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5pPr>
      <a:lvl6pPr marL="6492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6pPr>
      <a:lvl7pPr marL="11064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7pPr>
      <a:lvl8pPr marL="15636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8pPr>
      <a:lvl9pPr marL="20208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itchFamily="18" charset="0"/>
        <a:buChar char="•"/>
        <a:defRPr sz="2000">
          <a:solidFill>
            <a:srgbClr val="1A137B"/>
          </a:solidFill>
          <a:latin typeface="+mn-lt"/>
        </a:defRPr>
      </a:lvl2pPr>
      <a:lvl3pPr marL="1054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itchFamily="18" charset="0"/>
        <a:buChar char="•"/>
        <a:defRPr>
          <a:solidFill>
            <a:srgbClr val="1A137B"/>
          </a:solidFill>
          <a:latin typeface="+mn-lt"/>
        </a:defRPr>
      </a:lvl3pPr>
      <a:lvl4pPr marL="1435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itchFamily="18" charset="0"/>
        <a:buChar char="•"/>
        <a:defRPr sz="1600">
          <a:solidFill>
            <a:srgbClr val="1A137B"/>
          </a:solidFill>
          <a:latin typeface="+mn-lt"/>
        </a:defRPr>
      </a:lvl4pPr>
      <a:lvl5pPr marL="1816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itchFamily="18" charset="0"/>
        <a:buChar char="•"/>
        <a:defRPr sz="1600">
          <a:solidFill>
            <a:srgbClr val="1A137B"/>
          </a:solidFill>
          <a:latin typeface="+mn-lt"/>
        </a:defRPr>
      </a:lvl5pPr>
      <a:lvl6pPr marL="22733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6pPr>
      <a:lvl7pPr marL="27305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7pPr>
      <a:lvl8pPr marL="31877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8pPr>
      <a:lvl9pPr marL="36449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57338"/>
            <a:ext cx="8205788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48146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38838"/>
            <a:ext cx="2286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marL="192088"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2pPr>
      <a:lvl3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3pPr>
      <a:lvl4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4pPr>
      <a:lvl5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5pPr>
      <a:lvl6pPr marL="6492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6pPr>
      <a:lvl7pPr marL="11064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7pPr>
      <a:lvl8pPr marL="15636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8pPr>
      <a:lvl9pPr marL="20208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2000" kern="1200">
          <a:solidFill>
            <a:srgbClr val="1A137B"/>
          </a:solidFill>
          <a:latin typeface="+mn-lt"/>
          <a:ea typeface="+mn-ea"/>
          <a:cs typeface="+mn-cs"/>
        </a:defRPr>
      </a:lvl2pPr>
      <a:lvl3pPr marL="1054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kern="1200">
          <a:solidFill>
            <a:srgbClr val="1A137B"/>
          </a:solidFill>
          <a:latin typeface="+mn-lt"/>
          <a:ea typeface="+mn-ea"/>
          <a:cs typeface="+mn-cs"/>
        </a:defRPr>
      </a:lvl3pPr>
      <a:lvl4pPr marL="1435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 kern="1200">
          <a:solidFill>
            <a:srgbClr val="1A137B"/>
          </a:solidFill>
          <a:latin typeface="+mn-lt"/>
          <a:ea typeface="+mn-ea"/>
          <a:cs typeface="+mn-cs"/>
        </a:defRPr>
      </a:lvl4pPr>
      <a:lvl5pPr marL="1816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 kern="1200">
          <a:solidFill>
            <a:srgbClr val="1A13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7221538" cy="971550"/>
          </a:xfrm>
        </p:spPr>
        <p:txBody>
          <a:bodyPr/>
          <a:lstStyle/>
          <a:p>
            <a:r>
              <a:rPr lang="en-US" altLang="en-US" dirty="0"/>
              <a:t>Essential Personal Finance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8600" y="3645024"/>
            <a:ext cx="7221538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6492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11064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5636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20208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11147D"/>
                </a:solidFill>
              </a:rPr>
              <a:t>Chapter </a:t>
            </a:r>
            <a:r>
              <a:rPr lang="en-US" altLang="en-US" sz="3200" dirty="0" smtClean="0">
                <a:solidFill>
                  <a:srgbClr val="11147D"/>
                </a:solidFill>
              </a:rPr>
              <a:t>1</a:t>
            </a:r>
            <a:endParaRPr lang="en-US" altLang="en-US" sz="3200" dirty="0">
              <a:solidFill>
                <a:srgbClr val="11147D"/>
              </a:solidFill>
            </a:endParaRPr>
          </a:p>
          <a:p>
            <a:r>
              <a:rPr lang="en-US" sz="3200" kern="0" dirty="0">
                <a:ea typeface="新細明體" charset="-120"/>
              </a:rPr>
              <a:t>The necessity of private wealth</a:t>
            </a:r>
            <a:endParaRPr lang="en-US" altLang="en-US" sz="3200" dirty="0">
              <a:solidFill>
                <a:srgbClr val="11147D"/>
              </a:solidFill>
            </a:endParaRPr>
          </a:p>
        </p:txBody>
      </p:sp>
      <p:sp>
        <p:nvSpPr>
          <p:cNvPr id="4" name="Footer Placeholder 6"/>
          <p:cNvSpPr>
            <a:spLocks noGrp="1"/>
          </p:cNvSpPr>
          <p:nvPr/>
        </p:nvSpPr>
        <p:spPr>
          <a:xfrm>
            <a:off x="3441300" y="5843808"/>
            <a:ext cx="5448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>
                    <a:lumMod val="50000"/>
                  </a:schemeClr>
                </a:solidFill>
                <a:latin typeface="Times"/>
                <a:ea typeface="+mn-ea"/>
                <a:cs typeface="+mn-cs"/>
                <a:hlinkClick r:id="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latin typeface="Verdana"/>
              </a:rPr>
              <a:t>© 2017 Lien </a:t>
            </a:r>
            <a:r>
              <a:rPr lang="en-GB" sz="1000" dirty="0" err="1">
                <a:solidFill>
                  <a:srgbClr val="000000"/>
                </a:solidFill>
                <a:latin typeface="Verdana"/>
              </a:rPr>
              <a:t>Luu</a:t>
            </a:r>
            <a:r>
              <a:rPr lang="en-GB" sz="1000" dirty="0">
                <a:solidFill>
                  <a:srgbClr val="000000"/>
                </a:solidFill>
                <a:latin typeface="Verdana"/>
              </a:rPr>
              <a:t>, Jonquil Lowe, Jason Butler and Tony Byrne</a:t>
            </a:r>
          </a:p>
        </p:txBody>
      </p:sp>
    </p:spTree>
    <p:extLst>
      <p:ext uri="{BB962C8B-B14F-4D97-AF65-F5344CB8AC3E}">
        <p14:creationId xmlns:p14="http://schemas.microsoft.com/office/powerpoint/2010/main" val="18762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Reasons for need to build wealth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7882074"/>
              </p:ext>
            </p:extLst>
          </p:nvPr>
        </p:nvGraphicFramePr>
        <p:xfrm>
          <a:off x="304800" y="1371600"/>
          <a:ext cx="4953000" cy="453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1676400"/>
            <a:ext cx="3048000" cy="3657600"/>
          </a:xfrm>
          <a:prstGeom prst="rect">
            <a:avLst/>
          </a:prstGeom>
        </p:spPr>
      </p:pic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</p:spTree>
    <p:extLst>
      <p:ext uri="{BB962C8B-B14F-4D97-AF65-F5344CB8AC3E}">
        <p14:creationId xmlns:p14="http://schemas.microsoft.com/office/powerpoint/2010/main" val="2326216283"/>
      </p:ext>
    </p:extLst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World’s great philanthropists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259998"/>
              </p:ext>
            </p:extLst>
          </p:nvPr>
        </p:nvGraphicFramePr>
        <p:xfrm>
          <a:off x="990600" y="1143001"/>
          <a:ext cx="6705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Worksheet" r:id="rId3" imgW="5991300" imgH="4038766" progId="Excel.Sheet.12">
                  <p:embed/>
                </p:oleObj>
              </mc:Choice>
              <mc:Fallback>
                <p:oleObj name="Worksheet" r:id="rId3" imgW="5991300" imgH="40387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43001"/>
                        <a:ext cx="670560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4008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2451" y="5791200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n-lt"/>
              </a:rPr>
              <a:t>Table 1.2 </a:t>
            </a:r>
            <a:r>
              <a:rPr lang="en-GB" sz="1400" dirty="0">
                <a:latin typeface="+mn-lt"/>
              </a:rPr>
              <a:t>The world’s great </a:t>
            </a:r>
            <a:r>
              <a:rPr lang="en-GB" sz="1400" dirty="0" smtClean="0">
                <a:latin typeface="+mn-lt"/>
              </a:rPr>
              <a:t>philanthropists</a:t>
            </a:r>
          </a:p>
          <a:p>
            <a:r>
              <a:rPr lang="en-GB" sz="1400" dirty="0">
                <a:latin typeface="+mn-lt"/>
              </a:rPr>
              <a:t>Source: </a:t>
            </a:r>
            <a:r>
              <a:rPr lang="en-GB" sz="1400" dirty="0" smtClean="0">
                <a:latin typeface="+mn-lt"/>
              </a:rPr>
              <a:t>www.therichest.com/celebnetworth/celebrity-lifestyle/giveaway/the-worlds-biggest-givers/.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2883344"/>
      </p:ext>
    </p:extLst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millionaires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81121"/>
              </p:ext>
            </p:extLst>
          </p:nvPr>
        </p:nvGraphicFramePr>
        <p:xfrm>
          <a:off x="1371600" y="1142999"/>
          <a:ext cx="5562600" cy="452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Worksheet" r:id="rId3" imgW="5229128" imgH="3876720" progId="Excel.Sheet.12">
                  <p:embed/>
                </p:oleObj>
              </mc:Choice>
              <mc:Fallback>
                <p:oleObj name="Worksheet" r:id="rId3" imgW="5229128" imgH="3876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1142999"/>
                        <a:ext cx="5562600" cy="4520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4008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1538" y="5791200"/>
            <a:ext cx="6259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n-lt"/>
              </a:rPr>
              <a:t>Table 1.4 </a:t>
            </a:r>
            <a:r>
              <a:rPr lang="en-GB" sz="1400" dirty="0">
                <a:latin typeface="+mn-lt"/>
              </a:rPr>
              <a:t>Students turned millionaires in the </a:t>
            </a:r>
            <a:r>
              <a:rPr lang="en-GB" sz="1400" dirty="0" smtClean="0">
                <a:latin typeface="+mn-lt"/>
              </a:rPr>
              <a:t>UK</a:t>
            </a:r>
          </a:p>
          <a:p>
            <a:r>
              <a:rPr lang="en-GB" sz="1400" dirty="0">
                <a:latin typeface="+mn-lt"/>
              </a:rPr>
              <a:t>Source: </a:t>
            </a:r>
            <a:r>
              <a:rPr lang="en-GB" sz="1400" dirty="0" smtClean="0">
                <a:latin typeface="+mn-lt"/>
              </a:rPr>
              <a:t>www.savethestudent.org/make-money/uk-millionaires-where-and-what-they-studied.html. 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3815940"/>
      </p:ext>
    </p:extLst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16626"/>
            <a:ext cx="2895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  <a:cs typeface="Arial"/>
              </a:rPr>
              <a:t>Came from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Arial"/>
              </a:rPr>
              <a:t>poor and broken </a:t>
            </a:r>
            <a:r>
              <a:rPr lang="en-US" dirty="0">
                <a:solidFill>
                  <a:schemeClr val="tx2"/>
                </a:solidFill>
                <a:latin typeface="+mn-lt"/>
                <a:cs typeface="Arial"/>
              </a:rPr>
              <a:t>family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Arial"/>
              </a:rPr>
              <a:t>Went </a:t>
            </a:r>
            <a:r>
              <a:rPr lang="en-US" dirty="0">
                <a:solidFill>
                  <a:schemeClr val="tx2"/>
                </a:solidFill>
                <a:latin typeface="+mn-lt"/>
                <a:cs typeface="Arial"/>
              </a:rPr>
              <a:t>to Hong Kong when 14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Arial"/>
              </a:rPr>
              <a:t>and </a:t>
            </a:r>
            <a:r>
              <a:rPr lang="en-US" dirty="0">
                <a:solidFill>
                  <a:schemeClr val="tx2"/>
                </a:solidFill>
                <a:latin typeface="+mn-lt"/>
                <a:cs typeface="Arial"/>
              </a:rPr>
              <a:t>toiled in factory. Saved hard to buy plane ticket to England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Arial"/>
              </a:rPr>
              <a:t>Studied </a:t>
            </a:r>
            <a:r>
              <a:rPr lang="en-US" dirty="0">
                <a:solidFill>
                  <a:schemeClr val="tx2"/>
                </a:solidFill>
                <a:latin typeface="+mn-lt"/>
                <a:cs typeface="Arial"/>
              </a:rPr>
              <a:t>Economics at Sussex, then MA at Cambridge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Arial"/>
              </a:rPr>
              <a:t>Became </a:t>
            </a:r>
            <a:r>
              <a:rPr lang="en-US" dirty="0">
                <a:solidFill>
                  <a:schemeClr val="tx2"/>
                </a:solidFill>
                <a:latin typeface="+mn-lt"/>
                <a:cs typeface="Arial"/>
              </a:rPr>
              <a:t>billionaire through property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cs typeface="Arial"/>
              </a:rPr>
              <a:t>Zhang </a:t>
            </a:r>
            <a:r>
              <a:rPr lang="en-US" sz="3600" dirty="0" err="1">
                <a:solidFill>
                  <a:schemeClr val="tx2"/>
                </a:solidFill>
                <a:latin typeface="+mj-lt"/>
                <a:cs typeface="Arial"/>
              </a:rPr>
              <a:t>Xin</a:t>
            </a:r>
            <a:endParaRPr lang="en-US" sz="360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</p:spTree>
    <p:extLst>
      <p:ext uri="{BB962C8B-B14F-4D97-AF65-F5344CB8AC3E}">
        <p14:creationId xmlns:p14="http://schemas.microsoft.com/office/powerpoint/2010/main" val="2286723010"/>
      </p:ext>
    </p:extLst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 of wealth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33957226"/>
              </p:ext>
            </p:extLst>
          </p:nvPr>
        </p:nvGraphicFramePr>
        <p:xfrm>
          <a:off x="969525" y="1219200"/>
          <a:ext cx="4953000" cy="453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9525" y="4953000"/>
            <a:ext cx="4953000" cy="533400"/>
            <a:chOff x="0" y="841366"/>
            <a:chExt cx="4953000" cy="43173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841366"/>
              <a:ext cx="4953000" cy="4317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1075" y="862441"/>
              <a:ext cx="4910850" cy="389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dirty="0"/>
                <a:t>Increase your ability to earn</a:t>
              </a:r>
              <a:endParaRPr lang="en-US" sz="1800" kern="1200" dirty="0"/>
            </a:p>
          </p:txBody>
        </p:sp>
      </p:grp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</p:spTree>
    <p:extLst>
      <p:ext uri="{BB962C8B-B14F-4D97-AF65-F5344CB8AC3E}">
        <p14:creationId xmlns:p14="http://schemas.microsoft.com/office/powerpoint/2010/main" val="228731812"/>
      </p:ext>
    </p:extLst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build wealth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00667507"/>
              </p:ext>
            </p:extLst>
          </p:nvPr>
        </p:nvGraphicFramePr>
        <p:xfrm>
          <a:off x="1441450" y="1864591"/>
          <a:ext cx="6261100" cy="312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4724400"/>
            <a:ext cx="317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+mn-lt"/>
              </a:rPr>
              <a:t>Figure 1.7 </a:t>
            </a:r>
            <a:r>
              <a:rPr lang="en-GB" sz="1400" dirty="0">
                <a:latin typeface="+mn-lt"/>
              </a:rPr>
              <a:t>Steps to build wealth</a:t>
            </a:r>
          </a:p>
        </p:txBody>
      </p:sp>
    </p:spTree>
    <p:extLst>
      <p:ext uri="{BB962C8B-B14F-4D97-AF65-F5344CB8AC3E}">
        <p14:creationId xmlns:p14="http://schemas.microsoft.com/office/powerpoint/2010/main" val="2556123357"/>
      </p:ext>
    </p:extLst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literacy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24082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</p:spTree>
    <p:extLst>
      <p:ext uri="{BB962C8B-B14F-4D97-AF65-F5344CB8AC3E}">
        <p14:creationId xmlns:p14="http://schemas.microsoft.com/office/powerpoint/2010/main" val="201572593"/>
      </p:ext>
    </p:extLst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planning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580074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</p:spTree>
    <p:extLst>
      <p:ext uri="{BB962C8B-B14F-4D97-AF65-F5344CB8AC3E}">
        <p14:creationId xmlns:p14="http://schemas.microsoft.com/office/powerpoint/2010/main" val="2277059219"/>
      </p:ext>
    </p:extLst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2793420"/>
              </p:ext>
            </p:extLst>
          </p:nvPr>
        </p:nvGraphicFramePr>
        <p:xfrm>
          <a:off x="554780" y="1348716"/>
          <a:ext cx="4953000" cy="453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447800"/>
            <a:ext cx="2552700" cy="31877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</p:spTree>
    <p:extLst>
      <p:ext uri="{BB962C8B-B14F-4D97-AF65-F5344CB8AC3E}">
        <p14:creationId xmlns:p14="http://schemas.microsoft.com/office/powerpoint/2010/main" val="1049583954"/>
      </p:ext>
    </p:extLst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06" y="1219200"/>
            <a:ext cx="8205788" cy="4572000"/>
          </a:xfrm>
        </p:spPr>
        <p:txBody>
          <a:bodyPr/>
          <a:lstStyle/>
          <a:p>
            <a:r>
              <a:rPr lang="en-GB" dirty="0"/>
              <a:t>Defining wealth</a:t>
            </a:r>
          </a:p>
          <a:p>
            <a:pPr lvl="1"/>
            <a:r>
              <a:rPr lang="en-GB" dirty="0"/>
              <a:t>Global distribution of wealth</a:t>
            </a:r>
          </a:p>
          <a:p>
            <a:r>
              <a:rPr lang="en-GB" dirty="0" smtClean="0"/>
              <a:t>Reasons </a:t>
            </a:r>
            <a:r>
              <a:rPr lang="en-GB" dirty="0"/>
              <a:t>why it is necessary to create wealth</a:t>
            </a:r>
          </a:p>
          <a:p>
            <a:pPr lvl="1"/>
            <a:r>
              <a:rPr lang="en-GB" dirty="0"/>
              <a:t>Push: increasing life expectancy, ageing population, diminishing role of government, employer </a:t>
            </a:r>
            <a:r>
              <a:rPr lang="en-GB" dirty="0" smtClean="0"/>
              <a:t>and </a:t>
            </a:r>
            <a:r>
              <a:rPr lang="en-GB" dirty="0"/>
              <a:t>family</a:t>
            </a:r>
          </a:p>
          <a:p>
            <a:pPr lvl="1"/>
            <a:r>
              <a:rPr lang="en-GB" dirty="0"/>
              <a:t>Pull: relationship between wealth </a:t>
            </a:r>
            <a:r>
              <a:rPr lang="en-GB" dirty="0" smtClean="0"/>
              <a:t>and </a:t>
            </a:r>
            <a:r>
              <a:rPr lang="en-GB" dirty="0"/>
              <a:t>health</a:t>
            </a:r>
          </a:p>
          <a:p>
            <a:r>
              <a:rPr lang="en-GB" dirty="0" smtClean="0"/>
              <a:t>How </a:t>
            </a:r>
            <a:r>
              <a:rPr lang="en-GB" dirty="0"/>
              <a:t>much </a:t>
            </a:r>
            <a:r>
              <a:rPr lang="en-GB" dirty="0" smtClean="0"/>
              <a:t>money do </a:t>
            </a:r>
            <a:r>
              <a:rPr lang="en-GB" dirty="0"/>
              <a:t>you need in retirement?</a:t>
            </a:r>
          </a:p>
          <a:p>
            <a:r>
              <a:rPr lang="en-GB" dirty="0"/>
              <a:t>Examples of students who became millionaires</a:t>
            </a:r>
          </a:p>
          <a:p>
            <a:r>
              <a:rPr lang="en-GB" dirty="0"/>
              <a:t>Ways to create </a:t>
            </a:r>
            <a:r>
              <a:rPr lang="en-GB" dirty="0" smtClean="0"/>
              <a:t>wealth</a:t>
            </a:r>
          </a:p>
          <a:p>
            <a:r>
              <a:rPr lang="en-GB" dirty="0" smtClean="0"/>
              <a:t>Conclusions</a:t>
            </a:r>
            <a:endParaRPr lang="en-GB" dirty="0"/>
          </a:p>
          <a:p>
            <a:pPr marL="482600" lvl="1" indent="0">
              <a:buNone/>
            </a:pPr>
            <a:endParaRPr lang="en-GB" dirty="0"/>
          </a:p>
          <a:p>
            <a:pPr marL="482600" lvl="1" indent="0">
              <a:buNone/>
            </a:pPr>
            <a:endParaRPr lang="en-GB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</p:spTree>
    <p:extLst>
      <p:ext uri="{BB962C8B-B14F-4D97-AF65-F5344CB8AC3E}">
        <p14:creationId xmlns:p14="http://schemas.microsoft.com/office/powerpoint/2010/main" val="307461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Topics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3810818"/>
              </p:ext>
            </p:extLst>
          </p:nvPr>
        </p:nvGraphicFramePr>
        <p:xfrm>
          <a:off x="406400" y="1557338"/>
          <a:ext cx="8205788" cy="423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700" dirty="0"/>
              <a:t>Defining wealth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11686624"/>
              </p:ext>
            </p:extLst>
          </p:nvPr>
        </p:nvGraphicFramePr>
        <p:xfrm>
          <a:off x="381000" y="3005138"/>
          <a:ext cx="4025900" cy="202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68064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1722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Wealth components in the UK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r>
              <a:rPr lang="en-US" dirty="0"/>
              <a:t>Wealthiest 10%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39762"/>
          </a:xfrm>
        </p:spPr>
        <p:txBody>
          <a:bodyPr/>
          <a:lstStyle/>
          <a:p>
            <a:r>
              <a:rPr lang="en-US" dirty="0"/>
              <a:t>Least wealthy 50%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2669478"/>
              </p:ext>
            </p:extLst>
          </p:nvPr>
        </p:nvGraphicFramePr>
        <p:xfrm>
          <a:off x="457200" y="2057400"/>
          <a:ext cx="4040188" cy="364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77494714"/>
              </p:ext>
            </p:extLst>
          </p:nvPr>
        </p:nvGraphicFramePr>
        <p:xfrm>
          <a:off x="4648200" y="2057400"/>
          <a:ext cx="404177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480589"/>
              </p:ext>
            </p:extLst>
          </p:nvPr>
        </p:nvGraphicFramePr>
        <p:xfrm>
          <a:off x="4981475" y="2133600"/>
          <a:ext cx="3200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324600"/>
            <a:ext cx="56769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Verdana" panose="020B0604030504040204" pitchFamily="34" charset="0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</a:rPr>
              <a:t>, Jonquil Lowe, Jason Butler and Tony Byrne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3575" y="5791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n-lt"/>
              </a:rPr>
              <a:t>Figure 1.1</a:t>
            </a:r>
            <a:r>
              <a:rPr lang="en-GB" sz="1400" dirty="0">
                <a:latin typeface="+mn-lt"/>
              </a:rPr>
              <a:t> Wealth components in the UK</a:t>
            </a:r>
          </a:p>
          <a:p>
            <a:r>
              <a:rPr lang="en-GB" sz="1400" dirty="0">
                <a:latin typeface="+mn-lt"/>
              </a:rPr>
              <a:t>Source: ONS </a:t>
            </a:r>
            <a:r>
              <a:rPr lang="en-GB" sz="1400" dirty="0" smtClean="0">
                <a:latin typeface="+mn-lt"/>
              </a:rPr>
              <a:t>(2015a, </a:t>
            </a:r>
            <a:r>
              <a:rPr lang="en-GB" sz="1400" dirty="0">
                <a:latin typeface="+mn-lt"/>
              </a:rPr>
              <a:t>p.9).</a:t>
            </a:r>
          </a:p>
        </p:txBody>
      </p:sp>
    </p:spTree>
    <p:extLst>
      <p:ext uri="{BB962C8B-B14F-4D97-AF65-F5344CB8AC3E}">
        <p14:creationId xmlns:p14="http://schemas.microsoft.com/office/powerpoint/2010/main" val="254717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uneven distribution </a:t>
            </a:r>
            <a:r>
              <a:rPr lang="en-US" dirty="0" smtClean="0"/>
              <a:t>of wealth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14" y="1417638"/>
            <a:ext cx="7798986" cy="4231672"/>
          </a:xfrm>
          <a:prstGeom prst="rect">
            <a:avLst/>
          </a:prstGeom>
        </p:spPr>
      </p:pic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486400"/>
            <a:ext cx="4818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+mn-lt"/>
              </a:rPr>
              <a:t>Figure 1.2 </a:t>
            </a:r>
            <a:r>
              <a:rPr lang="en-GB" sz="1400" dirty="0">
                <a:latin typeface="+mn-lt"/>
              </a:rPr>
              <a:t>Global distribution of wealth</a:t>
            </a:r>
          </a:p>
          <a:p>
            <a:r>
              <a:rPr lang="en-GB" sz="1400" dirty="0">
                <a:latin typeface="+mn-lt"/>
              </a:rPr>
              <a:t>Source: </a:t>
            </a:r>
            <a:r>
              <a:rPr lang="en-GB" sz="1400" dirty="0" smtClean="0">
                <a:latin typeface="+mn-lt"/>
              </a:rPr>
              <a:t>Adapted </a:t>
            </a:r>
            <a:r>
              <a:rPr lang="en-GB" sz="1400" dirty="0">
                <a:latin typeface="+mn-lt"/>
              </a:rPr>
              <a:t>from Credit Suisse </a:t>
            </a:r>
            <a:r>
              <a:rPr lang="en-GB" sz="1400" dirty="0" smtClean="0">
                <a:latin typeface="+mn-lt"/>
              </a:rPr>
              <a:t>(2015, </a:t>
            </a:r>
            <a:r>
              <a:rPr lang="en-GB" sz="1400" dirty="0">
                <a:latin typeface="+mn-lt"/>
              </a:rPr>
              <a:t>p.24).</a:t>
            </a:r>
          </a:p>
        </p:txBody>
      </p:sp>
    </p:spTree>
    <p:extLst>
      <p:ext uri="{BB962C8B-B14F-4D97-AF65-F5344CB8AC3E}">
        <p14:creationId xmlns:p14="http://schemas.microsoft.com/office/powerpoint/2010/main" val="318644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wealth in UK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066520" y="1750639"/>
          <a:ext cx="7010960" cy="335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95600" y="62484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334000"/>
            <a:ext cx="410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+mn-lt"/>
              </a:rPr>
              <a:t>Figure 1.4 </a:t>
            </a:r>
            <a:r>
              <a:rPr lang="en-GB" sz="1400" dirty="0">
                <a:latin typeface="+mn-lt"/>
              </a:rPr>
              <a:t>Distribution of wealth in the UK</a:t>
            </a:r>
          </a:p>
          <a:p>
            <a:r>
              <a:rPr lang="en-GB" sz="1400" dirty="0">
                <a:latin typeface="+mn-lt"/>
              </a:rPr>
              <a:t>Source: D</a:t>
            </a:r>
            <a:r>
              <a:rPr lang="en-GB" sz="1400" dirty="0" smtClean="0">
                <a:latin typeface="+mn-lt"/>
              </a:rPr>
              <a:t>ata </a:t>
            </a:r>
            <a:r>
              <a:rPr lang="en-GB" sz="1400" dirty="0">
                <a:latin typeface="+mn-lt"/>
              </a:rPr>
              <a:t>from ONS </a:t>
            </a:r>
            <a:r>
              <a:rPr lang="en-GB" sz="1400" dirty="0" smtClean="0">
                <a:latin typeface="+mn-lt"/>
              </a:rPr>
              <a:t>(2015a).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453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gap between the rich and poor in the UK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106802"/>
              </p:ext>
            </p:extLst>
          </p:nvPr>
        </p:nvGraphicFramePr>
        <p:xfrm>
          <a:off x="152400" y="1524000"/>
          <a:ext cx="8839201" cy="430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324600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5836796"/>
            <a:ext cx="508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+mn-lt"/>
              </a:rPr>
              <a:t>Figure 1.5 </a:t>
            </a:r>
            <a:r>
              <a:rPr lang="en-GB" sz="1400" dirty="0">
                <a:latin typeface="+mn-lt"/>
              </a:rPr>
              <a:t>Distribution of household wealth in the UK</a:t>
            </a:r>
          </a:p>
          <a:p>
            <a:r>
              <a:rPr lang="en-GB" sz="1400" dirty="0">
                <a:latin typeface="+mn-lt"/>
              </a:rPr>
              <a:t>Source: ONS </a:t>
            </a:r>
            <a:r>
              <a:rPr lang="en-GB" sz="1400" dirty="0" smtClean="0">
                <a:latin typeface="+mn-lt"/>
              </a:rPr>
              <a:t>(2015a, </a:t>
            </a:r>
            <a:r>
              <a:rPr lang="en-GB" sz="1400" dirty="0">
                <a:latin typeface="+mn-lt"/>
              </a:rPr>
              <a:t>p.3).</a:t>
            </a:r>
          </a:p>
        </p:txBody>
      </p:sp>
    </p:spTree>
    <p:extLst>
      <p:ext uri="{BB962C8B-B14F-4D97-AF65-F5344CB8AC3E}">
        <p14:creationId xmlns:p14="http://schemas.microsoft.com/office/powerpoint/2010/main" val="245696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stages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070629"/>
              </p:ext>
            </p:extLst>
          </p:nvPr>
        </p:nvGraphicFramePr>
        <p:xfrm>
          <a:off x="778082" y="2697852"/>
          <a:ext cx="7587836" cy="146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57346" y="6111875"/>
            <a:ext cx="5448300" cy="365125"/>
          </a:xfrm>
        </p:spPr>
        <p:txBody>
          <a:bodyPr/>
          <a:lstStyle/>
          <a:p>
            <a:pPr algn="l">
              <a:defRPr/>
            </a:pPr>
            <a:r>
              <a:rPr lang="en-GB" sz="1000" dirty="0">
                <a:solidFill>
                  <a:schemeClr val="tx1"/>
                </a:solidFill>
                <a:latin typeface="+mn-lt"/>
              </a:rPr>
              <a:t>© 2017 Lien </a:t>
            </a:r>
            <a:r>
              <a:rPr lang="en-GB" sz="1000" dirty="0" err="1">
                <a:solidFill>
                  <a:schemeClr val="tx1"/>
                </a:solidFill>
                <a:latin typeface="+mn-lt"/>
              </a:rPr>
              <a:t>Luu</a:t>
            </a:r>
            <a:r>
              <a:rPr lang="en-GB" sz="1000" dirty="0">
                <a:solidFill>
                  <a:schemeClr val="tx1"/>
                </a:solidFill>
                <a:latin typeface="+mn-lt"/>
              </a:rPr>
              <a:t>, Jonquil Lowe, Jason Butler and Tony Byrne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572000"/>
            <a:ext cx="4972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n-lt"/>
              </a:rPr>
              <a:t>Figure 1.6 </a:t>
            </a:r>
            <a:r>
              <a:rPr lang="en-GB" sz="1400" dirty="0">
                <a:latin typeface="+mn-lt"/>
              </a:rPr>
              <a:t>Length of working life versus retirement</a:t>
            </a:r>
          </a:p>
        </p:txBody>
      </p:sp>
    </p:spTree>
    <p:extLst>
      <p:ext uri="{BB962C8B-B14F-4D97-AF65-F5344CB8AC3E}">
        <p14:creationId xmlns:p14="http://schemas.microsoft.com/office/powerpoint/2010/main" val="161936080"/>
      </p:ext>
    </p:extLst>
  </p:cSld>
  <p:clrMapOvr>
    <a:masterClrMapping/>
  </p:clrMapOvr>
</p:sld>
</file>

<file path=ppt/theme/theme1.xml><?xml version="1.0" encoding="utf-8"?>
<a:theme xmlns:a="http://schemas.openxmlformats.org/drawingml/2006/main" name="routledge_master_slide">
  <a:themeElements>
    <a:clrScheme name="">
      <a:dk1>
        <a:srgbClr val="000000"/>
      </a:dk1>
      <a:lt1>
        <a:srgbClr val="FFFFFF"/>
      </a:lt1>
      <a:dk2>
        <a:srgbClr val="11147D"/>
      </a:dk2>
      <a:lt2>
        <a:srgbClr val="9DBCDB"/>
      </a:lt2>
      <a:accent1>
        <a:srgbClr val="DEF0FC"/>
      </a:accent1>
      <a:accent2>
        <a:srgbClr val="11147D"/>
      </a:accent2>
      <a:accent3>
        <a:srgbClr val="FFFFFF"/>
      </a:accent3>
      <a:accent4>
        <a:srgbClr val="000000"/>
      </a:accent4>
      <a:accent5>
        <a:srgbClr val="ECF6FD"/>
      </a:accent5>
      <a:accent6>
        <a:srgbClr val="0E1171"/>
      </a:accent6>
      <a:hlink>
        <a:srgbClr val="ADDAF7"/>
      </a:hlink>
      <a:folHlink>
        <a:srgbClr val="3E7AB8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1147D"/>
      </a:dk2>
      <a:lt2>
        <a:srgbClr val="9DBCDB"/>
      </a:lt2>
      <a:accent1>
        <a:srgbClr val="DEF0FC"/>
      </a:accent1>
      <a:accent2>
        <a:srgbClr val="11147D"/>
      </a:accent2>
      <a:accent3>
        <a:srgbClr val="FFFFFF"/>
      </a:accent3>
      <a:accent4>
        <a:srgbClr val="000000"/>
      </a:accent4>
      <a:accent5>
        <a:srgbClr val="ECF6FD"/>
      </a:accent5>
      <a:accent6>
        <a:srgbClr val="0E1171"/>
      </a:accent6>
      <a:hlink>
        <a:srgbClr val="ADDAF7"/>
      </a:hlink>
      <a:folHlink>
        <a:srgbClr val="3E7AB8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routledge_master_slide</Template>
  <TotalTime>289</TotalTime>
  <Words>818</Words>
  <Application>Microsoft Office PowerPoint</Application>
  <PresentationFormat>On-screen Show (4:3)</PresentationFormat>
  <Paragraphs>141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routledge_master_slide</vt:lpstr>
      <vt:lpstr>Office Theme</vt:lpstr>
      <vt:lpstr>Worksheet</vt:lpstr>
      <vt:lpstr>Microsoft Excel Worksheet</vt:lpstr>
      <vt:lpstr>Essential Personal Finance</vt:lpstr>
      <vt:lpstr>Contents</vt:lpstr>
      <vt:lpstr>Chapter Topics</vt:lpstr>
      <vt:lpstr>Defining wealth</vt:lpstr>
      <vt:lpstr>Wealth components in the UK</vt:lpstr>
      <vt:lpstr>Global uneven distribution of wealth</vt:lpstr>
      <vt:lpstr>Distribution of wealth in UK</vt:lpstr>
      <vt:lpstr>The gap between the rich and poor in the UK</vt:lpstr>
      <vt:lpstr>Life stages</vt:lpstr>
      <vt:lpstr>Reasons for need to build wealth</vt:lpstr>
      <vt:lpstr>World’s great philanthropists</vt:lpstr>
      <vt:lpstr>Student millionaires</vt:lpstr>
      <vt:lpstr>PowerPoint Presentation</vt:lpstr>
      <vt:lpstr>Guiding principles of wealth</vt:lpstr>
      <vt:lpstr>Steps to build wealth</vt:lpstr>
      <vt:lpstr>Financial literacy</vt:lpstr>
      <vt:lpstr>Financial planning</vt:lpstr>
      <vt:lpstr>Conclusions</vt:lpstr>
    </vt:vector>
  </TitlesOfParts>
  <Company>Taylor and Francis Books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Forecasting</dc:title>
  <dc:creator>Matthew T Kopel</dc:creator>
  <cp:lastModifiedBy>Eliza</cp:lastModifiedBy>
  <cp:revision>43</cp:revision>
  <dcterms:created xsi:type="dcterms:W3CDTF">2010-03-08T21:58:32Z</dcterms:created>
  <dcterms:modified xsi:type="dcterms:W3CDTF">2017-02-23T09:09:37Z</dcterms:modified>
</cp:coreProperties>
</file>